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85" r:id="rId4"/>
    <p:sldId id="286" r:id="rId5"/>
    <p:sldId id="287" r:id="rId6"/>
    <p:sldId id="260" r:id="rId7"/>
    <p:sldId id="259" r:id="rId8"/>
    <p:sldId id="288" r:id="rId9"/>
    <p:sldId id="279" r:id="rId10"/>
    <p:sldId id="263" r:id="rId11"/>
    <p:sldId id="264" r:id="rId12"/>
    <p:sldId id="265" r:id="rId13"/>
    <p:sldId id="266" r:id="rId14"/>
    <p:sldId id="280" r:id="rId15"/>
    <p:sldId id="289" r:id="rId16"/>
    <p:sldId id="290" r:id="rId17"/>
    <p:sldId id="267" r:id="rId18"/>
    <p:sldId id="268" r:id="rId19"/>
    <p:sldId id="270" r:id="rId20"/>
    <p:sldId id="293" r:id="rId21"/>
    <p:sldId id="272" r:id="rId22"/>
    <p:sldId id="283" r:id="rId23"/>
    <p:sldId id="281" r:id="rId24"/>
    <p:sldId id="273" r:id="rId25"/>
    <p:sldId id="274" r:id="rId26"/>
    <p:sldId id="275" r:id="rId27"/>
    <p:sldId id="277" r:id="rId28"/>
    <p:sldId id="291" r:id="rId29"/>
    <p:sldId id="292" r:id="rId30"/>
    <p:sldId id="28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6E9F-D7F2-4259-9282-17DAE2313188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212C-62DA-4BD0-8BDF-E0C8AC66F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212C-62DA-4BD0-8BDF-E0C8AC66FB3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6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95503-F927-49AC-8A41-3AF8CDAFB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A5FA58-23A7-47AD-91A9-D4DF86404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84333-A0D9-46B1-B3B5-013A6530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56C2E-CA61-4975-BEFC-C1BDC2B1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7EDCD1-075A-49E1-924F-37AC8807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CE137-16B0-4975-A69A-4C1815D7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405291-5B57-419E-B531-FE4EAC72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759B0-73B5-4F39-A7E0-2E62F30F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BC7E6-B849-40D5-A67F-8AECEBA4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C41A6A-3B3D-4704-B4D8-9FD768C6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90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F6AB47-12B4-479F-AB61-22F912907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CB6DE6-4427-4BAB-95AC-7AEF0219D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0F8C-3E56-4B20-9B29-DFA3F124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D18ED-18C9-4167-A333-96CF4114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76069-0FC9-4A8E-B45E-8524E2E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4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74713-1071-4F13-9E74-E855B85A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2DA636-DCC1-4072-A0AA-978F5D344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F041A-A5B7-4DF9-8C79-D9FBE8E2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8C2B3-74F5-489B-83BA-B894969D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EFAFC-2B8C-4747-849D-D12589C6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8E521-96C6-47B0-9C0A-B2DB5FEE6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416795-00E0-46FE-BB5D-4D945D2B1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96448-F448-4F9B-AF6F-CC038470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4B540-E0A8-4B74-81FE-CCD341AD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A44A-2A2E-42D9-9339-5BA8BC7D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5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CC3A5-2A70-44EE-8256-9691A52B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4C707-B76F-414C-B3A7-78DA0DA48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86A3D3-7A02-4361-A8F6-F68FC54A2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15D07-AC0A-4C42-A653-D1AF2681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109C3E-6753-499F-8126-90C8006C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C1AAE9-016F-4B45-A75A-00B215F3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FE0A4-B98F-4C8E-85A8-FBA0682B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FFFDFD-1D9C-406A-99A7-016BD52AB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C275F-2A91-473A-A5EF-AB67D48F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8CAB8F-418E-420C-A18F-7C6EECDFA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B3590C-BF35-4548-8130-FB779B60C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DD47A5-1436-4900-9E02-B4AB0892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A0DBD2-CCA2-4956-9AC4-629E3DEB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540785-31BA-443D-840C-C3C9ABDB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6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C95F8-51E4-4BC7-AF2E-5D86382F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7586E9-265D-40DD-A933-CE7D056F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CCA098-E851-4FB5-B2EE-92F3434F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BE0711-9B0D-4888-B99B-EB677055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3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824CB4-062F-4489-A78D-C231D971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37C384-4055-4F66-9A99-22C5D828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0936D5-F48A-423C-B9EC-F1BE398E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7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16837-2CE9-41D5-B121-4B1D111E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CC617-12E2-44A7-A47B-D6F2F0219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510BEE-EEC3-4E0F-B7A7-AB0BC7DF0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DD97E7-42C3-4BC0-8695-A24730B5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70D916-1567-4054-A2D5-DBC20349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FE1BF6-56E2-4AE4-9BF8-38A4B69D0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35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03BF6-042D-4027-989A-E0F4E047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C2156E-CCEF-4BE1-8F45-84D95F0CA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B8729-3533-4E15-9E75-1C0AFD9B1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2CDECC-5E47-4225-8CEF-38FC0C96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8A8A8C-2B71-4229-A282-6B411211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279841-80AD-49CE-8ED0-C78D566E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1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415CE-3775-4E2A-84F2-732C3215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E0C94C-3831-4097-919B-5B1F134A3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ADC59-E9A3-4623-A1FE-DFD7076FE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858E-F8D6-4004-9AC0-BBD0B1CF4BA3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DFD24-317E-4453-BDD6-860A20126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371A-4D93-49C1-8777-CF67DFCDC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BD819-9A63-4FFC-B59C-1C17F7E40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6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0.png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rmedicine.ru/journal/annotation/3078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B0F93-2DBA-42CA-B8EB-47F7EE592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95" y="933253"/>
            <a:ext cx="10407192" cy="3374795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выпускной квалификационной работы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/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и исследование вариабельности ритмов сердца матери и плода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620200-3869-4FA6-B13E-42FD3F052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195" y="5115145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студентка: Лобкова В. А.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Группы: 5030103/00201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 «Механика и математическое моделирование»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доцент к.ф.-м.н. Суслова И. Б.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5FEBE10-140C-474E-AEE1-3700DEFBF6A1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053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1494"/>
            <a:ext cx="10515600" cy="71879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Исследуемый сигнал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EE8A843-384C-4501-B5AB-A2562E303683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7B1445-B377-4AE3-AE31-ADAB27BE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88" y="1429305"/>
            <a:ext cx="7337990" cy="542869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9074FF-440B-4AE8-9024-EEFE4C1A5783}"/>
                  </a:ext>
                </a:extLst>
              </p:cNvPr>
              <p:cNvSpPr txBox="1"/>
              <p:nvPr/>
            </p:nvSpPr>
            <p:spPr>
              <a:xfrm>
                <a:off x="8737549" y="1585997"/>
                <a:ext cx="3355941" cy="511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Характеристики сигналов: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Частота матери: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Гц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 сигнала матери: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с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b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Частота плода: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Гц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Период сигнала плода: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=0.5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с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b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Интервал моделирования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[0, 20] c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9074FF-440B-4AE8-9024-EEFE4C1A5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549" y="1585997"/>
                <a:ext cx="3355941" cy="5115311"/>
              </a:xfrm>
              <a:prstGeom prst="rect">
                <a:avLst/>
              </a:prstGeom>
              <a:blipFill>
                <a:blip r:embed="rId3"/>
                <a:stretch>
                  <a:fillRect l="-1815" b="-1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FB2A478-1B63-42D6-9DBB-E151608BE484}"/>
              </a:ext>
            </a:extLst>
          </p:cNvPr>
          <p:cNvSpPr txBox="1"/>
          <p:nvPr/>
        </p:nvSpPr>
        <p:spPr>
          <a:xfrm>
            <a:off x="461647" y="859612"/>
            <a:ext cx="11221358" cy="450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9110">
              <a:lnSpc>
                <a:spcPct val="115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тестового сигнала сначала рассмотрим равномерную шкалу времени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3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655" y="131976"/>
            <a:ext cx="10515600" cy="98038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Фурье преобразование и Фурье спектр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8035D15-ED2B-4403-81F6-19CD824B9716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BEAE3B-85A0-43A5-B35C-1482B9E8CAD2}"/>
              </a:ext>
            </a:extLst>
          </p:cNvPr>
          <p:cNvSpPr txBox="1"/>
          <p:nvPr/>
        </p:nvSpPr>
        <p:spPr>
          <a:xfrm>
            <a:off x="8273988" y="1807870"/>
            <a:ext cx="3515558" cy="2577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2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Фурье спектр мощности не показывает изменения во времени характера следования ритмического сигнала.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D5B5B91-2F7F-4338-9A4E-BAE5256849DD}"/>
              </a:ext>
            </a:extLst>
          </p:cNvPr>
          <p:cNvGrpSpPr/>
          <p:nvPr/>
        </p:nvGrpSpPr>
        <p:grpSpPr>
          <a:xfrm>
            <a:off x="1001989" y="1218460"/>
            <a:ext cx="7039411" cy="5279558"/>
            <a:chOff x="1001989" y="1218460"/>
            <a:chExt cx="7039411" cy="5279558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CBF8C1C-FB2B-406C-BEA2-5F1AAA93A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1989" y="1218460"/>
              <a:ext cx="7039411" cy="5279558"/>
            </a:xfrm>
            <a:prstGeom prst="roundRect">
              <a:avLst>
                <a:gd name="adj" fmla="val 3876"/>
              </a:avLst>
            </a:prstGeom>
            <a:ln>
              <a:solidFill>
                <a:schemeClr val="accent1"/>
              </a:solidFill>
            </a:ln>
            <a:effectLst/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E1E4D17-D039-40C2-B0CE-872158AB8C07}"/>
                </a:ext>
              </a:extLst>
            </p:cNvPr>
            <p:cNvSpPr/>
            <p:nvPr/>
          </p:nvSpPr>
          <p:spPr>
            <a:xfrm>
              <a:off x="1273908" y="1273908"/>
              <a:ext cx="6502396" cy="5111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8BABDB-B9F1-4CA8-9D61-231B66263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55" y="1293700"/>
            <a:ext cx="6863857" cy="51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8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95672"/>
            <a:ext cx="10515600" cy="75205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вейвлет преобразования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6F7FB40-9859-4CC2-B4A8-EBEA24F70821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635DA70-5080-4C08-83A7-85C612E0DB90}"/>
              </a:ext>
            </a:extLst>
          </p:cNvPr>
          <p:cNvGrpSpPr/>
          <p:nvPr/>
        </p:nvGrpSpPr>
        <p:grpSpPr>
          <a:xfrm>
            <a:off x="980387" y="1309364"/>
            <a:ext cx="11201453" cy="4682237"/>
            <a:chOff x="980386" y="1040872"/>
            <a:chExt cx="10485538" cy="4276363"/>
          </a:xfrm>
        </p:grpSpPr>
        <p:sp>
          <p:nvSpPr>
            <p:cNvPr id="11" name="Прямоугольник: скругленные углы 3">
              <a:extLst>
                <a:ext uri="{FF2B5EF4-FFF2-40B4-BE49-F238E27FC236}">
                  <a16:creationId xmlns:a16="http://schemas.microsoft.com/office/drawing/2014/main" id="{50975CBA-DAD7-4A61-B0CA-7EEDCD37166D}"/>
                </a:ext>
              </a:extLst>
            </p:cNvPr>
            <p:cNvSpPr/>
            <p:nvPr/>
          </p:nvSpPr>
          <p:spPr>
            <a:xfrm>
              <a:off x="6263643" y="1040873"/>
              <a:ext cx="5202281" cy="4276362"/>
            </a:xfrm>
            <a:custGeom>
              <a:avLst/>
              <a:gdLst>
                <a:gd name="connsiteX0" fmla="*/ 0 w 5110480"/>
                <a:gd name="connsiteY0" fmla="*/ 697516 h 4185010"/>
                <a:gd name="connsiteX1" fmla="*/ 697516 w 5110480"/>
                <a:gd name="connsiteY1" fmla="*/ 0 h 4185010"/>
                <a:gd name="connsiteX2" fmla="*/ 4412964 w 5110480"/>
                <a:gd name="connsiteY2" fmla="*/ 0 h 4185010"/>
                <a:gd name="connsiteX3" fmla="*/ 5110480 w 5110480"/>
                <a:gd name="connsiteY3" fmla="*/ 697516 h 4185010"/>
                <a:gd name="connsiteX4" fmla="*/ 5110480 w 5110480"/>
                <a:gd name="connsiteY4" fmla="*/ 3487494 h 4185010"/>
                <a:gd name="connsiteX5" fmla="*/ 4412964 w 5110480"/>
                <a:gd name="connsiteY5" fmla="*/ 4185010 h 4185010"/>
                <a:gd name="connsiteX6" fmla="*/ 697516 w 5110480"/>
                <a:gd name="connsiteY6" fmla="*/ 4185010 h 4185010"/>
                <a:gd name="connsiteX7" fmla="*/ 0 w 5110480"/>
                <a:gd name="connsiteY7" fmla="*/ 3487494 h 4185010"/>
                <a:gd name="connsiteX8" fmla="*/ 0 w 5110480"/>
                <a:gd name="connsiteY8" fmla="*/ 697516 h 4185010"/>
                <a:gd name="connsiteX0" fmla="*/ 714 w 5111194"/>
                <a:gd name="connsiteY0" fmla="*/ 697516 h 4185010"/>
                <a:gd name="connsiteX1" fmla="*/ 352790 w 5111194"/>
                <a:gd name="connsiteY1" fmla="*/ 10160 h 4185010"/>
                <a:gd name="connsiteX2" fmla="*/ 4413678 w 5111194"/>
                <a:gd name="connsiteY2" fmla="*/ 0 h 4185010"/>
                <a:gd name="connsiteX3" fmla="*/ 5111194 w 5111194"/>
                <a:gd name="connsiteY3" fmla="*/ 697516 h 4185010"/>
                <a:gd name="connsiteX4" fmla="*/ 5111194 w 5111194"/>
                <a:gd name="connsiteY4" fmla="*/ 3487494 h 4185010"/>
                <a:gd name="connsiteX5" fmla="*/ 4413678 w 5111194"/>
                <a:gd name="connsiteY5" fmla="*/ 4185010 h 4185010"/>
                <a:gd name="connsiteX6" fmla="*/ 698230 w 5111194"/>
                <a:gd name="connsiteY6" fmla="*/ 4185010 h 4185010"/>
                <a:gd name="connsiteX7" fmla="*/ 714 w 5111194"/>
                <a:gd name="connsiteY7" fmla="*/ 3487494 h 4185010"/>
                <a:gd name="connsiteX8" fmla="*/ 714 w 5111194"/>
                <a:gd name="connsiteY8" fmla="*/ 697516 h 4185010"/>
                <a:gd name="connsiteX0" fmla="*/ 0 w 5140960"/>
                <a:gd name="connsiteY0" fmla="*/ 534956 h 4185010"/>
                <a:gd name="connsiteX1" fmla="*/ 382556 w 5140960"/>
                <a:gd name="connsiteY1" fmla="*/ 10160 h 4185010"/>
                <a:gd name="connsiteX2" fmla="*/ 4443444 w 5140960"/>
                <a:gd name="connsiteY2" fmla="*/ 0 h 4185010"/>
                <a:gd name="connsiteX3" fmla="*/ 5140960 w 5140960"/>
                <a:gd name="connsiteY3" fmla="*/ 697516 h 4185010"/>
                <a:gd name="connsiteX4" fmla="*/ 5140960 w 5140960"/>
                <a:gd name="connsiteY4" fmla="*/ 3487494 h 4185010"/>
                <a:gd name="connsiteX5" fmla="*/ 4443444 w 5140960"/>
                <a:gd name="connsiteY5" fmla="*/ 4185010 h 4185010"/>
                <a:gd name="connsiteX6" fmla="*/ 727996 w 5140960"/>
                <a:gd name="connsiteY6" fmla="*/ 4185010 h 4185010"/>
                <a:gd name="connsiteX7" fmla="*/ 30480 w 5140960"/>
                <a:gd name="connsiteY7" fmla="*/ 3487494 h 4185010"/>
                <a:gd name="connsiteX8" fmla="*/ 0 w 5140960"/>
                <a:gd name="connsiteY8" fmla="*/ 534956 h 4185010"/>
                <a:gd name="connsiteX0" fmla="*/ 51 w 5130851"/>
                <a:gd name="connsiteY0" fmla="*/ 458756 h 4185010"/>
                <a:gd name="connsiteX1" fmla="*/ 372447 w 5130851"/>
                <a:gd name="connsiteY1" fmla="*/ 10160 h 4185010"/>
                <a:gd name="connsiteX2" fmla="*/ 4433335 w 5130851"/>
                <a:gd name="connsiteY2" fmla="*/ 0 h 4185010"/>
                <a:gd name="connsiteX3" fmla="*/ 5130851 w 5130851"/>
                <a:gd name="connsiteY3" fmla="*/ 697516 h 4185010"/>
                <a:gd name="connsiteX4" fmla="*/ 5130851 w 5130851"/>
                <a:gd name="connsiteY4" fmla="*/ 3487494 h 4185010"/>
                <a:gd name="connsiteX5" fmla="*/ 4433335 w 5130851"/>
                <a:gd name="connsiteY5" fmla="*/ 4185010 h 4185010"/>
                <a:gd name="connsiteX6" fmla="*/ 717887 w 5130851"/>
                <a:gd name="connsiteY6" fmla="*/ 4185010 h 4185010"/>
                <a:gd name="connsiteX7" fmla="*/ 20371 w 5130851"/>
                <a:gd name="connsiteY7" fmla="*/ 3487494 h 4185010"/>
                <a:gd name="connsiteX8" fmla="*/ 51 w 5130851"/>
                <a:gd name="connsiteY8" fmla="*/ 458756 h 4185010"/>
                <a:gd name="connsiteX0" fmla="*/ 51 w 5135931"/>
                <a:gd name="connsiteY0" fmla="*/ 459470 h 4185724"/>
                <a:gd name="connsiteX1" fmla="*/ 372447 w 5135931"/>
                <a:gd name="connsiteY1" fmla="*/ 10874 h 4185724"/>
                <a:gd name="connsiteX2" fmla="*/ 4433335 w 5135931"/>
                <a:gd name="connsiteY2" fmla="*/ 714 h 4185724"/>
                <a:gd name="connsiteX3" fmla="*/ 5135931 w 5135931"/>
                <a:gd name="connsiteY3" fmla="*/ 352790 h 4185724"/>
                <a:gd name="connsiteX4" fmla="*/ 5130851 w 5135931"/>
                <a:gd name="connsiteY4" fmla="*/ 3488208 h 4185724"/>
                <a:gd name="connsiteX5" fmla="*/ 4433335 w 5135931"/>
                <a:gd name="connsiteY5" fmla="*/ 4185724 h 4185724"/>
                <a:gd name="connsiteX6" fmla="*/ 717887 w 5135931"/>
                <a:gd name="connsiteY6" fmla="*/ 4185724 h 4185724"/>
                <a:gd name="connsiteX7" fmla="*/ 20371 w 5135931"/>
                <a:gd name="connsiteY7" fmla="*/ 3488208 h 4185724"/>
                <a:gd name="connsiteX8" fmla="*/ 51 w 5135931"/>
                <a:gd name="connsiteY8" fmla="*/ 459470 h 4185724"/>
                <a:gd name="connsiteX0" fmla="*/ 51 w 5135981"/>
                <a:gd name="connsiteY0" fmla="*/ 450056 h 4176310"/>
                <a:gd name="connsiteX1" fmla="*/ 372447 w 5135981"/>
                <a:gd name="connsiteY1" fmla="*/ 1460 h 4176310"/>
                <a:gd name="connsiteX2" fmla="*/ 4763535 w 5135981"/>
                <a:gd name="connsiteY2" fmla="*/ 1460 h 4176310"/>
                <a:gd name="connsiteX3" fmla="*/ 5135931 w 5135981"/>
                <a:gd name="connsiteY3" fmla="*/ 343376 h 4176310"/>
                <a:gd name="connsiteX4" fmla="*/ 5130851 w 5135981"/>
                <a:gd name="connsiteY4" fmla="*/ 3478794 h 4176310"/>
                <a:gd name="connsiteX5" fmla="*/ 4433335 w 5135981"/>
                <a:gd name="connsiteY5" fmla="*/ 4176310 h 4176310"/>
                <a:gd name="connsiteX6" fmla="*/ 717887 w 5135981"/>
                <a:gd name="connsiteY6" fmla="*/ 4176310 h 4176310"/>
                <a:gd name="connsiteX7" fmla="*/ 20371 w 5135981"/>
                <a:gd name="connsiteY7" fmla="*/ 3478794 h 4176310"/>
                <a:gd name="connsiteX8" fmla="*/ 51 w 5135981"/>
                <a:gd name="connsiteY8" fmla="*/ 450056 h 4176310"/>
                <a:gd name="connsiteX0" fmla="*/ 51 w 5135931"/>
                <a:gd name="connsiteY0" fmla="*/ 464290 h 4190544"/>
                <a:gd name="connsiteX1" fmla="*/ 372447 w 5135931"/>
                <a:gd name="connsiteY1" fmla="*/ 15694 h 4190544"/>
                <a:gd name="connsiteX2" fmla="*/ 4651775 w 5135931"/>
                <a:gd name="connsiteY2" fmla="*/ 454 h 4190544"/>
                <a:gd name="connsiteX3" fmla="*/ 5135931 w 5135931"/>
                <a:gd name="connsiteY3" fmla="*/ 357610 h 4190544"/>
                <a:gd name="connsiteX4" fmla="*/ 5130851 w 5135931"/>
                <a:gd name="connsiteY4" fmla="*/ 3493028 h 4190544"/>
                <a:gd name="connsiteX5" fmla="*/ 4433335 w 5135931"/>
                <a:gd name="connsiteY5" fmla="*/ 4190544 h 4190544"/>
                <a:gd name="connsiteX6" fmla="*/ 717887 w 5135931"/>
                <a:gd name="connsiteY6" fmla="*/ 4190544 h 4190544"/>
                <a:gd name="connsiteX7" fmla="*/ 20371 w 5135931"/>
                <a:gd name="connsiteY7" fmla="*/ 3493028 h 4190544"/>
                <a:gd name="connsiteX8" fmla="*/ 51 w 5135931"/>
                <a:gd name="connsiteY8" fmla="*/ 464290 h 419054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7178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10531 w 5135931"/>
                <a:gd name="connsiteY4" fmla="*/ 378258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30480 w 5166360"/>
                <a:gd name="connsiteY0" fmla="*/ 464290 h 4192003"/>
                <a:gd name="connsiteX1" fmla="*/ 402876 w 5166360"/>
                <a:gd name="connsiteY1" fmla="*/ 15694 h 4192003"/>
                <a:gd name="connsiteX2" fmla="*/ 4682204 w 5166360"/>
                <a:gd name="connsiteY2" fmla="*/ 454 h 4192003"/>
                <a:gd name="connsiteX3" fmla="*/ 5166360 w 5166360"/>
                <a:gd name="connsiteY3" fmla="*/ 357610 h 4192003"/>
                <a:gd name="connsiteX4" fmla="*/ 5140960 w 5166360"/>
                <a:gd name="connsiteY4" fmla="*/ 3782588 h 4192003"/>
                <a:gd name="connsiteX5" fmla="*/ 4768564 w 5166360"/>
                <a:gd name="connsiteY5" fmla="*/ 4185464 h 4192003"/>
                <a:gd name="connsiteX6" fmla="*/ 519716 w 5166360"/>
                <a:gd name="connsiteY6" fmla="*/ 4190544 h 4192003"/>
                <a:gd name="connsiteX7" fmla="*/ 0 w 5166360"/>
                <a:gd name="connsiteY7" fmla="*/ 3848628 h 4192003"/>
                <a:gd name="connsiteX8" fmla="*/ 30480 w 5166360"/>
                <a:gd name="connsiteY8" fmla="*/ 464290 h 4192003"/>
                <a:gd name="connsiteX0" fmla="*/ 30480 w 5179368"/>
                <a:gd name="connsiteY0" fmla="*/ 464290 h 4192003"/>
                <a:gd name="connsiteX1" fmla="*/ 402876 w 5179368"/>
                <a:gd name="connsiteY1" fmla="*/ 15694 h 4192003"/>
                <a:gd name="connsiteX2" fmla="*/ 4682204 w 5179368"/>
                <a:gd name="connsiteY2" fmla="*/ 454 h 4192003"/>
                <a:gd name="connsiteX3" fmla="*/ 5166360 w 5179368"/>
                <a:gd name="connsiteY3" fmla="*/ 357610 h 4192003"/>
                <a:gd name="connsiteX4" fmla="*/ 5179245 w 5179368"/>
                <a:gd name="connsiteY4" fmla="*/ 3782588 h 4192003"/>
                <a:gd name="connsiteX5" fmla="*/ 4768564 w 5179368"/>
                <a:gd name="connsiteY5" fmla="*/ 4185464 h 4192003"/>
                <a:gd name="connsiteX6" fmla="*/ 519716 w 5179368"/>
                <a:gd name="connsiteY6" fmla="*/ 4190544 h 4192003"/>
                <a:gd name="connsiteX7" fmla="*/ 0 w 5179368"/>
                <a:gd name="connsiteY7" fmla="*/ 3848628 h 4192003"/>
                <a:gd name="connsiteX8" fmla="*/ 30480 w 5179368"/>
                <a:gd name="connsiteY8" fmla="*/ 464290 h 4192003"/>
                <a:gd name="connsiteX0" fmla="*/ 13933 w 5179368"/>
                <a:gd name="connsiteY0" fmla="*/ 440445 h 4192003"/>
                <a:gd name="connsiteX1" fmla="*/ 402876 w 5179368"/>
                <a:gd name="connsiteY1" fmla="*/ 15694 h 4192003"/>
                <a:gd name="connsiteX2" fmla="*/ 4682204 w 5179368"/>
                <a:gd name="connsiteY2" fmla="*/ 454 h 4192003"/>
                <a:gd name="connsiteX3" fmla="*/ 5166360 w 5179368"/>
                <a:gd name="connsiteY3" fmla="*/ 357610 h 4192003"/>
                <a:gd name="connsiteX4" fmla="*/ 5179245 w 5179368"/>
                <a:gd name="connsiteY4" fmla="*/ 3782588 h 4192003"/>
                <a:gd name="connsiteX5" fmla="*/ 4768564 w 5179368"/>
                <a:gd name="connsiteY5" fmla="*/ 4185464 h 4192003"/>
                <a:gd name="connsiteX6" fmla="*/ 519716 w 5179368"/>
                <a:gd name="connsiteY6" fmla="*/ 4190544 h 4192003"/>
                <a:gd name="connsiteX7" fmla="*/ 0 w 5179368"/>
                <a:gd name="connsiteY7" fmla="*/ 3848628 h 4192003"/>
                <a:gd name="connsiteX8" fmla="*/ 13933 w 5179368"/>
                <a:gd name="connsiteY8" fmla="*/ 440445 h 419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9368" h="4192003">
                  <a:moveTo>
                    <a:pt x="13933" y="440445"/>
                  </a:moveTo>
                  <a:cubicBezTo>
                    <a:pt x="13933" y="55218"/>
                    <a:pt x="17649" y="15694"/>
                    <a:pt x="402876" y="15694"/>
                  </a:cubicBezTo>
                  <a:lnTo>
                    <a:pt x="4682204" y="454"/>
                  </a:lnTo>
                  <a:cubicBezTo>
                    <a:pt x="5067431" y="454"/>
                    <a:pt x="5166360" y="-27617"/>
                    <a:pt x="5166360" y="357610"/>
                  </a:cubicBezTo>
                  <a:cubicBezTo>
                    <a:pt x="5164667" y="1402749"/>
                    <a:pt x="5180938" y="2737449"/>
                    <a:pt x="5179245" y="3782588"/>
                  </a:cubicBezTo>
                  <a:cubicBezTo>
                    <a:pt x="5179245" y="4167815"/>
                    <a:pt x="5153791" y="4185464"/>
                    <a:pt x="4768564" y="4185464"/>
                  </a:cubicBezTo>
                  <a:lnTo>
                    <a:pt x="519716" y="4190544"/>
                  </a:lnTo>
                  <a:cubicBezTo>
                    <a:pt x="134489" y="4190544"/>
                    <a:pt x="0" y="4233855"/>
                    <a:pt x="0" y="3848628"/>
                  </a:cubicBezTo>
                  <a:cubicBezTo>
                    <a:pt x="4644" y="2712567"/>
                    <a:pt x="9289" y="1576506"/>
                    <a:pt x="13933" y="440445"/>
                  </a:cubicBezTo>
                  <a:close/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: скругленные углы 3">
              <a:extLst>
                <a:ext uri="{FF2B5EF4-FFF2-40B4-BE49-F238E27FC236}">
                  <a16:creationId xmlns:a16="http://schemas.microsoft.com/office/drawing/2014/main" id="{2AB8D3F3-32D5-44BC-AD0C-970672F510C0}"/>
                </a:ext>
              </a:extLst>
            </p:cNvPr>
            <p:cNvSpPr/>
            <p:nvPr/>
          </p:nvSpPr>
          <p:spPr>
            <a:xfrm>
              <a:off x="980386" y="1040872"/>
              <a:ext cx="5291305" cy="4261000"/>
            </a:xfrm>
            <a:custGeom>
              <a:avLst/>
              <a:gdLst>
                <a:gd name="connsiteX0" fmla="*/ 0 w 5110480"/>
                <a:gd name="connsiteY0" fmla="*/ 697516 h 4185010"/>
                <a:gd name="connsiteX1" fmla="*/ 697516 w 5110480"/>
                <a:gd name="connsiteY1" fmla="*/ 0 h 4185010"/>
                <a:gd name="connsiteX2" fmla="*/ 4412964 w 5110480"/>
                <a:gd name="connsiteY2" fmla="*/ 0 h 4185010"/>
                <a:gd name="connsiteX3" fmla="*/ 5110480 w 5110480"/>
                <a:gd name="connsiteY3" fmla="*/ 697516 h 4185010"/>
                <a:gd name="connsiteX4" fmla="*/ 5110480 w 5110480"/>
                <a:gd name="connsiteY4" fmla="*/ 3487494 h 4185010"/>
                <a:gd name="connsiteX5" fmla="*/ 4412964 w 5110480"/>
                <a:gd name="connsiteY5" fmla="*/ 4185010 h 4185010"/>
                <a:gd name="connsiteX6" fmla="*/ 697516 w 5110480"/>
                <a:gd name="connsiteY6" fmla="*/ 4185010 h 4185010"/>
                <a:gd name="connsiteX7" fmla="*/ 0 w 5110480"/>
                <a:gd name="connsiteY7" fmla="*/ 3487494 h 4185010"/>
                <a:gd name="connsiteX8" fmla="*/ 0 w 5110480"/>
                <a:gd name="connsiteY8" fmla="*/ 697516 h 4185010"/>
                <a:gd name="connsiteX0" fmla="*/ 714 w 5111194"/>
                <a:gd name="connsiteY0" fmla="*/ 697516 h 4185010"/>
                <a:gd name="connsiteX1" fmla="*/ 352790 w 5111194"/>
                <a:gd name="connsiteY1" fmla="*/ 10160 h 4185010"/>
                <a:gd name="connsiteX2" fmla="*/ 4413678 w 5111194"/>
                <a:gd name="connsiteY2" fmla="*/ 0 h 4185010"/>
                <a:gd name="connsiteX3" fmla="*/ 5111194 w 5111194"/>
                <a:gd name="connsiteY3" fmla="*/ 697516 h 4185010"/>
                <a:gd name="connsiteX4" fmla="*/ 5111194 w 5111194"/>
                <a:gd name="connsiteY4" fmla="*/ 3487494 h 4185010"/>
                <a:gd name="connsiteX5" fmla="*/ 4413678 w 5111194"/>
                <a:gd name="connsiteY5" fmla="*/ 4185010 h 4185010"/>
                <a:gd name="connsiteX6" fmla="*/ 698230 w 5111194"/>
                <a:gd name="connsiteY6" fmla="*/ 4185010 h 4185010"/>
                <a:gd name="connsiteX7" fmla="*/ 714 w 5111194"/>
                <a:gd name="connsiteY7" fmla="*/ 3487494 h 4185010"/>
                <a:gd name="connsiteX8" fmla="*/ 714 w 5111194"/>
                <a:gd name="connsiteY8" fmla="*/ 697516 h 4185010"/>
                <a:gd name="connsiteX0" fmla="*/ 0 w 5140960"/>
                <a:gd name="connsiteY0" fmla="*/ 534956 h 4185010"/>
                <a:gd name="connsiteX1" fmla="*/ 382556 w 5140960"/>
                <a:gd name="connsiteY1" fmla="*/ 10160 h 4185010"/>
                <a:gd name="connsiteX2" fmla="*/ 4443444 w 5140960"/>
                <a:gd name="connsiteY2" fmla="*/ 0 h 4185010"/>
                <a:gd name="connsiteX3" fmla="*/ 5140960 w 5140960"/>
                <a:gd name="connsiteY3" fmla="*/ 697516 h 4185010"/>
                <a:gd name="connsiteX4" fmla="*/ 5140960 w 5140960"/>
                <a:gd name="connsiteY4" fmla="*/ 3487494 h 4185010"/>
                <a:gd name="connsiteX5" fmla="*/ 4443444 w 5140960"/>
                <a:gd name="connsiteY5" fmla="*/ 4185010 h 4185010"/>
                <a:gd name="connsiteX6" fmla="*/ 727996 w 5140960"/>
                <a:gd name="connsiteY6" fmla="*/ 4185010 h 4185010"/>
                <a:gd name="connsiteX7" fmla="*/ 30480 w 5140960"/>
                <a:gd name="connsiteY7" fmla="*/ 3487494 h 4185010"/>
                <a:gd name="connsiteX8" fmla="*/ 0 w 5140960"/>
                <a:gd name="connsiteY8" fmla="*/ 534956 h 4185010"/>
                <a:gd name="connsiteX0" fmla="*/ 51 w 5130851"/>
                <a:gd name="connsiteY0" fmla="*/ 458756 h 4185010"/>
                <a:gd name="connsiteX1" fmla="*/ 372447 w 5130851"/>
                <a:gd name="connsiteY1" fmla="*/ 10160 h 4185010"/>
                <a:gd name="connsiteX2" fmla="*/ 4433335 w 5130851"/>
                <a:gd name="connsiteY2" fmla="*/ 0 h 4185010"/>
                <a:gd name="connsiteX3" fmla="*/ 5130851 w 5130851"/>
                <a:gd name="connsiteY3" fmla="*/ 697516 h 4185010"/>
                <a:gd name="connsiteX4" fmla="*/ 5130851 w 5130851"/>
                <a:gd name="connsiteY4" fmla="*/ 3487494 h 4185010"/>
                <a:gd name="connsiteX5" fmla="*/ 4433335 w 5130851"/>
                <a:gd name="connsiteY5" fmla="*/ 4185010 h 4185010"/>
                <a:gd name="connsiteX6" fmla="*/ 717887 w 5130851"/>
                <a:gd name="connsiteY6" fmla="*/ 4185010 h 4185010"/>
                <a:gd name="connsiteX7" fmla="*/ 20371 w 5130851"/>
                <a:gd name="connsiteY7" fmla="*/ 3487494 h 4185010"/>
                <a:gd name="connsiteX8" fmla="*/ 51 w 5130851"/>
                <a:gd name="connsiteY8" fmla="*/ 458756 h 4185010"/>
                <a:gd name="connsiteX0" fmla="*/ 51 w 5135931"/>
                <a:gd name="connsiteY0" fmla="*/ 459470 h 4185724"/>
                <a:gd name="connsiteX1" fmla="*/ 372447 w 5135931"/>
                <a:gd name="connsiteY1" fmla="*/ 10874 h 4185724"/>
                <a:gd name="connsiteX2" fmla="*/ 4433335 w 5135931"/>
                <a:gd name="connsiteY2" fmla="*/ 714 h 4185724"/>
                <a:gd name="connsiteX3" fmla="*/ 5135931 w 5135931"/>
                <a:gd name="connsiteY3" fmla="*/ 352790 h 4185724"/>
                <a:gd name="connsiteX4" fmla="*/ 5130851 w 5135931"/>
                <a:gd name="connsiteY4" fmla="*/ 3488208 h 4185724"/>
                <a:gd name="connsiteX5" fmla="*/ 4433335 w 5135931"/>
                <a:gd name="connsiteY5" fmla="*/ 4185724 h 4185724"/>
                <a:gd name="connsiteX6" fmla="*/ 717887 w 5135931"/>
                <a:gd name="connsiteY6" fmla="*/ 4185724 h 4185724"/>
                <a:gd name="connsiteX7" fmla="*/ 20371 w 5135931"/>
                <a:gd name="connsiteY7" fmla="*/ 3488208 h 4185724"/>
                <a:gd name="connsiteX8" fmla="*/ 51 w 5135931"/>
                <a:gd name="connsiteY8" fmla="*/ 459470 h 4185724"/>
                <a:gd name="connsiteX0" fmla="*/ 51 w 5135981"/>
                <a:gd name="connsiteY0" fmla="*/ 450056 h 4176310"/>
                <a:gd name="connsiteX1" fmla="*/ 372447 w 5135981"/>
                <a:gd name="connsiteY1" fmla="*/ 1460 h 4176310"/>
                <a:gd name="connsiteX2" fmla="*/ 4763535 w 5135981"/>
                <a:gd name="connsiteY2" fmla="*/ 1460 h 4176310"/>
                <a:gd name="connsiteX3" fmla="*/ 5135931 w 5135981"/>
                <a:gd name="connsiteY3" fmla="*/ 343376 h 4176310"/>
                <a:gd name="connsiteX4" fmla="*/ 5130851 w 5135981"/>
                <a:gd name="connsiteY4" fmla="*/ 3478794 h 4176310"/>
                <a:gd name="connsiteX5" fmla="*/ 4433335 w 5135981"/>
                <a:gd name="connsiteY5" fmla="*/ 4176310 h 4176310"/>
                <a:gd name="connsiteX6" fmla="*/ 717887 w 5135981"/>
                <a:gd name="connsiteY6" fmla="*/ 4176310 h 4176310"/>
                <a:gd name="connsiteX7" fmla="*/ 20371 w 5135981"/>
                <a:gd name="connsiteY7" fmla="*/ 3478794 h 4176310"/>
                <a:gd name="connsiteX8" fmla="*/ 51 w 5135981"/>
                <a:gd name="connsiteY8" fmla="*/ 450056 h 4176310"/>
                <a:gd name="connsiteX0" fmla="*/ 51 w 5135931"/>
                <a:gd name="connsiteY0" fmla="*/ 464290 h 4190544"/>
                <a:gd name="connsiteX1" fmla="*/ 372447 w 5135931"/>
                <a:gd name="connsiteY1" fmla="*/ 15694 h 4190544"/>
                <a:gd name="connsiteX2" fmla="*/ 4651775 w 5135931"/>
                <a:gd name="connsiteY2" fmla="*/ 454 h 4190544"/>
                <a:gd name="connsiteX3" fmla="*/ 5135931 w 5135931"/>
                <a:gd name="connsiteY3" fmla="*/ 357610 h 4190544"/>
                <a:gd name="connsiteX4" fmla="*/ 5130851 w 5135931"/>
                <a:gd name="connsiteY4" fmla="*/ 3493028 h 4190544"/>
                <a:gd name="connsiteX5" fmla="*/ 4433335 w 5135931"/>
                <a:gd name="connsiteY5" fmla="*/ 4190544 h 4190544"/>
                <a:gd name="connsiteX6" fmla="*/ 717887 w 5135931"/>
                <a:gd name="connsiteY6" fmla="*/ 4190544 h 4190544"/>
                <a:gd name="connsiteX7" fmla="*/ 20371 w 5135931"/>
                <a:gd name="connsiteY7" fmla="*/ 3493028 h 4190544"/>
                <a:gd name="connsiteX8" fmla="*/ 51 w 5135931"/>
                <a:gd name="connsiteY8" fmla="*/ 464290 h 419054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7178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10531 w 5135931"/>
                <a:gd name="connsiteY4" fmla="*/ 378258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6636 w 5105400"/>
                <a:gd name="connsiteY0" fmla="*/ 473569 h 4192494"/>
                <a:gd name="connsiteX1" fmla="*/ 341916 w 5105400"/>
                <a:gd name="connsiteY1" fmla="*/ 15694 h 4192494"/>
                <a:gd name="connsiteX2" fmla="*/ 4621244 w 5105400"/>
                <a:gd name="connsiteY2" fmla="*/ 454 h 4192494"/>
                <a:gd name="connsiteX3" fmla="*/ 5105400 w 5105400"/>
                <a:gd name="connsiteY3" fmla="*/ 357610 h 4192494"/>
                <a:gd name="connsiteX4" fmla="*/ 5080000 w 5105400"/>
                <a:gd name="connsiteY4" fmla="*/ 3782588 h 4192494"/>
                <a:gd name="connsiteX5" fmla="*/ 4707604 w 5105400"/>
                <a:gd name="connsiteY5" fmla="*/ 4185464 h 4192494"/>
                <a:gd name="connsiteX6" fmla="*/ 458756 w 5105400"/>
                <a:gd name="connsiteY6" fmla="*/ 4190544 h 4192494"/>
                <a:gd name="connsiteX7" fmla="*/ 0 w 5105400"/>
                <a:gd name="connsiteY7" fmla="*/ 3853708 h 4192494"/>
                <a:gd name="connsiteX8" fmla="*/ 6636 w 5105400"/>
                <a:gd name="connsiteY8" fmla="*/ 473569 h 4192494"/>
                <a:gd name="connsiteX0" fmla="*/ 15915 w 5114679"/>
                <a:gd name="connsiteY0" fmla="*/ 473569 h 4200854"/>
                <a:gd name="connsiteX1" fmla="*/ 351195 w 5114679"/>
                <a:gd name="connsiteY1" fmla="*/ 15694 h 4200854"/>
                <a:gd name="connsiteX2" fmla="*/ 4630523 w 5114679"/>
                <a:gd name="connsiteY2" fmla="*/ 454 h 4200854"/>
                <a:gd name="connsiteX3" fmla="*/ 5114679 w 5114679"/>
                <a:gd name="connsiteY3" fmla="*/ 357610 h 4200854"/>
                <a:gd name="connsiteX4" fmla="*/ 5089279 w 5114679"/>
                <a:gd name="connsiteY4" fmla="*/ 3782588 h 4200854"/>
                <a:gd name="connsiteX5" fmla="*/ 4716883 w 5114679"/>
                <a:gd name="connsiteY5" fmla="*/ 4185464 h 4200854"/>
                <a:gd name="connsiteX6" fmla="*/ 468035 w 5114679"/>
                <a:gd name="connsiteY6" fmla="*/ 4190544 h 4200854"/>
                <a:gd name="connsiteX7" fmla="*/ 0 w 5114679"/>
                <a:gd name="connsiteY7" fmla="*/ 3900103 h 4200854"/>
                <a:gd name="connsiteX8" fmla="*/ 15915 w 5114679"/>
                <a:gd name="connsiteY8" fmla="*/ 473569 h 4200854"/>
                <a:gd name="connsiteX0" fmla="*/ 15915 w 5114679"/>
                <a:gd name="connsiteY0" fmla="*/ 473569 h 4190578"/>
                <a:gd name="connsiteX1" fmla="*/ 351195 w 5114679"/>
                <a:gd name="connsiteY1" fmla="*/ 15694 h 4190578"/>
                <a:gd name="connsiteX2" fmla="*/ 4630523 w 5114679"/>
                <a:gd name="connsiteY2" fmla="*/ 454 h 4190578"/>
                <a:gd name="connsiteX3" fmla="*/ 5114679 w 5114679"/>
                <a:gd name="connsiteY3" fmla="*/ 357610 h 4190578"/>
                <a:gd name="connsiteX4" fmla="*/ 5089279 w 5114679"/>
                <a:gd name="connsiteY4" fmla="*/ 3782588 h 4190578"/>
                <a:gd name="connsiteX5" fmla="*/ 4716883 w 5114679"/>
                <a:gd name="connsiteY5" fmla="*/ 4185464 h 4190578"/>
                <a:gd name="connsiteX6" fmla="*/ 468035 w 5114679"/>
                <a:gd name="connsiteY6" fmla="*/ 4190544 h 4190578"/>
                <a:gd name="connsiteX7" fmla="*/ 0 w 5114679"/>
                <a:gd name="connsiteY7" fmla="*/ 3816592 h 4190578"/>
                <a:gd name="connsiteX8" fmla="*/ 15915 w 5114679"/>
                <a:gd name="connsiteY8" fmla="*/ 473569 h 4190578"/>
                <a:gd name="connsiteX0" fmla="*/ 15915 w 5114679"/>
                <a:gd name="connsiteY0" fmla="*/ 473569 h 4190578"/>
                <a:gd name="connsiteX1" fmla="*/ 351195 w 5114679"/>
                <a:gd name="connsiteY1" fmla="*/ 15694 h 4190578"/>
                <a:gd name="connsiteX2" fmla="*/ 4630523 w 5114679"/>
                <a:gd name="connsiteY2" fmla="*/ 454 h 4190578"/>
                <a:gd name="connsiteX3" fmla="*/ 5114679 w 5114679"/>
                <a:gd name="connsiteY3" fmla="*/ 357610 h 4190578"/>
                <a:gd name="connsiteX4" fmla="*/ 5078145 w 5114679"/>
                <a:gd name="connsiteY4" fmla="*/ 3726914 h 4190578"/>
                <a:gd name="connsiteX5" fmla="*/ 4716883 w 5114679"/>
                <a:gd name="connsiteY5" fmla="*/ 4185464 h 4190578"/>
                <a:gd name="connsiteX6" fmla="*/ 468035 w 5114679"/>
                <a:gd name="connsiteY6" fmla="*/ 4190544 h 4190578"/>
                <a:gd name="connsiteX7" fmla="*/ 0 w 5114679"/>
                <a:gd name="connsiteY7" fmla="*/ 3816592 h 4190578"/>
                <a:gd name="connsiteX8" fmla="*/ 15915 w 5114679"/>
                <a:gd name="connsiteY8" fmla="*/ 473569 h 4190578"/>
                <a:gd name="connsiteX0" fmla="*/ 15915 w 5109112"/>
                <a:gd name="connsiteY0" fmla="*/ 475276 h 4192285"/>
                <a:gd name="connsiteX1" fmla="*/ 351195 w 5109112"/>
                <a:gd name="connsiteY1" fmla="*/ 17401 h 4192285"/>
                <a:gd name="connsiteX2" fmla="*/ 4630523 w 5109112"/>
                <a:gd name="connsiteY2" fmla="*/ 2161 h 4192285"/>
                <a:gd name="connsiteX3" fmla="*/ 5109112 w 5109112"/>
                <a:gd name="connsiteY3" fmla="*/ 337047 h 4192285"/>
                <a:gd name="connsiteX4" fmla="*/ 5078145 w 5109112"/>
                <a:gd name="connsiteY4" fmla="*/ 3728621 h 4192285"/>
                <a:gd name="connsiteX5" fmla="*/ 4716883 w 5109112"/>
                <a:gd name="connsiteY5" fmla="*/ 4187171 h 4192285"/>
                <a:gd name="connsiteX6" fmla="*/ 468035 w 5109112"/>
                <a:gd name="connsiteY6" fmla="*/ 4192251 h 4192285"/>
                <a:gd name="connsiteX7" fmla="*/ 0 w 5109112"/>
                <a:gd name="connsiteY7" fmla="*/ 3818299 h 4192285"/>
                <a:gd name="connsiteX8" fmla="*/ 15915 w 5109112"/>
                <a:gd name="connsiteY8" fmla="*/ 475276 h 4192285"/>
                <a:gd name="connsiteX0" fmla="*/ 15915 w 5109112"/>
                <a:gd name="connsiteY0" fmla="*/ 470378 h 4187387"/>
                <a:gd name="connsiteX1" fmla="*/ 351195 w 5109112"/>
                <a:gd name="connsiteY1" fmla="*/ 12503 h 4187387"/>
                <a:gd name="connsiteX2" fmla="*/ 4491337 w 5109112"/>
                <a:gd name="connsiteY2" fmla="*/ 2830 h 4187387"/>
                <a:gd name="connsiteX3" fmla="*/ 5109112 w 5109112"/>
                <a:gd name="connsiteY3" fmla="*/ 332149 h 4187387"/>
                <a:gd name="connsiteX4" fmla="*/ 5078145 w 5109112"/>
                <a:gd name="connsiteY4" fmla="*/ 3723723 h 4187387"/>
                <a:gd name="connsiteX5" fmla="*/ 4716883 w 5109112"/>
                <a:gd name="connsiteY5" fmla="*/ 4182273 h 4187387"/>
                <a:gd name="connsiteX6" fmla="*/ 468035 w 5109112"/>
                <a:gd name="connsiteY6" fmla="*/ 4187353 h 4187387"/>
                <a:gd name="connsiteX7" fmla="*/ 0 w 5109112"/>
                <a:gd name="connsiteY7" fmla="*/ 3813401 h 4187387"/>
                <a:gd name="connsiteX8" fmla="*/ 15915 w 5109112"/>
                <a:gd name="connsiteY8" fmla="*/ 470378 h 4187387"/>
                <a:gd name="connsiteX0" fmla="*/ 5522 w 5109112"/>
                <a:gd name="connsiteY0" fmla="*/ 484964 h 4187387"/>
                <a:gd name="connsiteX1" fmla="*/ 351195 w 5109112"/>
                <a:gd name="connsiteY1" fmla="*/ 12503 h 4187387"/>
                <a:gd name="connsiteX2" fmla="*/ 4491337 w 5109112"/>
                <a:gd name="connsiteY2" fmla="*/ 2830 h 4187387"/>
                <a:gd name="connsiteX3" fmla="*/ 5109112 w 5109112"/>
                <a:gd name="connsiteY3" fmla="*/ 332149 h 4187387"/>
                <a:gd name="connsiteX4" fmla="*/ 5078145 w 5109112"/>
                <a:gd name="connsiteY4" fmla="*/ 3723723 h 4187387"/>
                <a:gd name="connsiteX5" fmla="*/ 4716883 w 5109112"/>
                <a:gd name="connsiteY5" fmla="*/ 4182273 h 4187387"/>
                <a:gd name="connsiteX6" fmla="*/ 468035 w 5109112"/>
                <a:gd name="connsiteY6" fmla="*/ 4187353 h 4187387"/>
                <a:gd name="connsiteX7" fmla="*/ 0 w 5109112"/>
                <a:gd name="connsiteY7" fmla="*/ 3813401 h 4187387"/>
                <a:gd name="connsiteX8" fmla="*/ 5522 w 5109112"/>
                <a:gd name="connsiteY8" fmla="*/ 484964 h 4187387"/>
                <a:gd name="connsiteX0" fmla="*/ 5522 w 5085153"/>
                <a:gd name="connsiteY0" fmla="*/ 484964 h 4187387"/>
                <a:gd name="connsiteX1" fmla="*/ 351195 w 5085153"/>
                <a:gd name="connsiteY1" fmla="*/ 12503 h 4187387"/>
                <a:gd name="connsiteX2" fmla="*/ 4491337 w 5085153"/>
                <a:gd name="connsiteY2" fmla="*/ 2830 h 4187387"/>
                <a:gd name="connsiteX3" fmla="*/ 5085153 w 5085153"/>
                <a:gd name="connsiteY3" fmla="*/ 332149 h 4187387"/>
                <a:gd name="connsiteX4" fmla="*/ 5078145 w 5085153"/>
                <a:gd name="connsiteY4" fmla="*/ 3723723 h 4187387"/>
                <a:gd name="connsiteX5" fmla="*/ 4716883 w 5085153"/>
                <a:gd name="connsiteY5" fmla="*/ 4182273 h 4187387"/>
                <a:gd name="connsiteX6" fmla="*/ 468035 w 5085153"/>
                <a:gd name="connsiteY6" fmla="*/ 4187353 h 4187387"/>
                <a:gd name="connsiteX7" fmla="*/ 0 w 5085153"/>
                <a:gd name="connsiteY7" fmla="*/ 3813401 h 4187387"/>
                <a:gd name="connsiteX8" fmla="*/ 5522 w 5085153"/>
                <a:gd name="connsiteY8" fmla="*/ 484964 h 418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85153" h="4187387">
                  <a:moveTo>
                    <a:pt x="5522" y="484964"/>
                  </a:moveTo>
                  <a:cubicBezTo>
                    <a:pt x="5522" y="99737"/>
                    <a:pt x="-34032" y="12503"/>
                    <a:pt x="351195" y="12503"/>
                  </a:cubicBezTo>
                  <a:lnTo>
                    <a:pt x="4491337" y="2830"/>
                  </a:lnTo>
                  <a:cubicBezTo>
                    <a:pt x="4876564" y="2830"/>
                    <a:pt x="5085153" y="-53078"/>
                    <a:pt x="5085153" y="332149"/>
                  </a:cubicBezTo>
                  <a:cubicBezTo>
                    <a:pt x="5083460" y="1377288"/>
                    <a:pt x="5079838" y="2678584"/>
                    <a:pt x="5078145" y="3723723"/>
                  </a:cubicBezTo>
                  <a:cubicBezTo>
                    <a:pt x="5078145" y="4108950"/>
                    <a:pt x="5102110" y="4182273"/>
                    <a:pt x="4716883" y="4182273"/>
                  </a:cubicBezTo>
                  <a:lnTo>
                    <a:pt x="468035" y="4187353"/>
                  </a:lnTo>
                  <a:cubicBezTo>
                    <a:pt x="82808" y="4187353"/>
                    <a:pt x="0" y="4198628"/>
                    <a:pt x="0" y="3813401"/>
                  </a:cubicBezTo>
                  <a:cubicBezTo>
                    <a:pt x="1841" y="2703922"/>
                    <a:pt x="3681" y="1594443"/>
                    <a:pt x="5522" y="484964"/>
                  </a:cubicBezTo>
                  <a:close/>
                </a:path>
              </a:pathLst>
            </a:cu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D6FF3-39FE-4439-AD35-2FD69E867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" t="1632" r="1189" b="5652"/>
          <a:stretch/>
        </p:blipFill>
        <p:spPr>
          <a:xfrm>
            <a:off x="6729331" y="1662352"/>
            <a:ext cx="5347543" cy="37998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9AE1B9-474E-4EA9-AA88-E912056EA1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3" r="4059" b="5449"/>
          <a:stretch/>
        </p:blipFill>
        <p:spPr>
          <a:xfrm>
            <a:off x="1101236" y="1662352"/>
            <a:ext cx="5402282" cy="412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2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8" y="110601"/>
            <a:ext cx="10011266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 частота спектра вейвлет преобразования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B24077F-D85D-4A5D-B3B1-4F5849A369C6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C612CC7-E31B-41BE-AF02-EA862B8227B5}"/>
              </a:ext>
            </a:extLst>
          </p:cNvPr>
          <p:cNvGrpSpPr/>
          <p:nvPr/>
        </p:nvGrpSpPr>
        <p:grpSpPr>
          <a:xfrm>
            <a:off x="998142" y="1436164"/>
            <a:ext cx="6467745" cy="5311235"/>
            <a:chOff x="998990" y="1436163"/>
            <a:chExt cx="6508425" cy="5344641"/>
          </a:xfrm>
        </p:grpSpPr>
        <p:sp>
          <p:nvSpPr>
            <p:cNvPr id="5" name="Прямоугольник: скругленные углы 3">
              <a:extLst>
                <a:ext uri="{FF2B5EF4-FFF2-40B4-BE49-F238E27FC236}">
                  <a16:creationId xmlns:a16="http://schemas.microsoft.com/office/drawing/2014/main" id="{A3BC6576-5CF3-4447-9CAE-C2F1F3724F2E}"/>
                </a:ext>
              </a:extLst>
            </p:cNvPr>
            <p:cNvSpPr/>
            <p:nvPr/>
          </p:nvSpPr>
          <p:spPr>
            <a:xfrm>
              <a:off x="998990" y="1436163"/>
              <a:ext cx="6508425" cy="5344641"/>
            </a:xfrm>
            <a:custGeom>
              <a:avLst/>
              <a:gdLst>
                <a:gd name="connsiteX0" fmla="*/ 0 w 5110480"/>
                <a:gd name="connsiteY0" fmla="*/ 697516 h 4185010"/>
                <a:gd name="connsiteX1" fmla="*/ 697516 w 5110480"/>
                <a:gd name="connsiteY1" fmla="*/ 0 h 4185010"/>
                <a:gd name="connsiteX2" fmla="*/ 4412964 w 5110480"/>
                <a:gd name="connsiteY2" fmla="*/ 0 h 4185010"/>
                <a:gd name="connsiteX3" fmla="*/ 5110480 w 5110480"/>
                <a:gd name="connsiteY3" fmla="*/ 697516 h 4185010"/>
                <a:gd name="connsiteX4" fmla="*/ 5110480 w 5110480"/>
                <a:gd name="connsiteY4" fmla="*/ 3487494 h 4185010"/>
                <a:gd name="connsiteX5" fmla="*/ 4412964 w 5110480"/>
                <a:gd name="connsiteY5" fmla="*/ 4185010 h 4185010"/>
                <a:gd name="connsiteX6" fmla="*/ 697516 w 5110480"/>
                <a:gd name="connsiteY6" fmla="*/ 4185010 h 4185010"/>
                <a:gd name="connsiteX7" fmla="*/ 0 w 5110480"/>
                <a:gd name="connsiteY7" fmla="*/ 3487494 h 4185010"/>
                <a:gd name="connsiteX8" fmla="*/ 0 w 5110480"/>
                <a:gd name="connsiteY8" fmla="*/ 697516 h 4185010"/>
                <a:gd name="connsiteX0" fmla="*/ 714 w 5111194"/>
                <a:gd name="connsiteY0" fmla="*/ 697516 h 4185010"/>
                <a:gd name="connsiteX1" fmla="*/ 352790 w 5111194"/>
                <a:gd name="connsiteY1" fmla="*/ 10160 h 4185010"/>
                <a:gd name="connsiteX2" fmla="*/ 4413678 w 5111194"/>
                <a:gd name="connsiteY2" fmla="*/ 0 h 4185010"/>
                <a:gd name="connsiteX3" fmla="*/ 5111194 w 5111194"/>
                <a:gd name="connsiteY3" fmla="*/ 697516 h 4185010"/>
                <a:gd name="connsiteX4" fmla="*/ 5111194 w 5111194"/>
                <a:gd name="connsiteY4" fmla="*/ 3487494 h 4185010"/>
                <a:gd name="connsiteX5" fmla="*/ 4413678 w 5111194"/>
                <a:gd name="connsiteY5" fmla="*/ 4185010 h 4185010"/>
                <a:gd name="connsiteX6" fmla="*/ 698230 w 5111194"/>
                <a:gd name="connsiteY6" fmla="*/ 4185010 h 4185010"/>
                <a:gd name="connsiteX7" fmla="*/ 714 w 5111194"/>
                <a:gd name="connsiteY7" fmla="*/ 3487494 h 4185010"/>
                <a:gd name="connsiteX8" fmla="*/ 714 w 5111194"/>
                <a:gd name="connsiteY8" fmla="*/ 697516 h 4185010"/>
                <a:gd name="connsiteX0" fmla="*/ 0 w 5140960"/>
                <a:gd name="connsiteY0" fmla="*/ 534956 h 4185010"/>
                <a:gd name="connsiteX1" fmla="*/ 382556 w 5140960"/>
                <a:gd name="connsiteY1" fmla="*/ 10160 h 4185010"/>
                <a:gd name="connsiteX2" fmla="*/ 4443444 w 5140960"/>
                <a:gd name="connsiteY2" fmla="*/ 0 h 4185010"/>
                <a:gd name="connsiteX3" fmla="*/ 5140960 w 5140960"/>
                <a:gd name="connsiteY3" fmla="*/ 697516 h 4185010"/>
                <a:gd name="connsiteX4" fmla="*/ 5140960 w 5140960"/>
                <a:gd name="connsiteY4" fmla="*/ 3487494 h 4185010"/>
                <a:gd name="connsiteX5" fmla="*/ 4443444 w 5140960"/>
                <a:gd name="connsiteY5" fmla="*/ 4185010 h 4185010"/>
                <a:gd name="connsiteX6" fmla="*/ 727996 w 5140960"/>
                <a:gd name="connsiteY6" fmla="*/ 4185010 h 4185010"/>
                <a:gd name="connsiteX7" fmla="*/ 30480 w 5140960"/>
                <a:gd name="connsiteY7" fmla="*/ 3487494 h 4185010"/>
                <a:gd name="connsiteX8" fmla="*/ 0 w 5140960"/>
                <a:gd name="connsiteY8" fmla="*/ 534956 h 4185010"/>
                <a:gd name="connsiteX0" fmla="*/ 51 w 5130851"/>
                <a:gd name="connsiteY0" fmla="*/ 458756 h 4185010"/>
                <a:gd name="connsiteX1" fmla="*/ 372447 w 5130851"/>
                <a:gd name="connsiteY1" fmla="*/ 10160 h 4185010"/>
                <a:gd name="connsiteX2" fmla="*/ 4433335 w 5130851"/>
                <a:gd name="connsiteY2" fmla="*/ 0 h 4185010"/>
                <a:gd name="connsiteX3" fmla="*/ 5130851 w 5130851"/>
                <a:gd name="connsiteY3" fmla="*/ 697516 h 4185010"/>
                <a:gd name="connsiteX4" fmla="*/ 5130851 w 5130851"/>
                <a:gd name="connsiteY4" fmla="*/ 3487494 h 4185010"/>
                <a:gd name="connsiteX5" fmla="*/ 4433335 w 5130851"/>
                <a:gd name="connsiteY5" fmla="*/ 4185010 h 4185010"/>
                <a:gd name="connsiteX6" fmla="*/ 717887 w 5130851"/>
                <a:gd name="connsiteY6" fmla="*/ 4185010 h 4185010"/>
                <a:gd name="connsiteX7" fmla="*/ 20371 w 5130851"/>
                <a:gd name="connsiteY7" fmla="*/ 3487494 h 4185010"/>
                <a:gd name="connsiteX8" fmla="*/ 51 w 5130851"/>
                <a:gd name="connsiteY8" fmla="*/ 458756 h 4185010"/>
                <a:gd name="connsiteX0" fmla="*/ 51 w 5135931"/>
                <a:gd name="connsiteY0" fmla="*/ 459470 h 4185724"/>
                <a:gd name="connsiteX1" fmla="*/ 372447 w 5135931"/>
                <a:gd name="connsiteY1" fmla="*/ 10874 h 4185724"/>
                <a:gd name="connsiteX2" fmla="*/ 4433335 w 5135931"/>
                <a:gd name="connsiteY2" fmla="*/ 714 h 4185724"/>
                <a:gd name="connsiteX3" fmla="*/ 5135931 w 5135931"/>
                <a:gd name="connsiteY3" fmla="*/ 352790 h 4185724"/>
                <a:gd name="connsiteX4" fmla="*/ 5130851 w 5135931"/>
                <a:gd name="connsiteY4" fmla="*/ 3488208 h 4185724"/>
                <a:gd name="connsiteX5" fmla="*/ 4433335 w 5135931"/>
                <a:gd name="connsiteY5" fmla="*/ 4185724 h 4185724"/>
                <a:gd name="connsiteX6" fmla="*/ 717887 w 5135931"/>
                <a:gd name="connsiteY6" fmla="*/ 4185724 h 4185724"/>
                <a:gd name="connsiteX7" fmla="*/ 20371 w 5135931"/>
                <a:gd name="connsiteY7" fmla="*/ 3488208 h 4185724"/>
                <a:gd name="connsiteX8" fmla="*/ 51 w 5135931"/>
                <a:gd name="connsiteY8" fmla="*/ 459470 h 4185724"/>
                <a:gd name="connsiteX0" fmla="*/ 51 w 5135981"/>
                <a:gd name="connsiteY0" fmla="*/ 450056 h 4176310"/>
                <a:gd name="connsiteX1" fmla="*/ 372447 w 5135981"/>
                <a:gd name="connsiteY1" fmla="*/ 1460 h 4176310"/>
                <a:gd name="connsiteX2" fmla="*/ 4763535 w 5135981"/>
                <a:gd name="connsiteY2" fmla="*/ 1460 h 4176310"/>
                <a:gd name="connsiteX3" fmla="*/ 5135931 w 5135981"/>
                <a:gd name="connsiteY3" fmla="*/ 343376 h 4176310"/>
                <a:gd name="connsiteX4" fmla="*/ 5130851 w 5135981"/>
                <a:gd name="connsiteY4" fmla="*/ 3478794 h 4176310"/>
                <a:gd name="connsiteX5" fmla="*/ 4433335 w 5135981"/>
                <a:gd name="connsiteY5" fmla="*/ 4176310 h 4176310"/>
                <a:gd name="connsiteX6" fmla="*/ 717887 w 5135981"/>
                <a:gd name="connsiteY6" fmla="*/ 4176310 h 4176310"/>
                <a:gd name="connsiteX7" fmla="*/ 20371 w 5135981"/>
                <a:gd name="connsiteY7" fmla="*/ 3478794 h 4176310"/>
                <a:gd name="connsiteX8" fmla="*/ 51 w 5135981"/>
                <a:gd name="connsiteY8" fmla="*/ 450056 h 4176310"/>
                <a:gd name="connsiteX0" fmla="*/ 51 w 5135931"/>
                <a:gd name="connsiteY0" fmla="*/ 464290 h 4190544"/>
                <a:gd name="connsiteX1" fmla="*/ 372447 w 5135931"/>
                <a:gd name="connsiteY1" fmla="*/ 15694 h 4190544"/>
                <a:gd name="connsiteX2" fmla="*/ 4651775 w 5135931"/>
                <a:gd name="connsiteY2" fmla="*/ 454 h 4190544"/>
                <a:gd name="connsiteX3" fmla="*/ 5135931 w 5135931"/>
                <a:gd name="connsiteY3" fmla="*/ 357610 h 4190544"/>
                <a:gd name="connsiteX4" fmla="*/ 5130851 w 5135931"/>
                <a:gd name="connsiteY4" fmla="*/ 3493028 h 4190544"/>
                <a:gd name="connsiteX5" fmla="*/ 4433335 w 5135931"/>
                <a:gd name="connsiteY5" fmla="*/ 4190544 h 4190544"/>
                <a:gd name="connsiteX6" fmla="*/ 717887 w 5135931"/>
                <a:gd name="connsiteY6" fmla="*/ 4190544 h 4190544"/>
                <a:gd name="connsiteX7" fmla="*/ 20371 w 5135931"/>
                <a:gd name="connsiteY7" fmla="*/ 3493028 h 4190544"/>
                <a:gd name="connsiteX8" fmla="*/ 51 w 5135931"/>
                <a:gd name="connsiteY8" fmla="*/ 464290 h 419054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7178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10531 w 5135931"/>
                <a:gd name="connsiteY4" fmla="*/ 378258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124 w 5131222"/>
                <a:gd name="connsiteY0" fmla="*/ 464290 h 4192494"/>
                <a:gd name="connsiteX1" fmla="*/ 367738 w 5131222"/>
                <a:gd name="connsiteY1" fmla="*/ 15694 h 4192494"/>
                <a:gd name="connsiteX2" fmla="*/ 4647066 w 5131222"/>
                <a:gd name="connsiteY2" fmla="*/ 454 h 4192494"/>
                <a:gd name="connsiteX3" fmla="*/ 5131222 w 5131222"/>
                <a:gd name="connsiteY3" fmla="*/ 357610 h 4192494"/>
                <a:gd name="connsiteX4" fmla="*/ 5105822 w 5131222"/>
                <a:gd name="connsiteY4" fmla="*/ 3782588 h 4192494"/>
                <a:gd name="connsiteX5" fmla="*/ 4733426 w 5131222"/>
                <a:gd name="connsiteY5" fmla="*/ 4185464 h 4192494"/>
                <a:gd name="connsiteX6" fmla="*/ 484578 w 5131222"/>
                <a:gd name="connsiteY6" fmla="*/ 4190544 h 4192494"/>
                <a:gd name="connsiteX7" fmla="*/ 25822 w 5131222"/>
                <a:gd name="connsiteY7" fmla="*/ 3853708 h 4192494"/>
                <a:gd name="connsiteX8" fmla="*/ 124 w 5131222"/>
                <a:gd name="connsiteY8" fmla="*/ 464290 h 4192494"/>
                <a:gd name="connsiteX0" fmla="*/ 2993 w 5105400"/>
                <a:gd name="connsiteY0" fmla="*/ 445162 h 4192494"/>
                <a:gd name="connsiteX1" fmla="*/ 341916 w 5105400"/>
                <a:gd name="connsiteY1" fmla="*/ 15694 h 4192494"/>
                <a:gd name="connsiteX2" fmla="*/ 4621244 w 5105400"/>
                <a:gd name="connsiteY2" fmla="*/ 454 h 4192494"/>
                <a:gd name="connsiteX3" fmla="*/ 5105400 w 5105400"/>
                <a:gd name="connsiteY3" fmla="*/ 357610 h 4192494"/>
                <a:gd name="connsiteX4" fmla="*/ 5080000 w 5105400"/>
                <a:gd name="connsiteY4" fmla="*/ 3782588 h 4192494"/>
                <a:gd name="connsiteX5" fmla="*/ 4707604 w 5105400"/>
                <a:gd name="connsiteY5" fmla="*/ 4185464 h 4192494"/>
                <a:gd name="connsiteX6" fmla="*/ 458756 w 5105400"/>
                <a:gd name="connsiteY6" fmla="*/ 4190544 h 4192494"/>
                <a:gd name="connsiteX7" fmla="*/ 0 w 5105400"/>
                <a:gd name="connsiteY7" fmla="*/ 3853708 h 4192494"/>
                <a:gd name="connsiteX8" fmla="*/ 2993 w 5105400"/>
                <a:gd name="connsiteY8" fmla="*/ 445162 h 419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5400" h="4192494">
                  <a:moveTo>
                    <a:pt x="2993" y="445162"/>
                  </a:moveTo>
                  <a:cubicBezTo>
                    <a:pt x="2993" y="59935"/>
                    <a:pt x="-43311" y="15694"/>
                    <a:pt x="341916" y="15694"/>
                  </a:cubicBezTo>
                  <a:lnTo>
                    <a:pt x="4621244" y="454"/>
                  </a:lnTo>
                  <a:cubicBezTo>
                    <a:pt x="5006471" y="454"/>
                    <a:pt x="5105400" y="-27617"/>
                    <a:pt x="5105400" y="357610"/>
                  </a:cubicBezTo>
                  <a:cubicBezTo>
                    <a:pt x="5103707" y="1402749"/>
                    <a:pt x="5081693" y="2737449"/>
                    <a:pt x="5080000" y="3782588"/>
                  </a:cubicBezTo>
                  <a:cubicBezTo>
                    <a:pt x="5080000" y="4167815"/>
                    <a:pt x="5092831" y="4185464"/>
                    <a:pt x="4707604" y="4185464"/>
                  </a:cubicBezTo>
                  <a:lnTo>
                    <a:pt x="458756" y="4190544"/>
                  </a:lnTo>
                  <a:cubicBezTo>
                    <a:pt x="73529" y="4190544"/>
                    <a:pt x="0" y="4238935"/>
                    <a:pt x="0" y="3853708"/>
                  </a:cubicBezTo>
                  <a:cubicBezTo>
                    <a:pt x="998" y="2717526"/>
                    <a:pt x="1995" y="1581344"/>
                    <a:pt x="2993" y="445162"/>
                  </a:cubicBezTo>
                  <a:close/>
                </a:path>
              </a:pathLst>
            </a:cu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4F4B0AD-5126-4DBA-BB33-7D6D6A14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275" y="1626916"/>
              <a:ext cx="6329254" cy="4745243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54B9E8-48DF-4DC7-A92C-E80FC4D56F74}"/>
                  </a:ext>
                </a:extLst>
              </p:cNvPr>
              <p:cNvSpPr txBox="1"/>
              <p:nvPr/>
            </p:nvSpPr>
            <p:spPr>
              <a:xfrm>
                <a:off x="7608162" y="1513359"/>
                <a:ext cx="4296793" cy="4403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0215" algn="just">
                  <a:lnSpc>
                    <a:spcPts val="3000"/>
                  </a:lnSpc>
                  <a:spcAft>
                    <a:spcPts val="800"/>
                  </a:spcAft>
                </a:pPr>
                <a:r>
                  <a:rPr lang="ru-RU" sz="22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фиксировать в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sSup>
                      <m:sSupPr>
                        <m:ctrlP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)|</m:t>
                        </m:r>
                      </m:e>
                      <m:sup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ru-RU" sz="22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моменты времени </a:t>
                </a:r>
                <a:r>
                  <a:rPr lang="en-US" sz="2200" i="1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ru-RU" sz="22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находить частоты, на которых достигается максимум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p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</m:t>
                        </m:r>
                      </m:sup>
                    </m:sSup>
                  </m:oMath>
                </a14:m>
                <a:r>
                  <a:rPr lang="ru-RU" sz="22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получится некоторая зависимость частот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2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 времени. </a:t>
                </a:r>
              </a:p>
              <a:p>
                <a:pPr indent="450215" algn="just">
                  <a:lnSpc>
                    <a:spcPts val="3000"/>
                  </a:lnSpc>
                  <a:spcAft>
                    <a:spcPts val="800"/>
                  </a:spcAft>
                </a:pPr>
                <a:r>
                  <a:rPr lang="ru-RU" sz="22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Характер изменения локальной частоты во времени для равномерного сигнала показывает на тестовом примере правильность вычислений.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54B9E8-48DF-4DC7-A92C-E80FC4D56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162" y="1513359"/>
                <a:ext cx="4296793" cy="4403385"/>
              </a:xfrm>
              <a:prstGeom prst="rect">
                <a:avLst/>
              </a:prstGeom>
              <a:blipFill>
                <a:blip r:embed="rId3"/>
                <a:stretch>
                  <a:fillRect l="-1844" t="-415" r="-1844" b="-17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452025-F3D0-4E18-A869-9BB210D63E48}"/>
              </a:ext>
            </a:extLst>
          </p:cNvPr>
          <p:cNvSpPr/>
          <p:nvPr/>
        </p:nvSpPr>
        <p:spPr>
          <a:xfrm>
            <a:off x="2033047" y="1900420"/>
            <a:ext cx="8125905" cy="258294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52682-B088-4076-9313-4D13E381D459}"/>
              </a:ext>
            </a:extLst>
          </p:cNvPr>
          <p:cNvSpPr txBox="1"/>
          <p:nvPr/>
        </p:nvSpPr>
        <p:spPr>
          <a:xfrm>
            <a:off x="1932494" y="2201609"/>
            <a:ext cx="8125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 модулированная  модель сигнала</a:t>
            </a:r>
          </a:p>
        </p:txBody>
      </p:sp>
    </p:spTree>
    <p:extLst>
      <p:ext uri="{BB962C8B-B14F-4D97-AF65-F5344CB8AC3E}">
        <p14:creationId xmlns:p14="http://schemas.microsoft.com/office/powerpoint/2010/main" val="2918826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CB958-65A9-4660-B5C6-D19AA7459A54}"/>
              </a:ext>
            </a:extLst>
          </p:cNvPr>
          <p:cNvSpPr txBox="1">
            <a:spLocks/>
          </p:cNvSpPr>
          <p:nvPr/>
        </p:nvSpPr>
        <p:spPr>
          <a:xfrm>
            <a:off x="1004342" y="103211"/>
            <a:ext cx="11143268" cy="70465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модели нестационарной ритмограммы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4540682-B94F-4173-8301-A8B051065F36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1B4B5-A8E5-4968-8657-894C4993F5C9}"/>
                  </a:ext>
                </a:extLst>
              </p:cNvPr>
              <p:cNvSpPr txBox="1"/>
              <p:nvPr/>
            </p:nvSpPr>
            <p:spPr>
              <a:xfrm>
                <a:off x="1075360" y="920251"/>
                <a:ext cx="11143266" cy="53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200" b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Построение </a:t>
                </a:r>
                <a14:m>
                  <m:oMath xmlns:m="http://schemas.openxmlformats.org/officeDocument/2006/math">
                    <m:r>
                      <a:rPr lang="ru-RU" sz="2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  <m:sSub>
                      <m:sSubPr>
                        <m:ctrlPr>
                          <a:rPr lang="ru-RU" sz="22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200" b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интервалов по заданным свойствам частотно-модулированных сигналов</a:t>
                </a:r>
                <a:endParaRPr lang="ru-RU" sz="2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1B4B5-A8E5-4968-8657-894C4993F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60" y="920251"/>
                <a:ext cx="11143266" cy="539378"/>
              </a:xfrm>
              <a:prstGeom prst="rect">
                <a:avLst/>
              </a:prstGeom>
              <a:blipFill>
                <a:blip r:embed="rId2"/>
                <a:stretch>
                  <a:fillRect l="-711" r="-438" b="-2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D9EC33-9F92-41A7-83A1-7856BF7436FA}"/>
                  </a:ext>
                </a:extLst>
              </p:cNvPr>
              <p:cNvSpPr txBox="1"/>
              <p:nvPr/>
            </p:nvSpPr>
            <p:spPr>
              <a:xfrm>
                <a:off x="1060565" y="1760785"/>
                <a:ext cx="11069289" cy="2172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Центры гауссовских пиков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определяются из соотношения</a:t>
                </a:r>
                <a:r>
                  <a:rPr lang="ru-RU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этом выражении номер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изменяется в пределах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=1,2......</m:t>
                    </m:r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где 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суммарное количество сердечных ударов, величины промежутков между ударами сердца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а также времена локализации гауссовских пиков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измеряются в секундах.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D9EC33-9F92-41A7-83A1-7856BF743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65" y="1760785"/>
                <a:ext cx="11069289" cy="2172005"/>
              </a:xfrm>
              <a:prstGeom prst="rect">
                <a:avLst/>
              </a:prstGeom>
              <a:blipFill>
                <a:blip r:embed="rId3"/>
                <a:stretch>
                  <a:fillRect l="-716" r="-716" b="-4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16653-DA18-4EA3-806E-E815EA76CADD}"/>
                  </a:ext>
                </a:extLst>
              </p:cNvPr>
              <p:cNvSpPr txBox="1"/>
              <p:nvPr/>
            </p:nvSpPr>
            <p:spPr>
              <a:xfrm>
                <a:off x="1004336" y="4372972"/>
                <a:ext cx="7624760" cy="600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Трансцендентное уравнение для определения 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имеет вид:</m:t>
                      </m:r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16653-DA18-4EA3-806E-E815EA76C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36" y="4372972"/>
                <a:ext cx="7624760" cy="6001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C6C6AE-08B9-47F6-A0DA-DB81157D1AC1}"/>
                  </a:ext>
                </a:extLst>
              </p:cNvPr>
              <p:cNvSpPr txBox="1"/>
              <p:nvPr/>
            </p:nvSpPr>
            <p:spPr>
              <a:xfrm>
                <a:off x="721310" y="4926451"/>
                <a:ext cx="6094520" cy="1135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ru-RU" sz="2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22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  <m:func>
                                <m:funcPr>
                                  <m:ctrlP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ru-RU" sz="22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2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2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ru-RU" sz="22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ru-RU" sz="2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  <m:t>𝑚𝑜𝑑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ru-RU" sz="22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sz="2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ru-RU" sz="2200" i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C6C6AE-08B9-47F6-A0DA-DB81157D1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10" y="4926451"/>
                <a:ext cx="6094520" cy="11355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076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CB958-65A9-4660-B5C6-D19AA7459A54}"/>
              </a:ext>
            </a:extLst>
          </p:cNvPr>
          <p:cNvSpPr txBox="1">
            <a:spLocks/>
          </p:cNvSpPr>
          <p:nvPr/>
        </p:nvSpPr>
        <p:spPr>
          <a:xfrm>
            <a:off x="1004342" y="103211"/>
            <a:ext cx="11143268" cy="70465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модели нестационарной ритмограммы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4540682-B94F-4173-8301-A8B051065F36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1B4B5-A8E5-4968-8657-894C4993F5C9}"/>
                  </a:ext>
                </a:extLst>
              </p:cNvPr>
              <p:cNvSpPr txBox="1"/>
              <p:nvPr/>
            </p:nvSpPr>
            <p:spPr>
              <a:xfrm>
                <a:off x="1004344" y="660950"/>
                <a:ext cx="1114326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200" b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Построение </a:t>
                </a:r>
                <a14:m>
                  <m:oMath xmlns:m="http://schemas.openxmlformats.org/officeDocument/2006/math">
                    <m:r>
                      <a:rPr lang="ru-RU" sz="2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  <m:sSub>
                      <m:sSubPr>
                        <m:ctrlPr>
                          <a:rPr lang="ru-RU" sz="22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ru-RU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200" b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первого интервала по заданным свойствам частотно-модулированных сигналов.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Трансцендентное уравнение для определения 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ru-RU" sz="2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имеет вид:</m:t>
                    </m:r>
                  </m:oMath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2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11B4B5-A8E5-4968-8657-894C4993F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44" y="660950"/>
                <a:ext cx="11143266" cy="1107996"/>
              </a:xfrm>
              <a:prstGeom prst="rect">
                <a:avLst/>
              </a:prstGeom>
              <a:blipFill>
                <a:blip r:embed="rId2"/>
                <a:stretch>
                  <a:fillRect l="-711" t="-3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4C943-27EB-487A-BADA-4B663E7B06FB}"/>
                  </a:ext>
                </a:extLst>
              </p:cNvPr>
              <p:cNvSpPr txBox="1"/>
              <p:nvPr/>
            </p:nvSpPr>
            <p:spPr>
              <a:xfrm>
                <a:off x="1015623" y="1451370"/>
                <a:ext cx="6094520" cy="9745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  <m:func>
                              <m:func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𝑚𝑜𝑑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d>
                      </m:den>
                    </m:f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 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                         	</a:t>
                </a:r>
                <a:endParaRPr lang="ru-RU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B4C943-27EB-487A-BADA-4B663E7B0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23" y="1451370"/>
                <a:ext cx="6094520" cy="974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8D76ED5-0BD9-443F-92C9-32D033A403CE}"/>
              </a:ext>
            </a:extLst>
          </p:cNvPr>
          <p:cNvGrpSpPr/>
          <p:nvPr/>
        </p:nvGrpSpPr>
        <p:grpSpPr>
          <a:xfrm>
            <a:off x="998142" y="2710021"/>
            <a:ext cx="7533287" cy="4053646"/>
            <a:chOff x="980387" y="2701143"/>
            <a:chExt cx="7107168" cy="3726313"/>
          </a:xfrm>
        </p:grpSpPr>
        <p:sp>
          <p:nvSpPr>
            <p:cNvPr id="13" name="Прямоугольник: скругленные углы 3">
              <a:extLst>
                <a:ext uri="{FF2B5EF4-FFF2-40B4-BE49-F238E27FC236}">
                  <a16:creationId xmlns:a16="http://schemas.microsoft.com/office/drawing/2014/main" id="{5F0FB0F7-D7A3-4CE5-9DA7-EBE934E9986A}"/>
                </a:ext>
              </a:extLst>
            </p:cNvPr>
            <p:cNvSpPr/>
            <p:nvPr/>
          </p:nvSpPr>
          <p:spPr>
            <a:xfrm>
              <a:off x="980387" y="2701143"/>
              <a:ext cx="7107168" cy="3726313"/>
            </a:xfrm>
            <a:custGeom>
              <a:avLst/>
              <a:gdLst>
                <a:gd name="connsiteX0" fmla="*/ 0 w 5110480"/>
                <a:gd name="connsiteY0" fmla="*/ 697516 h 4185010"/>
                <a:gd name="connsiteX1" fmla="*/ 697516 w 5110480"/>
                <a:gd name="connsiteY1" fmla="*/ 0 h 4185010"/>
                <a:gd name="connsiteX2" fmla="*/ 4412964 w 5110480"/>
                <a:gd name="connsiteY2" fmla="*/ 0 h 4185010"/>
                <a:gd name="connsiteX3" fmla="*/ 5110480 w 5110480"/>
                <a:gd name="connsiteY3" fmla="*/ 697516 h 4185010"/>
                <a:gd name="connsiteX4" fmla="*/ 5110480 w 5110480"/>
                <a:gd name="connsiteY4" fmla="*/ 3487494 h 4185010"/>
                <a:gd name="connsiteX5" fmla="*/ 4412964 w 5110480"/>
                <a:gd name="connsiteY5" fmla="*/ 4185010 h 4185010"/>
                <a:gd name="connsiteX6" fmla="*/ 697516 w 5110480"/>
                <a:gd name="connsiteY6" fmla="*/ 4185010 h 4185010"/>
                <a:gd name="connsiteX7" fmla="*/ 0 w 5110480"/>
                <a:gd name="connsiteY7" fmla="*/ 3487494 h 4185010"/>
                <a:gd name="connsiteX8" fmla="*/ 0 w 5110480"/>
                <a:gd name="connsiteY8" fmla="*/ 697516 h 4185010"/>
                <a:gd name="connsiteX0" fmla="*/ 714 w 5111194"/>
                <a:gd name="connsiteY0" fmla="*/ 697516 h 4185010"/>
                <a:gd name="connsiteX1" fmla="*/ 352790 w 5111194"/>
                <a:gd name="connsiteY1" fmla="*/ 10160 h 4185010"/>
                <a:gd name="connsiteX2" fmla="*/ 4413678 w 5111194"/>
                <a:gd name="connsiteY2" fmla="*/ 0 h 4185010"/>
                <a:gd name="connsiteX3" fmla="*/ 5111194 w 5111194"/>
                <a:gd name="connsiteY3" fmla="*/ 697516 h 4185010"/>
                <a:gd name="connsiteX4" fmla="*/ 5111194 w 5111194"/>
                <a:gd name="connsiteY4" fmla="*/ 3487494 h 4185010"/>
                <a:gd name="connsiteX5" fmla="*/ 4413678 w 5111194"/>
                <a:gd name="connsiteY5" fmla="*/ 4185010 h 4185010"/>
                <a:gd name="connsiteX6" fmla="*/ 698230 w 5111194"/>
                <a:gd name="connsiteY6" fmla="*/ 4185010 h 4185010"/>
                <a:gd name="connsiteX7" fmla="*/ 714 w 5111194"/>
                <a:gd name="connsiteY7" fmla="*/ 3487494 h 4185010"/>
                <a:gd name="connsiteX8" fmla="*/ 714 w 5111194"/>
                <a:gd name="connsiteY8" fmla="*/ 697516 h 4185010"/>
                <a:gd name="connsiteX0" fmla="*/ 0 w 5140960"/>
                <a:gd name="connsiteY0" fmla="*/ 534956 h 4185010"/>
                <a:gd name="connsiteX1" fmla="*/ 382556 w 5140960"/>
                <a:gd name="connsiteY1" fmla="*/ 10160 h 4185010"/>
                <a:gd name="connsiteX2" fmla="*/ 4443444 w 5140960"/>
                <a:gd name="connsiteY2" fmla="*/ 0 h 4185010"/>
                <a:gd name="connsiteX3" fmla="*/ 5140960 w 5140960"/>
                <a:gd name="connsiteY3" fmla="*/ 697516 h 4185010"/>
                <a:gd name="connsiteX4" fmla="*/ 5140960 w 5140960"/>
                <a:gd name="connsiteY4" fmla="*/ 3487494 h 4185010"/>
                <a:gd name="connsiteX5" fmla="*/ 4443444 w 5140960"/>
                <a:gd name="connsiteY5" fmla="*/ 4185010 h 4185010"/>
                <a:gd name="connsiteX6" fmla="*/ 727996 w 5140960"/>
                <a:gd name="connsiteY6" fmla="*/ 4185010 h 4185010"/>
                <a:gd name="connsiteX7" fmla="*/ 30480 w 5140960"/>
                <a:gd name="connsiteY7" fmla="*/ 3487494 h 4185010"/>
                <a:gd name="connsiteX8" fmla="*/ 0 w 5140960"/>
                <a:gd name="connsiteY8" fmla="*/ 534956 h 4185010"/>
                <a:gd name="connsiteX0" fmla="*/ 51 w 5130851"/>
                <a:gd name="connsiteY0" fmla="*/ 458756 h 4185010"/>
                <a:gd name="connsiteX1" fmla="*/ 372447 w 5130851"/>
                <a:gd name="connsiteY1" fmla="*/ 10160 h 4185010"/>
                <a:gd name="connsiteX2" fmla="*/ 4433335 w 5130851"/>
                <a:gd name="connsiteY2" fmla="*/ 0 h 4185010"/>
                <a:gd name="connsiteX3" fmla="*/ 5130851 w 5130851"/>
                <a:gd name="connsiteY3" fmla="*/ 697516 h 4185010"/>
                <a:gd name="connsiteX4" fmla="*/ 5130851 w 5130851"/>
                <a:gd name="connsiteY4" fmla="*/ 3487494 h 4185010"/>
                <a:gd name="connsiteX5" fmla="*/ 4433335 w 5130851"/>
                <a:gd name="connsiteY5" fmla="*/ 4185010 h 4185010"/>
                <a:gd name="connsiteX6" fmla="*/ 717887 w 5130851"/>
                <a:gd name="connsiteY6" fmla="*/ 4185010 h 4185010"/>
                <a:gd name="connsiteX7" fmla="*/ 20371 w 5130851"/>
                <a:gd name="connsiteY7" fmla="*/ 3487494 h 4185010"/>
                <a:gd name="connsiteX8" fmla="*/ 51 w 5130851"/>
                <a:gd name="connsiteY8" fmla="*/ 458756 h 4185010"/>
                <a:gd name="connsiteX0" fmla="*/ 51 w 5135931"/>
                <a:gd name="connsiteY0" fmla="*/ 459470 h 4185724"/>
                <a:gd name="connsiteX1" fmla="*/ 372447 w 5135931"/>
                <a:gd name="connsiteY1" fmla="*/ 10874 h 4185724"/>
                <a:gd name="connsiteX2" fmla="*/ 4433335 w 5135931"/>
                <a:gd name="connsiteY2" fmla="*/ 714 h 4185724"/>
                <a:gd name="connsiteX3" fmla="*/ 5135931 w 5135931"/>
                <a:gd name="connsiteY3" fmla="*/ 352790 h 4185724"/>
                <a:gd name="connsiteX4" fmla="*/ 5130851 w 5135931"/>
                <a:gd name="connsiteY4" fmla="*/ 3488208 h 4185724"/>
                <a:gd name="connsiteX5" fmla="*/ 4433335 w 5135931"/>
                <a:gd name="connsiteY5" fmla="*/ 4185724 h 4185724"/>
                <a:gd name="connsiteX6" fmla="*/ 717887 w 5135931"/>
                <a:gd name="connsiteY6" fmla="*/ 4185724 h 4185724"/>
                <a:gd name="connsiteX7" fmla="*/ 20371 w 5135931"/>
                <a:gd name="connsiteY7" fmla="*/ 3488208 h 4185724"/>
                <a:gd name="connsiteX8" fmla="*/ 51 w 5135931"/>
                <a:gd name="connsiteY8" fmla="*/ 459470 h 4185724"/>
                <a:gd name="connsiteX0" fmla="*/ 51 w 5135981"/>
                <a:gd name="connsiteY0" fmla="*/ 450056 h 4176310"/>
                <a:gd name="connsiteX1" fmla="*/ 372447 w 5135981"/>
                <a:gd name="connsiteY1" fmla="*/ 1460 h 4176310"/>
                <a:gd name="connsiteX2" fmla="*/ 4763535 w 5135981"/>
                <a:gd name="connsiteY2" fmla="*/ 1460 h 4176310"/>
                <a:gd name="connsiteX3" fmla="*/ 5135931 w 5135981"/>
                <a:gd name="connsiteY3" fmla="*/ 343376 h 4176310"/>
                <a:gd name="connsiteX4" fmla="*/ 5130851 w 5135981"/>
                <a:gd name="connsiteY4" fmla="*/ 3478794 h 4176310"/>
                <a:gd name="connsiteX5" fmla="*/ 4433335 w 5135981"/>
                <a:gd name="connsiteY5" fmla="*/ 4176310 h 4176310"/>
                <a:gd name="connsiteX6" fmla="*/ 717887 w 5135981"/>
                <a:gd name="connsiteY6" fmla="*/ 4176310 h 4176310"/>
                <a:gd name="connsiteX7" fmla="*/ 20371 w 5135981"/>
                <a:gd name="connsiteY7" fmla="*/ 3478794 h 4176310"/>
                <a:gd name="connsiteX8" fmla="*/ 51 w 5135981"/>
                <a:gd name="connsiteY8" fmla="*/ 450056 h 4176310"/>
                <a:gd name="connsiteX0" fmla="*/ 51 w 5135931"/>
                <a:gd name="connsiteY0" fmla="*/ 464290 h 4190544"/>
                <a:gd name="connsiteX1" fmla="*/ 372447 w 5135931"/>
                <a:gd name="connsiteY1" fmla="*/ 15694 h 4190544"/>
                <a:gd name="connsiteX2" fmla="*/ 4651775 w 5135931"/>
                <a:gd name="connsiteY2" fmla="*/ 454 h 4190544"/>
                <a:gd name="connsiteX3" fmla="*/ 5135931 w 5135931"/>
                <a:gd name="connsiteY3" fmla="*/ 357610 h 4190544"/>
                <a:gd name="connsiteX4" fmla="*/ 5130851 w 5135931"/>
                <a:gd name="connsiteY4" fmla="*/ 3493028 h 4190544"/>
                <a:gd name="connsiteX5" fmla="*/ 4433335 w 5135931"/>
                <a:gd name="connsiteY5" fmla="*/ 4190544 h 4190544"/>
                <a:gd name="connsiteX6" fmla="*/ 717887 w 5135931"/>
                <a:gd name="connsiteY6" fmla="*/ 4190544 h 4190544"/>
                <a:gd name="connsiteX7" fmla="*/ 20371 w 5135931"/>
                <a:gd name="connsiteY7" fmla="*/ 3493028 h 4190544"/>
                <a:gd name="connsiteX8" fmla="*/ 51 w 5135931"/>
                <a:gd name="connsiteY8" fmla="*/ 464290 h 419054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7178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10531 w 5135931"/>
                <a:gd name="connsiteY4" fmla="*/ 378258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124 w 5131222"/>
                <a:gd name="connsiteY0" fmla="*/ 464290 h 4192494"/>
                <a:gd name="connsiteX1" fmla="*/ 367738 w 5131222"/>
                <a:gd name="connsiteY1" fmla="*/ 15694 h 4192494"/>
                <a:gd name="connsiteX2" fmla="*/ 4647066 w 5131222"/>
                <a:gd name="connsiteY2" fmla="*/ 454 h 4192494"/>
                <a:gd name="connsiteX3" fmla="*/ 5131222 w 5131222"/>
                <a:gd name="connsiteY3" fmla="*/ 357610 h 4192494"/>
                <a:gd name="connsiteX4" fmla="*/ 5105822 w 5131222"/>
                <a:gd name="connsiteY4" fmla="*/ 3782588 h 4192494"/>
                <a:gd name="connsiteX5" fmla="*/ 4733426 w 5131222"/>
                <a:gd name="connsiteY5" fmla="*/ 4185464 h 4192494"/>
                <a:gd name="connsiteX6" fmla="*/ 484578 w 5131222"/>
                <a:gd name="connsiteY6" fmla="*/ 4190544 h 4192494"/>
                <a:gd name="connsiteX7" fmla="*/ 25822 w 5131222"/>
                <a:gd name="connsiteY7" fmla="*/ 3853708 h 4192494"/>
                <a:gd name="connsiteX8" fmla="*/ 124 w 5131222"/>
                <a:gd name="connsiteY8" fmla="*/ 464290 h 4192494"/>
                <a:gd name="connsiteX0" fmla="*/ 2993 w 5105400"/>
                <a:gd name="connsiteY0" fmla="*/ 445162 h 4192494"/>
                <a:gd name="connsiteX1" fmla="*/ 341916 w 5105400"/>
                <a:gd name="connsiteY1" fmla="*/ 15694 h 4192494"/>
                <a:gd name="connsiteX2" fmla="*/ 4621244 w 5105400"/>
                <a:gd name="connsiteY2" fmla="*/ 454 h 4192494"/>
                <a:gd name="connsiteX3" fmla="*/ 5105400 w 5105400"/>
                <a:gd name="connsiteY3" fmla="*/ 357610 h 4192494"/>
                <a:gd name="connsiteX4" fmla="*/ 5080000 w 5105400"/>
                <a:gd name="connsiteY4" fmla="*/ 3782588 h 4192494"/>
                <a:gd name="connsiteX5" fmla="*/ 4707604 w 5105400"/>
                <a:gd name="connsiteY5" fmla="*/ 4185464 h 4192494"/>
                <a:gd name="connsiteX6" fmla="*/ 458756 w 5105400"/>
                <a:gd name="connsiteY6" fmla="*/ 4190544 h 4192494"/>
                <a:gd name="connsiteX7" fmla="*/ 0 w 5105400"/>
                <a:gd name="connsiteY7" fmla="*/ 3853708 h 4192494"/>
                <a:gd name="connsiteX8" fmla="*/ 2993 w 5105400"/>
                <a:gd name="connsiteY8" fmla="*/ 445162 h 419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5400" h="4192494">
                  <a:moveTo>
                    <a:pt x="2993" y="445162"/>
                  </a:moveTo>
                  <a:cubicBezTo>
                    <a:pt x="2993" y="59935"/>
                    <a:pt x="-43311" y="15694"/>
                    <a:pt x="341916" y="15694"/>
                  </a:cubicBezTo>
                  <a:lnTo>
                    <a:pt x="4621244" y="454"/>
                  </a:lnTo>
                  <a:cubicBezTo>
                    <a:pt x="5006471" y="454"/>
                    <a:pt x="5105400" y="-27617"/>
                    <a:pt x="5105400" y="357610"/>
                  </a:cubicBezTo>
                  <a:cubicBezTo>
                    <a:pt x="5103707" y="1402749"/>
                    <a:pt x="5081693" y="2737449"/>
                    <a:pt x="5080000" y="3782588"/>
                  </a:cubicBezTo>
                  <a:cubicBezTo>
                    <a:pt x="5080000" y="4167815"/>
                    <a:pt x="5092831" y="4185464"/>
                    <a:pt x="4707604" y="4185464"/>
                  </a:cubicBezTo>
                  <a:lnTo>
                    <a:pt x="458756" y="4190544"/>
                  </a:lnTo>
                  <a:cubicBezTo>
                    <a:pt x="73529" y="4190544"/>
                    <a:pt x="0" y="4238935"/>
                    <a:pt x="0" y="3853708"/>
                  </a:cubicBezTo>
                  <a:cubicBezTo>
                    <a:pt x="998" y="2717526"/>
                    <a:pt x="1995" y="1581344"/>
                    <a:pt x="2993" y="445162"/>
                  </a:cubicBezTo>
                  <a:close/>
                </a:path>
              </a:pathLst>
            </a:cu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24F82BC-1E4E-4F7E-B9BA-4E2A01F30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756" y="2880122"/>
              <a:ext cx="6824427" cy="3368354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0A9D7E-112C-4769-BC6C-DF39E1C10338}"/>
                  </a:ext>
                </a:extLst>
              </p:cNvPr>
              <p:cNvSpPr txBox="1"/>
              <p:nvPr/>
            </p:nvSpPr>
            <p:spPr>
              <a:xfrm>
                <a:off x="8994247" y="2731522"/>
                <a:ext cx="2875198" cy="2551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ru-RU" sz="1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1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Гц</a:t>
                </a:r>
                <a:r>
                  <a:rPr lang="ru-RU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ru-RU" sz="1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0.1</a:t>
                </a:r>
                <a:endParaRPr lang="ru-RU" sz="1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𝑚𝑜𝑑</m:t>
                        </m:r>
                      </m:sup>
                    </m:sSubSup>
                  </m:oMath>
                </a14:m>
                <a:r>
                  <a:rPr lang="ru-RU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ru-RU" sz="1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0.2 Гц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ru-RU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≈0,9163</m:t>
                    </m:r>
                  </m:oMath>
                </a14:m>
                <a:r>
                  <a:rPr lang="ru-RU" sz="18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сек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≈0,932</m:t>
                    </m:r>
                    <m:r>
                      <a:rPr lang="ru-RU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0A9D7E-112C-4769-BC6C-DF39E1C1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247" y="2731522"/>
                <a:ext cx="2875198" cy="2551019"/>
              </a:xfrm>
              <a:prstGeom prst="rect">
                <a:avLst/>
              </a:prstGeom>
              <a:blipFill>
                <a:blip r:embed="rId5"/>
                <a:stretch>
                  <a:fillRect l="-1695" b="-23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4B8809C-5017-4075-B108-55136891B286}"/>
              </a:ext>
            </a:extLst>
          </p:cNvPr>
          <p:cNvSpPr txBox="1"/>
          <p:nvPr/>
        </p:nvSpPr>
        <p:spPr>
          <a:xfrm>
            <a:off x="2116448" y="2272464"/>
            <a:ext cx="50803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трансцендентного уравнения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289689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6" y="102982"/>
            <a:ext cx="10515600" cy="76609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AEFACFA-CE04-4A2C-AEFD-56410F9805D4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6691421-6018-48AC-83D9-AA3A3B5D8F28}"/>
              </a:ext>
            </a:extLst>
          </p:cNvPr>
          <p:cNvGrpSpPr/>
          <p:nvPr/>
        </p:nvGrpSpPr>
        <p:grpSpPr>
          <a:xfrm>
            <a:off x="980386" y="1253399"/>
            <a:ext cx="6343689" cy="5304270"/>
            <a:chOff x="980386" y="942681"/>
            <a:chExt cx="5500701" cy="4599406"/>
          </a:xfrm>
        </p:grpSpPr>
        <p:sp>
          <p:nvSpPr>
            <p:cNvPr id="5" name="Прямоугольник: скругленные углы 3">
              <a:extLst>
                <a:ext uri="{FF2B5EF4-FFF2-40B4-BE49-F238E27FC236}">
                  <a16:creationId xmlns:a16="http://schemas.microsoft.com/office/drawing/2014/main" id="{AA91EC04-E64E-4CC4-A50D-FA7E15D50086}"/>
                </a:ext>
              </a:extLst>
            </p:cNvPr>
            <p:cNvSpPr/>
            <p:nvPr/>
          </p:nvSpPr>
          <p:spPr>
            <a:xfrm>
              <a:off x="980386" y="942681"/>
              <a:ext cx="5500701" cy="4599406"/>
            </a:xfrm>
            <a:custGeom>
              <a:avLst/>
              <a:gdLst>
                <a:gd name="connsiteX0" fmla="*/ 0 w 5110480"/>
                <a:gd name="connsiteY0" fmla="*/ 697516 h 4185010"/>
                <a:gd name="connsiteX1" fmla="*/ 697516 w 5110480"/>
                <a:gd name="connsiteY1" fmla="*/ 0 h 4185010"/>
                <a:gd name="connsiteX2" fmla="*/ 4412964 w 5110480"/>
                <a:gd name="connsiteY2" fmla="*/ 0 h 4185010"/>
                <a:gd name="connsiteX3" fmla="*/ 5110480 w 5110480"/>
                <a:gd name="connsiteY3" fmla="*/ 697516 h 4185010"/>
                <a:gd name="connsiteX4" fmla="*/ 5110480 w 5110480"/>
                <a:gd name="connsiteY4" fmla="*/ 3487494 h 4185010"/>
                <a:gd name="connsiteX5" fmla="*/ 4412964 w 5110480"/>
                <a:gd name="connsiteY5" fmla="*/ 4185010 h 4185010"/>
                <a:gd name="connsiteX6" fmla="*/ 697516 w 5110480"/>
                <a:gd name="connsiteY6" fmla="*/ 4185010 h 4185010"/>
                <a:gd name="connsiteX7" fmla="*/ 0 w 5110480"/>
                <a:gd name="connsiteY7" fmla="*/ 3487494 h 4185010"/>
                <a:gd name="connsiteX8" fmla="*/ 0 w 5110480"/>
                <a:gd name="connsiteY8" fmla="*/ 697516 h 4185010"/>
                <a:gd name="connsiteX0" fmla="*/ 714 w 5111194"/>
                <a:gd name="connsiteY0" fmla="*/ 697516 h 4185010"/>
                <a:gd name="connsiteX1" fmla="*/ 352790 w 5111194"/>
                <a:gd name="connsiteY1" fmla="*/ 10160 h 4185010"/>
                <a:gd name="connsiteX2" fmla="*/ 4413678 w 5111194"/>
                <a:gd name="connsiteY2" fmla="*/ 0 h 4185010"/>
                <a:gd name="connsiteX3" fmla="*/ 5111194 w 5111194"/>
                <a:gd name="connsiteY3" fmla="*/ 697516 h 4185010"/>
                <a:gd name="connsiteX4" fmla="*/ 5111194 w 5111194"/>
                <a:gd name="connsiteY4" fmla="*/ 3487494 h 4185010"/>
                <a:gd name="connsiteX5" fmla="*/ 4413678 w 5111194"/>
                <a:gd name="connsiteY5" fmla="*/ 4185010 h 4185010"/>
                <a:gd name="connsiteX6" fmla="*/ 698230 w 5111194"/>
                <a:gd name="connsiteY6" fmla="*/ 4185010 h 4185010"/>
                <a:gd name="connsiteX7" fmla="*/ 714 w 5111194"/>
                <a:gd name="connsiteY7" fmla="*/ 3487494 h 4185010"/>
                <a:gd name="connsiteX8" fmla="*/ 714 w 5111194"/>
                <a:gd name="connsiteY8" fmla="*/ 697516 h 4185010"/>
                <a:gd name="connsiteX0" fmla="*/ 0 w 5140960"/>
                <a:gd name="connsiteY0" fmla="*/ 534956 h 4185010"/>
                <a:gd name="connsiteX1" fmla="*/ 382556 w 5140960"/>
                <a:gd name="connsiteY1" fmla="*/ 10160 h 4185010"/>
                <a:gd name="connsiteX2" fmla="*/ 4443444 w 5140960"/>
                <a:gd name="connsiteY2" fmla="*/ 0 h 4185010"/>
                <a:gd name="connsiteX3" fmla="*/ 5140960 w 5140960"/>
                <a:gd name="connsiteY3" fmla="*/ 697516 h 4185010"/>
                <a:gd name="connsiteX4" fmla="*/ 5140960 w 5140960"/>
                <a:gd name="connsiteY4" fmla="*/ 3487494 h 4185010"/>
                <a:gd name="connsiteX5" fmla="*/ 4443444 w 5140960"/>
                <a:gd name="connsiteY5" fmla="*/ 4185010 h 4185010"/>
                <a:gd name="connsiteX6" fmla="*/ 727996 w 5140960"/>
                <a:gd name="connsiteY6" fmla="*/ 4185010 h 4185010"/>
                <a:gd name="connsiteX7" fmla="*/ 30480 w 5140960"/>
                <a:gd name="connsiteY7" fmla="*/ 3487494 h 4185010"/>
                <a:gd name="connsiteX8" fmla="*/ 0 w 5140960"/>
                <a:gd name="connsiteY8" fmla="*/ 534956 h 4185010"/>
                <a:gd name="connsiteX0" fmla="*/ 51 w 5130851"/>
                <a:gd name="connsiteY0" fmla="*/ 458756 h 4185010"/>
                <a:gd name="connsiteX1" fmla="*/ 372447 w 5130851"/>
                <a:gd name="connsiteY1" fmla="*/ 10160 h 4185010"/>
                <a:gd name="connsiteX2" fmla="*/ 4433335 w 5130851"/>
                <a:gd name="connsiteY2" fmla="*/ 0 h 4185010"/>
                <a:gd name="connsiteX3" fmla="*/ 5130851 w 5130851"/>
                <a:gd name="connsiteY3" fmla="*/ 697516 h 4185010"/>
                <a:gd name="connsiteX4" fmla="*/ 5130851 w 5130851"/>
                <a:gd name="connsiteY4" fmla="*/ 3487494 h 4185010"/>
                <a:gd name="connsiteX5" fmla="*/ 4433335 w 5130851"/>
                <a:gd name="connsiteY5" fmla="*/ 4185010 h 4185010"/>
                <a:gd name="connsiteX6" fmla="*/ 717887 w 5130851"/>
                <a:gd name="connsiteY6" fmla="*/ 4185010 h 4185010"/>
                <a:gd name="connsiteX7" fmla="*/ 20371 w 5130851"/>
                <a:gd name="connsiteY7" fmla="*/ 3487494 h 4185010"/>
                <a:gd name="connsiteX8" fmla="*/ 51 w 5130851"/>
                <a:gd name="connsiteY8" fmla="*/ 458756 h 4185010"/>
                <a:gd name="connsiteX0" fmla="*/ 51 w 5135931"/>
                <a:gd name="connsiteY0" fmla="*/ 459470 h 4185724"/>
                <a:gd name="connsiteX1" fmla="*/ 372447 w 5135931"/>
                <a:gd name="connsiteY1" fmla="*/ 10874 h 4185724"/>
                <a:gd name="connsiteX2" fmla="*/ 4433335 w 5135931"/>
                <a:gd name="connsiteY2" fmla="*/ 714 h 4185724"/>
                <a:gd name="connsiteX3" fmla="*/ 5135931 w 5135931"/>
                <a:gd name="connsiteY3" fmla="*/ 352790 h 4185724"/>
                <a:gd name="connsiteX4" fmla="*/ 5130851 w 5135931"/>
                <a:gd name="connsiteY4" fmla="*/ 3488208 h 4185724"/>
                <a:gd name="connsiteX5" fmla="*/ 4433335 w 5135931"/>
                <a:gd name="connsiteY5" fmla="*/ 4185724 h 4185724"/>
                <a:gd name="connsiteX6" fmla="*/ 717887 w 5135931"/>
                <a:gd name="connsiteY6" fmla="*/ 4185724 h 4185724"/>
                <a:gd name="connsiteX7" fmla="*/ 20371 w 5135931"/>
                <a:gd name="connsiteY7" fmla="*/ 3488208 h 4185724"/>
                <a:gd name="connsiteX8" fmla="*/ 51 w 5135931"/>
                <a:gd name="connsiteY8" fmla="*/ 459470 h 4185724"/>
                <a:gd name="connsiteX0" fmla="*/ 51 w 5135981"/>
                <a:gd name="connsiteY0" fmla="*/ 450056 h 4176310"/>
                <a:gd name="connsiteX1" fmla="*/ 372447 w 5135981"/>
                <a:gd name="connsiteY1" fmla="*/ 1460 h 4176310"/>
                <a:gd name="connsiteX2" fmla="*/ 4763535 w 5135981"/>
                <a:gd name="connsiteY2" fmla="*/ 1460 h 4176310"/>
                <a:gd name="connsiteX3" fmla="*/ 5135931 w 5135981"/>
                <a:gd name="connsiteY3" fmla="*/ 343376 h 4176310"/>
                <a:gd name="connsiteX4" fmla="*/ 5130851 w 5135981"/>
                <a:gd name="connsiteY4" fmla="*/ 3478794 h 4176310"/>
                <a:gd name="connsiteX5" fmla="*/ 4433335 w 5135981"/>
                <a:gd name="connsiteY5" fmla="*/ 4176310 h 4176310"/>
                <a:gd name="connsiteX6" fmla="*/ 717887 w 5135981"/>
                <a:gd name="connsiteY6" fmla="*/ 4176310 h 4176310"/>
                <a:gd name="connsiteX7" fmla="*/ 20371 w 5135981"/>
                <a:gd name="connsiteY7" fmla="*/ 3478794 h 4176310"/>
                <a:gd name="connsiteX8" fmla="*/ 51 w 5135981"/>
                <a:gd name="connsiteY8" fmla="*/ 450056 h 4176310"/>
                <a:gd name="connsiteX0" fmla="*/ 51 w 5135931"/>
                <a:gd name="connsiteY0" fmla="*/ 464290 h 4190544"/>
                <a:gd name="connsiteX1" fmla="*/ 372447 w 5135931"/>
                <a:gd name="connsiteY1" fmla="*/ 15694 h 4190544"/>
                <a:gd name="connsiteX2" fmla="*/ 4651775 w 5135931"/>
                <a:gd name="connsiteY2" fmla="*/ 454 h 4190544"/>
                <a:gd name="connsiteX3" fmla="*/ 5135931 w 5135931"/>
                <a:gd name="connsiteY3" fmla="*/ 357610 h 4190544"/>
                <a:gd name="connsiteX4" fmla="*/ 5130851 w 5135931"/>
                <a:gd name="connsiteY4" fmla="*/ 3493028 h 4190544"/>
                <a:gd name="connsiteX5" fmla="*/ 4433335 w 5135931"/>
                <a:gd name="connsiteY5" fmla="*/ 4190544 h 4190544"/>
                <a:gd name="connsiteX6" fmla="*/ 717887 w 5135931"/>
                <a:gd name="connsiteY6" fmla="*/ 4190544 h 4190544"/>
                <a:gd name="connsiteX7" fmla="*/ 20371 w 5135931"/>
                <a:gd name="connsiteY7" fmla="*/ 3493028 h 4190544"/>
                <a:gd name="connsiteX8" fmla="*/ 51 w 5135931"/>
                <a:gd name="connsiteY8" fmla="*/ 464290 h 419054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7178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433335 w 5135931"/>
                <a:gd name="connsiteY5" fmla="*/ 419054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30851 w 5135931"/>
                <a:gd name="connsiteY4" fmla="*/ 349302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51 w 5135931"/>
                <a:gd name="connsiteY0" fmla="*/ 464290 h 4192494"/>
                <a:gd name="connsiteX1" fmla="*/ 372447 w 5135931"/>
                <a:gd name="connsiteY1" fmla="*/ 15694 h 4192494"/>
                <a:gd name="connsiteX2" fmla="*/ 4651775 w 5135931"/>
                <a:gd name="connsiteY2" fmla="*/ 454 h 4192494"/>
                <a:gd name="connsiteX3" fmla="*/ 5135931 w 5135931"/>
                <a:gd name="connsiteY3" fmla="*/ 357610 h 4192494"/>
                <a:gd name="connsiteX4" fmla="*/ 5110531 w 5135931"/>
                <a:gd name="connsiteY4" fmla="*/ 3782588 h 4192494"/>
                <a:gd name="connsiteX5" fmla="*/ 4738135 w 5135931"/>
                <a:gd name="connsiteY5" fmla="*/ 4185464 h 4192494"/>
                <a:gd name="connsiteX6" fmla="*/ 489287 w 5135931"/>
                <a:gd name="connsiteY6" fmla="*/ 4190544 h 4192494"/>
                <a:gd name="connsiteX7" fmla="*/ 30531 w 5135931"/>
                <a:gd name="connsiteY7" fmla="*/ 3853708 h 4192494"/>
                <a:gd name="connsiteX8" fmla="*/ 51 w 5135931"/>
                <a:gd name="connsiteY8" fmla="*/ 464290 h 4192494"/>
                <a:gd name="connsiteX0" fmla="*/ 22786 w 5158666"/>
                <a:gd name="connsiteY0" fmla="*/ 464290 h 4190768"/>
                <a:gd name="connsiteX1" fmla="*/ 395182 w 5158666"/>
                <a:gd name="connsiteY1" fmla="*/ 15694 h 4190768"/>
                <a:gd name="connsiteX2" fmla="*/ 4674510 w 5158666"/>
                <a:gd name="connsiteY2" fmla="*/ 454 h 4190768"/>
                <a:gd name="connsiteX3" fmla="*/ 5158666 w 5158666"/>
                <a:gd name="connsiteY3" fmla="*/ 357610 h 4190768"/>
                <a:gd name="connsiteX4" fmla="*/ 5133266 w 5158666"/>
                <a:gd name="connsiteY4" fmla="*/ 3782588 h 4190768"/>
                <a:gd name="connsiteX5" fmla="*/ 4760870 w 5158666"/>
                <a:gd name="connsiteY5" fmla="*/ 4185464 h 4190768"/>
                <a:gd name="connsiteX6" fmla="*/ 512022 w 5158666"/>
                <a:gd name="connsiteY6" fmla="*/ 4190544 h 4190768"/>
                <a:gd name="connsiteX7" fmla="*/ 0 w 5158666"/>
                <a:gd name="connsiteY7" fmla="*/ 3827075 h 4190768"/>
                <a:gd name="connsiteX8" fmla="*/ 22786 w 5158666"/>
                <a:gd name="connsiteY8" fmla="*/ 464290 h 4190768"/>
                <a:gd name="connsiteX0" fmla="*/ 22786 w 5158666"/>
                <a:gd name="connsiteY0" fmla="*/ 464290 h 4190768"/>
                <a:gd name="connsiteX1" fmla="*/ 395182 w 5158666"/>
                <a:gd name="connsiteY1" fmla="*/ 15694 h 4190768"/>
                <a:gd name="connsiteX2" fmla="*/ 4674510 w 5158666"/>
                <a:gd name="connsiteY2" fmla="*/ 454 h 4190768"/>
                <a:gd name="connsiteX3" fmla="*/ 5158666 w 5158666"/>
                <a:gd name="connsiteY3" fmla="*/ 357610 h 4190768"/>
                <a:gd name="connsiteX4" fmla="*/ 5142143 w 5158666"/>
                <a:gd name="connsiteY4" fmla="*/ 3782588 h 4190768"/>
                <a:gd name="connsiteX5" fmla="*/ 4760870 w 5158666"/>
                <a:gd name="connsiteY5" fmla="*/ 4185464 h 4190768"/>
                <a:gd name="connsiteX6" fmla="*/ 512022 w 5158666"/>
                <a:gd name="connsiteY6" fmla="*/ 4190544 h 4190768"/>
                <a:gd name="connsiteX7" fmla="*/ 0 w 5158666"/>
                <a:gd name="connsiteY7" fmla="*/ 3827075 h 4190768"/>
                <a:gd name="connsiteX8" fmla="*/ 22786 w 5158666"/>
                <a:gd name="connsiteY8" fmla="*/ 464290 h 4190768"/>
                <a:gd name="connsiteX0" fmla="*/ 22786 w 5158666"/>
                <a:gd name="connsiteY0" fmla="*/ 466352 h 4192830"/>
                <a:gd name="connsiteX1" fmla="*/ 395182 w 5158666"/>
                <a:gd name="connsiteY1" fmla="*/ 0 h 4192830"/>
                <a:gd name="connsiteX2" fmla="*/ 4674510 w 5158666"/>
                <a:gd name="connsiteY2" fmla="*/ 2516 h 4192830"/>
                <a:gd name="connsiteX3" fmla="*/ 5158666 w 5158666"/>
                <a:gd name="connsiteY3" fmla="*/ 359672 h 4192830"/>
                <a:gd name="connsiteX4" fmla="*/ 5142143 w 5158666"/>
                <a:gd name="connsiteY4" fmla="*/ 3784650 h 4192830"/>
                <a:gd name="connsiteX5" fmla="*/ 4760870 w 5158666"/>
                <a:gd name="connsiteY5" fmla="*/ 4187526 h 4192830"/>
                <a:gd name="connsiteX6" fmla="*/ 512022 w 5158666"/>
                <a:gd name="connsiteY6" fmla="*/ 4192606 h 4192830"/>
                <a:gd name="connsiteX7" fmla="*/ 0 w 5158666"/>
                <a:gd name="connsiteY7" fmla="*/ 3829137 h 4192830"/>
                <a:gd name="connsiteX8" fmla="*/ 22786 w 5158666"/>
                <a:gd name="connsiteY8" fmla="*/ 466352 h 4192830"/>
                <a:gd name="connsiteX0" fmla="*/ 22786 w 5158666"/>
                <a:gd name="connsiteY0" fmla="*/ 472870 h 4199348"/>
                <a:gd name="connsiteX1" fmla="*/ 395182 w 5158666"/>
                <a:gd name="connsiteY1" fmla="*/ 6518 h 4199348"/>
                <a:gd name="connsiteX2" fmla="*/ 4674510 w 5158666"/>
                <a:gd name="connsiteY2" fmla="*/ 157 h 4199348"/>
                <a:gd name="connsiteX3" fmla="*/ 5158666 w 5158666"/>
                <a:gd name="connsiteY3" fmla="*/ 366190 h 4199348"/>
                <a:gd name="connsiteX4" fmla="*/ 5142143 w 5158666"/>
                <a:gd name="connsiteY4" fmla="*/ 3791168 h 4199348"/>
                <a:gd name="connsiteX5" fmla="*/ 4760870 w 5158666"/>
                <a:gd name="connsiteY5" fmla="*/ 4194044 h 4199348"/>
                <a:gd name="connsiteX6" fmla="*/ 512022 w 5158666"/>
                <a:gd name="connsiteY6" fmla="*/ 4199124 h 4199348"/>
                <a:gd name="connsiteX7" fmla="*/ 0 w 5158666"/>
                <a:gd name="connsiteY7" fmla="*/ 3835655 h 4199348"/>
                <a:gd name="connsiteX8" fmla="*/ 22786 w 5158666"/>
                <a:gd name="connsiteY8" fmla="*/ 472870 h 4199348"/>
                <a:gd name="connsiteX0" fmla="*/ 22786 w 5158666"/>
                <a:gd name="connsiteY0" fmla="*/ 472870 h 4194044"/>
                <a:gd name="connsiteX1" fmla="*/ 395182 w 5158666"/>
                <a:gd name="connsiteY1" fmla="*/ 6518 h 4194044"/>
                <a:gd name="connsiteX2" fmla="*/ 4674510 w 5158666"/>
                <a:gd name="connsiteY2" fmla="*/ 157 h 4194044"/>
                <a:gd name="connsiteX3" fmla="*/ 5158666 w 5158666"/>
                <a:gd name="connsiteY3" fmla="*/ 366190 h 4194044"/>
                <a:gd name="connsiteX4" fmla="*/ 5142143 w 5158666"/>
                <a:gd name="connsiteY4" fmla="*/ 3791168 h 4194044"/>
                <a:gd name="connsiteX5" fmla="*/ 4760870 w 5158666"/>
                <a:gd name="connsiteY5" fmla="*/ 4194044 h 4194044"/>
                <a:gd name="connsiteX6" fmla="*/ 485389 w 5158666"/>
                <a:gd name="connsiteY6" fmla="*/ 4190246 h 4194044"/>
                <a:gd name="connsiteX7" fmla="*/ 0 w 5158666"/>
                <a:gd name="connsiteY7" fmla="*/ 3835655 h 4194044"/>
                <a:gd name="connsiteX8" fmla="*/ 22786 w 5158666"/>
                <a:gd name="connsiteY8" fmla="*/ 472870 h 4194044"/>
                <a:gd name="connsiteX0" fmla="*/ 22786 w 5158666"/>
                <a:gd name="connsiteY0" fmla="*/ 472870 h 4238432"/>
                <a:gd name="connsiteX1" fmla="*/ 395182 w 5158666"/>
                <a:gd name="connsiteY1" fmla="*/ 6518 h 4238432"/>
                <a:gd name="connsiteX2" fmla="*/ 4674510 w 5158666"/>
                <a:gd name="connsiteY2" fmla="*/ 157 h 4238432"/>
                <a:gd name="connsiteX3" fmla="*/ 5158666 w 5158666"/>
                <a:gd name="connsiteY3" fmla="*/ 366190 h 4238432"/>
                <a:gd name="connsiteX4" fmla="*/ 5142143 w 5158666"/>
                <a:gd name="connsiteY4" fmla="*/ 3791168 h 4238432"/>
                <a:gd name="connsiteX5" fmla="*/ 4778626 w 5158666"/>
                <a:gd name="connsiteY5" fmla="*/ 4238432 h 4238432"/>
                <a:gd name="connsiteX6" fmla="*/ 485389 w 5158666"/>
                <a:gd name="connsiteY6" fmla="*/ 4190246 h 4238432"/>
                <a:gd name="connsiteX7" fmla="*/ 0 w 5158666"/>
                <a:gd name="connsiteY7" fmla="*/ 3835655 h 4238432"/>
                <a:gd name="connsiteX8" fmla="*/ 22786 w 5158666"/>
                <a:gd name="connsiteY8" fmla="*/ 472870 h 4238432"/>
                <a:gd name="connsiteX0" fmla="*/ 22786 w 5158666"/>
                <a:gd name="connsiteY0" fmla="*/ 472870 h 4190822"/>
                <a:gd name="connsiteX1" fmla="*/ 395182 w 5158666"/>
                <a:gd name="connsiteY1" fmla="*/ 6518 h 4190822"/>
                <a:gd name="connsiteX2" fmla="*/ 4674510 w 5158666"/>
                <a:gd name="connsiteY2" fmla="*/ 157 h 4190822"/>
                <a:gd name="connsiteX3" fmla="*/ 5158666 w 5158666"/>
                <a:gd name="connsiteY3" fmla="*/ 366190 h 4190822"/>
                <a:gd name="connsiteX4" fmla="*/ 5142143 w 5158666"/>
                <a:gd name="connsiteY4" fmla="*/ 3791168 h 4190822"/>
                <a:gd name="connsiteX5" fmla="*/ 4814136 w 5158666"/>
                <a:gd name="connsiteY5" fmla="*/ 4158533 h 4190822"/>
                <a:gd name="connsiteX6" fmla="*/ 485389 w 5158666"/>
                <a:gd name="connsiteY6" fmla="*/ 4190246 h 4190822"/>
                <a:gd name="connsiteX7" fmla="*/ 0 w 5158666"/>
                <a:gd name="connsiteY7" fmla="*/ 3835655 h 4190822"/>
                <a:gd name="connsiteX8" fmla="*/ 22786 w 5158666"/>
                <a:gd name="connsiteY8" fmla="*/ 472870 h 4190822"/>
                <a:gd name="connsiteX0" fmla="*/ 0 w 5171391"/>
                <a:gd name="connsiteY0" fmla="*/ 481747 h 4190822"/>
                <a:gd name="connsiteX1" fmla="*/ 407907 w 5171391"/>
                <a:gd name="connsiteY1" fmla="*/ 6518 h 4190822"/>
                <a:gd name="connsiteX2" fmla="*/ 4687235 w 5171391"/>
                <a:gd name="connsiteY2" fmla="*/ 157 h 4190822"/>
                <a:gd name="connsiteX3" fmla="*/ 5171391 w 5171391"/>
                <a:gd name="connsiteY3" fmla="*/ 366190 h 4190822"/>
                <a:gd name="connsiteX4" fmla="*/ 5154868 w 5171391"/>
                <a:gd name="connsiteY4" fmla="*/ 3791168 h 4190822"/>
                <a:gd name="connsiteX5" fmla="*/ 4826861 w 5171391"/>
                <a:gd name="connsiteY5" fmla="*/ 4158533 h 4190822"/>
                <a:gd name="connsiteX6" fmla="*/ 498114 w 5171391"/>
                <a:gd name="connsiteY6" fmla="*/ 4190246 h 4190822"/>
                <a:gd name="connsiteX7" fmla="*/ 12725 w 5171391"/>
                <a:gd name="connsiteY7" fmla="*/ 3835655 h 4190822"/>
                <a:gd name="connsiteX8" fmla="*/ 0 w 5171391"/>
                <a:gd name="connsiteY8" fmla="*/ 481747 h 419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391" h="4190822">
                  <a:moveTo>
                    <a:pt x="0" y="481747"/>
                  </a:moveTo>
                  <a:cubicBezTo>
                    <a:pt x="0" y="96520"/>
                    <a:pt x="22680" y="6518"/>
                    <a:pt x="407907" y="6518"/>
                  </a:cubicBezTo>
                  <a:lnTo>
                    <a:pt x="4687235" y="157"/>
                  </a:lnTo>
                  <a:cubicBezTo>
                    <a:pt x="5072462" y="157"/>
                    <a:pt x="5171391" y="-19037"/>
                    <a:pt x="5171391" y="366190"/>
                  </a:cubicBezTo>
                  <a:cubicBezTo>
                    <a:pt x="5169698" y="1411329"/>
                    <a:pt x="5156561" y="2746029"/>
                    <a:pt x="5154868" y="3791168"/>
                  </a:cubicBezTo>
                  <a:cubicBezTo>
                    <a:pt x="5154868" y="4176395"/>
                    <a:pt x="5212088" y="4158533"/>
                    <a:pt x="4826861" y="4158533"/>
                  </a:cubicBezTo>
                  <a:lnTo>
                    <a:pt x="498114" y="4190246"/>
                  </a:lnTo>
                  <a:cubicBezTo>
                    <a:pt x="112887" y="4190246"/>
                    <a:pt x="12725" y="4220882"/>
                    <a:pt x="12725" y="3835655"/>
                  </a:cubicBezTo>
                  <a:cubicBezTo>
                    <a:pt x="8483" y="2717686"/>
                    <a:pt x="4242" y="1599716"/>
                    <a:pt x="0" y="481747"/>
                  </a:cubicBezTo>
                  <a:close/>
                </a:path>
              </a:pathLst>
            </a:cu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Изображение выглядит как текст, линия, диаграмма, График&#10;&#10;Автоматически созданное описание">
              <a:extLst>
                <a:ext uri="{FF2B5EF4-FFF2-40B4-BE49-F238E27FC236}">
                  <a16:creationId xmlns:a16="http://schemas.microsoft.com/office/drawing/2014/main" id="{8CA4FA05-27F1-4B7A-B4CD-BEC2428A6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09" r="8282"/>
            <a:stretch/>
          </p:blipFill>
          <p:spPr>
            <a:xfrm>
              <a:off x="1172930" y="1089895"/>
              <a:ext cx="5115611" cy="432503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A164B3-AC41-4251-9929-ABE0184C1DD0}"/>
                  </a:ext>
                </a:extLst>
              </p:cNvPr>
              <p:cNvSpPr txBox="1"/>
              <p:nvPr/>
            </p:nvSpPr>
            <p:spPr>
              <a:xfrm>
                <a:off x="7416171" y="1253399"/>
                <a:ext cx="4775830" cy="536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Модуляция частоты матери: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𝑚𝑜𝑑</m:t>
                                    </m:r>
                                  </m:sup>
                                </m:sSub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ru-RU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b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Гц</m:t>
                    </m:r>
                  </m:oMath>
                </a14:m>
                <a:r>
                  <a:rPr lang="ru-RU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br>
                  <a:rPr lang="en-US" sz="2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ru-RU" sz="22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ru-RU" sz="22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=0.02 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Гц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Модуляция частоты плода: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Sup>
                                  <m:sSub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𝑚𝑜𝑑</m:t>
                                    </m:r>
                                  </m:sup>
                                </m:sSub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br>
                  <a:rPr lang="en-US" sz="22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Гц</m:t>
                    </m:r>
                  </m:oMath>
                </a14:m>
                <a:r>
                  <a:rPr lang="en-US" sz="2200" b="0" i="1" dirty="0">
                    <a:latin typeface="Cambria Math" panose="02040503050406030204" pitchFamily="18" charset="0"/>
                  </a:rPr>
                  <a:t>	</a:t>
                </a:r>
                <a:br>
                  <a:rPr lang="ru-RU" sz="22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=0.02</m:t>
                    </m:r>
                  </m:oMath>
                </a14:m>
                <a:r>
                  <a:rPr lang="en-US" sz="22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br>
                  <a:rPr lang="en-US" sz="22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=0.04 </m:t>
                    </m:r>
                    <m:r>
                      <a:rPr lang="ru-RU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Гц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A164B3-AC41-4251-9929-ABE0184C1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171" y="1253399"/>
                <a:ext cx="4775830" cy="5360185"/>
              </a:xfrm>
              <a:prstGeom prst="rect">
                <a:avLst/>
              </a:prstGeom>
              <a:blipFill>
                <a:blip r:embed="rId3"/>
                <a:stretch>
                  <a:fillRect l="-1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817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125428"/>
            <a:ext cx="10515600" cy="87774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Исследуемый сигнал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8AE723A-9995-40EF-88D8-644029E195FB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21B8012-753B-4FBA-8908-385E27F7DCA0}"/>
              </a:ext>
            </a:extLst>
          </p:cNvPr>
          <p:cNvGrpSpPr/>
          <p:nvPr/>
        </p:nvGrpSpPr>
        <p:grpSpPr>
          <a:xfrm>
            <a:off x="980387" y="1245236"/>
            <a:ext cx="11142624" cy="4367528"/>
            <a:chOff x="980387" y="1128605"/>
            <a:chExt cx="11069112" cy="418110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DBE83D7-15A0-48D3-89FD-B7CC2FEDF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387" y="1128605"/>
              <a:ext cx="5574809" cy="4181106"/>
            </a:xfrm>
            <a:prstGeom prst="roundRect">
              <a:avLst>
                <a:gd name="adj" fmla="val 3876"/>
              </a:avLst>
            </a:prstGeom>
            <a:ln>
              <a:solidFill>
                <a:schemeClr val="accent1"/>
              </a:solidFill>
            </a:ln>
            <a:effectLst/>
          </p:spPr>
        </p:pic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3AD83A5-EE51-4E25-9CEE-A4DA8E3001F4}"/>
                </a:ext>
              </a:extLst>
            </p:cNvPr>
            <p:cNvGrpSpPr/>
            <p:nvPr/>
          </p:nvGrpSpPr>
          <p:grpSpPr>
            <a:xfrm>
              <a:off x="6555196" y="1128605"/>
              <a:ext cx="5494303" cy="4181106"/>
              <a:chOff x="4298078" y="1128605"/>
              <a:chExt cx="7197910" cy="5398432"/>
            </a:xfrm>
          </p:grpSpPr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F1939408-45FB-468A-872B-142E3FA40D41}"/>
                  </a:ext>
                </a:extLst>
              </p:cNvPr>
              <p:cNvGrpSpPr/>
              <p:nvPr/>
            </p:nvGrpSpPr>
            <p:grpSpPr>
              <a:xfrm>
                <a:off x="4298078" y="1128605"/>
                <a:ext cx="7197910" cy="5398432"/>
                <a:chOff x="4298078" y="1128605"/>
                <a:chExt cx="7197910" cy="5398432"/>
              </a:xfrm>
            </p:grpSpPr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810C33AE-67B8-44D9-B2E0-3DACA15836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98078" y="1128605"/>
                  <a:ext cx="7197910" cy="5398432"/>
                </a:xfrm>
                <a:prstGeom prst="roundRect">
                  <a:avLst>
                    <a:gd name="adj" fmla="val 3876"/>
                  </a:avLst>
                </a:prstGeom>
                <a:ln>
                  <a:solidFill>
                    <a:schemeClr val="accent1"/>
                  </a:solidFill>
                </a:ln>
                <a:effectLst/>
              </p:spPr>
            </p:pic>
            <p:sp>
              <p:nvSpPr>
                <p:cNvPr id="7" name="Прямоугольник 6">
                  <a:extLst>
                    <a:ext uri="{FF2B5EF4-FFF2-40B4-BE49-F238E27FC236}">
                      <a16:creationId xmlns:a16="http://schemas.microsoft.com/office/drawing/2014/main" id="{A35E60FC-E2AE-4925-8F94-1B631B099A04}"/>
                    </a:ext>
                  </a:extLst>
                </p:cNvPr>
                <p:cNvSpPr/>
                <p:nvPr/>
              </p:nvSpPr>
              <p:spPr>
                <a:xfrm>
                  <a:off x="4409087" y="1218548"/>
                  <a:ext cx="6857397" cy="5218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A744E42A-7894-4557-8402-4748FA67F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0570" y="1257288"/>
                <a:ext cx="6960878" cy="52184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90104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6" y="75621"/>
            <a:ext cx="11364013" cy="72666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мощности Вейвлет - преобразования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4A1A366-8FD7-4818-9B78-BFA049BE6747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96926BD-B0CB-4E49-A4A1-4D0F2DDE335F}"/>
              </a:ext>
            </a:extLst>
          </p:cNvPr>
          <p:cNvGrpSpPr/>
          <p:nvPr/>
        </p:nvGrpSpPr>
        <p:grpSpPr>
          <a:xfrm>
            <a:off x="980387" y="838946"/>
            <a:ext cx="5386806" cy="5980092"/>
            <a:chOff x="980388" y="877907"/>
            <a:chExt cx="5386806" cy="5980092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A69EFD2-7E81-4D30-97D9-E6A48C735BFA}"/>
                </a:ext>
              </a:extLst>
            </p:cNvPr>
            <p:cNvGrpSpPr/>
            <p:nvPr/>
          </p:nvGrpSpPr>
          <p:grpSpPr>
            <a:xfrm>
              <a:off x="980388" y="877907"/>
              <a:ext cx="5386806" cy="3683932"/>
              <a:chOff x="4298078" y="1128605"/>
              <a:chExt cx="7197910" cy="5398432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A4714008-965A-4F26-BB1A-61E3D4609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554D15F6-D3E4-4CF6-AA70-473C19F9DA64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637228B4-8173-4053-9399-7B0FA3B34D98}"/>
                </a:ext>
              </a:extLst>
            </p:cNvPr>
            <p:cNvGrpSpPr/>
            <p:nvPr/>
          </p:nvGrpSpPr>
          <p:grpSpPr>
            <a:xfrm>
              <a:off x="996272" y="4561840"/>
              <a:ext cx="5370919" cy="2296159"/>
              <a:chOff x="996272" y="4561840"/>
              <a:chExt cx="5370919" cy="2296159"/>
            </a:xfrm>
          </p:grpSpPr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3EF2EABB-9524-495D-8DB5-F51D353159A7}"/>
                  </a:ext>
                </a:extLst>
              </p:cNvPr>
              <p:cNvGrpSpPr/>
              <p:nvPr/>
            </p:nvGrpSpPr>
            <p:grpSpPr>
              <a:xfrm>
                <a:off x="996272" y="4561840"/>
                <a:ext cx="5370919" cy="2296159"/>
                <a:chOff x="4298078" y="1128605"/>
                <a:chExt cx="7197910" cy="5398432"/>
              </a:xfrm>
            </p:grpSpPr>
            <p:pic>
              <p:nvPicPr>
                <p:cNvPr id="13" name="Рисунок 12">
                  <a:extLst>
                    <a:ext uri="{FF2B5EF4-FFF2-40B4-BE49-F238E27FC236}">
                      <a16:creationId xmlns:a16="http://schemas.microsoft.com/office/drawing/2014/main" id="{3FF326B1-5083-43A5-B22B-6315737097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298078" y="1128605"/>
                  <a:ext cx="7197910" cy="5398432"/>
                </a:xfrm>
                <a:prstGeom prst="roundRect">
                  <a:avLst>
                    <a:gd name="adj" fmla="val 3876"/>
                  </a:avLst>
                </a:prstGeom>
                <a:ln>
                  <a:solidFill>
                    <a:schemeClr val="accent1"/>
                  </a:solidFill>
                </a:ln>
                <a:effectLst/>
              </p:spPr>
            </p:pic>
            <p:sp>
              <p:nvSpPr>
                <p:cNvPr id="14" name="Прямоугольник 13">
                  <a:extLst>
                    <a:ext uri="{FF2B5EF4-FFF2-40B4-BE49-F238E27FC236}">
                      <a16:creationId xmlns:a16="http://schemas.microsoft.com/office/drawing/2014/main" id="{8DC7441F-7938-4B2B-A943-2BAC236C65D9}"/>
                    </a:ext>
                  </a:extLst>
                </p:cNvPr>
                <p:cNvSpPr/>
                <p:nvPr/>
              </p:nvSpPr>
              <p:spPr>
                <a:xfrm>
                  <a:off x="4409087" y="1218548"/>
                  <a:ext cx="6857397" cy="5218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35D26338-A6BB-467E-BCB3-3F2CD8814A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48" r="7583"/>
              <a:stretch/>
            </p:blipFill>
            <p:spPr>
              <a:xfrm>
                <a:off x="1108160" y="4636630"/>
                <a:ext cx="4920762" cy="2146578"/>
              </a:xfrm>
              <a:prstGeom prst="rect">
                <a:avLst/>
              </a:prstGeom>
            </p:spPr>
          </p:pic>
        </p:grp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C8382E4-D207-43E5-B7B8-E923AFA82F21}"/>
              </a:ext>
            </a:extLst>
          </p:cNvPr>
          <p:cNvGrpSpPr/>
          <p:nvPr/>
        </p:nvGrpSpPr>
        <p:grpSpPr>
          <a:xfrm>
            <a:off x="6802783" y="877906"/>
            <a:ext cx="5389217" cy="5979389"/>
            <a:chOff x="6802783" y="878611"/>
            <a:chExt cx="5389217" cy="597938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4DDF9194-5200-49CE-A319-E8AE18FB2D8C}"/>
                </a:ext>
              </a:extLst>
            </p:cNvPr>
            <p:cNvGrpSpPr/>
            <p:nvPr/>
          </p:nvGrpSpPr>
          <p:grpSpPr>
            <a:xfrm>
              <a:off x="6802783" y="878611"/>
              <a:ext cx="5370919" cy="3673067"/>
              <a:chOff x="4298078" y="1128605"/>
              <a:chExt cx="7197910" cy="5398432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AD1BCB66-DEB9-4AB1-B8F9-164D3C0DEB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66DFD48-DD6D-437A-8350-7724CAD35C85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2DDEDCB-F3D9-45F1-9EED-AB487F7AFD09}"/>
                </a:ext>
              </a:extLst>
            </p:cNvPr>
            <p:cNvGrpSpPr/>
            <p:nvPr/>
          </p:nvGrpSpPr>
          <p:grpSpPr>
            <a:xfrm>
              <a:off x="6821081" y="4561841"/>
              <a:ext cx="5370919" cy="2296159"/>
              <a:chOff x="4298078" y="1128605"/>
              <a:chExt cx="7197910" cy="5398432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2A1BBBC2-FBD5-451E-9AE7-6D00144FE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9D13A519-B8C6-462A-9460-BFD24DB1AEB9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28B9DB5-1968-4DE2-A4E3-FCF0906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47"/>
            <a:stretch/>
          </p:blipFill>
          <p:spPr>
            <a:xfrm>
              <a:off x="6905935" y="4640746"/>
              <a:ext cx="5130698" cy="2105745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B5FE00-8E28-490F-8A45-E324C9861F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1" r="3726" b="4939"/>
          <a:stretch/>
        </p:blipFill>
        <p:spPr>
          <a:xfrm>
            <a:off x="6868440" y="933892"/>
            <a:ext cx="5239604" cy="35717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47A691-84E9-4B95-B892-8C69064DBB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12" r="4146" b="5312"/>
          <a:stretch/>
        </p:blipFill>
        <p:spPr>
          <a:xfrm>
            <a:off x="1092522" y="905900"/>
            <a:ext cx="5120089" cy="36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9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3F5FED-8DDC-4BB1-8DCC-4B894E0C3A38}"/>
              </a:ext>
            </a:extLst>
          </p:cNvPr>
          <p:cNvSpPr/>
          <p:nvPr/>
        </p:nvSpPr>
        <p:spPr>
          <a:xfrm>
            <a:off x="984708" y="3666478"/>
            <a:ext cx="10935093" cy="310718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AB5D68-0091-46E3-BB15-20B65C90E1AE}"/>
              </a:ext>
            </a:extLst>
          </p:cNvPr>
          <p:cNvSpPr/>
          <p:nvPr/>
        </p:nvSpPr>
        <p:spPr>
          <a:xfrm>
            <a:off x="976067" y="1150071"/>
            <a:ext cx="10935093" cy="227893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77FCA-F2AA-43D6-80D0-BBC28A58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67" y="157735"/>
            <a:ext cx="10515600" cy="99233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7285B-C37D-4CFD-95FC-95A8F8FCE2E0}"/>
              </a:ext>
            </a:extLst>
          </p:cNvPr>
          <p:cNvSpPr txBox="1"/>
          <p:nvPr/>
        </p:nvSpPr>
        <p:spPr>
          <a:xfrm>
            <a:off x="1121397" y="1158948"/>
            <a:ext cx="10370270" cy="539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b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биологическая система матери и плода в период беременности.										</a:t>
            </a:r>
            <a: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характеристики вариабельности сердечных ритмов матери и плода в период беременности.							</a:t>
            </a: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построить и исследовать математические модели вариабельности сердечного ритма, характеризуемые модуляцией частоты ритма</a:t>
            </a: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исследования: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изучения взаимодействия и регуляции систем кровообращения матери и плода во время вынашивания беременности состоит в необходимости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надежной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количественной диагностики взаимного состояния матери и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BE96F53-2500-4EF5-AE04-B7686DA0D1C4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96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4A1A366-8FD7-4818-9B78-BFA049BE6747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96926BD-B0CB-4E49-A4A1-4D0F2DDE335F}"/>
              </a:ext>
            </a:extLst>
          </p:cNvPr>
          <p:cNvGrpSpPr/>
          <p:nvPr/>
        </p:nvGrpSpPr>
        <p:grpSpPr>
          <a:xfrm>
            <a:off x="983796" y="681135"/>
            <a:ext cx="5703719" cy="6166415"/>
            <a:chOff x="980388" y="877907"/>
            <a:chExt cx="5386806" cy="60348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4714008-965A-4F26-BB1A-61E3D4609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388" y="877907"/>
              <a:ext cx="5386806" cy="3229201"/>
            </a:xfrm>
            <a:prstGeom prst="roundRect">
              <a:avLst>
                <a:gd name="adj" fmla="val 3876"/>
              </a:avLst>
            </a:prstGeom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3FF326B1-5083-43A5-B22B-631573709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272" y="4107108"/>
              <a:ext cx="5370919" cy="2805683"/>
            </a:xfrm>
            <a:prstGeom prst="roundRect">
              <a:avLst>
                <a:gd name="adj" fmla="val 3876"/>
              </a:avLst>
            </a:prstGeom>
            <a:ln>
              <a:solidFill>
                <a:schemeClr val="accent1"/>
              </a:solidFill>
            </a:ln>
            <a:effectLst/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C8382E4-D207-43E5-B7B8-E923AFA82F21}"/>
              </a:ext>
            </a:extLst>
          </p:cNvPr>
          <p:cNvGrpSpPr/>
          <p:nvPr/>
        </p:nvGrpSpPr>
        <p:grpSpPr>
          <a:xfrm>
            <a:off x="6802783" y="721396"/>
            <a:ext cx="5389217" cy="6176864"/>
            <a:chOff x="6802783" y="878612"/>
            <a:chExt cx="5389217" cy="617686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D1BCB66-DEB9-4AB1-B8F9-164D3C0DE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2783" y="878612"/>
              <a:ext cx="5370919" cy="3259322"/>
            </a:xfrm>
            <a:prstGeom prst="roundRect">
              <a:avLst>
                <a:gd name="adj" fmla="val 3876"/>
              </a:avLst>
            </a:prstGeom>
            <a:ln>
              <a:solidFill>
                <a:schemeClr val="accent1"/>
              </a:solidFill>
            </a:ln>
            <a:effectLst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A1BBBC2-FBD5-451E-9AE7-6D00144FE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21081" y="4137933"/>
              <a:ext cx="5370919" cy="2917543"/>
            </a:xfrm>
            <a:prstGeom prst="roundRect">
              <a:avLst>
                <a:gd name="adj" fmla="val 3876"/>
              </a:avLst>
            </a:prstGeom>
            <a:ln>
              <a:solidFill>
                <a:schemeClr val="accent1"/>
              </a:solidFill>
            </a:ln>
            <a:effectLst/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CE38B7-688A-4A94-B559-B9BDBE7A6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2" r="3166" b="4193"/>
          <a:stretch/>
        </p:blipFill>
        <p:spPr>
          <a:xfrm>
            <a:off x="1030693" y="721396"/>
            <a:ext cx="5626738" cy="321906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CE9239C-89FC-45F5-B11F-CE8A0E214D09}"/>
              </a:ext>
            </a:extLst>
          </p:cNvPr>
          <p:cNvSpPr/>
          <p:nvPr/>
        </p:nvSpPr>
        <p:spPr>
          <a:xfrm>
            <a:off x="1095656" y="4059622"/>
            <a:ext cx="5305144" cy="27594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284AC8F-3E18-40D5-AD93-39BCA3E79415}"/>
              </a:ext>
            </a:extLst>
          </p:cNvPr>
          <p:cNvSpPr/>
          <p:nvPr/>
        </p:nvSpPr>
        <p:spPr>
          <a:xfrm>
            <a:off x="6895726" y="854963"/>
            <a:ext cx="5140764" cy="3085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2C56288-C733-4C6C-91EF-1ED2B4110E93}"/>
              </a:ext>
            </a:extLst>
          </p:cNvPr>
          <p:cNvSpPr/>
          <p:nvPr/>
        </p:nvSpPr>
        <p:spPr>
          <a:xfrm>
            <a:off x="6895726" y="3980717"/>
            <a:ext cx="5140764" cy="2813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8022DD5-548A-4F6C-862F-7A7DF5F8E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13" y="3980716"/>
            <a:ext cx="5491170" cy="295215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4DF56F1-E997-415A-8B9E-181443C554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4" t="2345" r="4546" b="4784"/>
          <a:stretch/>
        </p:blipFill>
        <p:spPr>
          <a:xfrm>
            <a:off x="6840104" y="791289"/>
            <a:ext cx="5296274" cy="312155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E29B5D-068D-4DBF-AA06-C867E2EAB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656" y="4020978"/>
            <a:ext cx="5569916" cy="281361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4ED65D6-ED9F-4C59-ABDA-647D280D6FA9}"/>
              </a:ext>
            </a:extLst>
          </p:cNvPr>
          <p:cNvSpPr txBox="1"/>
          <p:nvPr/>
        </p:nvSpPr>
        <p:spPr>
          <a:xfrm>
            <a:off x="879098" y="107370"/>
            <a:ext cx="115026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 частота спектра мощности Вейвлет преобразования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398176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161925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локальных частот при фиксированной глубине модуляции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E61E9B3-E409-42FA-BD18-1C74B154D4BB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8B7D14A-5B90-4C16-B047-622309259075}"/>
              </a:ext>
            </a:extLst>
          </p:cNvPr>
          <p:cNvGrpSpPr/>
          <p:nvPr/>
        </p:nvGrpSpPr>
        <p:grpSpPr>
          <a:xfrm>
            <a:off x="980386" y="1425301"/>
            <a:ext cx="11211612" cy="4457066"/>
            <a:chOff x="980388" y="1913573"/>
            <a:chExt cx="11211612" cy="4457066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04E12D-B6B1-4921-93A6-1BD870B42693}"/>
                </a:ext>
              </a:extLst>
            </p:cNvPr>
            <p:cNvGrpSpPr/>
            <p:nvPr/>
          </p:nvGrpSpPr>
          <p:grpSpPr>
            <a:xfrm>
              <a:off x="6505536" y="1954210"/>
              <a:ext cx="5686464" cy="4406269"/>
              <a:chOff x="4298078" y="1128605"/>
              <a:chExt cx="7197910" cy="5398432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9373DC7D-851E-4FE0-A418-C83E99C68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768B87F-4A19-46B6-B0D3-1455D391A873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8B06058-D9A9-4A96-B7C4-270B3690BA8B}"/>
                </a:ext>
              </a:extLst>
            </p:cNvPr>
            <p:cNvGrpSpPr/>
            <p:nvPr/>
          </p:nvGrpSpPr>
          <p:grpSpPr>
            <a:xfrm>
              <a:off x="980388" y="1954212"/>
              <a:ext cx="5514298" cy="4395788"/>
              <a:chOff x="4298078" y="1128605"/>
              <a:chExt cx="7197910" cy="5398432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4EB85D0B-6FF0-4A2F-8F31-EA44E009C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EE6C017-B4E3-406E-B9BD-DF5661F70902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23D93BC-007E-4460-AA2D-AD622B24E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7" t="1945" r="6395" b="2328"/>
            <a:stretch/>
          </p:blipFill>
          <p:spPr bwMode="auto">
            <a:xfrm>
              <a:off x="988511" y="1974848"/>
              <a:ext cx="5506175" cy="43957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D731EA1-8DDD-4D78-B7CC-3B4657DFE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5" t="2195" r="7688" b="3603"/>
            <a:stretch/>
          </p:blipFill>
          <p:spPr bwMode="auto">
            <a:xfrm>
              <a:off x="6581767" y="1913573"/>
              <a:ext cx="5439080" cy="4449198"/>
            </a:xfrm>
            <a:prstGeom prst="rect">
              <a:avLst/>
            </a:prstGeom>
            <a:no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0163B-A525-4EE6-9D5A-000523747A4E}"/>
                  </a:ext>
                </a:extLst>
              </p:cNvPr>
              <p:cNvSpPr txBox="1"/>
              <p:nvPr/>
            </p:nvSpPr>
            <p:spPr>
              <a:xfrm>
                <a:off x="988509" y="5976131"/>
                <a:ext cx="11126567" cy="720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Графики изменения локальной частоты модели сигнала плода при различных частотах модуляции: </a:t>
                </a:r>
                <a:b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синяя линия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𝑚𝑜𝑑</m:t>
                        </m:r>
                      </m:sup>
                    </m:sSubSup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=0.02 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Гц; красная 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𝑚𝑜𝑑</m:t>
                        </m:r>
                      </m:sup>
                    </m:sSubSup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=0.05 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Гц;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желтая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𝑚𝑜𝑑</m:t>
                        </m:r>
                      </m:sup>
                    </m:sSubSup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 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Гц.</a:t>
                </a:r>
                <a:endParaRPr lang="ru-RU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D0163B-A525-4EE6-9D5A-000523747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09" y="5976131"/>
                <a:ext cx="11126567" cy="720069"/>
              </a:xfrm>
              <a:prstGeom prst="rect">
                <a:avLst/>
              </a:prstGeom>
              <a:blipFill>
                <a:blip r:embed="rId5"/>
                <a:stretch>
                  <a:fillRect l="-548" t="-4237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179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6426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локальных частот при фиксированной частоте модуляции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E61E9B3-E409-42FA-BD18-1C74B154D4BB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855F387-66F6-462C-9D18-CC1F2B9C51E7}"/>
              </a:ext>
            </a:extLst>
          </p:cNvPr>
          <p:cNvGrpSpPr/>
          <p:nvPr/>
        </p:nvGrpSpPr>
        <p:grpSpPr>
          <a:xfrm>
            <a:off x="980387" y="1372074"/>
            <a:ext cx="11211612" cy="4406269"/>
            <a:chOff x="980388" y="1954210"/>
            <a:chExt cx="11211612" cy="440626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5804E12D-B6B1-4921-93A6-1BD870B42693}"/>
                </a:ext>
              </a:extLst>
            </p:cNvPr>
            <p:cNvGrpSpPr/>
            <p:nvPr/>
          </p:nvGrpSpPr>
          <p:grpSpPr>
            <a:xfrm>
              <a:off x="6505536" y="1954210"/>
              <a:ext cx="5686464" cy="4406269"/>
              <a:chOff x="4298078" y="1128605"/>
              <a:chExt cx="7197910" cy="5398432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9373DC7D-851E-4FE0-A418-C83E99C68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3768B87F-4A19-46B6-B0D3-1455D391A873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8B06058-D9A9-4A96-B7C4-270B3690BA8B}"/>
                </a:ext>
              </a:extLst>
            </p:cNvPr>
            <p:cNvGrpSpPr/>
            <p:nvPr/>
          </p:nvGrpSpPr>
          <p:grpSpPr>
            <a:xfrm>
              <a:off x="980388" y="1954212"/>
              <a:ext cx="5514298" cy="4395788"/>
              <a:chOff x="4298078" y="1128605"/>
              <a:chExt cx="7197910" cy="5398432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4EB85D0B-6FF0-4A2F-8F31-EA44E009C2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EE6C017-B4E3-406E-B9BD-DF5661F70902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1F99AA-67AB-4596-8DF5-201A29F09183}"/>
                  </a:ext>
                </a:extLst>
              </p:cNvPr>
              <p:cNvSpPr txBox="1"/>
              <p:nvPr/>
            </p:nvSpPr>
            <p:spPr>
              <a:xfrm>
                <a:off x="996467" y="6025316"/>
                <a:ext cx="11160021" cy="734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Графики изменения локальной частоты модели материнского сигнала при различных глубинах модуляции: синяя линия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=0.01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ru-RU" sz="2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желтая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=0.05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красная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</m:t>
                    </m:r>
                  </m:oMath>
                </a14:m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1F99AA-67AB-4596-8DF5-201A29F09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67" y="6025316"/>
                <a:ext cx="11160021" cy="734688"/>
              </a:xfrm>
              <a:prstGeom prst="rect">
                <a:avLst/>
              </a:prstGeom>
              <a:blipFill>
                <a:blip r:embed="rId5"/>
                <a:stretch>
                  <a:fillRect l="-546" t="-4132" r="-601" b="-132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68A885-F6E8-42D7-BAEF-9049DC6BD5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95" r="8174"/>
          <a:stretch/>
        </p:blipFill>
        <p:spPr>
          <a:xfrm>
            <a:off x="1028284" y="1421774"/>
            <a:ext cx="5477251" cy="42080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1979B2-766E-4BEC-891F-21C8069B9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218" y="1463244"/>
            <a:ext cx="583692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4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452025-F3D0-4E18-A869-9BB210D63E48}"/>
              </a:ext>
            </a:extLst>
          </p:cNvPr>
          <p:cNvSpPr/>
          <p:nvPr/>
        </p:nvSpPr>
        <p:spPr>
          <a:xfrm>
            <a:off x="2196445" y="1900421"/>
            <a:ext cx="8125905" cy="258294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52682-B088-4076-9313-4D13E381D459}"/>
              </a:ext>
            </a:extLst>
          </p:cNvPr>
          <p:cNvSpPr txBox="1"/>
          <p:nvPr/>
        </p:nvSpPr>
        <p:spPr>
          <a:xfrm>
            <a:off x="2196444" y="2654095"/>
            <a:ext cx="812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Реальные записи сигнала</a:t>
            </a:r>
          </a:p>
        </p:txBody>
      </p:sp>
    </p:spTree>
    <p:extLst>
      <p:ext uri="{BB962C8B-B14F-4D97-AF65-F5344CB8AC3E}">
        <p14:creationId xmlns:p14="http://schemas.microsoft.com/office/powerpoint/2010/main" val="3346970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151765"/>
            <a:ext cx="10515600" cy="9048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DAF09A8-DBD0-4157-807C-E50E945761EB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49BF483-D9C8-404C-B4F3-DB4DC71E815C}"/>
              </a:ext>
            </a:extLst>
          </p:cNvPr>
          <p:cNvGrpSpPr/>
          <p:nvPr/>
        </p:nvGrpSpPr>
        <p:grpSpPr>
          <a:xfrm>
            <a:off x="993126" y="1056640"/>
            <a:ext cx="6845366" cy="5496560"/>
            <a:chOff x="980386" y="1300480"/>
            <a:chExt cx="6609127" cy="5405755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24AC1AE-7ABC-47C1-835E-FCCB6677DC1C}"/>
                </a:ext>
              </a:extLst>
            </p:cNvPr>
            <p:cNvGrpSpPr/>
            <p:nvPr/>
          </p:nvGrpSpPr>
          <p:grpSpPr>
            <a:xfrm>
              <a:off x="980386" y="1300480"/>
              <a:ext cx="6609127" cy="5405755"/>
              <a:chOff x="4298078" y="1128605"/>
              <a:chExt cx="7197910" cy="5398432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A2AC79B1-48BF-4E30-8B22-1DA1ADD7A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77E2361A-43DC-4331-AE38-475BE9E6BEA8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5B15012-110C-4D29-9940-A0828DF6F1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" r="5080"/>
            <a:stretch/>
          </p:blipFill>
          <p:spPr bwMode="auto">
            <a:xfrm>
              <a:off x="1046479" y="1390545"/>
              <a:ext cx="6296467" cy="52513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9EC64F-BFE1-41DE-810A-8A13AAB06356}"/>
              </a:ext>
            </a:extLst>
          </p:cNvPr>
          <p:cNvSpPr txBox="1"/>
          <p:nvPr/>
        </p:nvSpPr>
        <p:spPr>
          <a:xfrm>
            <a:off x="7838492" y="819359"/>
            <a:ext cx="4221427" cy="603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Приведены записи сердечного ритма матери и плода, полученные во время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глюкозо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-толерантного теста длительностью 2000 с.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Отметим, что данные записи ритма были сделаны для беременной женщины с осложнениями беременности, связанными с наличием диабета.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графиках ритма можно наблюдать очень сильную вариабельность ритма, как у матери, так и у плода.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0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151765"/>
            <a:ext cx="10515600" cy="82359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Исследуемый сигнал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CE25001-4355-44C9-AE9D-234BCC483F82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8197D7D-9556-43AD-80E1-47CBD08D4C72}"/>
              </a:ext>
            </a:extLst>
          </p:cNvPr>
          <p:cNvGrpSpPr/>
          <p:nvPr/>
        </p:nvGrpSpPr>
        <p:grpSpPr>
          <a:xfrm>
            <a:off x="980387" y="1201664"/>
            <a:ext cx="6823086" cy="5412097"/>
            <a:chOff x="980386" y="1192788"/>
            <a:chExt cx="6283999" cy="4984492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5B32A07-13EB-4D04-94BE-05677618FDDE}"/>
                </a:ext>
              </a:extLst>
            </p:cNvPr>
            <p:cNvGrpSpPr/>
            <p:nvPr/>
          </p:nvGrpSpPr>
          <p:grpSpPr>
            <a:xfrm>
              <a:off x="980386" y="1192788"/>
              <a:ext cx="6283999" cy="4984492"/>
              <a:chOff x="4298078" y="1128605"/>
              <a:chExt cx="7197910" cy="5398432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54655EA2-F283-44DE-B144-7E997746B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5312D57-DA71-41D7-BF6C-C9DE3BB312ED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DF58A67-A342-485B-8663-F54E3FA5E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03" t="2992" r="5678" b="2096"/>
            <a:stretch/>
          </p:blipFill>
          <p:spPr>
            <a:xfrm>
              <a:off x="1122900" y="1275834"/>
              <a:ext cx="5998972" cy="481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8304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006" y="56108"/>
            <a:ext cx="10515600" cy="82359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мощности Вейвлет преобразования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2094785-C0D2-4D58-AC7E-798E6C082C7F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75E0D53-B410-40C3-86D4-5972A31D031D}"/>
              </a:ext>
            </a:extLst>
          </p:cNvPr>
          <p:cNvGrpSpPr/>
          <p:nvPr/>
        </p:nvGrpSpPr>
        <p:grpSpPr>
          <a:xfrm>
            <a:off x="1005100" y="773424"/>
            <a:ext cx="5655906" cy="3830946"/>
            <a:chOff x="980387" y="20536"/>
            <a:chExt cx="5700881" cy="483983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6C93A4BA-56E3-4552-9085-AC1CAE72D8A6}"/>
                </a:ext>
              </a:extLst>
            </p:cNvPr>
            <p:cNvGrpSpPr/>
            <p:nvPr/>
          </p:nvGrpSpPr>
          <p:grpSpPr>
            <a:xfrm>
              <a:off x="980387" y="20536"/>
              <a:ext cx="5700881" cy="4839839"/>
              <a:chOff x="4298078" y="1128605"/>
              <a:chExt cx="7197911" cy="5398432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6B18DD93-FB97-4E11-9120-B93E99211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1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A6C1372C-459C-4384-A398-7B6FF2729DA6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80CDF42-5DAE-4F5F-BBEF-1B3D38FC6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4" b="4463"/>
            <a:stretch/>
          </p:blipFill>
          <p:spPr>
            <a:xfrm>
              <a:off x="1017508" y="153246"/>
              <a:ext cx="5624012" cy="4522476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FD4136E-B1E1-4F76-A4D6-0C8200FB92ED}"/>
              </a:ext>
            </a:extLst>
          </p:cNvPr>
          <p:cNvGrpSpPr/>
          <p:nvPr/>
        </p:nvGrpSpPr>
        <p:grpSpPr>
          <a:xfrm>
            <a:off x="6669100" y="773424"/>
            <a:ext cx="5441114" cy="3832508"/>
            <a:chOff x="6618376" y="154214"/>
            <a:chExt cx="5038239" cy="4451718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0E1CA895-936D-4AA8-A6CD-933D48BD7E81}"/>
                </a:ext>
              </a:extLst>
            </p:cNvPr>
            <p:cNvGrpSpPr/>
            <p:nvPr/>
          </p:nvGrpSpPr>
          <p:grpSpPr>
            <a:xfrm>
              <a:off x="6618376" y="154214"/>
              <a:ext cx="5038239" cy="4451718"/>
              <a:chOff x="4298078" y="1128605"/>
              <a:chExt cx="7197910" cy="5398432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33727BC1-D2F6-4544-AFFB-73DD6A167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09E6137-D3B7-4AB2-8C1B-BD95982E726D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1D4F835-AA02-4597-AA8B-FC9FE45C0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2" r="2068" b="4111"/>
            <a:stretch/>
          </p:blipFill>
          <p:spPr>
            <a:xfrm>
              <a:off x="6657485" y="300560"/>
              <a:ext cx="4921450" cy="4044519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9CFB6B-02B8-4068-BC1F-6E420BD91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006" y="4615424"/>
            <a:ext cx="11113215" cy="22524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7F30D8F-18D1-4B8C-BA6B-328EE42CF9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7" t="2366" r="7687" b="-1"/>
          <a:stretch/>
        </p:blipFill>
        <p:spPr>
          <a:xfrm>
            <a:off x="1298234" y="4664012"/>
            <a:ext cx="5168600" cy="21661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D9539B6-35B3-4745-BC7A-82537883AF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31" t="1779" r="7918"/>
          <a:stretch/>
        </p:blipFill>
        <p:spPr>
          <a:xfrm>
            <a:off x="6742724" y="4673358"/>
            <a:ext cx="5287983" cy="21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77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6" y="121285"/>
            <a:ext cx="10515600" cy="87439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64AA88F-9472-4394-9B41-4920506E2D5E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C639B3-D486-43C8-8E93-10DD75290457}"/>
              </a:ext>
            </a:extLst>
          </p:cNvPr>
          <p:cNvSpPr txBox="1"/>
          <p:nvPr/>
        </p:nvSpPr>
        <p:spPr>
          <a:xfrm>
            <a:off x="980387" y="819359"/>
            <a:ext cx="11211613" cy="603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работе были построены математические модели сердечного ритма матери во время беременности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ее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Использовалась модель частотно-модулированного сигнала неравномерно расположенных на оси времени. Один гауссовский пик, как один удар сердца, имеет аналитическое вейвлет-преобразование, а вся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ритмограмма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может быть представлена как суперпозиция этих пиков.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 показано, что вейвлет-преобразование, в отличие от Фурье-преобразования, позволяет отслеживать изменения частоты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кардиосигнала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 времени.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помощью вейвлет-преобразования были построены графики временной зависимости локальных частот сигналов с различной частотой и глубиной модуляции.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вейвлет-преобразования был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 реальной записи сердечного ритма матери и плода, полученной при проведении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глюкозотолерантного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теста. Получены графики изменения локальных частот, показывающие сильную вариабельность сердечного ритма как для матери, так и для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91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89118-FE13-4B75-8D30-57F94B2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34750"/>
            <a:ext cx="10515600" cy="78373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0DC1E68-20D2-4A58-8200-5489E4D366E5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5B36E9-1BBC-4A55-B4F8-65F5EE4EA0AA}"/>
              </a:ext>
            </a:extLst>
          </p:cNvPr>
          <p:cNvSpPr txBox="1"/>
          <p:nvPr/>
        </p:nvSpPr>
        <p:spPr>
          <a:xfrm>
            <a:off x="980389" y="678511"/>
            <a:ext cx="11211611" cy="622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Баевский Р. М. Анализ вариабельности сердечного ритма: история и философия, теория и практика // Клиническая информатика и телемедицина ,2004, № 1, </a:t>
            </a:r>
            <a:r>
              <a:rPr lang="en-US" sz="145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45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54—64.</a:t>
            </a:r>
            <a:endParaRPr lang="ru-RU" sz="14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Божокин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С.В. Введение в теорию непрерывного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вейвлетного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преобразования. СПб., Книжное издательство «Страта», http://www.strata.spb.ru, 2020, — 160 с.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Божокин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С.В.,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Лесова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Е.М., Самойлов В.О.,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Толкачев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П.И.  Биофизика. 2012. Т. 57 № 4, </a:t>
            </a:r>
            <a:r>
              <a:rPr lang="en-US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 696–712.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Божокин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С.В., Суслова И.Б.  Введение в теорию сигналов: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Пособие,  СПб. : Изд-во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Политехн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ун-та, 2012. – 120 с.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Божокин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С.В., Суслова И.Б. Основы теории обработки   биомедицинских сигналов, СПб, Изд-во СПБПУ, 2016. -148 с. 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Добеши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И. Десять лекций по вейвлетам. М.: РХД, 2004.464 </a:t>
            </a:r>
            <a:r>
              <a:rPr lang="en-US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Игошева Н.Б. Методы анализа сердечного ритма / Н.Б. Игошева, А.Н. Павлова, Т.Г. Анищенко. – Саратов : Изд-во </a:t>
            </a:r>
            <a:r>
              <a:rPr lang="ru-RU" sz="14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ГосУНЦ</a:t>
            </a:r>
            <a:r>
              <a:rPr lang="ru-RU" sz="14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«Колледж», 2001. – 120 с.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Клещеногов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С.А.,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Флейшман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А.Н. Спектральный компьютерный анализ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кардиоритма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беременных: оценка течения и прогнозирование осложнений беременности: Метод. пособие для практических врачей. Новокузнецк</a:t>
            </a:r>
            <a:r>
              <a:rPr lang="en-US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2003.   </a:t>
            </a:r>
            <a:endParaRPr lang="ru-RU" sz="14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Коган, И.Ю. Оценка функционального состояния плода при беременности и в родах /Коган И.Ю., Полянин А.А., Павлова Н.Г. //Журнал акушерства и женских болезней. – 2003. – Т. LII,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2. – С. 110_115.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Короновский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А.А., Храмов А.Е. Непрерывный вейвлет-анализ и его приложения. М.: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Физматлит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2003. 176 </a:t>
            </a:r>
            <a:r>
              <a:rPr lang="en-US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Малла С.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Вэйвлеты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обработке сигналов.  М. : Мир, 2005. – 671 с.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Божокин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С.В., Суслова И.Б. Повторное вейвлет-преобразование нестационарного сигнала с частотной модуляцией. Журнал технической физики, 2013, том 83,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12, с.26-32.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Смоленцев Н.К. Основы теории вейвлетов. Вейвлеты в МATLAB. М.: ДМК Пресс, 2008. 448 c.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Чуи К. Введение в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вэйвлеты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М.: Мир, 2001.412 c.</a:t>
            </a:r>
          </a:p>
          <a:p>
            <a:pPr marL="342900" lvl="0" indent="-342900" algn="just">
              <a:lnSpc>
                <a:spcPts val="2000"/>
              </a:lnSpc>
              <a:buFont typeface="+mj-lt"/>
              <a:buAutoNum type="arabicPeriod"/>
            </a:pP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Шамарин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СВ. Международные стандарты </a:t>
            </a:r>
            <a:r>
              <a:rPr lang="ru-RU" sz="14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кардиотокографии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Системный анализ и управление в биомедицинских системах. 2010;9(2):357-365. Электронный допплеровский фетальный мониторинг и непрямая ЭКГ плода в современном акушерстве (обзор). Научные результаты биомедицинских исследований. 2023;9(2):234-253. </a:t>
            </a:r>
            <a:r>
              <a:rPr lang="en-US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10.18413/2658-6533-2023-9-2-0-7, </a:t>
            </a:r>
            <a:r>
              <a:rPr lang="en-US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URL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5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</a:t>
            </a:r>
            <a:r>
              <a:rPr lang="ru-RU" sz="145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://</a:t>
            </a:r>
            <a:r>
              <a:rPr lang="en-US" sz="145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rrmedicine</a:t>
            </a:r>
            <a:r>
              <a:rPr lang="ru-RU" sz="145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en-US" sz="145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ru</a:t>
            </a:r>
            <a:r>
              <a:rPr lang="ru-RU" sz="145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145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journal</a:t>
            </a:r>
            <a:r>
              <a:rPr lang="ru-RU" sz="145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en-US" sz="145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annotation</a:t>
            </a:r>
            <a:r>
              <a:rPr lang="ru-RU" sz="145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/3078/</a:t>
            </a:r>
            <a:r>
              <a:rPr lang="ru-RU" sz="1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328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89118-FE13-4B75-8D30-57F94B24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99402"/>
            <a:ext cx="10515600" cy="78373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0DC1E68-20D2-4A58-8200-5489E4D366E5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3C386D-A758-47BD-8E9B-5DF47AEB73CC}"/>
              </a:ext>
            </a:extLst>
          </p:cNvPr>
          <p:cNvSpPr txBox="1"/>
          <p:nvPr/>
        </p:nvSpPr>
        <p:spPr>
          <a:xfrm>
            <a:off x="980386" y="864667"/>
            <a:ext cx="11211611" cy="596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Bozhokin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S.V.  and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Lykov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S.N. Advanced Course in Theoretical Physics. Wavelets. Textbook.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Politekh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Univ., St. Petersburg, 2007, pp. 1-252.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Bozhokin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S.V. Continuous Wavelet Transform and Exactly solvable Model of Nonstationary Signals, Technical Physics, V.57, N7, 2012, pp.900-906, DOI: 10.1134/S1063784212070067. 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Bozhokin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S.V.,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Negrusha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N.A. and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Suslova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I.B. Wavelet-based technique to detect gestational complications by analyzing non-stationary heart rate variability. Indian Journal of Fundamental and Applied Life Sciences ISSN: 2231-6345 (Online) An Open Access, Online International Journal Available at http://www.cibtech.org/jls.htm 2015 Vol. 5 (4) October-December, pp.55-68.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Bozhokin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S.V.,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Suslova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I.B.   Analysis of non-stationary HRV as a frequency modulated signal by double continuous wavelet transformation method. 2014.  Biomedical Signal Processing and Control, 10, 34–40.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Cohen A. Numerical Analysis of Wavelet Method. North-Holland: Elsevier Science, 2003. 335 p., Advances in Wavelet Theory and Their Applications in Engineering, Physics and Technology / Ed. by D.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Baleanu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Rijeka: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InTech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2012. 634 p.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Heart rate variability. Standards of measurement, physiological interpretation, and clinical use. Task force of the European society of cardiology and the North American society of pacing and electrophysiology // </a:t>
            </a:r>
            <a:r>
              <a:rPr lang="en-US" sz="1450" kern="12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Eur.Heart</a:t>
            </a:r>
            <a:r>
              <a:rPr lang="en-US" sz="1450" kern="1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J.  journal, 1996, v. 17. c. 354—381.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Hildebrandt G. and Klein H.R. Phase coordination between maternal and fetal heart rhythm during pregnancy.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Klin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Wochenschr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1979, 57:87-91.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Reza S., Gari D. Review of fetal ECG processing: Issues and promising directions, The Open Pacing, Electrophysiology and Therapy Journal (TOPETJ), 3: 4 – 20, November 2010.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Ribeiro M, Monteiro-Santos J, Castro L, Antunes L, Costa-Santos C, Teixeira A, Henriques TS. Non-linear Methods Predominant in Fetal Heart Rate Analysis: A Systematic 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Review Front Med (Lausanne). 2021. </a:t>
            </a:r>
            <a:r>
              <a:rPr lang="en-US" sz="145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doi</a:t>
            </a:r>
            <a:r>
              <a:rPr lang="en-US" sz="145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3389/fmed.2021.661226.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Van Leeuwen P, </a:t>
            </a:r>
            <a:r>
              <a:rPr lang="en-US" sz="1450" kern="1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Geue</a:t>
            </a:r>
            <a:r>
              <a:rPr lang="en-US" sz="1450" kern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D, Lange S, </a:t>
            </a:r>
            <a:r>
              <a:rPr lang="en-US" sz="1450" kern="12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Gronemeyer</a:t>
            </a:r>
            <a:r>
              <a:rPr lang="en-US" sz="1450" kern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 Modeling fetal-maternal heart-rate interaction. IEEE Engineering in Medicine and Biology Magazine 2009, 28(6), 49-53.</a:t>
            </a:r>
            <a:endParaRPr lang="en-US" sz="1450" dirty="0"/>
          </a:p>
          <a:p>
            <a:pPr marL="347472" indent="-347472" algn="just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+mj-lt"/>
              <a:buAutoNum type="arabicPeriod"/>
            </a:pPr>
            <a:r>
              <a:rPr lang="en-US" sz="145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Westerhuis</a:t>
            </a:r>
            <a:r>
              <a:rPr lang="en-US" sz="145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M.E. et al. Intrapartum fetal monitoring: from stethoscope to ST analysis of the ECG. Ned. </a:t>
            </a:r>
            <a:r>
              <a:rPr lang="en-US" sz="145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Tijdschr</a:t>
            </a:r>
            <a:r>
              <a:rPr lang="ru-RU" sz="145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1450" kern="1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Geneeskd</a:t>
            </a:r>
            <a:r>
              <a:rPr lang="ru-RU" sz="145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 2009. </a:t>
            </a:r>
            <a:r>
              <a:rPr lang="en-US" sz="145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</a:t>
            </a:r>
            <a:r>
              <a:rPr lang="ru-RU" sz="145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153, </a:t>
            </a:r>
            <a:r>
              <a:rPr lang="en-US" sz="145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</a:t>
            </a:r>
            <a:r>
              <a:rPr lang="ru-RU" sz="1450" kern="1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259.</a:t>
            </a:r>
            <a:endParaRPr lang="ru-RU" sz="14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565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867A621-B203-4E4A-A22A-2C265C4B5D4B}"/>
              </a:ext>
            </a:extLst>
          </p:cNvPr>
          <p:cNvSpPr/>
          <p:nvPr/>
        </p:nvSpPr>
        <p:spPr>
          <a:xfrm>
            <a:off x="984708" y="5212999"/>
            <a:ext cx="11004091" cy="161967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77FCA-F2AA-43D6-80D0-BBC28A58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87" y="96349"/>
            <a:ext cx="10515600" cy="99233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Ритмограмма сердечного ритма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7285B-C37D-4CFD-95FC-95A8F8FCE2E0}"/>
              </a:ext>
            </a:extLst>
          </p:cNvPr>
          <p:cNvSpPr txBox="1"/>
          <p:nvPr/>
        </p:nvSpPr>
        <p:spPr>
          <a:xfrm>
            <a:off x="981461" y="5257391"/>
            <a:ext cx="10938840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Вариабельность сердечного ритма проявляется в изменении интервалов между отдельными ударами сердца. </a:t>
            </a:r>
          </a:p>
          <a:p>
            <a:pPr algn="just">
              <a:spcAft>
                <a:spcPts val="800"/>
              </a:spcAft>
            </a:pP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Интервалы между соседними пиками ЭКГ называются </a:t>
            </a:r>
            <a:r>
              <a:rPr lang="en-US" sz="2200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RR </a:t>
            </a: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интервалами, а запись последовательности интервалов – ритмограммой сердца.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BE96F53-2500-4EF5-AE04-B7686DA0D1C4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3C11C67-FFF0-4081-BC79-43AB78303796}"/>
              </a:ext>
            </a:extLst>
          </p:cNvPr>
          <p:cNvGrpSpPr/>
          <p:nvPr/>
        </p:nvGrpSpPr>
        <p:grpSpPr>
          <a:xfrm>
            <a:off x="1034728" y="923278"/>
            <a:ext cx="8588655" cy="4238254"/>
            <a:chOff x="1005378" y="1307397"/>
            <a:chExt cx="8334783" cy="4120421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5AF7C7D9-F3E6-4E9C-A3F6-4B05FEF3C21D}"/>
                </a:ext>
              </a:extLst>
            </p:cNvPr>
            <p:cNvGrpSpPr/>
            <p:nvPr/>
          </p:nvGrpSpPr>
          <p:grpSpPr>
            <a:xfrm>
              <a:off x="1005378" y="1307397"/>
              <a:ext cx="8334783" cy="4120421"/>
              <a:chOff x="4298078" y="1128605"/>
              <a:chExt cx="7197910" cy="5398432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ED589512-5754-4B7C-A207-A1F5A3302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D4EE9FC9-4BC8-4CB2-B832-167D7E88119C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AC81791-6336-4BB3-82A3-D2F8032AD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41"/>
            <a:stretch/>
          </p:blipFill>
          <p:spPr bwMode="auto">
            <a:xfrm>
              <a:off x="1005378" y="1601651"/>
              <a:ext cx="8293440" cy="3531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4951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452025-F3D0-4E18-A869-9BB210D63E48}"/>
              </a:ext>
            </a:extLst>
          </p:cNvPr>
          <p:cNvSpPr/>
          <p:nvPr/>
        </p:nvSpPr>
        <p:spPr>
          <a:xfrm>
            <a:off x="2196445" y="1900421"/>
            <a:ext cx="8125905" cy="258294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52682-B088-4076-9313-4D13E381D459}"/>
              </a:ext>
            </a:extLst>
          </p:cNvPr>
          <p:cNvSpPr txBox="1"/>
          <p:nvPr/>
        </p:nvSpPr>
        <p:spPr>
          <a:xfrm>
            <a:off x="2196444" y="2654095"/>
            <a:ext cx="8125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98375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AF6A067-4B08-4610-8DE7-A5DEA6E69C28}"/>
              </a:ext>
            </a:extLst>
          </p:cNvPr>
          <p:cNvSpPr/>
          <p:nvPr/>
        </p:nvSpPr>
        <p:spPr>
          <a:xfrm>
            <a:off x="980387" y="5821127"/>
            <a:ext cx="11211613" cy="9405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DCCEF-06BA-48A6-B130-906291767C52}"/>
              </a:ext>
            </a:extLst>
          </p:cNvPr>
          <p:cNvSpPr txBox="1">
            <a:spLocks/>
          </p:cNvSpPr>
          <p:nvPr/>
        </p:nvSpPr>
        <p:spPr>
          <a:xfrm>
            <a:off x="980387" y="96349"/>
            <a:ext cx="10515600" cy="809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QRS</a:t>
            </a:r>
            <a:r>
              <a:rPr lang="ru-RU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комплекс одного удара</a:t>
            </a:r>
            <a:r>
              <a:rPr lang="en-US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A99E8B-2EC6-406F-876F-5CC4D36350FB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E96E9AF-E447-4529-A26F-798E28EF3E25}"/>
              </a:ext>
            </a:extLst>
          </p:cNvPr>
          <p:cNvGrpSpPr/>
          <p:nvPr/>
        </p:nvGrpSpPr>
        <p:grpSpPr>
          <a:xfrm>
            <a:off x="1004171" y="1169633"/>
            <a:ext cx="6694908" cy="4518734"/>
            <a:chOff x="990338" y="905522"/>
            <a:chExt cx="6694908" cy="4518734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49517222-EC84-4CCD-A5B4-AA9D78427185}"/>
                </a:ext>
              </a:extLst>
            </p:cNvPr>
            <p:cNvGrpSpPr/>
            <p:nvPr/>
          </p:nvGrpSpPr>
          <p:grpSpPr>
            <a:xfrm>
              <a:off x="990338" y="905522"/>
              <a:ext cx="6694908" cy="4518734"/>
              <a:chOff x="4298078" y="1128605"/>
              <a:chExt cx="7197910" cy="5398432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5FAA59EB-FF3B-45BF-95C1-EAFE74E0FC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44AFBAB-CD47-42CE-88CC-1AB5D9E33C7F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" name="Picture 36">
              <a:extLst>
                <a:ext uri="{FF2B5EF4-FFF2-40B4-BE49-F238E27FC236}">
                  <a16:creationId xmlns:a16="http://schemas.microsoft.com/office/drawing/2014/main" id="{34B289F4-E621-4A7B-A4F0-36B35CEC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671" y="1038282"/>
              <a:ext cx="6493121" cy="417429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2442D9-8616-4967-8073-70CF3F3615C7}"/>
                  </a:ext>
                </a:extLst>
              </p:cNvPr>
              <p:cNvSpPr txBox="1"/>
              <p:nvPr/>
            </p:nvSpPr>
            <p:spPr>
              <a:xfrm>
                <a:off x="7848004" y="1302393"/>
                <a:ext cx="4343996" cy="2878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0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Модель одного </a:t>
                </a:r>
                <a:r>
                  <a:rPr lang="en-US" sz="20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QRS</a:t>
                </a:r>
                <a:r>
                  <a:rPr lang="ru-RU" sz="20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комплекса: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0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20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sz="20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sz="20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000" i="1">
                                    <a:solidFill>
                                      <a:srgbClr val="25252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000" i="1">
                                        <a:solidFill>
                                          <a:srgbClr val="25252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2000" i="1">
                                            <a:solidFill>
                                              <a:srgbClr val="252525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000" i="1">
                                            <a:solidFill>
                                              <a:srgbClr val="252525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ru-RU" sz="2000" i="1">
                                            <a:solidFill>
                                              <a:srgbClr val="252525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i="1">
                                                <a:solidFill>
                                                  <a:srgbClr val="252525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000" i="1">
                                                <a:solidFill>
                                                  <a:srgbClr val="252525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ru-RU" sz="2000" i="1">
                                                <a:solidFill>
                                                  <a:srgbClr val="252525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ru-RU" sz="2000" i="1">
                                        <a:solidFill>
                                          <a:srgbClr val="25252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ru-RU" sz="2000" i="1">
                                    <a:solidFill>
                                      <a:srgbClr val="25252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ru-RU" sz="2000" i="1">
                                        <a:solidFill>
                                          <a:srgbClr val="25252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2000" i="1">
                                        <a:solidFill>
                                          <a:srgbClr val="25252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solidFill>
                                          <a:srgbClr val="25252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ru-RU" sz="2000" i="1">
                                        <a:solidFill>
                                          <a:srgbClr val="252525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ru-RU" sz="20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0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амплитуда, </a:t>
                </a:r>
                <a:endParaRPr lang="ru-RU" sz="2000" i="1" dirty="0">
                  <a:solidFill>
                    <a:srgbClr val="252525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 длительность элементарного сигнала, </a:t>
                </a:r>
                <a:endParaRPr lang="ru-RU" sz="2000" i="1" dirty="0">
                  <a:solidFill>
                    <a:srgbClr val="252525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0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−момент удара.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2442D9-8616-4967-8073-70CF3F361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04" y="1302393"/>
                <a:ext cx="4343996" cy="2878096"/>
              </a:xfrm>
              <a:prstGeom prst="rect">
                <a:avLst/>
              </a:prstGeom>
              <a:blipFill>
                <a:blip r:embed="rId4"/>
                <a:stretch>
                  <a:fillRect l="-1403" t="-636" r="-1543" b="-2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1A2574-58DF-4DD1-A46D-C346BBD259F2}"/>
                  </a:ext>
                </a:extLst>
              </p:cNvPr>
              <p:cNvSpPr txBox="1"/>
              <p:nvPr/>
            </p:nvSpPr>
            <p:spPr>
              <a:xfrm>
                <a:off x="1071911" y="6085238"/>
                <a:ext cx="10697589" cy="462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ru-RU" sz="22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Модель сигнала  ритмограммы как набора гауссовских пиков: </a:t>
                </a:r>
                <a:r>
                  <a:rPr lang="ru-RU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sz="2200" i="1">
                        <a:solidFill>
                          <a:srgbClr val="25252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ru-RU" sz="2200" i="1">
                            <a:solidFill>
                              <a:srgbClr val="25252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ru-RU" sz="22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2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ru-RU" sz="22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ru-RU" sz="22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2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ru-RU" sz="2200" i="1">
                                <a:solidFill>
                                  <a:srgbClr val="25252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2200" i="1">
                                    <a:solidFill>
                                      <a:srgbClr val="25252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200" i="1">
                                    <a:solidFill>
                                      <a:srgbClr val="25252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200" i="1">
                                    <a:solidFill>
                                      <a:srgbClr val="252525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71A2574-58DF-4DD1-A46D-C346BBD25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11" y="6085238"/>
                <a:ext cx="10697589" cy="462819"/>
              </a:xfrm>
              <a:prstGeom prst="rect">
                <a:avLst/>
              </a:prstGeom>
              <a:blipFill>
                <a:blip r:embed="rId5"/>
                <a:stretch>
                  <a:fillRect l="-741" t="-111842" b="-17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12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CFEB01D-4251-42E0-A23B-CB1F6BEE0A4C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B02EE07-BDE5-44AC-B868-D1E7575BEE29}"/>
              </a:ext>
            </a:extLst>
          </p:cNvPr>
          <p:cNvSpPr txBox="1">
            <a:spLocks/>
          </p:cNvSpPr>
          <p:nvPr/>
        </p:nvSpPr>
        <p:spPr>
          <a:xfrm>
            <a:off x="980387" y="96349"/>
            <a:ext cx="10515600" cy="8091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Вариабельность сердечного ритма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47BE072-0FB9-4753-A5DE-13D1D687456E}"/>
              </a:ext>
            </a:extLst>
          </p:cNvPr>
          <p:cNvGrpSpPr/>
          <p:nvPr/>
        </p:nvGrpSpPr>
        <p:grpSpPr>
          <a:xfrm>
            <a:off x="1102364" y="1052159"/>
            <a:ext cx="5337376" cy="2071944"/>
            <a:chOff x="995828" y="1194207"/>
            <a:chExt cx="5337376" cy="2071944"/>
          </a:xfrm>
        </p:grpSpPr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F0ED0422-A2EC-49BF-860C-18583B9D2A61}"/>
                </a:ext>
              </a:extLst>
            </p:cNvPr>
            <p:cNvSpPr/>
            <p:nvPr/>
          </p:nvSpPr>
          <p:spPr>
            <a:xfrm>
              <a:off x="995828" y="1194207"/>
              <a:ext cx="5337376" cy="2071944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90B200-AA0D-45A4-A1B5-54766216219E}"/>
                </a:ext>
              </a:extLst>
            </p:cNvPr>
            <p:cNvSpPr txBox="1"/>
            <p:nvPr/>
          </p:nvSpPr>
          <p:spPr>
            <a:xfrm>
              <a:off x="995828" y="1234489"/>
              <a:ext cx="5254056" cy="2014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</a:pPr>
              <a:r>
                <a:rPr lang="ru-RU" sz="2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Модель сердечного ритма как набора гауссовских пиков одинаковой ширины, где амплитуды сигнала изменяются по заданному закону </a:t>
              </a:r>
              <a:r>
                <a:rPr lang="ru-RU" sz="2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это </a:t>
              </a:r>
              <a:r>
                <a:rPr lang="ru-RU" sz="2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амплитудная модуляция</a:t>
              </a:r>
              <a:endPara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1CBBA1F-BECD-4262-91B5-8069DF9E2236}"/>
              </a:ext>
            </a:extLst>
          </p:cNvPr>
          <p:cNvGrpSpPr/>
          <p:nvPr/>
        </p:nvGrpSpPr>
        <p:grpSpPr>
          <a:xfrm>
            <a:off x="998147" y="3368816"/>
            <a:ext cx="5602409" cy="2910864"/>
            <a:chOff x="996862" y="3774021"/>
            <a:chExt cx="5750157" cy="2987630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75574CB9-34AA-4DD2-AF6C-C0C965162E31}"/>
                </a:ext>
              </a:extLst>
            </p:cNvPr>
            <p:cNvGrpSpPr/>
            <p:nvPr/>
          </p:nvGrpSpPr>
          <p:grpSpPr>
            <a:xfrm>
              <a:off x="996862" y="3774021"/>
              <a:ext cx="5750157" cy="2987630"/>
              <a:chOff x="4298078" y="1128605"/>
              <a:chExt cx="7197910" cy="5398432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2A440FEC-B307-4F07-82DC-A24353E24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C5D4916A-267F-4A2B-BBB5-05FBCA8F8346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2B0A6F80-74B4-4A5F-A1AE-8D6B18A7C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5" t="6824" r="1339" b="2955"/>
            <a:stretch/>
          </p:blipFill>
          <p:spPr bwMode="auto">
            <a:xfrm>
              <a:off x="1032275" y="3959739"/>
              <a:ext cx="5661476" cy="2679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D76F99B-3C67-43A0-811E-5A3B0D38DD76}"/>
              </a:ext>
            </a:extLst>
          </p:cNvPr>
          <p:cNvGrpSpPr/>
          <p:nvPr/>
        </p:nvGrpSpPr>
        <p:grpSpPr>
          <a:xfrm>
            <a:off x="6677120" y="1061036"/>
            <a:ext cx="5399203" cy="2071943"/>
            <a:chOff x="6614974" y="1194206"/>
            <a:chExt cx="5399203" cy="2071943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CEAA014-88A2-4F68-B982-E6CF40130824}"/>
                </a:ext>
              </a:extLst>
            </p:cNvPr>
            <p:cNvSpPr/>
            <p:nvPr/>
          </p:nvSpPr>
          <p:spPr>
            <a:xfrm>
              <a:off x="6614974" y="1194206"/>
              <a:ext cx="5399203" cy="2071943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763764-3A99-4F3E-AE92-7BE903DE9DDE}"/>
                </a:ext>
              </a:extLst>
            </p:cNvPr>
            <p:cNvSpPr txBox="1"/>
            <p:nvPr/>
          </p:nvSpPr>
          <p:spPr>
            <a:xfrm>
              <a:off x="6614975" y="1235548"/>
              <a:ext cx="5269491" cy="2014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</a:pPr>
              <a:r>
                <a:rPr lang="ru-RU" sz="2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Модель сердечного ритма как набора гауссовских пиков одинаковой ширины, где интервалы между ударами изменяются по заданному закону  - это частотная модуляция</a:t>
              </a:r>
              <a:endPara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F64C3E-8FA8-433F-9FF3-254A2645FA54}"/>
              </a:ext>
            </a:extLst>
          </p:cNvPr>
          <p:cNvGrpSpPr/>
          <p:nvPr/>
        </p:nvGrpSpPr>
        <p:grpSpPr>
          <a:xfrm>
            <a:off x="6614975" y="3368619"/>
            <a:ext cx="5577025" cy="2907892"/>
            <a:chOff x="6763493" y="3759434"/>
            <a:chExt cx="5610797" cy="2812002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3830267F-78D0-49AA-B2A9-388C64B804AE}"/>
                </a:ext>
              </a:extLst>
            </p:cNvPr>
            <p:cNvGrpSpPr/>
            <p:nvPr/>
          </p:nvGrpSpPr>
          <p:grpSpPr>
            <a:xfrm>
              <a:off x="6763493" y="3759434"/>
              <a:ext cx="5610797" cy="2812002"/>
              <a:chOff x="4298078" y="1128605"/>
              <a:chExt cx="7197910" cy="5398432"/>
            </a:xfrm>
          </p:grpSpPr>
          <p:pic>
            <p:nvPicPr>
              <p:cNvPr id="61" name="Рисунок 60">
                <a:extLst>
                  <a:ext uri="{FF2B5EF4-FFF2-40B4-BE49-F238E27FC236}">
                    <a16:creationId xmlns:a16="http://schemas.microsoft.com/office/drawing/2014/main" id="{C72F6EE8-F8AA-4431-B1A2-A8E8402F29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8078" y="1128605"/>
                <a:ext cx="7197910" cy="5398432"/>
              </a:xfrm>
              <a:prstGeom prst="roundRect">
                <a:avLst>
                  <a:gd name="adj" fmla="val 3876"/>
                </a:avLst>
              </a:prstGeom>
              <a:ln>
                <a:solidFill>
                  <a:schemeClr val="accent1"/>
                </a:solidFill>
              </a:ln>
              <a:effectLst/>
            </p:spPr>
          </p:pic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B1EB543B-3571-4610-9246-AF0D2FA2A33D}"/>
                  </a:ext>
                </a:extLst>
              </p:cNvPr>
              <p:cNvSpPr/>
              <p:nvPr/>
            </p:nvSpPr>
            <p:spPr>
              <a:xfrm>
                <a:off x="4409087" y="1218548"/>
                <a:ext cx="6857397" cy="5218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8F6CBD9-0016-4B04-A062-17B3EA69C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88" t="7654" r="1461" b="3494"/>
            <a:stretch/>
          </p:blipFill>
          <p:spPr>
            <a:xfrm>
              <a:off x="6818620" y="3936300"/>
              <a:ext cx="5555670" cy="2450620"/>
            </a:xfrm>
            <a:custGeom>
              <a:avLst/>
              <a:gdLst>
                <a:gd name="connsiteX0" fmla="*/ 16 w 6072484"/>
                <a:gd name="connsiteY0" fmla="*/ 64 h 2880531"/>
                <a:gd name="connsiteX1" fmla="*/ 6072501 w 6072484"/>
                <a:gd name="connsiteY1" fmla="*/ 64 h 2880531"/>
                <a:gd name="connsiteX2" fmla="*/ 6072501 w 6072484"/>
                <a:gd name="connsiteY2" fmla="*/ 2880596 h 2880531"/>
                <a:gd name="connsiteX3" fmla="*/ 16 w 6072484"/>
                <a:gd name="connsiteY3" fmla="*/ 2880596 h 288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2484" h="2880531">
                  <a:moveTo>
                    <a:pt x="16" y="64"/>
                  </a:moveTo>
                  <a:lnTo>
                    <a:pt x="6072501" y="64"/>
                  </a:lnTo>
                  <a:lnTo>
                    <a:pt x="6072501" y="2880596"/>
                  </a:lnTo>
                  <a:lnTo>
                    <a:pt x="16" y="2880596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93416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64" y="106358"/>
            <a:ext cx="10515600" cy="74004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Спектральный методы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0B4539E-3B9D-47CA-9765-46A37BE21F5B}"/>
              </a:ext>
            </a:extLst>
          </p:cNvPr>
          <p:cNvGrpSpPr/>
          <p:nvPr/>
        </p:nvGrpSpPr>
        <p:grpSpPr>
          <a:xfrm>
            <a:off x="989264" y="1144777"/>
            <a:ext cx="9785023" cy="1387269"/>
            <a:chOff x="989264" y="1144777"/>
            <a:chExt cx="9785023" cy="138726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7C4F6BB-AF19-4ABC-B768-485FDB73C1BD}"/>
                </a:ext>
              </a:extLst>
            </p:cNvPr>
            <p:cNvSpPr/>
            <p:nvPr/>
          </p:nvSpPr>
          <p:spPr>
            <a:xfrm>
              <a:off x="989264" y="1144777"/>
              <a:ext cx="9785023" cy="1387269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A5DEB3-A97C-4E7A-BDB3-BE60F94D9ACA}"/>
                    </a:ext>
                  </a:extLst>
                </p:cNvPr>
                <p:cNvSpPr txBox="1"/>
                <p:nvPr/>
              </p:nvSpPr>
              <p:spPr>
                <a:xfrm>
                  <a:off x="6167166" y="1349276"/>
                  <a:ext cx="4328083" cy="8504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acc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𝑜𝑜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𝑜𝑜</m:t>
                            </m:r>
                          </m:sup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𝑖𝑓𝑡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ru-RU" sz="2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A5DEB3-A97C-4E7A-BDB3-BE60F94D9A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166" y="1349276"/>
                  <a:ext cx="4328083" cy="85043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9E0368-0EB6-40A6-B870-3A616EA821FB}"/>
                </a:ext>
              </a:extLst>
            </p:cNvPr>
            <p:cNvSpPr txBox="1"/>
            <p:nvPr/>
          </p:nvSpPr>
          <p:spPr>
            <a:xfrm>
              <a:off x="1060193" y="1517247"/>
              <a:ext cx="4455797" cy="434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Прямое преобразование Фурье:</a:t>
              </a:r>
            </a:p>
          </p:txBody>
        </p:sp>
      </p:grp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25F6507-FCEA-467C-9620-E4AC2A7C2E7D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9E1AD03-FCDB-4212-8B61-268DFDCFD30E}"/>
              </a:ext>
            </a:extLst>
          </p:cNvPr>
          <p:cNvGrpSpPr/>
          <p:nvPr/>
        </p:nvGrpSpPr>
        <p:grpSpPr>
          <a:xfrm>
            <a:off x="989264" y="3055059"/>
            <a:ext cx="9785023" cy="3603711"/>
            <a:chOff x="989264" y="3055059"/>
            <a:chExt cx="9785023" cy="360371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6DBED97E-7CED-4FF3-9E40-5A2B9198C8F2}"/>
                </a:ext>
              </a:extLst>
            </p:cNvPr>
            <p:cNvSpPr/>
            <p:nvPr/>
          </p:nvSpPr>
          <p:spPr>
            <a:xfrm>
              <a:off x="989264" y="3055059"/>
              <a:ext cx="9785023" cy="3594311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48D2059-0BB2-4385-A8B0-2A42910E88D4}"/>
                    </a:ext>
                  </a:extLst>
                </p:cNvPr>
                <p:cNvSpPr txBox="1"/>
                <p:nvPr/>
              </p:nvSpPr>
              <p:spPr>
                <a:xfrm>
                  <a:off x="1135931" y="3846113"/>
                  <a:ext cx="6094428" cy="5990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  <m:r>
                            <a:rPr lang="ru-RU" sz="2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</m:e>
                      </m:d>
                      <m:r>
                        <a:rPr lang="ru-RU" sz="2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acc>
                            <m:accPr>
                              <m:chr m:val="̃"/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ru-RU" sz="2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ru-RU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ctrlP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r>
                                <a:rPr lang="en-US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𝑖𝑓𝑡</m:t>
                              </m:r>
                            </m:e>
                          </m:d>
                        </m:e>
                      </m:func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𝑑𝑓</m:t>
                      </m:r>
                    </m:oMath>
                  </a14:m>
                  <a:r>
                    <a:rPr lang="ru-RU" sz="2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48D2059-0BB2-4385-A8B0-2A42910E88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931" y="3846113"/>
                  <a:ext cx="6094428" cy="5990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ABDE731-22F5-4548-8BF5-416459F56502}"/>
                    </a:ext>
                  </a:extLst>
                </p:cNvPr>
                <p:cNvSpPr txBox="1"/>
                <p:nvPr/>
              </p:nvSpPr>
              <p:spPr>
                <a:xfrm>
                  <a:off x="1135931" y="4589357"/>
                  <a:ext cx="9561661" cy="2069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r>
                    <a:rPr lang="en-U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 </a:t>
                  </a:r>
                  <a:r>
                    <a:rPr lang="ru-RU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сигнал с изменяющейся частотно-временной структурой</a:t>
                  </a:r>
                  <a:br>
                    <a:rPr lang="en-U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a14:m>
                  <a:r>
                    <a:rPr lang="ru-RU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–материнский вейвлет, </a:t>
                  </a:r>
                  <a:r>
                    <a:rPr lang="ru-RU" sz="2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*- означает комплексное сопряжение. Материнский вейвлет, играющий роль окна, автоматически изменяется при изменении частоты </a:t>
                  </a:r>
                  <a14:m>
                    <m:oMath xmlns:m="http://schemas.openxmlformats.org/officeDocument/2006/math">
                      <m:r>
                        <a:rPr lang="ru-RU" sz="2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𝜈</m:t>
                      </m:r>
                    </m:oMath>
                  </a14:m>
                  <a:endParaRPr lang="ru-RU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ABDE731-22F5-4548-8BF5-416459F565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931" y="4589357"/>
                  <a:ext cx="9561661" cy="2069413"/>
                </a:xfrm>
                <a:prstGeom prst="rect">
                  <a:avLst/>
                </a:prstGeom>
                <a:blipFill>
                  <a:blip r:embed="rId4"/>
                  <a:stretch>
                    <a:fillRect l="-829" b="-472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DA67DB-4918-491B-A271-16DC760D438F}"/>
                </a:ext>
              </a:extLst>
            </p:cNvPr>
            <p:cNvSpPr txBox="1"/>
            <p:nvPr/>
          </p:nvSpPr>
          <p:spPr>
            <a:xfrm>
              <a:off x="1135931" y="3270993"/>
              <a:ext cx="44557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Вейвлет - преобразование: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78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BF605D-9E29-4FF4-8F92-64A088B822C6}"/>
              </a:ext>
            </a:extLst>
          </p:cNvPr>
          <p:cNvSpPr/>
          <p:nvPr/>
        </p:nvSpPr>
        <p:spPr>
          <a:xfrm>
            <a:off x="980387" y="2135749"/>
            <a:ext cx="11143265" cy="439821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732" y="129844"/>
            <a:ext cx="11143268" cy="92699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формула Вейвлет преобразования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53AA24-A18F-46C6-8571-7582D83A51B4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42BEE8-A1E0-43FD-93AA-2DB8181366D1}"/>
              </a:ext>
            </a:extLst>
          </p:cNvPr>
          <p:cNvSpPr txBox="1"/>
          <p:nvPr/>
        </p:nvSpPr>
        <p:spPr>
          <a:xfrm>
            <a:off x="1048732" y="1296645"/>
            <a:ext cx="104179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</a:t>
            </a:r>
            <a:r>
              <a:rPr lang="ru-RU" sz="22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</a:t>
            </a:r>
            <a:r>
              <a:rPr lang="en-US" sz="22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QRS</a:t>
            </a:r>
            <a:r>
              <a:rPr lang="ru-RU" sz="22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комплекса как гауссовского пика позволяет вычислить его вейвлет-преобразование аналитически. 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E434A9-1A3D-42B5-A98B-64E631B80D0E}"/>
                  </a:ext>
                </a:extLst>
              </p:cNvPr>
              <p:cNvSpPr txBox="1"/>
              <p:nvPr/>
            </p:nvSpPr>
            <p:spPr>
              <a:xfrm>
                <a:off x="980386" y="2799917"/>
                <a:ext cx="11678573" cy="629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19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  <m: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num>
                              <m:den>
                                <m:sSup>
                                  <m:sSup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d>
                      <m:dPr>
                        <m:begChr m:val="["/>
                        <m:endChr m:val="]"/>
                        <m:ctrlPr>
                          <a:rPr lang="ru-RU" sz="19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9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sz="19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9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ru-RU" sz="19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9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9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9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π</m:t>
                                        </m:r>
                                      </m:e>
                                      <m:sup>
                                        <m:r>
                                          <a:rPr lang="ru-RU" sz="19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9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</m:e>
                                      <m:sup>
                                        <m:r>
                                          <a:rPr lang="ru-RU" sz="190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fName>
                          <m:e>
                            <m:func>
                              <m:funcPr>
                                <m:ctrlP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ru-RU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ru-RU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4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ru-RU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ru-RU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ru-RU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ru-RU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func>
                            <m:func>
                              <m:funcPr>
                                <m:ctrlP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𝜋</m:t>
                                        </m:r>
                                        <m: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ru-RU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ru-RU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ru-RU" sz="19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ru-RU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𝑒𝑥𝑝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9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ru-RU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4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ru-RU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ru-RU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ru-RU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ru-RU" sz="19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ru-RU" sz="19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E434A9-1A3D-42B5-A98B-64E631B80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86" y="2799917"/>
                <a:ext cx="11678573" cy="629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9C362-EE4E-403E-9026-5FE9856280A4}"/>
                  </a:ext>
                </a:extLst>
              </p:cNvPr>
              <p:cNvSpPr txBox="1"/>
              <p:nvPr/>
            </p:nvSpPr>
            <p:spPr>
              <a:xfrm>
                <a:off x="1217128" y="3998291"/>
                <a:ext cx="10249547" cy="2399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4709160" algn="l"/>
                  </a:tabLst>
                </a:pPr>
                <a14:m>
                  <m:oMath xmlns:m="http://schemas.openxmlformats.org/officeDocument/2006/math"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1+2</m:t>
                        </m:r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𝜈</m:t>
                    </m:r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при  </m:t>
                    </m:r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u-RU" sz="2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ru-RU" sz="22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4709160" algn="l"/>
                  </a:tabLst>
                </a:pPr>
                <a14:m>
                  <m:oMath xmlns:m="http://schemas.openxmlformats.org/officeDocument/2006/math"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</m:t>
                            </m:r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1/4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(1−2</m:t>
                            </m:r>
                            <m:func>
                              <m:func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bSup>
                                      <m:sSubSupPr>
                                        <m:ctrlP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m</m:t>
                                        </m:r>
                                      </m:sub>
                                      <m:sup>
                                        <m:r>
                                          <a:rPr lang="ru-RU" sz="22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func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ru-RU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−2</m:t>
                                    </m:r>
                                    <m:sSubSup>
                                      <m:sSubSupPr>
                                        <m:ctrlPr>
                                          <a:rPr lang="ru-RU" sz="22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m</m:t>
                                        </m:r>
                                      </m:sub>
                                      <m:sup>
                                        <m:r>
                                          <a:rPr lang="ru-RU" sz="2200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func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22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4709160" algn="l"/>
                  </a:tabLst>
                </a:pPr>
                <a:r>
                  <a:rPr lang="ru-RU" sz="2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9C362-EE4E-403E-9026-5FE985628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128" y="3998291"/>
                <a:ext cx="10249547" cy="2399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1F958B9-83BB-4799-9C89-CC5BCAB73D68}"/>
              </a:ext>
            </a:extLst>
          </p:cNvPr>
          <p:cNvSpPr txBox="1"/>
          <p:nvPr/>
        </p:nvSpPr>
        <p:spPr>
          <a:xfrm>
            <a:off x="1049628" y="2297761"/>
            <a:ext cx="10092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формула Вейвлет- преобразования одного гауссовского пика: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DF0FA-1EDA-44A2-81D9-B192040B6B91}"/>
              </a:ext>
            </a:extLst>
          </p:cNvPr>
          <p:cNvSpPr txBox="1"/>
          <p:nvPr/>
        </p:nvSpPr>
        <p:spPr>
          <a:xfrm>
            <a:off x="1048732" y="3565142"/>
            <a:ext cx="10092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коэффициентов:</a:t>
            </a:r>
          </a:p>
        </p:txBody>
      </p:sp>
    </p:spTree>
    <p:extLst>
      <p:ext uri="{BB962C8B-B14F-4D97-AF65-F5344CB8AC3E}">
        <p14:creationId xmlns:p14="http://schemas.microsoft.com/office/powerpoint/2010/main" val="313430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BF605D-9E29-4FF4-8F92-64A088B822C6}"/>
              </a:ext>
            </a:extLst>
          </p:cNvPr>
          <p:cNvSpPr/>
          <p:nvPr/>
        </p:nvSpPr>
        <p:spPr>
          <a:xfrm>
            <a:off x="980387" y="2138043"/>
            <a:ext cx="11143265" cy="439821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D538-9920-4FEB-923B-1BAA9090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732" y="129844"/>
            <a:ext cx="11143268" cy="92699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Частотно-модулированный сигнал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53AA24-A18F-46C6-8571-7582D83A51B4}"/>
              </a:ext>
            </a:extLst>
          </p:cNvPr>
          <p:cNvCxnSpPr>
            <a:cxnSpLocks/>
          </p:cNvCxnSpPr>
          <p:nvPr/>
        </p:nvCxnSpPr>
        <p:spPr>
          <a:xfrm>
            <a:off x="980387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42BEE8-A1E0-43FD-93AA-2DB8181366D1}"/>
                  </a:ext>
                </a:extLst>
              </p:cNvPr>
              <p:cNvSpPr txBox="1"/>
              <p:nvPr/>
            </p:nvSpPr>
            <p:spPr>
              <a:xfrm>
                <a:off x="1132928" y="1032200"/>
                <a:ext cx="10417943" cy="901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200" dirty="0">
                    <a:solidFill>
                      <a:srgbClr val="25252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Неравномерность расположения пиков на оси времени: 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func>
                      <m:func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42BEE8-A1E0-43FD-93AA-2DB818136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928" y="1032200"/>
                <a:ext cx="10417943" cy="901657"/>
              </a:xfrm>
              <a:prstGeom prst="rect">
                <a:avLst/>
              </a:prstGeom>
              <a:blipFill>
                <a:blip r:embed="rId2"/>
                <a:stretch>
                  <a:fillRect l="-761" t="-4054" b="-12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EC8927-5BFA-4AE6-AEA3-F5585264F329}"/>
                  </a:ext>
                </a:extLst>
              </p:cNvPr>
              <p:cNvSpPr txBox="1"/>
              <p:nvPr/>
            </p:nvSpPr>
            <p:spPr>
              <a:xfrm>
                <a:off x="1219117" y="2214856"/>
                <a:ext cx="10245566" cy="4117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соответствует частотной модуляции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сигнала матери: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ru-RU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sSubSup>
                              <m:sSubSupPr>
                                <m:ctrlPr>
                                  <a:rPr lang="ru-RU" sz="2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ru-RU" sz="2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ru-RU" sz="2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</m:sup>
                            </m:sSubSup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e>
                    </m:d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		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 Гц,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=0.1,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𝑚𝑜𝑑</m:t>
                        </m:r>
                      </m:sup>
                    </m:sSubSup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=0.2 Гц.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 сигнала </a:t>
                </a:r>
                <a:r>
                  <a:rPr lang="ru-RU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ребенка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child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такой модулированный сигнал  </a:t>
                </a:r>
                <a14:m>
                  <m:oMath xmlns:m="http://schemas.openxmlformats.org/officeDocument/2006/math"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можно  представить   в виде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</m:d>
                    <m:r>
                      <a:rPr lang="ru-RU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d>
                          <m:dPr>
                            <m:ctrlP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sSubSup>
                              <m:sSubSupPr>
                                <m:ctrlPr>
                                  <a:rPr lang="ru-RU" sz="2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sz="2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ru-RU" sz="2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ru-RU" sz="2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𝒎𝒐𝒅</m:t>
                                </m:r>
                              </m:sup>
                            </m:sSubSup>
                            <m:r>
                              <a:rPr lang="ru-RU" sz="2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</m:e>
                    </m:d>
                    <m:r>
                      <a:rPr lang="ru-RU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</m:t>
                    </m:r>
                  </m:oMath>
                </a14:m>
                <a:r>
                  <a:rPr lang="ru-RU" sz="2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где </m:t>
                    </m:r>
                    <m:sSubSup>
                      <m:sSubSup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 Гц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=0,2; </m:t>
                    </m:r>
                    <m:sSubSup>
                      <m:sSubSupPr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ru-RU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𝑚𝑜𝑑</m:t>
                        </m:r>
                      </m:sup>
                    </m:sSubSup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=0,4 Гц</m:t>
                    </m:r>
                  </m:oMath>
                </a14:m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ru-RU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𝜺</m:t>
                        </m:r>
                      </m:e>
                      <m: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ru-RU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глубина модуляции первого и второго сигналов,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𝒎𝒐𝒅</m:t>
                        </m:r>
                      </m:sup>
                    </m:sSubSup>
                    <m:r>
                      <a:rPr lang="ru-RU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ru-RU" sz="2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𝒎𝒐𝒅</m:t>
                        </m:r>
                      </m:sup>
                    </m:sSubSup>
                    <m:r>
                      <a:rPr lang="ru-RU" sz="2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2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частота модуляции первого и второго сигналов.</a:t>
                </a:r>
                <a:endParaRPr lang="ru-RU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EC8927-5BFA-4AE6-AEA3-F5585264F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17" y="2214856"/>
                <a:ext cx="10245566" cy="4117217"/>
              </a:xfrm>
              <a:prstGeom prst="rect">
                <a:avLst/>
              </a:prstGeom>
              <a:blipFill>
                <a:blip r:embed="rId3"/>
                <a:stretch>
                  <a:fillRect l="-773" t="-888" r="-773" b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08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452025-F3D0-4E18-A869-9BB210D63E48}"/>
              </a:ext>
            </a:extLst>
          </p:cNvPr>
          <p:cNvSpPr/>
          <p:nvPr/>
        </p:nvSpPr>
        <p:spPr>
          <a:xfrm>
            <a:off x="2149311" y="2196445"/>
            <a:ext cx="8125905" cy="175338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152682-B088-4076-9313-4D13E381D459}"/>
              </a:ext>
            </a:extLst>
          </p:cNvPr>
          <p:cNvSpPr txBox="1"/>
          <p:nvPr/>
        </p:nvSpPr>
        <p:spPr>
          <a:xfrm>
            <a:off x="2353559" y="2505670"/>
            <a:ext cx="7484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Тестовая модель сигнала</a:t>
            </a:r>
          </a:p>
        </p:txBody>
      </p:sp>
    </p:spTree>
    <p:extLst>
      <p:ext uri="{BB962C8B-B14F-4D97-AF65-F5344CB8AC3E}">
        <p14:creationId xmlns:p14="http://schemas.microsoft.com/office/powerpoint/2010/main" val="1403860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2111</Words>
  <Application>Microsoft Office PowerPoint</Application>
  <PresentationFormat>Широкоэкранный</PresentationFormat>
  <Paragraphs>136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для выпускной квалификационной работы по теме:  «Моделирование и исследование вариабельности ритмов сердца матери и плода»</vt:lpstr>
      <vt:lpstr>Актуальность работы</vt:lpstr>
      <vt:lpstr>Ритмограмма сердечного ритма</vt:lpstr>
      <vt:lpstr>Презентация PowerPoint</vt:lpstr>
      <vt:lpstr>Презентация PowerPoint</vt:lpstr>
      <vt:lpstr>Спектральный методы</vt:lpstr>
      <vt:lpstr>Аналитическая формула Вейвлет преобразования</vt:lpstr>
      <vt:lpstr>Частотно-модулированный сигнал</vt:lpstr>
      <vt:lpstr>Презентация PowerPoint</vt:lpstr>
      <vt:lpstr>Исследуемый сигнал</vt:lpstr>
      <vt:lpstr>Фурье преобразование и Фурье спектр</vt:lpstr>
      <vt:lpstr>Спектр вейвлет преобразования</vt:lpstr>
      <vt:lpstr>Локальная частота спектра вейвлет преобразования</vt:lpstr>
      <vt:lpstr>Презентация PowerPoint</vt:lpstr>
      <vt:lpstr>Презентация PowerPoint</vt:lpstr>
      <vt:lpstr>Презентация PowerPoint</vt:lpstr>
      <vt:lpstr>Общие сведения</vt:lpstr>
      <vt:lpstr>Исследуемый сигнал</vt:lpstr>
      <vt:lpstr>Спектр мощности Вейвлет - преобразования</vt:lpstr>
      <vt:lpstr>Презентация PowerPoint</vt:lpstr>
      <vt:lpstr>Сравнение локальных частот при фиксированной глубине модуляции</vt:lpstr>
      <vt:lpstr>Сравнение локальных частот при фиксированной частоте модуляции</vt:lpstr>
      <vt:lpstr>Презентация PowerPoint</vt:lpstr>
      <vt:lpstr>Общие сведения</vt:lpstr>
      <vt:lpstr>Исследуемый сигнал</vt:lpstr>
      <vt:lpstr>Спектр мощности Вейвлет преобразования</vt:lpstr>
      <vt:lpstr>Заключение</vt:lpstr>
      <vt:lpstr>Список использованной литературы</vt:lpstr>
      <vt:lpstr>Список использованной литературы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выпускной квалификационной работы по теме: «Моделирование и исследование корреляции вариабельности ритмов сердца матери и плода»</dc:title>
  <dc:creator>Лобкова Вероника Андреевна</dc:creator>
  <cp:lastModifiedBy>Лобкова Вероника Андреевна</cp:lastModifiedBy>
  <cp:revision>98</cp:revision>
  <dcterms:created xsi:type="dcterms:W3CDTF">2024-06-12T04:09:57Z</dcterms:created>
  <dcterms:modified xsi:type="dcterms:W3CDTF">2024-06-25T04:40:27Z</dcterms:modified>
</cp:coreProperties>
</file>