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45"/>
  </p:notesMasterIdLst>
  <p:sldIdLst>
    <p:sldId id="256" r:id="rId2"/>
    <p:sldId id="298" r:id="rId3"/>
    <p:sldId id="299" r:id="rId4"/>
    <p:sldId id="350" r:id="rId5"/>
    <p:sldId id="316" r:id="rId6"/>
    <p:sldId id="300" r:id="rId7"/>
    <p:sldId id="311" r:id="rId8"/>
    <p:sldId id="361" r:id="rId9"/>
    <p:sldId id="362" r:id="rId10"/>
    <p:sldId id="317" r:id="rId11"/>
    <p:sldId id="282" r:id="rId12"/>
    <p:sldId id="258" r:id="rId13"/>
    <p:sldId id="261" r:id="rId14"/>
    <p:sldId id="264" r:id="rId15"/>
    <p:sldId id="268" r:id="rId16"/>
    <p:sldId id="352" r:id="rId17"/>
    <p:sldId id="285" r:id="rId18"/>
    <p:sldId id="288" r:id="rId19"/>
    <p:sldId id="289" r:id="rId20"/>
    <p:sldId id="302" r:id="rId21"/>
    <p:sldId id="318" r:id="rId22"/>
    <p:sldId id="303" r:id="rId23"/>
    <p:sldId id="354" r:id="rId24"/>
    <p:sldId id="321" r:id="rId25"/>
    <p:sldId id="328" r:id="rId26"/>
    <p:sldId id="327" r:id="rId27"/>
    <p:sldId id="355" r:id="rId28"/>
    <p:sldId id="330" r:id="rId29"/>
    <p:sldId id="332" r:id="rId30"/>
    <p:sldId id="331" r:id="rId31"/>
    <p:sldId id="333" r:id="rId32"/>
    <p:sldId id="358" r:id="rId33"/>
    <p:sldId id="356" r:id="rId34"/>
    <p:sldId id="339" r:id="rId35"/>
    <p:sldId id="341" r:id="rId36"/>
    <p:sldId id="340" r:id="rId37"/>
    <p:sldId id="357" r:id="rId38"/>
    <p:sldId id="343" r:id="rId39"/>
    <p:sldId id="345" r:id="rId40"/>
    <p:sldId id="344" r:id="rId41"/>
    <p:sldId id="346" r:id="rId42"/>
    <p:sldId id="305" r:id="rId43"/>
    <p:sldId id="281" r:id="rId44"/>
  </p:sldIdLst>
  <p:sldSz cx="10801350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9" roundtripDataSignature="AMtx7mjGQQs3syMxgi36s6Q+ZAr5U3Q+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r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8410" autoAdjust="0"/>
  </p:normalViewPr>
  <p:slideViewPr>
    <p:cSldViewPr>
      <p:cViewPr>
        <p:scale>
          <a:sx n="60" d="100"/>
          <a:sy n="60" d="100"/>
        </p:scale>
        <p:origin x="-1236" y="-132"/>
      </p:cViewPr>
      <p:guideLst>
        <p:guide orient="horz" pos="2381"/>
        <p:guide pos="3402"/>
      </p:guideLst>
    </p:cSldViewPr>
  </p:slideViewPr>
  <p:outlineViewPr>
    <p:cViewPr>
      <p:scale>
        <a:sx n="33" d="100"/>
        <a:sy n="33" d="100"/>
      </p:scale>
      <p:origin x="36" y="3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69" Type="http://customschemas.google.com/relationships/presentationmetadata" Target="meta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574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801688"/>
            <a:ext cx="5729287" cy="4010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8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801688"/>
            <a:ext cx="5729287" cy="4010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8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801688"/>
            <a:ext cx="5729287" cy="4010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253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801688"/>
            <a:ext cx="5729287" cy="4010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Но на текущий момент программа учитывает только влияние газовой фазы в пене и пренебрегает влиянием температуры. Поэтому для учёта её влияния в данной работе будут заменены зависимости для k и n на таблицы, построенные согласно экспериментальным данным, а для вычисления промежуточных значений будет использована интерполяция.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9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801688"/>
            <a:ext cx="5729287" cy="4010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 algn="l">
              <a:buNone/>
            </a:pPr>
            <a:r>
              <a:rPr lang="ru-RU" sz="1100" b="0" i="0" u="none" strike="noStrike" kern="1200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Реализация алгоритма интерполяции параметров степенной жидкости по качеству и температуре </a:t>
            </a:r>
            <a:endParaRPr lang="ru-RU" sz="1100" b="0" i="0" u="none" strike="noStrike" kern="1200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15875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26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Таблица красивая </a:t>
            </a: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33e43c2fc_2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g733e43c2fc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801688"/>
            <a:ext cx="5729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2" y="2348401"/>
            <a:ext cx="9181147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3818"/>
            <a:ext cx="7560946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>
            <a:lvl1pPr>
              <a:defRPr lang="ru-RU" smtClean="0"/>
            </a:lvl1pPr>
          </a:lstStyle>
          <a:p>
            <a:pPr algn="r"/>
            <a:fld id="{00000000-1234-1234-1234-123412341234}" type="slidenum">
              <a:rPr lang="ru-RU" smtClean="0"/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8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3578" y="334236"/>
            <a:ext cx="2679711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50" y="334236"/>
            <a:ext cx="7859106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>
            <a:lvl1pPr>
              <a:defRPr lang="ru-RU" smtClean="0"/>
            </a:lvl1pPr>
          </a:lstStyle>
          <a:p>
            <a:pPr algn="r"/>
            <a:fld id="{00000000-1234-1234-1234-123412341234}" type="slidenum">
              <a:rPr lang="ru-RU" smtClean="0"/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5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8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3" y="4857794"/>
            <a:ext cx="9181147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3" y="3204115"/>
            <a:ext cx="9181147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452" y="1944168"/>
            <a:ext cx="5269409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43883" y="1944168"/>
            <a:ext cx="5269409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4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9721216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179"/>
            <a:ext cx="4772472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398"/>
            <a:ext cx="4772472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692179"/>
            <a:ext cx="477434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7" y="2397398"/>
            <a:ext cx="477434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0988"/>
            <a:ext cx="3553570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30" y="300990"/>
            <a:ext cx="6038254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81934"/>
            <a:ext cx="3553570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>
            <a:lvl1pPr>
              <a:defRPr lang="ru-RU" smtClean="0"/>
            </a:lvl1pPr>
          </a:lstStyle>
          <a:p>
            <a:pPr algn="r"/>
            <a:fld id="{00000000-1234-1234-1234-123412341234}" type="slidenum">
              <a:rPr lang="ru-RU" smtClean="0"/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5291772"/>
            <a:ext cx="6480810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75472"/>
            <a:ext cx="6480810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916497"/>
            <a:ext cx="6480810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>
            <a:lvl1pPr>
              <a:defRPr lang="ru-RU" smtClean="0"/>
            </a:lvl1pPr>
          </a:lstStyle>
          <a:p>
            <a:pPr algn="r"/>
            <a:fld id="{00000000-1234-1234-1234-123412341234}" type="slidenum">
              <a:rPr lang="ru-RU" smtClean="0"/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9721216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3926"/>
            <a:ext cx="9721216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7006701"/>
            <a:ext cx="2520315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7006701"/>
            <a:ext cx="342042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6701"/>
            <a:ext cx="2520315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>
              <a:def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ru-RU" smtClean="0"/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0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720155" y="2208609"/>
            <a:ext cx="9145016" cy="250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200" dirty="0">
                <a:latin typeface="+mj-lt"/>
              </a:rPr>
              <a:t>Обобщение квазитрехмерной модели пенного ГРП для учета зависимости реологических свойств жидкости разрыва от температуры</a:t>
            </a:r>
            <a:endParaRPr sz="3200" b="0" i="0" u="none" strike="noStrike" cap="none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720155" y="5998050"/>
            <a:ext cx="9145016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spcBef>
                <a:spcPts val="1417"/>
              </a:spcBef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Выполнил студент гр.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3630103/60201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	              Филиппова </a:t>
            </a:r>
            <a:r>
              <a:rPr lang="ru-RU" sz="22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Arial"/>
              </a:rPr>
              <a:t>В.В.</a:t>
            </a:r>
            <a:endParaRPr sz="22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sym typeface="Arial"/>
            </a:endParaRPr>
          </a:p>
        </p:txBody>
      </p:sp>
      <p:pic>
        <p:nvPicPr>
          <p:cNvPr id="179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2" name="AutoShape 2" descr="Институт прикладной математики и механики Санкт-Петербургский ..."/>
          <p:cNvSpPr>
            <a:spLocks noChangeAspect="1" noChangeArrowheads="1"/>
          </p:cNvSpPr>
          <p:nvPr/>
        </p:nvSpPr>
        <p:spPr bwMode="auto">
          <a:xfrm>
            <a:off x="166698" y="-144463"/>
            <a:ext cx="32659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13457" r="12710" b="13851"/>
          <a:stretch/>
        </p:blipFill>
        <p:spPr bwMode="auto">
          <a:xfrm>
            <a:off x="101427" y="198250"/>
            <a:ext cx="3910435" cy="1059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33e43c2fc_2_59"/>
          <p:cNvSpPr txBox="1"/>
          <p:nvPr/>
        </p:nvSpPr>
        <p:spPr>
          <a:xfrm>
            <a:off x="8794840" y="2448000"/>
            <a:ext cx="162010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733e43c2fc_2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47" y="1339561"/>
            <a:ext cx="10570147" cy="6220115"/>
          </a:xfrm>
        </p:spPr>
        <p:txBody>
          <a:bodyPr>
            <a:noAutofit/>
          </a:bodyPr>
          <a:lstStyle/>
          <a:p>
            <a:pPr marL="536575" indent="536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3000" dirty="0" smtClean="0"/>
              <a:t>Обобщение </a:t>
            </a:r>
            <a:r>
              <a:rPr lang="ru-RU" sz="3000" dirty="0"/>
              <a:t>квазитрёхмерной модели развития трещины при пенном ГРП на учёт зависимости реологических параметров пен от температуры путём поиска подходящего метода интерполяции данных </a:t>
            </a:r>
            <a:endParaRPr lang="ru-RU" sz="3000" dirty="0" smtClean="0"/>
          </a:p>
          <a:p>
            <a:pPr marL="536575" indent="536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3000" dirty="0" smtClean="0"/>
              <a:t>Проведение серии расчетов с использованием исходной и обобщенной модели учета температуры с целью их качественного и количественного сравнения (случай без утечек)</a:t>
            </a:r>
          </a:p>
          <a:p>
            <a:pPr marL="536575" indent="5365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3000" dirty="0" smtClean="0"/>
              <a:t>Проведение </a:t>
            </a:r>
            <a:r>
              <a:rPr lang="ru-RU" sz="3000" dirty="0"/>
              <a:t>серии расчетов с использованием исходной и обобщенной модели учета температуры с целью их качественного и количественного сравнения (случай с утечками)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9721216" cy="125994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Задачи, решаемые в работе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345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Google Shape;186;p2"/>
          <p:cNvSpPr/>
          <p:nvPr/>
        </p:nvSpPr>
        <p:spPr>
          <a:xfrm>
            <a:off x="2314432" y="5940533"/>
            <a:ext cx="6235464" cy="86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36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 strike="noStrike" dirty="0" smtClean="0">
                <a:solidFill>
                  <a:schemeClr val="tx1"/>
                </a:solidFill>
                <a:latin typeface="+mn-lt"/>
                <a:sym typeface="Arial"/>
              </a:rPr>
              <a:t>что будет </a:t>
            </a:r>
            <a:r>
              <a:rPr lang="ru-RU" sz="2600" b="0" strike="noStrike" dirty="0">
                <a:solidFill>
                  <a:schemeClr val="tx1"/>
                </a:solidFill>
                <a:latin typeface="+mn-lt"/>
                <a:sym typeface="Arial"/>
              </a:rPr>
              <a:t>при х = 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45</a:t>
            </a:r>
            <a:r>
              <a:rPr lang="ru-RU" sz="2600" b="0" strike="noStrike" dirty="0">
                <a:solidFill>
                  <a:schemeClr val="tx1"/>
                </a:solidFill>
                <a:latin typeface="+mn-lt"/>
                <a:sym typeface="Arial"/>
              </a:rPr>
              <a:t> и у = 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70</a:t>
            </a:r>
            <a:r>
              <a:rPr lang="ru-RU" sz="2600" b="0" strike="noStrike" dirty="0">
                <a:solidFill>
                  <a:schemeClr val="tx1"/>
                </a:solidFill>
                <a:latin typeface="+mn-lt"/>
                <a:sym typeface="Arial"/>
              </a:rPr>
              <a:t>?</a:t>
            </a:r>
            <a:endParaRPr sz="26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047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подходящих методов интерполяции</a:t>
            </a:r>
            <a:endParaRPr lang="ru-RU" sz="440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88106" y="4787949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i="1" dirty="0" smtClean="0"/>
              <a:t>Пример данных для интерполяции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06" y="2276699"/>
            <a:ext cx="8795738" cy="26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01;p3"/>
          <p:cNvPicPr preferRelativeResize="0"/>
          <p:nvPr/>
        </p:nvPicPr>
        <p:blipFill rotWithShape="1">
          <a:blip r:embed="rId3">
            <a:alphaModFix/>
          </a:blip>
          <a:srcRect l="349" r="64787" b="80495"/>
          <a:stretch/>
        </p:blipFill>
        <p:spPr>
          <a:xfrm>
            <a:off x="2880395" y="4499917"/>
            <a:ext cx="4914901" cy="69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1623961"/>
            <a:ext cx="9063129" cy="26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40068" y="302737"/>
            <a:ext cx="9721216" cy="12599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83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Линейная интерполяция</a:t>
            </a:r>
            <a:endParaRPr lang="ru-RU" sz="4400" dirty="0"/>
          </a:p>
        </p:txBody>
      </p:sp>
      <p:pic>
        <p:nvPicPr>
          <p:cNvPr id="196" name="Google Shape;19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99" name="Google Shape;199;p3"/>
          <p:cNvSpPr/>
          <p:nvPr/>
        </p:nvSpPr>
        <p:spPr>
          <a:xfrm>
            <a:off x="1944291" y="2966900"/>
            <a:ext cx="2256228" cy="81293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" t="49003" r="63832" b="18440"/>
          <a:stretch/>
        </p:blipFill>
        <p:spPr bwMode="auto">
          <a:xfrm>
            <a:off x="2880396" y="5015670"/>
            <a:ext cx="4914900" cy="118736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Google Shape;206;p3"/>
          <p:cNvSpPr/>
          <p:nvPr/>
        </p:nvSpPr>
        <p:spPr>
          <a:xfrm>
            <a:off x="5872910" y="5191382"/>
            <a:ext cx="288982" cy="2688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5872910" y="5789208"/>
            <a:ext cx="288982" cy="2688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5832086" y="5452871"/>
            <a:ext cx="370630" cy="344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288106" y="6156101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i="1" dirty="0" smtClean="0"/>
              <a:t>Алгоритм линейной интерполяции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961"/>
          <a:stretch/>
        </p:blipFill>
        <p:spPr bwMode="auto">
          <a:xfrm>
            <a:off x="360114" y="1597790"/>
            <a:ext cx="10054829" cy="303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" name="Google Shape;230;p6"/>
          <p:cNvSpPr txBox="1"/>
          <p:nvPr/>
        </p:nvSpPr>
        <p:spPr>
          <a:xfrm>
            <a:off x="2963411" y="5514165"/>
            <a:ext cx="4874450" cy="121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2" name="Google Shape;232;p6"/>
          <p:cNvSpPr txBox="1"/>
          <p:nvPr/>
        </p:nvSpPr>
        <p:spPr>
          <a:xfrm>
            <a:off x="178003" y="465053"/>
            <a:ext cx="10081873" cy="9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Интерполяция многочленом </a:t>
            </a:r>
            <a:endParaRPr lang="ru-R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Лагранжа</a:t>
            </a:r>
            <a:endParaRPr sz="4400" kern="1200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234" name="Google Shape;234;p6"/>
          <p:cNvSpPr/>
          <p:nvPr/>
        </p:nvSpPr>
        <p:spPr>
          <a:xfrm>
            <a:off x="360115" y="3091149"/>
            <a:ext cx="10054828" cy="97671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1432997" y="3091150"/>
            <a:ext cx="2599526" cy="9767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288106" y="4211885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i="1" dirty="0" smtClean="0"/>
          </a:p>
          <a:p>
            <a:pPr marL="0" indent="0" algn="ctr">
              <a:buNone/>
            </a:pPr>
            <a:r>
              <a:rPr lang="ru-RU" sz="2400" i="1" dirty="0" smtClean="0"/>
              <a:t>Пример данных для интерполяции</a:t>
            </a:r>
            <a:endParaRPr lang="ru-RU" sz="2400" dirty="0"/>
          </a:p>
        </p:txBody>
      </p:sp>
      <p:sp>
        <p:nvSpPr>
          <p:cNvPr id="12" name="Google Shape;248;p8"/>
          <p:cNvSpPr/>
          <p:nvPr/>
        </p:nvSpPr>
        <p:spPr>
          <a:xfrm>
            <a:off x="2520355" y="3123598"/>
            <a:ext cx="360040" cy="348467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49;p8"/>
          <p:cNvSpPr/>
          <p:nvPr/>
        </p:nvSpPr>
        <p:spPr>
          <a:xfrm>
            <a:off x="2520355" y="3707829"/>
            <a:ext cx="360040" cy="348467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50;p8"/>
          <p:cNvSpPr/>
          <p:nvPr/>
        </p:nvSpPr>
        <p:spPr>
          <a:xfrm>
            <a:off x="2520355" y="3405275"/>
            <a:ext cx="360040" cy="348467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 txBox="1"/>
          <p:nvPr/>
        </p:nvSpPr>
        <p:spPr>
          <a:xfrm>
            <a:off x="8794840" y="2448000"/>
            <a:ext cx="162010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540034" y="5398097"/>
            <a:ext cx="4628863" cy="11180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7" name="Google Shape;267;p9"/>
          <p:cNvSpPr txBox="1"/>
          <p:nvPr/>
        </p:nvSpPr>
        <p:spPr>
          <a:xfrm>
            <a:off x="4521014" y="4893740"/>
            <a:ext cx="1781410" cy="3702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8" name="Google Shape;268;p9"/>
          <p:cNvSpPr txBox="1"/>
          <p:nvPr/>
        </p:nvSpPr>
        <p:spPr>
          <a:xfrm>
            <a:off x="5786079" y="5550118"/>
            <a:ext cx="4628863" cy="814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69" name="Google Shape;26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40068" y="302737"/>
            <a:ext cx="8811778" cy="12599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83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Экспоненциальная интерполяция</a:t>
            </a:r>
            <a:endParaRPr lang="ru-RU" sz="4400" dirty="0"/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288106" y="4139877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i="1" dirty="0" smtClean="0"/>
              <a:t>Пример данных для интерполяции</a:t>
            </a:r>
            <a:endParaRPr lang="ru-RU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06" y="1547589"/>
            <a:ext cx="8795738" cy="26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285;g733e43c2fc_3_34"/>
          <p:cNvSpPr/>
          <p:nvPr/>
        </p:nvSpPr>
        <p:spPr>
          <a:xfrm>
            <a:off x="2941505" y="2072003"/>
            <a:ext cx="267767" cy="2451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86;g733e43c2fc_3_34"/>
          <p:cNvSpPr/>
          <p:nvPr/>
        </p:nvSpPr>
        <p:spPr>
          <a:xfrm>
            <a:off x="2941505" y="2522668"/>
            <a:ext cx="267767" cy="2451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87;g733e43c2fc_3_34"/>
          <p:cNvSpPr/>
          <p:nvPr/>
        </p:nvSpPr>
        <p:spPr>
          <a:xfrm>
            <a:off x="2941505" y="2954716"/>
            <a:ext cx="267767" cy="2451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88;g733e43c2fc_3_34"/>
          <p:cNvSpPr/>
          <p:nvPr/>
        </p:nvSpPr>
        <p:spPr>
          <a:xfrm>
            <a:off x="2941505" y="3386764"/>
            <a:ext cx="267767" cy="2451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89;g733e43c2fc_3_34"/>
          <p:cNvSpPr/>
          <p:nvPr/>
        </p:nvSpPr>
        <p:spPr>
          <a:xfrm>
            <a:off x="2941505" y="3818812"/>
            <a:ext cx="267767" cy="2451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90;g733e43c2fc_3_34"/>
          <p:cNvSpPr/>
          <p:nvPr/>
        </p:nvSpPr>
        <p:spPr>
          <a:xfrm>
            <a:off x="2840893" y="3055800"/>
            <a:ext cx="468994" cy="436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33e43c2fc_2_59"/>
          <p:cNvSpPr txBox="1"/>
          <p:nvPr/>
        </p:nvSpPr>
        <p:spPr>
          <a:xfrm>
            <a:off x="1280973" y="5364012"/>
            <a:ext cx="8594766" cy="173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Из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оставшихся методов выбираем наиболее точный - экспоненциальной интерполяции.</a:t>
            </a:r>
            <a:endParaRPr sz="28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733e43c2fc_2_59"/>
          <p:cNvSpPr txBox="1"/>
          <p:nvPr/>
        </p:nvSpPr>
        <p:spPr>
          <a:xfrm>
            <a:off x="8794840" y="2448000"/>
            <a:ext cx="162010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733e43c2fc_2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9721216" cy="125994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Сравнение методов</a:t>
            </a:r>
            <a:endParaRPr lang="ru-RU" sz="4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70881"/>
              </p:ext>
            </p:extLst>
          </p:nvPr>
        </p:nvGraphicFramePr>
        <p:xfrm>
          <a:off x="77688" y="1763612"/>
          <a:ext cx="10646770" cy="3600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937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9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Вид интерполяции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Средняя погрешность интерполяции, %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Линейная интерполяция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17,61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Интерполяция многочленом Лагранжа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17,84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Экспоненциальная интерполяция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07950" marR="3619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4,15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33e43c2fc_2_59"/>
          <p:cNvSpPr txBox="1"/>
          <p:nvPr/>
        </p:nvSpPr>
        <p:spPr>
          <a:xfrm>
            <a:off x="8794840" y="2448000"/>
            <a:ext cx="162010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733e43c2fc_2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0068" y="1763925"/>
            <a:ext cx="9721216" cy="5400288"/>
          </a:xfrm>
        </p:spPr>
        <p:txBody>
          <a:bodyPr>
            <a:noAutofit/>
          </a:bodyPr>
          <a:lstStyle/>
          <a:p>
            <a:pPr marL="173038" indent="269875">
              <a:buNone/>
            </a:pPr>
            <a:r>
              <a:rPr lang="ru-RU" sz="2800" dirty="0" smtClean="0"/>
              <a:t>Проведены серии расчетов с использованием исходной модели (где </a:t>
            </a:r>
            <a:r>
              <a:rPr lang="en-US" sz="2800" dirty="0" smtClean="0"/>
              <a:t>K </a:t>
            </a:r>
            <a:r>
              <a:rPr lang="ru-RU" sz="2800" dirty="0" smtClean="0"/>
              <a:t>и </a:t>
            </a:r>
            <a:r>
              <a:rPr lang="en-US" sz="2800" dirty="0" smtClean="0"/>
              <a:t>n </a:t>
            </a:r>
            <a:r>
              <a:rPr lang="ru-RU" sz="2800" dirty="0" smtClean="0"/>
              <a:t>вычисляются с </a:t>
            </a:r>
            <a:r>
              <a:rPr lang="ru-RU" sz="2800" dirty="0"/>
              <a:t>помощью корреляционных соотношений, </a:t>
            </a:r>
            <a:r>
              <a:rPr lang="ru-RU" sz="2800" dirty="0" smtClean="0"/>
              <a:t>по которым </a:t>
            </a:r>
            <a:r>
              <a:rPr lang="ru-RU" sz="2800" dirty="0"/>
              <a:t>вычислялись используемые значения для </a:t>
            </a:r>
            <a:r>
              <a:rPr lang="ru-RU" sz="2800" dirty="0" smtClean="0"/>
              <a:t>пен) и обобщенной модели (где </a:t>
            </a:r>
            <a:r>
              <a:rPr lang="en-US" sz="2800" dirty="0" smtClean="0"/>
              <a:t>K </a:t>
            </a:r>
            <a:r>
              <a:rPr lang="ru-RU" sz="2800" dirty="0" smtClean="0"/>
              <a:t>и </a:t>
            </a:r>
            <a:r>
              <a:rPr lang="en-US" sz="2800" dirty="0" smtClean="0"/>
              <a:t>n </a:t>
            </a:r>
            <a:r>
              <a:rPr lang="ru-RU" sz="2800" dirty="0" smtClean="0"/>
              <a:t>учитываются непосредственно по экспериментальным данным интерполяционным методом)</a:t>
            </a:r>
            <a:endParaRPr lang="ru-RU" sz="2800" dirty="0"/>
          </a:p>
          <a:p>
            <a:pPr marL="173038" indent="457200">
              <a:buNone/>
            </a:pPr>
            <a:endParaRPr lang="ru-RU" sz="2800" dirty="0"/>
          </a:p>
          <a:p>
            <a:pPr marL="173038" indent="457200">
              <a:buNone/>
            </a:pPr>
            <a:r>
              <a:rPr lang="ru-RU" sz="2800" dirty="0" smtClean="0"/>
              <a:t>Исследование проводилось </a:t>
            </a:r>
            <a:r>
              <a:rPr lang="ru-RU" sz="2800" dirty="0"/>
              <a:t>для </a:t>
            </a:r>
            <a:r>
              <a:rPr lang="ru-RU" sz="2800" dirty="0" smtClean="0"/>
              <a:t>трёх пен:</a:t>
            </a:r>
          </a:p>
          <a:p>
            <a:pPr marL="173038" indent="457200">
              <a:buNone/>
            </a:pPr>
            <a:r>
              <a:rPr lang="ru-RU" sz="2800" dirty="0" smtClean="0"/>
              <a:t>2396.53 </a:t>
            </a:r>
            <a:r>
              <a:rPr lang="ru-RU" sz="2800" dirty="0"/>
              <a:t>кг/м</a:t>
            </a:r>
            <a:r>
              <a:rPr lang="ru-RU" sz="2800" baseline="30000" dirty="0"/>
              <a:t>3</a:t>
            </a:r>
            <a:r>
              <a:rPr lang="ru-RU" sz="2800" dirty="0"/>
              <a:t>, 3594.79 </a:t>
            </a:r>
            <a:r>
              <a:rPr lang="ru-RU" sz="2800" dirty="0" smtClean="0"/>
              <a:t>кг/м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, 4793.06 </a:t>
            </a:r>
            <a:r>
              <a:rPr lang="ru-RU" sz="2800" dirty="0"/>
              <a:t>кг/м</a:t>
            </a:r>
            <a:r>
              <a:rPr lang="ru-RU" sz="2800" baseline="30000" dirty="0"/>
              <a:t>3</a:t>
            </a:r>
            <a:r>
              <a:rPr lang="ru-RU" sz="2800" dirty="0"/>
              <a:t> </a:t>
            </a:r>
            <a:endParaRPr lang="ru-RU" sz="2800" dirty="0" smtClean="0"/>
          </a:p>
          <a:p>
            <a:pPr marL="173038" indent="457200">
              <a:buNone/>
            </a:pPr>
            <a:r>
              <a:rPr lang="ru-RU" sz="2800" dirty="0" smtClean="0"/>
              <a:t>Исследуемые температуры:</a:t>
            </a:r>
            <a:endParaRPr lang="ru-RU" sz="2800" dirty="0"/>
          </a:p>
          <a:p>
            <a:pPr marL="173038" indent="457200">
              <a:buNone/>
            </a:pPr>
            <a:r>
              <a:rPr lang="ru-RU" sz="2800" dirty="0" smtClean="0"/>
              <a:t>311 </a:t>
            </a:r>
            <a:r>
              <a:rPr lang="en-US" sz="2800" dirty="0"/>
              <a:t>K</a:t>
            </a:r>
            <a:r>
              <a:rPr lang="ru-RU" sz="2800" dirty="0"/>
              <a:t>, 325 </a:t>
            </a:r>
            <a:r>
              <a:rPr lang="en-US" sz="2800" dirty="0"/>
              <a:t>K</a:t>
            </a:r>
            <a:r>
              <a:rPr lang="ru-RU" sz="2800" dirty="0"/>
              <a:t>, 339 </a:t>
            </a:r>
            <a:r>
              <a:rPr lang="en-US" sz="2800" dirty="0"/>
              <a:t>K</a:t>
            </a:r>
            <a:r>
              <a:rPr lang="ru-RU" sz="2800" dirty="0"/>
              <a:t>, 353 </a:t>
            </a:r>
            <a:r>
              <a:rPr lang="en-US" sz="2800" dirty="0" smtClean="0"/>
              <a:t>K</a:t>
            </a:r>
            <a:r>
              <a:rPr lang="ru-RU" sz="2800" dirty="0" smtClean="0"/>
              <a:t>, </a:t>
            </a:r>
            <a:r>
              <a:rPr lang="ru-RU" sz="2800" dirty="0"/>
              <a:t>366 </a:t>
            </a:r>
            <a:r>
              <a:rPr lang="en-US" sz="2800" dirty="0" smtClean="0"/>
              <a:t>K</a:t>
            </a:r>
            <a:r>
              <a:rPr lang="ru-RU" sz="2800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0069" y="302737"/>
            <a:ext cx="8811778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Autofit/>
          </a:bodyPr>
          <a:lstStyle>
            <a:lvl1pPr algn="ctr" defTabSz="100783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Сравнение исходной модели с обобщенной в случае без утечек</a:t>
            </a:r>
          </a:p>
        </p:txBody>
      </p:sp>
    </p:spTree>
    <p:extLst>
      <p:ext uri="{BB962C8B-B14F-4D97-AF65-F5344CB8AC3E}">
        <p14:creationId xmlns:p14="http://schemas.microsoft.com/office/powerpoint/2010/main" val="17018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84" r="12906" b="41158"/>
          <a:stretch/>
        </p:blipFill>
        <p:spPr bwMode="auto">
          <a:xfrm>
            <a:off x="-308891" y="1330175"/>
            <a:ext cx="6282096" cy="36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1" t="58916" r="13271" b="18660"/>
          <a:stretch/>
        </p:blipFill>
        <p:spPr bwMode="auto">
          <a:xfrm>
            <a:off x="5092049" y="1454375"/>
            <a:ext cx="5878330" cy="196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6313" r="59493" b="38541"/>
          <a:stretch/>
        </p:blipFill>
        <p:spPr bwMode="auto">
          <a:xfrm>
            <a:off x="5013730" y="3635821"/>
            <a:ext cx="6324428" cy="14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Исследование исходной </a:t>
            </a:r>
            <a:r>
              <a:rPr lang="ru-RU" sz="4400" dirty="0" smtClean="0"/>
              <a:t>модели</a:t>
            </a:r>
            <a:br>
              <a:rPr lang="ru-RU" sz="4400" dirty="0" smtClean="0"/>
            </a:br>
            <a:r>
              <a:rPr lang="ru-RU" sz="4400" dirty="0" smtClean="0"/>
              <a:t>(</a:t>
            </a:r>
            <a:r>
              <a:rPr lang="ru-RU" sz="4400" dirty="0"/>
              <a:t>без утечек)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3"/>
          <p:cNvSpPr txBox="1">
            <a:spLocks/>
          </p:cNvSpPr>
          <p:nvPr/>
        </p:nvSpPr>
        <p:spPr>
          <a:xfrm>
            <a:off x="288106" y="5436022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i="1" dirty="0" smtClean="0"/>
              <a:t>Корреляционные соотношения</a:t>
            </a:r>
            <a:r>
              <a:rPr lang="ru-RU" sz="2400" baseline="30000" dirty="0" smtClean="0"/>
              <a:t>4</a:t>
            </a:r>
            <a:r>
              <a:rPr lang="ru-RU" sz="2400" i="1" dirty="0" smtClean="0"/>
              <a:t> для безразмерного индекса </a:t>
            </a:r>
            <a:r>
              <a:rPr lang="ru-RU" sz="2400" i="1" dirty="0"/>
              <a:t>поведения </a:t>
            </a:r>
            <a:r>
              <a:rPr lang="ru-RU" sz="2400" i="1" dirty="0" smtClean="0"/>
              <a:t>жидкости (n) и коэффициента </a:t>
            </a:r>
            <a:r>
              <a:rPr lang="ru-RU" sz="2400" i="1" dirty="0"/>
              <a:t>густоты  </a:t>
            </a:r>
            <a:r>
              <a:rPr lang="ru-RU" sz="2400" i="1" dirty="0" smtClean="0"/>
              <a:t>потока (</a:t>
            </a:r>
            <a:r>
              <a:rPr lang="en-US" sz="2400" i="1" dirty="0" smtClean="0"/>
              <a:t>k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76" y="6876181"/>
            <a:ext cx="9999232" cy="648072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73038">
              <a:buNone/>
            </a:pPr>
            <a:r>
              <a:rPr lang="ru-RU" sz="2000" baseline="30000" dirty="0" smtClean="0"/>
              <a:t>4</a:t>
            </a:r>
            <a:r>
              <a:rPr lang="en-US" sz="2100" dirty="0" err="1" smtClean="0"/>
              <a:t>Sudhakar</a:t>
            </a:r>
            <a:r>
              <a:rPr lang="en-US" sz="2100" dirty="0" smtClean="0"/>
              <a:t> </a:t>
            </a:r>
            <a:r>
              <a:rPr lang="en-US" sz="2100" dirty="0"/>
              <a:t>D. </a:t>
            </a:r>
            <a:r>
              <a:rPr lang="en-US" sz="2100" dirty="0" err="1"/>
              <a:t>Khade</a:t>
            </a:r>
            <a:r>
              <a:rPr lang="en-US" sz="2100" dirty="0"/>
              <a:t>, SPE; </a:t>
            </a:r>
            <a:r>
              <a:rPr lang="en-US" sz="2100" dirty="0" err="1"/>
              <a:t>Subhash</a:t>
            </a:r>
            <a:r>
              <a:rPr lang="en-US" sz="2100" dirty="0"/>
              <a:t> N. Shah, SPE. New </a:t>
            </a:r>
            <a:r>
              <a:rPr lang="en-US" sz="2100" dirty="0" smtClean="0"/>
              <a:t>Rheological</a:t>
            </a:r>
            <a:r>
              <a:rPr lang="ru-RU" sz="2100" dirty="0" smtClean="0"/>
              <a:t> </a:t>
            </a:r>
            <a:r>
              <a:rPr lang="en-US" sz="2100" dirty="0" smtClean="0"/>
              <a:t>Correlations </a:t>
            </a:r>
            <a:r>
              <a:rPr lang="en-US" sz="2100" dirty="0"/>
              <a:t>For Guar Foam </a:t>
            </a:r>
            <a:r>
              <a:rPr lang="en-US" sz="2100" dirty="0" smtClean="0"/>
              <a:t>Fluids</a:t>
            </a:r>
            <a:r>
              <a:rPr lang="ru-RU" sz="2100" dirty="0" smtClean="0"/>
              <a:t>, </a:t>
            </a:r>
            <a:r>
              <a:rPr lang="en-US" sz="2100" dirty="0" smtClean="0"/>
              <a:t>2003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2771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19701" r="29682" b="17976"/>
          <a:stretch/>
        </p:blipFill>
        <p:spPr bwMode="auto">
          <a:xfrm>
            <a:off x="1851486" y="1930643"/>
            <a:ext cx="6372357" cy="350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Исследование исходной </a:t>
            </a:r>
            <a:r>
              <a:rPr lang="ru-RU" sz="4400" dirty="0" smtClean="0"/>
              <a:t>модели</a:t>
            </a:r>
            <a:br>
              <a:rPr lang="ru-RU" sz="4400" dirty="0" smtClean="0"/>
            </a:br>
            <a:r>
              <a:rPr lang="ru-RU" sz="4400" dirty="0" smtClean="0"/>
              <a:t>(</a:t>
            </a:r>
            <a:r>
              <a:rPr lang="ru-RU" sz="4400" dirty="0"/>
              <a:t>без утечек)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3"/>
          <p:cNvSpPr txBox="1">
            <a:spLocks/>
          </p:cNvSpPr>
          <p:nvPr/>
        </p:nvSpPr>
        <p:spPr>
          <a:xfrm>
            <a:off x="288106" y="5436022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i="1" dirty="0" smtClean="0"/>
              <a:t>Корреляционные соотношения</a:t>
            </a:r>
            <a:r>
              <a:rPr lang="ru-RU" sz="2400" baseline="30000" dirty="0" smtClean="0"/>
              <a:t>4</a:t>
            </a:r>
            <a:r>
              <a:rPr lang="ru-RU" sz="2400" i="1" dirty="0" smtClean="0"/>
              <a:t> для безразмерного индекса </a:t>
            </a:r>
            <a:r>
              <a:rPr lang="ru-RU" sz="2400" i="1" dirty="0"/>
              <a:t>поведения </a:t>
            </a:r>
            <a:r>
              <a:rPr lang="ru-RU" sz="2400" i="1" dirty="0" smtClean="0"/>
              <a:t>жидкости (n) и коэффициента </a:t>
            </a:r>
            <a:r>
              <a:rPr lang="ru-RU" sz="2400" i="1" dirty="0"/>
              <a:t>густоты  </a:t>
            </a:r>
            <a:r>
              <a:rPr lang="ru-RU" sz="2400" i="1" dirty="0" smtClean="0"/>
              <a:t>потока (</a:t>
            </a:r>
            <a:r>
              <a:rPr lang="en-US" sz="2400" i="1" dirty="0" smtClean="0"/>
              <a:t>k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76" y="6876181"/>
            <a:ext cx="9999232" cy="648072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73038">
              <a:buNone/>
            </a:pPr>
            <a:r>
              <a:rPr lang="ru-RU" sz="2000" baseline="30000" dirty="0" smtClean="0"/>
              <a:t>4</a:t>
            </a:r>
            <a:r>
              <a:rPr lang="en-US" sz="2100" dirty="0" err="1" smtClean="0"/>
              <a:t>Sudhakar</a:t>
            </a:r>
            <a:r>
              <a:rPr lang="en-US" sz="2100" dirty="0" smtClean="0"/>
              <a:t> </a:t>
            </a:r>
            <a:r>
              <a:rPr lang="en-US" sz="2100" dirty="0"/>
              <a:t>D. </a:t>
            </a:r>
            <a:r>
              <a:rPr lang="en-US" sz="2100" dirty="0" err="1"/>
              <a:t>Khade</a:t>
            </a:r>
            <a:r>
              <a:rPr lang="en-US" sz="2100" dirty="0"/>
              <a:t>, SPE; </a:t>
            </a:r>
            <a:r>
              <a:rPr lang="en-US" sz="2100" dirty="0" err="1"/>
              <a:t>Subhash</a:t>
            </a:r>
            <a:r>
              <a:rPr lang="en-US" sz="2100" dirty="0"/>
              <a:t> N. Shah, SPE. New </a:t>
            </a:r>
            <a:r>
              <a:rPr lang="en-US" sz="2100" dirty="0" smtClean="0"/>
              <a:t>Rheological</a:t>
            </a:r>
            <a:r>
              <a:rPr lang="ru-RU" sz="2100" dirty="0" smtClean="0"/>
              <a:t> </a:t>
            </a:r>
            <a:r>
              <a:rPr lang="en-US" sz="2100" dirty="0" smtClean="0"/>
              <a:t>Correlations </a:t>
            </a:r>
            <a:r>
              <a:rPr lang="en-US" sz="2100" dirty="0"/>
              <a:t>For Guar Foam </a:t>
            </a:r>
            <a:r>
              <a:rPr lang="en-US" sz="2100" dirty="0" smtClean="0"/>
              <a:t>Fluids</a:t>
            </a:r>
            <a:r>
              <a:rPr lang="ru-RU" sz="2100" dirty="0" smtClean="0"/>
              <a:t>, </a:t>
            </a:r>
            <a:r>
              <a:rPr lang="en-US" sz="2100" dirty="0" smtClean="0"/>
              <a:t>2003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2178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1030" r="52381" b="7030"/>
          <a:stretch/>
        </p:blipFill>
        <p:spPr bwMode="auto">
          <a:xfrm>
            <a:off x="-266" y="3537"/>
            <a:ext cx="5989738" cy="615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2" t="10829" r="6558" b="6509"/>
          <a:stretch/>
        </p:blipFill>
        <p:spPr bwMode="auto">
          <a:xfrm>
            <a:off x="2022625" y="539477"/>
            <a:ext cx="5847051" cy="60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t="9620" r="6939" b="7719"/>
          <a:stretch/>
        </p:blipFill>
        <p:spPr bwMode="auto">
          <a:xfrm>
            <a:off x="4243330" y="1043533"/>
            <a:ext cx="5815446" cy="604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oogle Shape;368;g73a0cccb5e_1_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5" y="6804173"/>
            <a:ext cx="10009113" cy="129614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algn="ctr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i="1" dirty="0" smtClean="0"/>
              <a:t>Параметры исследуемых пен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94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2" t="11706" r="27133" b="15049"/>
          <a:stretch/>
        </p:blipFill>
        <p:spPr bwMode="auto">
          <a:xfrm>
            <a:off x="2399355" y="1187549"/>
            <a:ext cx="61505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4091" y="6089641"/>
            <a:ext cx="9783209" cy="1470034"/>
          </a:xfrm>
        </p:spPr>
        <p:txBody>
          <a:bodyPr>
            <a:normAutofit/>
          </a:bodyPr>
          <a:lstStyle/>
          <a:p>
            <a:pPr marL="352425" indent="449263" algn="ctr" defTabSz="790575">
              <a:buNone/>
            </a:pPr>
            <a:r>
              <a:rPr lang="ru-RU" sz="2800" dirty="0"/>
              <a:t> </a:t>
            </a:r>
            <a:r>
              <a:rPr lang="ru-RU" sz="2000" dirty="0"/>
              <a:t>Схематичная картина процесса гидроразрыва </a:t>
            </a:r>
            <a:r>
              <a:rPr lang="ru-RU" sz="2000" dirty="0" smtClean="0"/>
              <a:t>пласта</a:t>
            </a:r>
            <a:r>
              <a:rPr lang="ru-RU" sz="2000" baseline="30000" dirty="0" smtClean="0"/>
              <a:t>1</a:t>
            </a: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6350" indent="88900" defTabSz="790575">
              <a:buNone/>
            </a:pPr>
            <a:r>
              <a:rPr lang="ru-RU" sz="2000" baseline="30000" dirty="0" smtClean="0"/>
              <a:t>1</a:t>
            </a:r>
            <a:r>
              <a:rPr lang="ru-RU" sz="2000" dirty="0" smtClean="0"/>
              <a:t>Черный С.Г. , В.Н. Лапин, Д.В. Есипов, Д.С. Куранаков. Методы моделирования зарождения и распространения трещин ; Изд-во СО РАН, 2016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/>
          <a:p>
            <a:pPr algn="r"/>
            <a:fld id="{00000000-1234-1234-1234-123412341234}" type="slidenum">
              <a:rPr lang="ru-RU" sz="1800"/>
              <a:pPr algn="r"/>
              <a:t>2</a:t>
            </a:fld>
            <a:endParaRPr lang="ru-RU" sz="1800" dirty="0"/>
          </a:p>
        </p:txBody>
      </p:sp>
      <p:pic>
        <p:nvPicPr>
          <p:cNvPr id="7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216099" y="6732165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40068" y="251445"/>
            <a:ext cx="8605023" cy="1259946"/>
          </a:xfrm>
        </p:spPr>
        <p:txBody>
          <a:bodyPr>
            <a:normAutofit/>
          </a:bodyPr>
          <a:lstStyle/>
          <a:p>
            <a:pPr marL="722313"/>
            <a:r>
              <a:rPr lang="ru-RU" sz="4400" dirty="0" smtClean="0"/>
              <a:t>Введение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53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718422" cy="1259946"/>
          </a:xfrm>
        </p:spPr>
        <p:txBody>
          <a:bodyPr>
            <a:noAutofit/>
          </a:bodyPr>
          <a:lstStyle/>
          <a:p>
            <a:r>
              <a:rPr lang="ru-RU" sz="4400" dirty="0">
                <a:sym typeface="Arial"/>
              </a:rPr>
              <a:t>Пример входных данных</a:t>
            </a:r>
          </a:p>
        </p:txBody>
      </p:sp>
      <p:pic>
        <p:nvPicPr>
          <p:cNvPr id="5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7AF9705-0E43-4896-B462-6B8BDF7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160"/>
              </p:ext>
            </p:extLst>
          </p:nvPr>
        </p:nvGraphicFramePr>
        <p:xfrm>
          <a:off x="288108" y="1763613"/>
          <a:ext cx="10309506" cy="414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6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Параметры пласта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Параметр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Значение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Описание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E, ГПа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25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Плоский модуль упругости </a:t>
                      </a:r>
                      <a:r>
                        <a:rPr lang="ru-RU" sz="2200" dirty="0" smtClean="0">
                          <a:effectLst/>
                        </a:rPr>
                        <a:t>E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T, K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350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Температура пласта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7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err="1">
                          <a:effectLst/>
                        </a:rPr>
                        <a:t>Cl</a:t>
                      </a:r>
                      <a:r>
                        <a:rPr lang="ru-RU" sz="2200" dirty="0">
                          <a:effectLst/>
                        </a:rPr>
                        <a:t>, м/мин</a:t>
                      </a:r>
                      <a:r>
                        <a:rPr lang="ru-RU" sz="2200" baseline="30000" dirty="0">
                          <a:effectLst/>
                        </a:rPr>
                        <a:t>0.5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Коэффициент утечек по Картеру </a:t>
                      </a:r>
                      <a:r>
                        <a:rPr lang="ru-RU" sz="2200" dirty="0" smtClean="0">
                          <a:effectLst/>
                        </a:rPr>
                        <a:t>для </a:t>
                      </a:r>
                      <a:r>
                        <a:rPr lang="ru-RU" sz="2200" dirty="0">
                          <a:effectLst/>
                        </a:rPr>
                        <a:t>жидкой </a:t>
                      </a:r>
                      <a:r>
                        <a:rPr lang="ru-RU" sz="2200" dirty="0" smtClean="0">
                          <a:effectLst/>
                        </a:rPr>
                        <a:t>компоненты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Hср, м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110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Высота центра перфораций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Hперф, м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20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Протяжённость перфораций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7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Cl_gas, м/мин</a:t>
                      </a:r>
                      <a:r>
                        <a:rPr lang="ru-RU" sz="2200" baseline="30000">
                          <a:effectLst/>
                        </a:rPr>
                        <a:t>0.5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Коэффициент утечек по Картеру для газовой </a:t>
                      </a:r>
                      <a:r>
                        <a:rPr lang="ru-RU" sz="2200" dirty="0" smtClean="0">
                          <a:effectLst/>
                        </a:rPr>
                        <a:t>компоненты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718422" cy="1259946"/>
          </a:xfrm>
        </p:spPr>
        <p:txBody>
          <a:bodyPr>
            <a:noAutofit/>
          </a:bodyPr>
          <a:lstStyle/>
          <a:p>
            <a:r>
              <a:rPr lang="ru-RU" sz="4400" dirty="0">
                <a:sym typeface="Arial"/>
              </a:rPr>
              <a:t>Пример входных данных</a:t>
            </a:r>
          </a:p>
        </p:txBody>
      </p:sp>
      <p:pic>
        <p:nvPicPr>
          <p:cNvPr id="5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7AF9705-0E43-4896-B462-6B8BDF7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21</a:t>
            </a:fld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65996"/>
              </p:ext>
            </p:extLst>
          </p:nvPr>
        </p:nvGraphicFramePr>
        <p:xfrm>
          <a:off x="216099" y="4283893"/>
          <a:ext cx="10364624" cy="2816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6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Параметры расчета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P3D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Тип используемого сечения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err="1">
                          <a:effectLst/>
                        </a:rPr>
                        <a:t>dt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2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Шаг расчета по </a:t>
                      </a:r>
                      <a:r>
                        <a:rPr lang="en-US" sz="2100">
                          <a:effectLst/>
                        </a:rPr>
                        <a:t>t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err="1">
                          <a:effectLst/>
                        </a:rPr>
                        <a:t>dx</a:t>
                      </a:r>
                      <a:r>
                        <a:rPr lang="ru-RU" sz="2100" dirty="0">
                          <a:effectLst/>
                        </a:rPr>
                        <a:t>, м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Шаг расчета по </a:t>
                      </a:r>
                      <a:r>
                        <a:rPr lang="en-US" sz="2100" dirty="0">
                          <a:effectLst/>
                        </a:rPr>
                        <a:t>x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err="1">
                          <a:effectLst/>
                        </a:rPr>
                        <a:t>Nx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Начальное число ячеек (не менее 7)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 err="1">
                          <a:effectLst/>
                        </a:rPr>
                        <a:t>draw_step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40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Определяет частоту обновления изображения </a:t>
                      </a:r>
                      <a:r>
                        <a:rPr lang="ru-RU" sz="2100" dirty="0" smtClean="0">
                          <a:effectLst/>
                        </a:rPr>
                        <a:t>трещины</a:t>
                      </a:r>
                      <a:r>
                        <a:rPr lang="ru-RU" sz="2100" baseline="0" dirty="0" smtClean="0">
                          <a:effectLst/>
                        </a:rPr>
                        <a:t> </a:t>
                      </a:r>
                      <a:r>
                        <a:rPr lang="ru-RU" sz="2100" dirty="0" smtClean="0">
                          <a:effectLst/>
                        </a:rPr>
                        <a:t>(1 </a:t>
                      </a:r>
                      <a:r>
                        <a:rPr lang="ru-RU" sz="2100" dirty="0">
                          <a:effectLst/>
                        </a:rPr>
                        <a:t>— каждый временной шаг, 10 — каждый десятый)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55367"/>
              </p:ext>
            </p:extLst>
          </p:nvPr>
        </p:nvGraphicFramePr>
        <p:xfrm>
          <a:off x="216098" y="1547589"/>
          <a:ext cx="10359007" cy="274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1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Параметры </a:t>
                      </a:r>
                      <a:r>
                        <a:rPr lang="ru-RU" sz="2100" dirty="0" smtClean="0">
                          <a:effectLst/>
                        </a:rPr>
                        <a:t>жидкости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dirty="0">
                          <a:effectLst/>
                        </a:rPr>
                        <a:t>CO</a:t>
                      </a:r>
                      <a:r>
                        <a:rPr lang="en-US" sz="2100" baseline="-25000" dirty="0">
                          <a:effectLst/>
                        </a:rPr>
                        <a:t>2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Используемый газ 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dirty="0" err="1">
                          <a:effectLst/>
                        </a:rPr>
                        <a:t>rho_I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dirty="0">
                          <a:effectLst/>
                        </a:rPr>
                        <a:t>1800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Плотность жидкой фазы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Загрузить данные для </a:t>
                      </a:r>
                      <a:r>
                        <a:rPr lang="en-US" sz="2100" dirty="0">
                          <a:effectLst/>
                        </a:rPr>
                        <a:t>K</a:t>
                      </a:r>
                      <a:r>
                        <a:rPr lang="ru-RU" sz="2100" dirty="0">
                          <a:effectLst/>
                        </a:rPr>
                        <a:t>, Па с</a:t>
                      </a:r>
                      <a:r>
                        <a:rPr lang="en-US" sz="2100" baseline="30000" dirty="0">
                          <a:effectLst/>
                        </a:rPr>
                        <a:t>n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Таблица данных для коэффициента густоты потока жидкости, образующей пену, при различных температуре и качестве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Загрузить данные для </a:t>
                      </a:r>
                      <a:r>
                        <a:rPr lang="en-US" sz="2100" dirty="0">
                          <a:effectLst/>
                        </a:rPr>
                        <a:t>n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Таблица данных для индекса поведения жидкости, образующей пену, при различных температуре и качестве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3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718422" cy="1259946"/>
          </a:xfrm>
        </p:spPr>
        <p:txBody>
          <a:bodyPr>
            <a:noAutofit/>
          </a:bodyPr>
          <a:lstStyle/>
          <a:p>
            <a:r>
              <a:rPr lang="ru-RU" sz="4400" dirty="0">
                <a:sym typeface="Arial"/>
              </a:rPr>
              <a:t>Пример входных данных</a:t>
            </a:r>
          </a:p>
        </p:txBody>
      </p:sp>
      <p:pic>
        <p:nvPicPr>
          <p:cNvPr id="5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7AF9705-0E43-4896-B462-6B8BDF7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22</a:t>
            </a:fld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85871"/>
              </p:ext>
            </p:extLst>
          </p:nvPr>
        </p:nvGraphicFramePr>
        <p:xfrm>
          <a:off x="936179" y="1589718"/>
          <a:ext cx="8911773" cy="2334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0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Прямая задача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Время ступени, мин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Расход жидкости, м</a:t>
                      </a:r>
                      <a:r>
                        <a:rPr lang="en-US" sz="2100" baseline="30000" dirty="0">
                          <a:effectLst/>
                        </a:rPr>
                        <a:t>3</a:t>
                      </a:r>
                      <a:r>
                        <a:rPr lang="en-US" sz="2100" dirty="0">
                          <a:effectLst/>
                        </a:rPr>
                        <a:t>/</a:t>
                      </a:r>
                      <a:r>
                        <a:rPr lang="ru-RU" sz="2100" dirty="0">
                          <a:effectLst/>
                        </a:rPr>
                        <a:t>мин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Расход газа, м</a:t>
                      </a:r>
                      <a:r>
                        <a:rPr lang="en-US" sz="2100" baseline="30000" dirty="0">
                          <a:effectLst/>
                        </a:rPr>
                        <a:t>3</a:t>
                      </a:r>
                      <a:r>
                        <a:rPr lang="en-US" sz="2100" dirty="0">
                          <a:effectLst/>
                        </a:rPr>
                        <a:t>/</a:t>
                      </a:r>
                      <a:r>
                        <a:rPr lang="ru-RU" sz="2100" dirty="0">
                          <a:effectLst/>
                        </a:rPr>
                        <a:t>мин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Давление закачиваемого газа, МПа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Температуры закачиваемого газа, К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15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1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0.1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300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>
                          <a:effectLst/>
                        </a:rPr>
                        <a:t>15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1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400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0.1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dirty="0">
                          <a:effectLst/>
                        </a:rPr>
                        <a:t>300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42582"/>
              </p:ext>
            </p:extLst>
          </p:nvPr>
        </p:nvGraphicFramePr>
        <p:xfrm>
          <a:off x="2233613" y="4304431"/>
          <a:ext cx="6334125" cy="257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5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Слоистость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Высота слоя, м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Напряжение, МПа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39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20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35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50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37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>
                          <a:effectLst/>
                        </a:rPr>
                        <a:t>50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>
                          <a:effectLst/>
                        </a:rPr>
                        <a:t>40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1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57603" r="43438" b="32719"/>
          <a:stretch/>
        </p:blipFill>
        <p:spPr bwMode="auto">
          <a:xfrm>
            <a:off x="3906508" y="2123653"/>
            <a:ext cx="298833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540068" y="1763925"/>
                <a:ext cx="9721216" cy="5112256"/>
              </a:xfrm>
            </p:spPr>
            <p:txBody>
              <a:bodyPr>
                <a:noAutofit/>
              </a:bodyPr>
              <a:lstStyle/>
              <a:p>
                <a:pPr marL="173038" indent="457200">
                  <a:buNone/>
                </a:pPr>
                <a:r>
                  <a:rPr lang="ru-RU" sz="2600" dirty="0" smtClean="0"/>
                  <a:t>Температура в трещине считается по закону</a:t>
                </a:r>
                <a:r>
                  <a:rPr lang="ru-RU" sz="2800" baseline="30000" dirty="0" smtClean="0"/>
                  <a:t>5</a:t>
                </a:r>
                <a:r>
                  <a:rPr lang="ru-RU" sz="2600" dirty="0" smtClean="0"/>
                  <a:t>:</a:t>
                </a:r>
              </a:p>
              <a:p>
                <a:pPr marL="173038" indent="457200">
                  <a:buNone/>
                </a:pPr>
                <a:endParaRPr lang="ru-RU" sz="2600" dirty="0" smtClean="0"/>
              </a:p>
              <a:p>
                <a:pPr marL="107950" marR="36195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600" dirty="0"/>
                  <a:t>где</a:t>
                </a:r>
                <a:r>
                  <a:rPr lang="ru-RU" sz="2600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ru-RU" sz="2600" dirty="0"/>
                  <a:t>температура пласта</a:t>
                </a:r>
              </a:p>
              <a:p>
                <a:pPr marL="627063" marR="36195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600" dirty="0"/>
                  <a:t>температура закачиваемой пены.</a:t>
                </a:r>
              </a:p>
              <a:p>
                <a:pPr marL="0" marR="36195" indent="630238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600" dirty="0"/>
                  <a:t>С помощью экспоненциальной интерполяции находим значения для k и </a:t>
                </a:r>
                <a:r>
                  <a:rPr lang="en-US" sz="2600" dirty="0"/>
                  <a:t>n</a:t>
                </a:r>
                <a:r>
                  <a:rPr lang="ru-RU" sz="2600" dirty="0"/>
                  <a:t>, подставляя в качестве аргументов необходимое качество пены </a:t>
                </a:r>
                <a:r>
                  <a:rPr lang="en-US" sz="2600" dirty="0"/>
                  <a:t>Q</a:t>
                </a:r>
                <a:r>
                  <a:rPr lang="ru-RU" sz="2600" dirty="0"/>
                  <a:t> и температуру, вычисленную по данному закону.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68" y="1763925"/>
                <a:ext cx="9721216" cy="5112256"/>
              </a:xfrm>
              <a:blipFill rotWithShape="1">
                <a:blip r:embed="rId4"/>
                <a:stretch>
                  <a:fillRect l="-1004" t="-834" r="-753" b="-1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6" name="Google Shape;316;g733e43c2fc_2_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(без утечек)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23</a:t>
            </a:fld>
            <a:endParaRPr lang="ru-RU" dirty="0">
              <a:solidFill>
                <a:schemeClr val="dk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 txBox="1">
            <a:spLocks/>
          </p:cNvSpPr>
          <p:nvPr/>
        </p:nvSpPr>
        <p:spPr>
          <a:xfrm>
            <a:off x="76" y="6876181"/>
            <a:ext cx="9999232" cy="648072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73038">
              <a:buNone/>
            </a:pPr>
            <a:r>
              <a:rPr lang="ru-RU" sz="2000" baseline="30000" dirty="0" smtClean="0"/>
              <a:t>5</a:t>
            </a:r>
            <a:r>
              <a:rPr lang="en-US" sz="2000" dirty="0" err="1" smtClean="0"/>
              <a:t>Babenkov</a:t>
            </a:r>
            <a:r>
              <a:rPr lang="en-US" sz="2000" dirty="0" smtClean="0"/>
              <a:t> </a:t>
            </a:r>
            <a:r>
              <a:rPr lang="en-US" sz="2000" dirty="0"/>
              <a:t>M. B. Temperature of rock formation and fracturing </a:t>
            </a:r>
            <a:r>
              <a:rPr lang="en-US" sz="2000" dirty="0" smtClean="0"/>
              <a:t>fluid</a:t>
            </a:r>
            <a:r>
              <a:rPr lang="ru-RU" sz="2000" dirty="0" smtClean="0"/>
              <a:t> </a:t>
            </a:r>
            <a:r>
              <a:rPr lang="en-US" sz="2000" dirty="0" smtClean="0"/>
              <a:t>during </a:t>
            </a:r>
            <a:r>
              <a:rPr lang="en-US" sz="2000" dirty="0"/>
              <a:t>the hydraulic fracturing </a:t>
            </a:r>
            <a:r>
              <a:rPr lang="en-US" sz="2000" dirty="0" smtClean="0"/>
              <a:t>process</a:t>
            </a:r>
            <a:r>
              <a:rPr lang="ru-RU" sz="2000" dirty="0" smtClean="0"/>
              <a:t>, 2018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61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4611"/>
            <a:ext cx="10801350" cy="1535064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длина трещины может отличаться </a:t>
            </a:r>
            <a:r>
              <a:rPr lang="ru-RU" sz="4400" dirty="0"/>
              <a:t>от случая, когда мы пренебрегаем данным параметром, до </a:t>
            </a:r>
            <a:r>
              <a:rPr lang="ru-RU" sz="4400" dirty="0" smtClean="0"/>
              <a:t>18.31%.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24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2195661"/>
            <a:ext cx="5197194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(без утечек)</a:t>
            </a:r>
            <a:endParaRPr lang="ru-RU" sz="4400" dirty="0"/>
          </a:p>
        </p:txBody>
      </p:sp>
      <p:sp>
        <p:nvSpPr>
          <p:cNvPr id="7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1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0" y="2195661"/>
            <a:ext cx="5211924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2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 txBox="1">
            <a:spLocks/>
          </p:cNvSpPr>
          <p:nvPr/>
        </p:nvSpPr>
        <p:spPr>
          <a:xfrm>
            <a:off x="-75" y="6016703"/>
            <a:ext cx="10801350" cy="1542972"/>
          </a:xfrm>
          <a:prstGeom prst="rect">
            <a:avLst/>
          </a:prstGeom>
        </p:spPr>
        <p:txBody>
          <a:bodyPr vert="horz" lIns="100783" tIns="50392" rIns="100783" bIns="50392" rtlCol="0">
            <a:normAutofit fontScale="55000" lnSpcReduction="2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увеличении плотности пены наблюдается увеличения влияния температуры на геометрию трещины;</a:t>
            </a:r>
          </a:p>
          <a:p>
            <a:pPr>
              <a:buFont typeface="Courier New" pitchFamily="49" charset="0"/>
              <a:buChar char="o"/>
            </a:pPr>
            <a:r>
              <a:rPr lang="ru-RU" sz="4400" dirty="0" smtClean="0"/>
              <a:t>При учёте температурных эффектов раскрытие трещины может отличаться от случая, когда мы пренебрегаем данным параметром, до </a:t>
            </a:r>
            <a:r>
              <a:rPr lang="ru-RU" sz="4400" dirty="0"/>
              <a:t>22.04</a:t>
            </a:r>
            <a:r>
              <a:rPr lang="ru-RU" sz="4400" dirty="0" smtClean="0"/>
              <a:t>%.</a:t>
            </a:r>
          </a:p>
          <a:p>
            <a:pPr marL="0" indent="0" algn="ctr">
              <a:buFont typeface="Arial" pitchFamily="34" charset="0"/>
              <a:buNone/>
            </a:pPr>
            <a:endParaRPr lang="ru-RU" sz="3200" dirty="0" smtClean="0"/>
          </a:p>
          <a:p>
            <a:pPr marL="0" indent="0" algn="ctr">
              <a:buFont typeface="Arial" pitchFamily="34" charset="0"/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25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2182753"/>
            <a:ext cx="5213838" cy="383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(без утечек)</a:t>
            </a:r>
            <a:endParaRPr lang="ru-RU" sz="4400" dirty="0"/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" y="2193900"/>
            <a:ext cx="5213838" cy="383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1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6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-75" y="6019707"/>
            <a:ext cx="10801350" cy="1539968"/>
          </a:xfrm>
          <a:prstGeom prst="rect">
            <a:avLst/>
          </a:prstGeom>
        </p:spPr>
        <p:txBody>
          <a:bodyPr vert="horz" lIns="100783" tIns="50392" rIns="100783" bIns="50392" rtlCol="0">
            <a:normAutofit fontScale="55000" lnSpcReduction="2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увеличении плотности пены наблюдается увеличения влияния температуры на геометрию трещины;</a:t>
            </a:r>
          </a:p>
          <a:p>
            <a:pPr>
              <a:buFont typeface="Courier New" pitchFamily="49" charset="0"/>
              <a:buChar char="o"/>
            </a:pPr>
            <a:r>
              <a:rPr lang="ru-RU" sz="4400" dirty="0" smtClean="0"/>
              <a:t>При учёте температурных эффектов высота трещины может отличаться от случая, когда мы пренебрегаем данным параметром, до </a:t>
            </a:r>
            <a:r>
              <a:rPr lang="ru-RU" sz="4400" dirty="0"/>
              <a:t>5.99</a:t>
            </a:r>
            <a:r>
              <a:rPr lang="ru-RU" sz="4400" dirty="0" smtClean="0"/>
              <a:t>%.</a:t>
            </a:r>
            <a:endParaRPr lang="ru-RU" sz="3200" dirty="0" smtClean="0"/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57" y="2185758"/>
            <a:ext cx="5201558" cy="3833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26</a:t>
            </a:fld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" y="2187520"/>
            <a:ext cx="5218682" cy="383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(без утечек)</a:t>
            </a:r>
            <a:endParaRPr lang="ru-RU" sz="4400" dirty="0"/>
          </a:p>
        </p:txBody>
      </p:sp>
      <p:sp>
        <p:nvSpPr>
          <p:cNvPr id="11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1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6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41877" r="38183" b="38567"/>
          <a:stretch/>
        </p:blipFill>
        <p:spPr bwMode="auto">
          <a:xfrm>
            <a:off x="6048747" y="1462175"/>
            <a:ext cx="4248472" cy="12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Google Shape;316;g733e43c2fc_2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(без утечек)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-1" y="1619597"/>
                <a:ext cx="10801351" cy="5256584"/>
              </a:xfrm>
            </p:spPr>
            <p:txBody>
              <a:bodyPr>
                <a:noAutofit/>
              </a:bodyPr>
              <a:lstStyle/>
              <a:p>
                <a:pPr marL="173038" indent="457200">
                  <a:buNone/>
                </a:pPr>
                <a:r>
                  <a:rPr lang="ru-RU" sz="2300" dirty="0" smtClean="0"/>
                  <a:t>Температура в трещине считается по закону</a:t>
                </a:r>
                <a:r>
                  <a:rPr lang="ru-RU" sz="2400" baseline="30000" dirty="0" smtClean="0"/>
                  <a:t>5</a:t>
                </a:r>
                <a:r>
                  <a:rPr lang="ru-RU" sz="2300" dirty="0" smtClean="0"/>
                  <a:t>:</a:t>
                </a:r>
              </a:p>
              <a:p>
                <a:pPr marL="173038" indent="457200">
                  <a:buNone/>
                </a:pPr>
                <a:endParaRPr lang="ru-RU" sz="2300" dirty="0" smtClean="0"/>
              </a:p>
              <a:p>
                <a:pPr marL="107950" marR="3619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300" dirty="0" smtClean="0">
                    <a:ea typeface="Times New Roman"/>
                    <a:cs typeface="Times New Roman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b>
                      <m:sup>
                        <m: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23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температура </a:t>
                </a:r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пласта,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b>
                      <m:sup>
                        <m: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 </a:t>
                </a:r>
                <a:r>
                  <a:rPr lang="ru-RU" sz="2300" dirty="0">
                    <a:effectLst/>
                    <a:ea typeface="Times New Roman"/>
                    <a:cs typeface="Times New Roman"/>
                  </a:rPr>
                  <a:t>температура закачиваемой пены;</a:t>
                </a:r>
                <a:endParaRPr lang="ru-RU" sz="2300" dirty="0">
                  <a:ea typeface="Calibri"/>
                  <a:cs typeface="Times New Roman"/>
                </a:endParaRPr>
              </a:p>
              <a:p>
                <a:pPr marL="722313" marR="3619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  <m:sup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=4183 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Дж/(кг ∙ </m:t>
                    </m:r>
                    <m:r>
                      <m:rPr>
                        <m:nor/>
                      </m:rPr>
                      <a:rPr lang="ru-RU" sz="230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m:t>К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)</m:t>
                    </m:r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 </a:t>
                </a:r>
                <a:r>
                  <a:rPr lang="ru-RU" sz="2300" dirty="0">
                    <a:effectLst/>
                    <a:ea typeface="Times New Roman"/>
                    <a:cs typeface="Times New Roman"/>
                  </a:rPr>
                  <a:t>удельная теплоёмкость закачиваемой </a:t>
                </a:r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жидкости,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  <m:sup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=850 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Дж/(кг ∙ </m:t>
                    </m:r>
                    <m:r>
                      <m:rPr>
                        <m:nor/>
                      </m:rPr>
                      <a:rPr lang="ru-RU" sz="230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m:t>К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)</m:t>
                    </m:r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 удельная теплоёмкость пласта;</a:t>
                </a:r>
                <a:endParaRPr lang="ru-RU" sz="2300" dirty="0">
                  <a:ea typeface="Calibri"/>
                  <a:cs typeface="Times New Roman"/>
                </a:endParaRPr>
              </a:p>
              <a:p>
                <a:pPr marL="722313" marR="3619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b>
                    </m:sSub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=2968 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кг/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м</a:t>
                </a:r>
                <a:r>
                  <a:rPr lang="ru-RU" sz="2300" baseline="30000" dirty="0">
                    <a:effectLst/>
                    <a:ea typeface="Times New Roman"/>
                    <a:cs typeface="Times New Roman"/>
                  </a:rPr>
                  <a:t>3</a:t>
                </a:r>
                <a:r>
                  <a:rPr lang="ru-RU" sz="2300" dirty="0">
                    <a:effectLst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 плотность </a:t>
                </a:r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пласта,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b>
                    </m:sSub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 плотность закачиваемой жидкости.</a:t>
                </a:r>
                <a:endParaRPr lang="ru-RU" sz="2300" dirty="0">
                  <a:ea typeface="Calibri"/>
                  <a:cs typeface="Times New Roman"/>
                </a:endParaRPr>
              </a:p>
              <a:p>
                <a:pPr marL="95250" marR="36195" indent="630238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300" dirty="0" smtClean="0">
                    <a:ea typeface="Calibri"/>
                    <a:cs typeface="Times New Roman"/>
                  </a:rPr>
                  <a:t>С помощью экспоненциальной интерполяции находим значения для </a:t>
                </a:r>
                <a:r>
                  <a:rPr lang="ru-RU" sz="2300" dirty="0">
                    <a:solidFill>
                      <a:prstClr val="black"/>
                    </a:solidFill>
                  </a:rPr>
                  <a:t>k и </a:t>
                </a:r>
                <a:r>
                  <a:rPr lang="en-US" sz="2300" dirty="0" smtClean="0">
                    <a:solidFill>
                      <a:prstClr val="black"/>
                    </a:solidFill>
                  </a:rPr>
                  <a:t>n</a:t>
                </a:r>
                <a:r>
                  <a:rPr lang="ru-RU" sz="2300" dirty="0" smtClean="0">
                    <a:solidFill>
                      <a:prstClr val="black"/>
                    </a:solidFill>
                  </a:rPr>
                  <a:t>, подставляя в качестве аргументов необходимое качество пены </a:t>
                </a:r>
                <a:r>
                  <a:rPr lang="en-US" sz="2300" dirty="0" smtClean="0">
                    <a:solidFill>
                      <a:prstClr val="black"/>
                    </a:solidFill>
                  </a:rPr>
                  <a:t>Q</a:t>
                </a:r>
                <a:r>
                  <a:rPr lang="ru-RU" sz="2300" dirty="0" smtClean="0">
                    <a:solidFill>
                      <a:prstClr val="black"/>
                    </a:solidFill>
                  </a:rPr>
                  <a:t> и температуру, вычисленную по данному закону.</a:t>
                </a:r>
                <a:endParaRPr lang="ru-RU" sz="23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619597"/>
                <a:ext cx="10801351" cy="5256584"/>
              </a:xfrm>
              <a:blipFill rotWithShape="1">
                <a:blip r:embed="rId5"/>
                <a:stretch>
                  <a:fillRect t="-812" b="-3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27</a:t>
            </a:fld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 txBox="1">
            <a:spLocks/>
          </p:cNvSpPr>
          <p:nvPr/>
        </p:nvSpPr>
        <p:spPr>
          <a:xfrm>
            <a:off x="76" y="6876181"/>
            <a:ext cx="9999232" cy="648072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73038">
              <a:buNone/>
            </a:pPr>
            <a:r>
              <a:rPr lang="ru-RU" sz="2000" baseline="30000" dirty="0" smtClean="0"/>
              <a:t>5</a:t>
            </a:r>
            <a:r>
              <a:rPr lang="en-US" sz="2000" dirty="0" err="1" smtClean="0"/>
              <a:t>Babenkov</a:t>
            </a:r>
            <a:r>
              <a:rPr lang="en-US" sz="2000" dirty="0" smtClean="0"/>
              <a:t> </a:t>
            </a:r>
            <a:r>
              <a:rPr lang="en-US" sz="2000" dirty="0"/>
              <a:t>M. B. Temperature of rock formation and fracturing </a:t>
            </a:r>
            <a:r>
              <a:rPr lang="en-US" sz="2000" dirty="0" smtClean="0"/>
              <a:t>fluid</a:t>
            </a:r>
            <a:r>
              <a:rPr lang="ru-RU" sz="2000" dirty="0" smtClean="0"/>
              <a:t> </a:t>
            </a:r>
            <a:r>
              <a:rPr lang="en-US" sz="2000" dirty="0" smtClean="0"/>
              <a:t>during </a:t>
            </a:r>
            <a:r>
              <a:rPr lang="en-US" sz="2000" dirty="0"/>
              <a:t>the hydraulic fracturing </a:t>
            </a:r>
            <a:r>
              <a:rPr lang="en-US" sz="2000" dirty="0" smtClean="0"/>
              <a:t>process</a:t>
            </a:r>
            <a:r>
              <a:rPr lang="ru-RU" sz="2000" dirty="0" smtClean="0"/>
              <a:t>, 2018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75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0" y="6024611"/>
            <a:ext cx="10801350" cy="1535064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длина трещины может отличаться </a:t>
            </a:r>
            <a:r>
              <a:rPr lang="ru-RU" sz="4400" dirty="0"/>
              <a:t>от случая, когда мы пренебрегаем данным параметром, до 14.71</a:t>
            </a:r>
            <a:r>
              <a:rPr lang="ru-RU" sz="4400" dirty="0" smtClean="0"/>
              <a:t>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28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78" y="2195661"/>
            <a:ext cx="5197194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(без утечек)</a:t>
            </a:r>
            <a:endParaRPr lang="ru-RU" sz="4400" dirty="0"/>
          </a:p>
        </p:txBody>
      </p:sp>
      <p:sp>
        <p:nvSpPr>
          <p:cNvPr id="12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0" y="2195661"/>
            <a:ext cx="5211924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2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-75" y="6027848"/>
            <a:ext cx="10801350" cy="1531827"/>
          </a:xfrm>
          <a:prstGeom prst="rect">
            <a:avLst/>
          </a:prstGeom>
        </p:spPr>
        <p:txBody>
          <a:bodyPr vert="horz" lIns="100783" tIns="50392" rIns="100783" bIns="50392" rtlCol="0">
            <a:normAutofit fontScale="55000" lnSpcReduction="2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увеличении плотности пены наблюдается увеличения влияния температуры на геометрию трещины;</a:t>
            </a:r>
          </a:p>
          <a:p>
            <a:pPr>
              <a:buFont typeface="Courier New" pitchFamily="49" charset="0"/>
              <a:buChar char="o"/>
            </a:pPr>
            <a:r>
              <a:rPr lang="ru-RU" sz="4400" dirty="0" smtClean="0"/>
              <a:t>При учёте температурных эффектов раскрытие трещины может отличаться от случая, когда мы пренебрегаем данным параметром, до 16.77%.</a:t>
            </a:r>
          </a:p>
          <a:p>
            <a:pPr marL="0" indent="0" algn="ctr">
              <a:buFont typeface="Arial" pitchFamily="34" charset="0"/>
              <a:buNone/>
            </a:pPr>
            <a:endParaRPr lang="ru-RU" sz="3200" dirty="0" smtClean="0"/>
          </a:p>
          <a:p>
            <a:pPr marL="0" indent="0" algn="ctr">
              <a:buFont typeface="Arial" pitchFamily="34" charset="0"/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29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78" y="2184877"/>
            <a:ext cx="5213838" cy="3842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(без утечек)</a:t>
            </a:r>
            <a:endParaRPr lang="ru-RU" sz="4400" dirty="0"/>
          </a:p>
        </p:txBody>
      </p:sp>
      <p:sp>
        <p:nvSpPr>
          <p:cNvPr id="12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" y="2193900"/>
            <a:ext cx="5213838" cy="383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2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51445"/>
            <a:ext cx="8811778" cy="1259946"/>
          </a:xfrm>
        </p:spPr>
        <p:txBody>
          <a:bodyPr>
            <a:normAutofit/>
          </a:bodyPr>
          <a:lstStyle/>
          <a:p>
            <a:pPr marL="722313"/>
            <a:r>
              <a:rPr lang="ru-RU" sz="4400" dirty="0" smtClean="0"/>
              <a:t>Пенный </a:t>
            </a:r>
            <a:r>
              <a:rPr lang="ru-RU" sz="4400" dirty="0"/>
              <a:t>ГРП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92" y="1944168"/>
            <a:ext cx="5184575" cy="5500013"/>
          </a:xfrm>
        </p:spPr>
        <p:txBody>
          <a:bodyPr>
            <a:noAutofit/>
          </a:bodyPr>
          <a:lstStyle/>
          <a:p>
            <a:pPr marL="36195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361950" indent="0">
              <a:buNone/>
            </a:pPr>
            <a:r>
              <a:rPr lang="ru-RU" sz="2800" dirty="0" smtClean="0"/>
              <a:t>	Преимущества: </a:t>
            </a:r>
          </a:p>
          <a:p>
            <a:pPr marL="36195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endParaRPr lang="ru-RU" sz="2800" dirty="0" smtClean="0"/>
          </a:p>
          <a:p>
            <a:pPr marL="173038" indent="0">
              <a:buFont typeface="Wingdings" pitchFamily="2" charset="2"/>
              <a:buChar char="Ø"/>
            </a:pPr>
            <a:r>
              <a:rPr lang="ru-RU" sz="2800" dirty="0" smtClean="0"/>
              <a:t>  Минимизируется используемый объем жидкой фазы</a:t>
            </a:r>
          </a:p>
          <a:p>
            <a:pPr marL="173038" indent="0">
              <a:buFont typeface="Wingdings" pitchFamily="2" charset="2"/>
              <a:buChar char="Ø"/>
            </a:pPr>
            <a:r>
              <a:rPr lang="ru-RU" sz="2800" dirty="0" smtClean="0"/>
              <a:t>  Захват и перенос пропанта из-за высокой вязкости </a:t>
            </a:r>
          </a:p>
          <a:p>
            <a:pPr marL="173038" indent="0">
              <a:buFont typeface="Wingdings" pitchFamily="2" charset="2"/>
              <a:buChar char="Ø"/>
            </a:pPr>
            <a:r>
              <a:rPr lang="ru-RU" sz="2800" dirty="0" smtClean="0"/>
              <a:t>  Низкий уровень утечек в пласт</a:t>
            </a:r>
          </a:p>
          <a:p>
            <a:pPr marL="173038" indent="0">
              <a:buFont typeface="Wingdings" pitchFamily="2" charset="2"/>
              <a:buChar char="Ø"/>
            </a:pPr>
            <a:r>
              <a:rPr lang="ru-RU" sz="2800" dirty="0" smtClean="0"/>
              <a:t>  После ГРП газ выталкивает </a:t>
            </a:r>
          </a:p>
          <a:p>
            <a:pPr marL="173038" indent="0">
              <a:buNone/>
            </a:pPr>
            <a:r>
              <a:rPr lang="ru-RU" sz="2800" dirty="0" smtClean="0"/>
              <a:t>жидкость </a:t>
            </a:r>
            <a:r>
              <a:rPr lang="ru-RU" sz="2800" dirty="0"/>
              <a:t>из </a:t>
            </a:r>
            <a:r>
              <a:rPr lang="ru-RU" sz="2800" dirty="0" smtClean="0"/>
              <a:t>трещины			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472683" y="1944168"/>
            <a:ext cx="4680519" cy="5500013"/>
          </a:xfrm>
        </p:spPr>
        <p:txBody>
          <a:bodyPr>
            <a:normAutofit/>
          </a:bodyPr>
          <a:lstStyle/>
          <a:p>
            <a:pPr marL="36195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361950" indent="0">
              <a:buNone/>
            </a:pPr>
            <a:r>
              <a:rPr lang="ru-RU" sz="3200" dirty="0"/>
              <a:t>	</a:t>
            </a:r>
            <a:r>
              <a:rPr lang="ru-RU" sz="3200" dirty="0" smtClean="0"/>
              <a:t>Недостатки:</a:t>
            </a:r>
          </a:p>
          <a:p>
            <a:pPr marL="361950" indent="0">
              <a:lnSpc>
                <a:spcPts val="1000"/>
              </a:lnSpc>
              <a:spcBef>
                <a:spcPts val="0"/>
              </a:spcBef>
              <a:buNone/>
            </a:pPr>
            <a:endParaRPr lang="ru-RU" sz="3200" dirty="0"/>
          </a:p>
          <a:p>
            <a:pPr marL="15875" indent="-15875">
              <a:buFont typeface="Wingdings" pitchFamily="2" charset="2"/>
              <a:buChar char="Ø"/>
            </a:pPr>
            <a:r>
              <a:rPr lang="ru-RU" sz="3200" dirty="0" smtClean="0"/>
              <a:t>  Высокая стоимость</a:t>
            </a:r>
          </a:p>
          <a:p>
            <a:pPr marL="15875" indent="-15875">
              <a:buFont typeface="Wingdings" pitchFamily="2" charset="2"/>
              <a:buChar char="Ø"/>
            </a:pPr>
            <a:r>
              <a:rPr lang="ru-RU" sz="3200" dirty="0" smtClean="0"/>
              <a:t>  Сложности </a:t>
            </a:r>
            <a:r>
              <a:rPr lang="ru-RU" sz="3200" dirty="0"/>
              <a:t>в </a:t>
            </a:r>
            <a:r>
              <a:rPr lang="ru-RU" sz="3200" dirty="0" smtClean="0"/>
              <a:t>расчете </a:t>
            </a:r>
            <a:r>
              <a:rPr lang="ru-RU" sz="3200" dirty="0"/>
              <a:t>геометрии трещины </a:t>
            </a:r>
            <a:r>
              <a:rPr lang="ru-RU" sz="3200" dirty="0" smtClean="0"/>
              <a:t>ГРП из-за сложной физики и введения упрощений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/>
          <a:p>
            <a:pPr algn="r"/>
            <a:fld id="{00000000-1234-1234-1234-123412341234}" type="slidenum">
              <a:rPr lang="ru-RU" sz="1800"/>
              <a:pPr algn="r"/>
              <a:t>3</a:t>
            </a:fld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6299" y="1259557"/>
            <a:ext cx="6912768" cy="8640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oogle Shape;17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08360" y="1339560"/>
            <a:ext cx="10492991" cy="640077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Пена = жидкость + газ (N2, CO2)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49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-75" y="6021470"/>
            <a:ext cx="10801350" cy="1538205"/>
          </a:xfrm>
          <a:prstGeom prst="rect">
            <a:avLst/>
          </a:prstGeom>
        </p:spPr>
        <p:txBody>
          <a:bodyPr vert="horz" lIns="100783" tIns="50392" rIns="100783" bIns="50392" rtlCol="0">
            <a:normAutofit fontScale="55000" lnSpcReduction="2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увеличении плотности пены наблюдается увеличения влияния температуры на геометрию трещины;</a:t>
            </a:r>
          </a:p>
          <a:p>
            <a:pPr>
              <a:buFont typeface="Courier New" pitchFamily="49" charset="0"/>
              <a:buChar char="o"/>
            </a:pPr>
            <a:r>
              <a:rPr lang="ru-RU" sz="4400" dirty="0" smtClean="0"/>
              <a:t>При учёте температурных эффектов высота трещины может отличаться от случая, когда мы пренебрегаем данным параметром, до 4.39%.</a:t>
            </a:r>
          </a:p>
          <a:p>
            <a:pPr marL="0" indent="0" algn="ctr">
              <a:buFont typeface="Arial" pitchFamily="34" charset="0"/>
              <a:buNone/>
            </a:pPr>
            <a:endParaRPr lang="ru-RU" sz="3200" dirty="0" smtClean="0"/>
          </a:p>
          <a:p>
            <a:pPr marL="0" indent="0" algn="ctr">
              <a:buFont typeface="Arial" pitchFamily="34" charset="0"/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30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51" y="2187519"/>
            <a:ext cx="5194738" cy="3833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(без утечек)</a:t>
            </a:r>
            <a:endParaRPr lang="ru-RU" sz="4400" dirty="0"/>
          </a:p>
        </p:txBody>
      </p:sp>
      <p:sp>
        <p:nvSpPr>
          <p:cNvPr id="12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" y="2187520"/>
            <a:ext cx="5218682" cy="383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2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60" y="302737"/>
            <a:ext cx="9721216" cy="1259946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Исследование моделей </a:t>
            </a:r>
            <a:r>
              <a:rPr lang="ru-RU" sz="4400" dirty="0"/>
              <a:t>ГРП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(</a:t>
            </a:r>
            <a:r>
              <a:rPr lang="ru-RU" sz="4400" dirty="0"/>
              <a:t>случай без </a:t>
            </a:r>
            <a:r>
              <a:rPr lang="ru-RU" sz="4400" dirty="0" smtClean="0"/>
              <a:t>утечек). Выводы</a:t>
            </a:r>
            <a:endParaRPr lang="ru-RU" sz="4400" dirty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31</a:t>
            </a:fld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5000"/>
              </p:ext>
            </p:extLst>
          </p:nvPr>
        </p:nvGraphicFramePr>
        <p:xfrm>
          <a:off x="308358" y="1691610"/>
          <a:ext cx="9876006" cy="253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4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8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1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6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80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457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Исходная модель и упрощённый учёт               теплообмена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Исходная модель и полноценный учёт теплообмена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Длина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Раскрытие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Высота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Длина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Раскрытие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Высота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Максимум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18.31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22.04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5.99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14.71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16.77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4.39 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Минимум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0.00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0.59 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0.33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0.00 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0.08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0.15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Среднее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7.23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9.67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2.26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6.65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7.53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1.70 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8106" y="4615243"/>
            <a:ext cx="10513243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940" indent="-377940" defTabSz="1007838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При увеличении плотности пены наблюдается увеличения влияния температуры на геометрию трещины;</a:t>
            </a:r>
          </a:p>
          <a:p>
            <a:pPr marL="377940" indent="-377940" defTabSz="1007838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endParaRPr lang="ru-RU" sz="28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77940" indent="-377940" defTabSz="1007838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При учёте температурных эффектов геометрические параметры могут отличаться от случая, когда мы пренебрегаем данным параметром, до 22.04%.</a:t>
            </a:r>
          </a:p>
        </p:txBody>
      </p:sp>
    </p:spTree>
    <p:extLst>
      <p:ext uri="{BB962C8B-B14F-4D97-AF65-F5344CB8AC3E}">
        <p14:creationId xmlns:p14="http://schemas.microsoft.com/office/powerpoint/2010/main" val="2083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33e43c2fc_2_59"/>
          <p:cNvSpPr txBox="1"/>
          <p:nvPr/>
        </p:nvSpPr>
        <p:spPr>
          <a:xfrm>
            <a:off x="8794840" y="2448000"/>
            <a:ext cx="162010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733e43c2fc_2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0069" y="302737"/>
            <a:ext cx="8811778" cy="1259946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Сравнение исходной модели с обобщенной в случае </a:t>
            </a:r>
            <a:r>
              <a:rPr lang="ru-RU" sz="4400" dirty="0" smtClean="0"/>
              <a:t>с утечками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-1" y="1691605"/>
                <a:ext cx="10801351" cy="5868070"/>
              </a:xfrm>
            </p:spPr>
            <p:txBody>
              <a:bodyPr>
                <a:noAutofit/>
              </a:bodyPr>
              <a:lstStyle/>
              <a:p>
                <a:pPr marL="173038" indent="269875">
                  <a:buNone/>
                </a:pPr>
                <a:r>
                  <a:rPr lang="ru-RU" sz="2600" dirty="0" smtClean="0"/>
                  <a:t>Проведены </a:t>
                </a:r>
                <a:r>
                  <a:rPr lang="ru-RU" sz="2600" dirty="0"/>
                  <a:t>серии расчетов с использованием исходной модели (где </a:t>
                </a:r>
                <a:r>
                  <a:rPr lang="en-US" sz="2600" dirty="0"/>
                  <a:t>K </a:t>
                </a:r>
                <a:r>
                  <a:rPr lang="ru-RU" sz="2600" dirty="0"/>
                  <a:t>и </a:t>
                </a:r>
                <a:r>
                  <a:rPr lang="en-US" sz="2600" dirty="0"/>
                  <a:t>n </a:t>
                </a:r>
                <a:r>
                  <a:rPr lang="ru-RU" sz="2600" dirty="0"/>
                  <a:t>вычисляются с помощью корреляционных </a:t>
                </a:r>
                <a:r>
                  <a:rPr lang="ru-RU" sz="2600" dirty="0" smtClean="0"/>
                  <a:t>соотношений) и обобщенной </a:t>
                </a:r>
                <a:r>
                  <a:rPr lang="ru-RU" sz="2600" dirty="0"/>
                  <a:t>модели (где </a:t>
                </a:r>
                <a:r>
                  <a:rPr lang="en-US" sz="2600" dirty="0"/>
                  <a:t>K </a:t>
                </a:r>
                <a:r>
                  <a:rPr lang="ru-RU" sz="2600" dirty="0"/>
                  <a:t>и </a:t>
                </a:r>
                <a:r>
                  <a:rPr lang="en-US" sz="2600" dirty="0"/>
                  <a:t>n </a:t>
                </a:r>
                <a:r>
                  <a:rPr lang="ru-RU" sz="2600" dirty="0"/>
                  <a:t>учитываются </a:t>
                </a:r>
                <a:r>
                  <a:rPr lang="ru-RU" sz="2600" dirty="0" smtClean="0"/>
                  <a:t>по </a:t>
                </a:r>
                <a:r>
                  <a:rPr lang="ru-RU" sz="2600" dirty="0"/>
                  <a:t>экспериментальным данным интерполяционным методом</a:t>
                </a:r>
                <a:r>
                  <a:rPr lang="ru-RU" sz="2600" dirty="0" smtClean="0"/>
                  <a:t>). </a:t>
                </a:r>
              </a:p>
              <a:p>
                <a:pPr marL="173038" indent="269875">
                  <a:buNone/>
                </a:pPr>
                <a:r>
                  <a:rPr lang="ru-RU" sz="2600" dirty="0" smtClean="0"/>
                  <a:t>Утечки в моделях (</a:t>
                </a:r>
                <a:r>
                  <a:rPr lang="ru-RU" sz="2600" dirty="0"/>
                  <a:t>расход закачиваемой пены на утечку в породу</a:t>
                </a:r>
                <a:r>
                  <a:rPr lang="ru-RU" sz="2600" dirty="0" smtClean="0"/>
                  <a:t>) учитываются по закону Картера.</a:t>
                </a:r>
                <a:endParaRPr lang="ru-RU" sz="2600" dirty="0"/>
              </a:p>
              <a:p>
                <a:pPr marL="630238" indent="0">
                  <a:lnSpc>
                    <a:spcPts val="1000"/>
                  </a:lnSpc>
                  <a:spcBef>
                    <a:spcPts val="0"/>
                  </a:spcBef>
                  <a:buNone/>
                </a:pPr>
                <a:endParaRPr lang="ru-RU" sz="1100" dirty="0" smtClean="0"/>
              </a:p>
              <a:p>
                <a:pPr marL="630238" indent="0">
                  <a:buNone/>
                </a:pPr>
                <a:r>
                  <a:rPr lang="en-US" sz="2500" dirty="0" err="1" smtClean="0"/>
                  <a:t>Cl</a:t>
                </a:r>
                <a:r>
                  <a:rPr lang="en-US" sz="2500" dirty="0"/>
                  <a:t>, </a:t>
                </a:r>
                <a:r>
                  <a:rPr lang="ru-RU" sz="2500" dirty="0" smtClean="0"/>
                  <a:t>м/мин</a:t>
                </a:r>
                <a:r>
                  <a:rPr lang="ru-RU" sz="2500" baseline="30000" dirty="0" smtClean="0"/>
                  <a:t>0.5</a:t>
                </a:r>
                <a:r>
                  <a:rPr lang="ru-RU" sz="2500" dirty="0"/>
                  <a:t> </a:t>
                </a:r>
                <a14:m>
                  <m:oMath xmlns:m="http://schemas.openxmlformats.org/officeDocument/2006/math">
                    <m:r>
                      <a:rPr lang="ru-RU" sz="2500" i="1" smtClean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ru-RU" sz="2500" dirty="0"/>
                  <a:t> Коэффициент утечек по Картеру </a:t>
                </a:r>
                <a:r>
                  <a:rPr lang="ru-RU" sz="2500" dirty="0" smtClean="0"/>
                  <a:t>для </a:t>
                </a:r>
                <a:r>
                  <a:rPr lang="ru-RU" sz="2500" dirty="0"/>
                  <a:t>жидкой компоненты</a:t>
                </a:r>
                <a:endParaRPr lang="ru-RU" sz="2500" dirty="0" smtClean="0"/>
              </a:p>
              <a:p>
                <a:pPr marL="630238" indent="0">
                  <a:buNone/>
                </a:pPr>
                <a:r>
                  <a:rPr lang="en-US" sz="2500" dirty="0" err="1"/>
                  <a:t>Cl_gas</a:t>
                </a:r>
                <a:r>
                  <a:rPr lang="en-US" sz="2500" dirty="0"/>
                  <a:t>, </a:t>
                </a:r>
                <a:r>
                  <a:rPr lang="ru-RU" sz="2500" dirty="0"/>
                  <a:t>м/мин</a:t>
                </a:r>
                <a:r>
                  <a:rPr lang="ru-RU" sz="2500" baseline="30000" dirty="0"/>
                  <a:t>0.5 </a:t>
                </a:r>
                <a14:m>
                  <m:oMath xmlns:m="http://schemas.openxmlformats.org/officeDocument/2006/math">
                    <m:r>
                      <a:rPr lang="ru-RU" sz="2500" i="1">
                        <a:latin typeface="Cambria Math"/>
                        <a:ea typeface="Calibri"/>
                        <a:cs typeface="Times New Roman"/>
                      </a:rPr>
                      <m:t>− </m:t>
                    </m:r>
                  </m:oMath>
                </a14:m>
                <a:r>
                  <a:rPr lang="ru-RU" sz="2500" dirty="0"/>
                  <a:t>Коэффициент утечек по Картеру для газовой компоненты</a:t>
                </a:r>
                <a:endParaRPr lang="ru-RU" sz="2500" dirty="0" smtClean="0"/>
              </a:p>
              <a:p>
                <a:pPr marL="173038" indent="457200">
                  <a:buNone/>
                </a:pPr>
                <a:r>
                  <a:rPr lang="ru-RU" sz="2500" dirty="0" smtClean="0"/>
                  <a:t>Исследование проводилось для трёх пен:</a:t>
                </a:r>
              </a:p>
              <a:p>
                <a:pPr marL="173038" indent="457200">
                  <a:buNone/>
                </a:pPr>
                <a:r>
                  <a:rPr lang="ru-RU" sz="2500" dirty="0" smtClean="0"/>
                  <a:t>2396.53 </a:t>
                </a:r>
                <a:r>
                  <a:rPr lang="ru-RU" sz="2500" dirty="0"/>
                  <a:t>кг/м</a:t>
                </a:r>
                <a:r>
                  <a:rPr lang="ru-RU" sz="2500" baseline="30000" dirty="0"/>
                  <a:t>3</a:t>
                </a:r>
                <a:r>
                  <a:rPr lang="ru-RU" sz="2500" dirty="0"/>
                  <a:t>, 3594.79 </a:t>
                </a:r>
                <a:r>
                  <a:rPr lang="ru-RU" sz="2500" dirty="0" smtClean="0"/>
                  <a:t>кг/м</a:t>
                </a:r>
                <a:r>
                  <a:rPr lang="ru-RU" sz="2500" baseline="30000" dirty="0" smtClean="0"/>
                  <a:t>3</a:t>
                </a:r>
                <a:r>
                  <a:rPr lang="ru-RU" sz="2500" dirty="0" smtClean="0"/>
                  <a:t>, 4793.06 </a:t>
                </a:r>
                <a:r>
                  <a:rPr lang="ru-RU" sz="2500" dirty="0"/>
                  <a:t>кг/м</a:t>
                </a:r>
                <a:r>
                  <a:rPr lang="ru-RU" sz="2500" baseline="30000" dirty="0"/>
                  <a:t>3</a:t>
                </a:r>
                <a:r>
                  <a:rPr lang="ru-RU" sz="2500" dirty="0"/>
                  <a:t> </a:t>
                </a:r>
                <a:endParaRPr lang="ru-RU" sz="2500" dirty="0" smtClean="0"/>
              </a:p>
              <a:p>
                <a:pPr marL="173038" indent="457200">
                  <a:buNone/>
                </a:pPr>
                <a:r>
                  <a:rPr lang="ru-RU" sz="2500" dirty="0" smtClean="0"/>
                  <a:t>Исследуемые температуры:</a:t>
                </a:r>
                <a:endParaRPr lang="ru-RU" sz="2500" dirty="0"/>
              </a:p>
              <a:p>
                <a:pPr marL="173038" indent="457200">
                  <a:buNone/>
                </a:pPr>
                <a:r>
                  <a:rPr lang="ru-RU" sz="2500" dirty="0" smtClean="0"/>
                  <a:t>311 </a:t>
                </a:r>
                <a:r>
                  <a:rPr lang="en-US" sz="2500" dirty="0"/>
                  <a:t>K</a:t>
                </a:r>
                <a:r>
                  <a:rPr lang="ru-RU" sz="2500" dirty="0"/>
                  <a:t>, 325 </a:t>
                </a:r>
                <a:r>
                  <a:rPr lang="en-US" sz="2500" dirty="0"/>
                  <a:t>K</a:t>
                </a:r>
                <a:r>
                  <a:rPr lang="ru-RU" sz="2500" dirty="0"/>
                  <a:t>, 339 </a:t>
                </a:r>
                <a:r>
                  <a:rPr lang="en-US" sz="2500" dirty="0"/>
                  <a:t>K</a:t>
                </a:r>
                <a:r>
                  <a:rPr lang="ru-RU" sz="2500" dirty="0"/>
                  <a:t>, 353 </a:t>
                </a:r>
                <a:r>
                  <a:rPr lang="en-US" sz="2500" dirty="0" smtClean="0"/>
                  <a:t>K</a:t>
                </a:r>
                <a:r>
                  <a:rPr lang="ru-RU" sz="2500" dirty="0" smtClean="0"/>
                  <a:t>, </a:t>
                </a:r>
                <a:r>
                  <a:rPr lang="ru-RU" sz="2500" dirty="0"/>
                  <a:t>366 </a:t>
                </a:r>
                <a:r>
                  <a:rPr lang="en-US" sz="2500" dirty="0" smtClean="0"/>
                  <a:t>K</a:t>
                </a:r>
                <a:r>
                  <a:rPr lang="ru-RU" sz="2500" dirty="0"/>
                  <a:t>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691605"/>
                <a:ext cx="10801351" cy="5868070"/>
              </a:xfrm>
              <a:blipFill rotWithShape="1">
                <a:blip r:embed="rId4"/>
                <a:stretch>
                  <a:fillRect t="-727" r="-1637" b="-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32</a:t>
            </a:fld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57603" r="43438" b="32719"/>
          <a:stretch/>
        </p:blipFill>
        <p:spPr bwMode="auto">
          <a:xfrm>
            <a:off x="3906508" y="2051645"/>
            <a:ext cx="298833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Google Shape;316;g733e43c2fc_2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(с утечками)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33</a:t>
            </a:fld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3"/>
          <p:cNvSpPr txBox="1">
            <a:spLocks/>
          </p:cNvSpPr>
          <p:nvPr/>
        </p:nvSpPr>
        <p:spPr>
          <a:xfrm>
            <a:off x="76" y="6876181"/>
            <a:ext cx="9999232" cy="648072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73038">
              <a:buNone/>
            </a:pPr>
            <a:r>
              <a:rPr lang="ru-RU" sz="2000" baseline="30000" dirty="0" smtClean="0"/>
              <a:t>5</a:t>
            </a:r>
            <a:r>
              <a:rPr lang="en-US" sz="2000" dirty="0" err="1" smtClean="0"/>
              <a:t>Babenkov</a:t>
            </a:r>
            <a:r>
              <a:rPr lang="en-US" sz="2000" dirty="0" smtClean="0"/>
              <a:t> </a:t>
            </a:r>
            <a:r>
              <a:rPr lang="en-US" sz="2000" dirty="0"/>
              <a:t>M. B. Temperature of rock formation and fracturing </a:t>
            </a:r>
            <a:r>
              <a:rPr lang="en-US" sz="2000" dirty="0" smtClean="0"/>
              <a:t>fluid</a:t>
            </a:r>
            <a:r>
              <a:rPr lang="ru-RU" sz="2000" dirty="0" smtClean="0"/>
              <a:t> </a:t>
            </a:r>
            <a:r>
              <a:rPr lang="en-US" sz="2000" dirty="0" smtClean="0"/>
              <a:t>during </a:t>
            </a:r>
            <a:r>
              <a:rPr lang="en-US" sz="2000" dirty="0"/>
              <a:t>the hydraulic fracturing </a:t>
            </a:r>
            <a:r>
              <a:rPr lang="en-US" sz="2000" dirty="0" smtClean="0"/>
              <a:t>process</a:t>
            </a:r>
            <a:r>
              <a:rPr lang="ru-RU" sz="2000" dirty="0" smtClean="0"/>
              <a:t>, 2018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540068" y="1763925"/>
                <a:ext cx="9721216" cy="5112256"/>
              </a:xfrm>
            </p:spPr>
            <p:txBody>
              <a:bodyPr>
                <a:noAutofit/>
              </a:bodyPr>
              <a:lstStyle/>
              <a:p>
                <a:pPr marL="173038" indent="457200">
                  <a:buNone/>
                </a:pPr>
                <a:r>
                  <a:rPr lang="ru-RU" sz="2600" dirty="0" smtClean="0"/>
                  <a:t>Температура в трещине считается по закону</a:t>
                </a:r>
                <a:r>
                  <a:rPr lang="ru-RU" sz="2400" baseline="30000" dirty="0" smtClean="0"/>
                  <a:t>5</a:t>
                </a:r>
                <a:r>
                  <a:rPr lang="ru-RU" sz="2600" dirty="0" smtClean="0"/>
                  <a:t>:</a:t>
                </a:r>
              </a:p>
              <a:p>
                <a:pPr marL="173038" indent="457200">
                  <a:buNone/>
                </a:pPr>
                <a:endParaRPr lang="ru-RU" sz="2600" dirty="0" smtClean="0"/>
              </a:p>
              <a:p>
                <a:pPr marL="107950" marR="36195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600" dirty="0" smtClean="0">
                    <a:ea typeface="Times New Roman"/>
                    <a:cs typeface="Times New Roman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ru-RU" sz="2600" dirty="0">
                    <a:effectLst/>
                    <a:ea typeface="Times New Roman"/>
                    <a:cs typeface="Times New Roman"/>
                  </a:rPr>
                  <a:t>температура пласта</a:t>
                </a:r>
                <a:endParaRPr lang="ru-RU" sz="2600" dirty="0">
                  <a:ea typeface="Calibri"/>
                  <a:cs typeface="Times New Roman"/>
                </a:endParaRPr>
              </a:p>
              <a:p>
                <a:pPr marL="627063" marR="36195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600" dirty="0">
                    <a:effectLst/>
                    <a:ea typeface="Times New Roman"/>
                    <a:cs typeface="Times New Roman"/>
                  </a:rPr>
                  <a:t>температура закачиваемой </a:t>
                </a:r>
                <a:r>
                  <a:rPr lang="ru-RU" sz="2600" dirty="0" smtClean="0">
                    <a:effectLst/>
                    <a:ea typeface="Times New Roman"/>
                    <a:cs typeface="Times New Roman"/>
                  </a:rPr>
                  <a:t>пены.</a:t>
                </a:r>
              </a:p>
              <a:p>
                <a:pPr marL="0" marR="36195" indent="630238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600" dirty="0" smtClean="0">
                    <a:ea typeface="Calibri"/>
                    <a:cs typeface="Times New Roman"/>
                  </a:rPr>
                  <a:t>С помощью экспоненциальной интерполяции находим значения для </a:t>
                </a:r>
                <a:r>
                  <a:rPr lang="ru-RU" sz="2600" dirty="0">
                    <a:solidFill>
                      <a:prstClr val="black"/>
                    </a:solidFill>
                  </a:rPr>
                  <a:t>k и </a:t>
                </a:r>
                <a:r>
                  <a:rPr lang="en-US" sz="2600" dirty="0" smtClean="0">
                    <a:solidFill>
                      <a:prstClr val="black"/>
                    </a:solidFill>
                  </a:rPr>
                  <a:t>n</a:t>
                </a:r>
                <a:r>
                  <a:rPr lang="ru-RU" sz="2600" dirty="0" smtClean="0">
                    <a:solidFill>
                      <a:prstClr val="black"/>
                    </a:solidFill>
                  </a:rPr>
                  <a:t>, подставляя в качестве аргументов необходимое качество пены </a:t>
                </a:r>
                <a:r>
                  <a:rPr lang="en-US" sz="2600" dirty="0" smtClean="0">
                    <a:solidFill>
                      <a:prstClr val="black"/>
                    </a:solidFill>
                  </a:rPr>
                  <a:t>Q</a:t>
                </a:r>
                <a:r>
                  <a:rPr lang="ru-RU" sz="2600" dirty="0" smtClean="0">
                    <a:solidFill>
                      <a:prstClr val="black"/>
                    </a:solidFill>
                  </a:rPr>
                  <a:t> и температуру, вычисленную по данному закону.</a:t>
                </a:r>
                <a:endParaRPr lang="ru-RU" sz="2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68" y="1763925"/>
                <a:ext cx="9721216" cy="5112256"/>
              </a:xfrm>
              <a:blipFill rotWithShape="1">
                <a:blip r:embed="rId5"/>
                <a:stretch>
                  <a:fillRect l="-1004" t="-834" r="-753" b="-1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0" y="5958793"/>
            <a:ext cx="10801350" cy="1600882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длина трещины может отличаться </a:t>
            </a:r>
            <a:r>
              <a:rPr lang="ru-RU" sz="4400" dirty="0"/>
              <a:t>от случая, когда мы пренебрегаем данным параметром, до </a:t>
            </a:r>
            <a:r>
              <a:rPr lang="ru-RU" sz="4400" dirty="0" smtClean="0"/>
              <a:t>17.39%.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34</a:t>
            </a:fld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66" y="2123651"/>
            <a:ext cx="5335172" cy="3835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" y="2123653"/>
            <a:ext cx="5335172" cy="383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1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(с утечками)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794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0" y="5952603"/>
            <a:ext cx="10801350" cy="1607072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раскрытие трещины может отличаться </a:t>
            </a:r>
            <a:r>
              <a:rPr lang="ru-RU" sz="4400" dirty="0"/>
              <a:t>от случая, когда мы пренебрегаем данным параметром, до 14.66</a:t>
            </a:r>
            <a:r>
              <a:rPr lang="ru-RU" sz="4400" dirty="0" smtClean="0"/>
              <a:t>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35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19" y="2123653"/>
            <a:ext cx="5317721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" y="2123653"/>
            <a:ext cx="5317722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1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(с утечками)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449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0" y="5942612"/>
            <a:ext cx="10801350" cy="1617063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высота трещины может отличаться </a:t>
            </a:r>
            <a:r>
              <a:rPr lang="ru-RU" sz="4400" dirty="0"/>
              <a:t>от случая, когда мы пренебрегаем данным параметром, до 7.94</a:t>
            </a:r>
            <a:r>
              <a:rPr lang="ru-RU" sz="4400" dirty="0" smtClean="0"/>
              <a:t>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36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37" y="2111257"/>
            <a:ext cx="5337246" cy="3831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" y="2111259"/>
            <a:ext cx="5343030" cy="3831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1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1 закону (с утечками)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821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41877" r="38183" b="38567"/>
          <a:stretch/>
        </p:blipFill>
        <p:spPr bwMode="auto">
          <a:xfrm>
            <a:off x="6048747" y="1462175"/>
            <a:ext cx="4248472" cy="12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Google Shape;316;g733e43c2fc_2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(с утечками)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37</a:t>
            </a:fld>
            <a:endParaRPr lang="ru-RU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-1" y="1547589"/>
                <a:ext cx="10801351" cy="5112256"/>
              </a:xfrm>
            </p:spPr>
            <p:txBody>
              <a:bodyPr>
                <a:noAutofit/>
              </a:bodyPr>
              <a:lstStyle/>
              <a:p>
                <a:pPr marL="173038" indent="457200">
                  <a:buNone/>
                </a:pPr>
                <a:r>
                  <a:rPr lang="ru-RU" sz="2300" dirty="0" smtClean="0"/>
                  <a:t>Температура в трещине считается по закону</a:t>
                </a:r>
                <a:r>
                  <a:rPr lang="ru-RU" sz="2400" baseline="30000" dirty="0" smtClean="0"/>
                  <a:t>5</a:t>
                </a:r>
                <a:r>
                  <a:rPr lang="ru-RU" sz="2300" dirty="0" smtClean="0"/>
                  <a:t>:</a:t>
                </a:r>
              </a:p>
              <a:p>
                <a:pPr marL="173038" indent="457200">
                  <a:buNone/>
                </a:pPr>
                <a:endParaRPr lang="ru-RU" sz="2300" dirty="0" smtClean="0"/>
              </a:p>
              <a:p>
                <a:pPr marL="107950" marR="3619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300" dirty="0" smtClean="0">
                    <a:ea typeface="Times New Roman"/>
                    <a:cs typeface="Times New Roman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b>
                      <m:sup>
                        <m: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23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температура </a:t>
                </a:r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пласта,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b>
                      <m:sup>
                        <m: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 </a:t>
                </a:r>
                <a:r>
                  <a:rPr lang="ru-RU" sz="2300" dirty="0">
                    <a:effectLst/>
                    <a:ea typeface="Times New Roman"/>
                    <a:cs typeface="Times New Roman"/>
                  </a:rPr>
                  <a:t>температура закачиваемой пены;</a:t>
                </a:r>
                <a:endParaRPr lang="ru-RU" sz="2300" dirty="0">
                  <a:ea typeface="Calibri"/>
                  <a:cs typeface="Times New Roman"/>
                </a:endParaRPr>
              </a:p>
              <a:p>
                <a:pPr marL="722313" marR="3619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  <m:sup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=4183 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Дж/(кг ∙ </m:t>
                    </m:r>
                    <m:r>
                      <m:rPr>
                        <m:nor/>
                      </m:rPr>
                      <a:rPr lang="ru-RU" sz="230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m:t>К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)</m:t>
                    </m:r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 </a:t>
                </a:r>
                <a:r>
                  <a:rPr lang="ru-RU" sz="2300" dirty="0">
                    <a:effectLst/>
                    <a:ea typeface="Times New Roman"/>
                    <a:cs typeface="Times New Roman"/>
                  </a:rPr>
                  <a:t>удельная теплоёмкость закачиваемой </a:t>
                </a:r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жидкости,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sub>
                      <m:sup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p>
                    </m:sSubSup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=850 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Дж/(кг ∙ </m:t>
                    </m:r>
                    <m:r>
                      <m:rPr>
                        <m:nor/>
                      </m:rPr>
                      <a:rPr lang="ru-RU" sz="230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m:t>К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)</m:t>
                    </m:r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 удельная теплоёмкость пласта;</a:t>
                </a:r>
                <a:endParaRPr lang="ru-RU" sz="2300" dirty="0">
                  <a:ea typeface="Calibri"/>
                  <a:cs typeface="Times New Roman"/>
                </a:endParaRPr>
              </a:p>
              <a:p>
                <a:pPr marL="722313" marR="3619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sub>
                    </m:sSub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=2968 </m:t>
                    </m:r>
                    <m:r>
                      <m:rPr>
                        <m:nor/>
                      </m:rPr>
                      <a:rPr lang="ru-RU" sz="2300">
                        <a:effectLst/>
                        <a:ea typeface="Times New Roman"/>
                        <a:cs typeface="Times New Roman"/>
                      </a:rPr>
                      <m:t>кг/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м</a:t>
                </a:r>
                <a:r>
                  <a:rPr lang="ru-RU" sz="2300" baseline="30000" dirty="0">
                    <a:effectLst/>
                    <a:ea typeface="Times New Roman"/>
                    <a:cs typeface="Times New Roman"/>
                  </a:rPr>
                  <a:t>3</a:t>
                </a:r>
                <a:r>
                  <a:rPr lang="ru-RU" sz="2300" dirty="0">
                    <a:effectLst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 плотность </a:t>
                </a:r>
                <a:r>
                  <a:rPr lang="ru-RU" sz="2300" dirty="0" smtClean="0">
                    <a:effectLst/>
                    <a:ea typeface="Times New Roman"/>
                    <a:cs typeface="Times New Roman"/>
                  </a:rPr>
                  <a:t>пласта,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23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sub>
                    </m:sSub>
                    <m:r>
                      <a:rPr lang="ru-RU" sz="23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ru-RU" sz="2300" dirty="0">
                    <a:effectLst/>
                    <a:ea typeface="Times New Roman"/>
                    <a:cs typeface="Times New Roman"/>
                  </a:rPr>
                  <a:t> плотность закачиваемой жидкости.</a:t>
                </a:r>
                <a:endParaRPr lang="ru-RU" sz="2300" dirty="0">
                  <a:ea typeface="Calibri"/>
                  <a:cs typeface="Times New Roman"/>
                </a:endParaRPr>
              </a:p>
              <a:p>
                <a:pPr marL="95250" marR="36195" indent="630238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300" dirty="0" smtClean="0">
                    <a:ea typeface="Calibri"/>
                    <a:cs typeface="Times New Roman"/>
                  </a:rPr>
                  <a:t>С помощью экспоненциальной интерполяции находим значения для </a:t>
                </a:r>
                <a:r>
                  <a:rPr lang="ru-RU" sz="2300" dirty="0">
                    <a:solidFill>
                      <a:prstClr val="black"/>
                    </a:solidFill>
                  </a:rPr>
                  <a:t>k и </a:t>
                </a:r>
                <a:r>
                  <a:rPr lang="en-US" sz="2300" dirty="0" smtClean="0">
                    <a:solidFill>
                      <a:prstClr val="black"/>
                    </a:solidFill>
                  </a:rPr>
                  <a:t>n</a:t>
                </a:r>
                <a:r>
                  <a:rPr lang="ru-RU" sz="2300" dirty="0" smtClean="0">
                    <a:solidFill>
                      <a:prstClr val="black"/>
                    </a:solidFill>
                  </a:rPr>
                  <a:t>, подставляя в качестве аргументов необходимое качество пены </a:t>
                </a:r>
                <a:r>
                  <a:rPr lang="en-US" sz="2300" dirty="0" smtClean="0">
                    <a:solidFill>
                      <a:prstClr val="black"/>
                    </a:solidFill>
                  </a:rPr>
                  <a:t>Q</a:t>
                </a:r>
                <a:r>
                  <a:rPr lang="ru-RU" sz="2300" dirty="0" smtClean="0">
                    <a:solidFill>
                      <a:prstClr val="black"/>
                    </a:solidFill>
                  </a:rPr>
                  <a:t> и температуру, вычисленную по данному закону.</a:t>
                </a:r>
                <a:endParaRPr lang="ru-RU" sz="23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547589"/>
                <a:ext cx="10801351" cy="5112256"/>
              </a:xfrm>
              <a:blipFill rotWithShape="1">
                <a:blip r:embed="rId5"/>
                <a:stretch>
                  <a:fillRect t="-716" b="-6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3"/>
          <p:cNvSpPr txBox="1">
            <a:spLocks/>
          </p:cNvSpPr>
          <p:nvPr/>
        </p:nvSpPr>
        <p:spPr>
          <a:xfrm>
            <a:off x="76" y="6876181"/>
            <a:ext cx="9999232" cy="648072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73038">
              <a:buNone/>
            </a:pPr>
            <a:r>
              <a:rPr lang="ru-RU" sz="2000" baseline="30000" dirty="0" smtClean="0"/>
              <a:t>5</a:t>
            </a:r>
            <a:r>
              <a:rPr lang="en-US" sz="2000" dirty="0" err="1" smtClean="0"/>
              <a:t>Babenkov</a:t>
            </a:r>
            <a:r>
              <a:rPr lang="en-US" sz="2000" dirty="0" smtClean="0"/>
              <a:t> </a:t>
            </a:r>
            <a:r>
              <a:rPr lang="en-US" sz="2000" dirty="0"/>
              <a:t>M. B. Temperature of rock formation and fracturing </a:t>
            </a:r>
            <a:r>
              <a:rPr lang="en-US" sz="2000" dirty="0" smtClean="0"/>
              <a:t>fluid</a:t>
            </a:r>
            <a:r>
              <a:rPr lang="ru-RU" sz="2000" dirty="0" smtClean="0"/>
              <a:t> </a:t>
            </a:r>
            <a:r>
              <a:rPr lang="en-US" sz="2000" dirty="0" smtClean="0"/>
              <a:t>during </a:t>
            </a:r>
            <a:r>
              <a:rPr lang="en-US" sz="2000" dirty="0"/>
              <a:t>the hydraulic fracturing </a:t>
            </a:r>
            <a:r>
              <a:rPr lang="en-US" sz="2000" dirty="0" smtClean="0"/>
              <a:t>process</a:t>
            </a:r>
            <a:r>
              <a:rPr lang="ru-RU" sz="2000" dirty="0" smtClean="0"/>
              <a:t>, 2018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63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0" y="5958792"/>
            <a:ext cx="10801350" cy="1600883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длина трещины может отличаться </a:t>
            </a:r>
            <a:r>
              <a:rPr lang="ru-RU" sz="4400" dirty="0"/>
              <a:t>от случая, когда мы пренебрегаем данным параметром, до </a:t>
            </a:r>
            <a:r>
              <a:rPr lang="ru-RU" sz="4400" dirty="0" smtClean="0"/>
              <a:t>12.50%.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38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2123653"/>
            <a:ext cx="5341422" cy="3835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" y="2123653"/>
            <a:ext cx="5335172" cy="383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2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(с утечками)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45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0" y="5952601"/>
            <a:ext cx="10801350" cy="1607074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длина трещины может отличаться </a:t>
            </a:r>
            <a:r>
              <a:rPr lang="ru-RU" sz="4400" dirty="0"/>
              <a:t>от случая, когда мы пренебрегаем данным параметром, до 21.38</a:t>
            </a:r>
            <a:r>
              <a:rPr lang="ru-RU" sz="4400" dirty="0" smtClean="0"/>
              <a:t>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39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09" y="2123652"/>
            <a:ext cx="5317722" cy="3828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" y="2123653"/>
            <a:ext cx="5317722" cy="38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2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(с утечками)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756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60" y="1547589"/>
            <a:ext cx="10184629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Модель</a:t>
            </a:r>
            <a:r>
              <a:rPr lang="en-US" dirty="0" smtClean="0"/>
              <a:t> </a:t>
            </a:r>
            <a:r>
              <a:rPr lang="ru-RU" dirty="0"/>
              <a:t>обычного</a:t>
            </a:r>
            <a:r>
              <a:rPr lang="en-US" dirty="0"/>
              <a:t> </a:t>
            </a:r>
            <a:r>
              <a:rPr lang="ru-RU" dirty="0"/>
              <a:t>ГРП</a:t>
            </a:r>
            <a:r>
              <a:rPr lang="en-US" dirty="0"/>
              <a:t>	</a:t>
            </a:r>
            <a:r>
              <a:rPr lang="ru-RU" dirty="0"/>
              <a:t>Модель</a:t>
            </a:r>
            <a:r>
              <a:rPr lang="en-US" dirty="0"/>
              <a:t> </a:t>
            </a:r>
            <a:r>
              <a:rPr lang="ru-RU" dirty="0"/>
              <a:t>пенного</a:t>
            </a:r>
            <a:r>
              <a:rPr lang="en-US" dirty="0"/>
              <a:t> </a:t>
            </a:r>
            <a:r>
              <a:rPr lang="ru-RU" dirty="0"/>
              <a:t>ГРП</a:t>
            </a:r>
          </a:p>
          <a:p>
            <a:pPr marL="0" indent="0">
              <a:buNone/>
            </a:pPr>
            <a:r>
              <a:rPr lang="ru-RU" dirty="0"/>
              <a:t>  Нет газа в жидкости		  Есть газ в </a:t>
            </a:r>
            <a:r>
              <a:rPr lang="ru-RU" dirty="0" smtClean="0"/>
              <a:t>жидкости</a:t>
            </a:r>
          </a:p>
          <a:p>
            <a:pPr marL="0" indent="0">
              <a:lnSpc>
                <a:spcPts val="8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    	</a:t>
            </a:r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const</a:t>
            </a:r>
            <a:r>
              <a:rPr lang="ru-RU" dirty="0"/>
              <a:t>			</a:t>
            </a:r>
            <a:r>
              <a:rPr lang="ru-RU" dirty="0" smtClean="0"/>
              <a:t>	</a:t>
            </a:r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en-US" dirty="0" smtClean="0"/>
              <a:t>≠</a:t>
            </a:r>
            <a:r>
              <a:rPr lang="ru-RU" dirty="0" smtClean="0"/>
              <a:t> </a:t>
            </a:r>
            <a:r>
              <a:rPr lang="en-US" dirty="0"/>
              <a:t>const</a:t>
            </a:r>
            <a:r>
              <a:rPr lang="ru-RU" dirty="0"/>
              <a:t>    	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const</a:t>
            </a:r>
            <a:r>
              <a:rPr lang="ru-RU" dirty="0"/>
              <a:t>			</a:t>
            </a:r>
            <a:r>
              <a:rPr lang="ru-RU" dirty="0" smtClean="0"/>
              <a:t>	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  <a:r>
              <a:rPr lang="en-US" dirty="0" smtClean="0"/>
              <a:t>≠ </a:t>
            </a:r>
            <a:r>
              <a:rPr lang="en-US" dirty="0"/>
              <a:t>const</a:t>
            </a:r>
            <a:r>
              <a:rPr lang="ru-RU" dirty="0"/>
              <a:t>    	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ea typeface="Cambria Math"/>
              </a:rPr>
              <a:t>	</a:t>
            </a:r>
            <a:r>
              <a:rPr lang="en-US" dirty="0" smtClean="0">
                <a:ea typeface="Cambria Math"/>
              </a:rPr>
              <a:t>𝜌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const</a:t>
            </a:r>
            <a:r>
              <a:rPr lang="ru-RU" dirty="0"/>
              <a:t>			</a:t>
            </a:r>
            <a:r>
              <a:rPr lang="ru-RU" dirty="0" smtClean="0"/>
              <a:t>	</a:t>
            </a:r>
            <a:r>
              <a:rPr lang="en-US" dirty="0" smtClean="0">
                <a:ea typeface="Cambria Math"/>
              </a:rPr>
              <a:t>𝜌</a:t>
            </a:r>
            <a:r>
              <a:rPr lang="ru-RU" dirty="0" smtClean="0"/>
              <a:t> </a:t>
            </a:r>
            <a:r>
              <a:rPr lang="en-US" dirty="0" smtClean="0"/>
              <a:t>≠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/>
              <a:t>const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 </a:t>
            </a:r>
            <a:r>
              <a:rPr lang="ru-RU" sz="3600" dirty="0"/>
              <a:t>— </a:t>
            </a:r>
            <a:r>
              <a:rPr lang="ru-RU" dirty="0" smtClean="0"/>
              <a:t>объемная </a:t>
            </a:r>
            <a:r>
              <a:rPr lang="ru-RU" dirty="0"/>
              <a:t>доля газа </a:t>
            </a:r>
            <a:r>
              <a:rPr lang="ru-RU" dirty="0" smtClean="0"/>
              <a:t>в жидкости (качество)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62" y="302737"/>
            <a:ext cx="9721216" cy="1259946"/>
          </a:xfrm>
        </p:spPr>
        <p:txBody>
          <a:bodyPr>
            <a:normAutofit/>
          </a:bodyPr>
          <a:lstStyle/>
          <a:p>
            <a:pPr marL="722313" algn="l"/>
            <a:r>
              <a:rPr lang="ru-RU" sz="4400" dirty="0"/>
              <a:t> Моделирование пенного ГРП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100783" tIns="50392" rIns="100783" bIns="50392" rtlCol="0" anchor="ctr"/>
          <a:lstStyle/>
          <a:p>
            <a:pPr algn="r"/>
            <a:fld id="{00000000-1234-1234-1234-123412341234}" type="slidenum">
              <a:rPr lang="ru-RU" sz="1800"/>
              <a:pPr algn="r"/>
              <a:t>4</a:t>
            </a:fld>
            <a:endParaRPr lang="ru-RU" sz="1800" dirty="0"/>
          </a:p>
        </p:txBody>
      </p:sp>
      <p:pic>
        <p:nvPicPr>
          <p:cNvPr id="5" name="Google Shape;17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6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0" y="5942612"/>
            <a:ext cx="10801350" cy="1617063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4400" dirty="0" smtClean="0">
                <a:cs typeface="Calibri"/>
                <a:sym typeface="Arial"/>
              </a:rPr>
              <a:t>При </a:t>
            </a:r>
            <a:r>
              <a:rPr lang="ru-RU" sz="4400" dirty="0">
                <a:cs typeface="Calibri"/>
                <a:sym typeface="Arial"/>
              </a:rPr>
              <a:t>увеличении плотности пены наблюдается увеличения влияния температуры на геометрию трещины</a:t>
            </a:r>
            <a:r>
              <a:rPr lang="ru-RU" sz="4400" dirty="0" smtClean="0">
                <a:cs typeface="Calibri"/>
                <a:sym typeface="Arial"/>
              </a:rPr>
              <a:t>;</a:t>
            </a:r>
            <a:endParaRPr lang="ru-RU" sz="4400" dirty="0">
              <a:cs typeface="Calibri"/>
              <a:sym typeface="Arial"/>
            </a:endParaRPr>
          </a:p>
          <a:p>
            <a:pPr>
              <a:buFont typeface="Courier New" pitchFamily="49" charset="0"/>
              <a:buChar char="o"/>
            </a:pPr>
            <a:r>
              <a:rPr lang="ru-RU" sz="4400" dirty="0"/>
              <a:t>При учёте температурных эффектов </a:t>
            </a:r>
            <a:r>
              <a:rPr lang="ru-RU" sz="4400" dirty="0" smtClean="0"/>
              <a:t>длина трещины может отличаться </a:t>
            </a:r>
            <a:r>
              <a:rPr lang="ru-RU" sz="4400" dirty="0"/>
              <a:t>от случая, когда мы пренебрегаем данным параметром, до 7.95</a:t>
            </a:r>
            <a:r>
              <a:rPr lang="ru-RU" sz="4400" dirty="0" smtClean="0"/>
              <a:t>%.</a:t>
            </a:r>
            <a:endParaRPr lang="ru-RU" sz="4400" dirty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40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64" y="2111257"/>
            <a:ext cx="5343030" cy="3831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Google Shape;377;g733e43c2fc_2_20"/>
          <p:cNvSpPr txBox="1"/>
          <p:nvPr/>
        </p:nvSpPr>
        <p:spPr>
          <a:xfrm>
            <a:off x="462672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Исходная:</a:t>
            </a:r>
            <a:endParaRPr sz="2800" b="0" strike="noStrik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" y="2111259"/>
            <a:ext cx="5343030" cy="3831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8;g733e43c2fc_2_20"/>
          <p:cNvSpPr txBox="1"/>
          <p:nvPr/>
        </p:nvSpPr>
        <p:spPr>
          <a:xfrm>
            <a:off x="5836243" y="1684161"/>
            <a:ext cx="4326058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Обобщённая по 2 закону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sym typeface="Arial"/>
              </a:rPr>
              <a:t>:</a:t>
            </a:r>
            <a:endParaRPr sz="2800" b="0" strike="noStrik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891" y="302737"/>
            <a:ext cx="9721216" cy="12599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Исследование модели с учётом влияния температуры по 2 закону (с утечками)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60" y="302737"/>
            <a:ext cx="9721216" cy="1259946"/>
          </a:xfrm>
        </p:spPr>
        <p:txBody>
          <a:bodyPr>
            <a:noAutofit/>
          </a:bodyPr>
          <a:lstStyle/>
          <a:p>
            <a:r>
              <a:rPr lang="ru-RU" sz="4400" dirty="0"/>
              <a:t>Исследование моделей ГРП </a:t>
            </a:r>
            <a:br>
              <a:rPr lang="ru-RU" sz="4400" dirty="0"/>
            </a:br>
            <a:r>
              <a:rPr lang="ru-RU" sz="4400" dirty="0"/>
              <a:t>(случай </a:t>
            </a:r>
            <a:r>
              <a:rPr lang="ru-RU" sz="4400" dirty="0" smtClean="0"/>
              <a:t>с утечками). </a:t>
            </a:r>
            <a:r>
              <a:rPr lang="ru-RU" sz="4400" dirty="0"/>
              <a:t>Выводы</a:t>
            </a:r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41</a:t>
            </a:fld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546809"/>
              </p:ext>
            </p:extLst>
          </p:nvPr>
        </p:nvGraphicFramePr>
        <p:xfrm>
          <a:off x="308358" y="1691610"/>
          <a:ext cx="9876006" cy="253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4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8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1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6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80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457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Исходная модель и упрощённый учёт               теплообмена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Исходная модель и полноценный учёт теплообмена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Длина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>
                          <a:effectLst/>
                        </a:rPr>
                        <a:t>Раскрытие</a:t>
                      </a:r>
                      <a:endParaRPr lang="ru-RU" sz="200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Высота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Длина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Раскрытие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Высота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Максимум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17.39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14.66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7.94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21.38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7.95 </a:t>
                      </a: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Минимум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9.60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 </a:t>
                      </a: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Среднее</a:t>
                      </a:r>
                      <a:endParaRPr lang="ru-RU" sz="2000" dirty="0">
                        <a:solidFill>
                          <a:srgbClr val="2F549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8.30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6.07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5.28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4.31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13.93 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marL="0" algn="ctr" defTabSz="1007838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 </a:t>
                      </a: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8106" y="4615243"/>
            <a:ext cx="1035866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940" indent="-377940" defTabSz="1007838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При увеличении плотности пены наблюдается увеличения влияния температуры на геометрию трещины;</a:t>
            </a:r>
          </a:p>
          <a:p>
            <a:pPr marL="377940" indent="-377940" defTabSz="1007838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endParaRPr lang="ru-RU" sz="28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77940" indent="-377940" defTabSz="1007838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8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При учёте температурных эффектов геометрические параметры могут отличаться от случая, когда мы пренебрегаем данным параметром, до 21.38%.</a:t>
            </a:r>
          </a:p>
        </p:txBody>
      </p:sp>
    </p:spTree>
    <p:extLst>
      <p:ext uri="{BB962C8B-B14F-4D97-AF65-F5344CB8AC3E}">
        <p14:creationId xmlns:p14="http://schemas.microsoft.com/office/powerpoint/2010/main" val="528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107429"/>
            <a:ext cx="8811778" cy="1259946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Заключение</a:t>
            </a:r>
            <a:endParaRPr lang="ru-RU" sz="4000" dirty="0"/>
          </a:p>
        </p:txBody>
      </p:sp>
      <p:pic>
        <p:nvPicPr>
          <p:cNvPr id="5" name="Google Shape;368;g73a0cccb5e_1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2272660-EFA4-4A5C-912A-E276440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42</a:t>
            </a:fld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ECACF35-7053-41AD-8689-DD51B55E8232}"/>
              </a:ext>
            </a:extLst>
          </p:cNvPr>
          <p:cNvSpPr/>
          <p:nvPr/>
        </p:nvSpPr>
        <p:spPr>
          <a:xfrm>
            <a:off x="360115" y="1187549"/>
            <a:ext cx="101531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kern="120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Проведена серия </a:t>
            </a:r>
            <a:r>
              <a:rPr lang="ru-RU" sz="24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исследований для определения подходящего интерполяционного метода, благодаря которому была получена обобщенная реологическая модель пенного ГРП на учёт температуры. Также разработан соответствующий модуль и встроен в программу расчета геометрии трещины при пенном ГРП;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kern="1200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Проведена серия исследований с учётом температуры по двум законам для реологических моделей пенного ГРП в случае </a:t>
            </a:r>
            <a:r>
              <a:rPr lang="ru-RU" sz="2400" i="1" kern="120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с </a:t>
            </a:r>
            <a:r>
              <a:rPr lang="ru-RU" sz="2400" i="1" kern="120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утечками</a:t>
            </a:r>
            <a:r>
              <a:rPr lang="ru-RU" sz="2400" kern="120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, </a:t>
            </a:r>
            <a:r>
              <a:rPr lang="ru-RU" sz="24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в результате которой было установлено, что геометрия трещины </a:t>
            </a:r>
            <a:r>
              <a:rPr lang="ru-RU" sz="2400" i="1" kern="120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значительно</a:t>
            </a:r>
            <a:r>
              <a:rPr lang="ru-RU" sz="2400" kern="120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4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зависит от </a:t>
            </a:r>
            <a:r>
              <a:rPr lang="ru-RU" sz="2400" kern="120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температуры;</a:t>
            </a:r>
          </a:p>
          <a:p>
            <a:endParaRPr lang="ru-RU" sz="2400" kern="1200" dirty="0" smtClean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kern="1200" dirty="0">
                <a:solidFill>
                  <a:schemeClr val="tx1"/>
                </a:solidFill>
                <a:latin typeface="Calibri"/>
                <a:cs typeface="Calibri"/>
              </a:rPr>
              <a:t>Проведена серия исследований с учётом температуры по двум законам для реологических моделей пенного ГРП в случае </a:t>
            </a:r>
            <a:r>
              <a:rPr lang="ru-RU" sz="2400" i="1" kern="1200" dirty="0" smtClean="0">
                <a:solidFill>
                  <a:schemeClr val="tx1"/>
                </a:solidFill>
                <a:latin typeface="Calibri"/>
                <a:cs typeface="Calibri"/>
              </a:rPr>
              <a:t>без утечек</a:t>
            </a:r>
            <a:r>
              <a:rPr lang="ru-RU" sz="2400" kern="12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ru-RU" sz="2400" kern="1200" dirty="0">
                <a:solidFill>
                  <a:schemeClr val="tx1"/>
                </a:solidFill>
                <a:latin typeface="Calibri"/>
                <a:cs typeface="Calibri"/>
              </a:rPr>
              <a:t>в результате которой было установлено, что геометрия трещины </a:t>
            </a:r>
            <a:r>
              <a:rPr lang="ru-RU" sz="2400" i="1" kern="1200" dirty="0" smtClean="0">
                <a:solidFill>
                  <a:schemeClr val="tx1"/>
                </a:solidFill>
                <a:latin typeface="Calibri"/>
                <a:cs typeface="Calibri"/>
              </a:rPr>
              <a:t>значительно</a:t>
            </a:r>
            <a:r>
              <a:rPr lang="ru-RU" sz="2400" kern="1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2400" kern="1200" dirty="0">
                <a:solidFill>
                  <a:schemeClr val="tx1"/>
                </a:solidFill>
                <a:latin typeface="Calibri"/>
                <a:cs typeface="Calibri"/>
              </a:rPr>
              <a:t>зависит от температуры, поэтому пренебрежение её влиянием повлечёт за собой ошибки в оценке геометрии трещины при </a:t>
            </a:r>
            <a:r>
              <a:rPr lang="ru-RU" sz="2400" kern="1200" dirty="0" smtClean="0">
                <a:solidFill>
                  <a:schemeClr val="tx1"/>
                </a:solidFill>
                <a:latin typeface="Calibri"/>
                <a:cs typeface="Calibri"/>
              </a:rPr>
              <a:t>пенном ГРП.</a:t>
            </a:r>
            <a:endParaRPr lang="ru-RU" sz="2400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kern="1200" dirty="0">
              <a:solidFill>
                <a:schemeClr val="tx1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3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"/>
          <p:cNvSpPr txBox="1"/>
          <p:nvPr/>
        </p:nvSpPr>
        <p:spPr>
          <a:xfrm>
            <a:off x="540034" y="3456000"/>
            <a:ext cx="9719841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r>
              <a:rPr lang="ru-RU" sz="4400" b="0" strike="noStrike" dirty="0">
                <a:solidFill>
                  <a:schemeClr val="tx1"/>
                </a:solidFill>
                <a:sym typeface="Arial"/>
              </a:rPr>
              <a:t> за внимание!</a:t>
            </a:r>
            <a:endParaRPr sz="4400" b="0" strike="noStrik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43</a:t>
            </a:fld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7" y="302737"/>
            <a:ext cx="8811780" cy="1259946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Влияние объёмной доли </a:t>
            </a:r>
            <a:r>
              <a:rPr lang="ru-RU" sz="4400" dirty="0" smtClean="0"/>
              <a:t>газа</a:t>
            </a:r>
            <a:r>
              <a:rPr lang="en-US" sz="4400" dirty="0" smtClean="0"/>
              <a:t> </a:t>
            </a:r>
            <a:r>
              <a:rPr lang="ru-RU" sz="4400" dirty="0" smtClean="0"/>
              <a:t>на развитие финальной формы трещины в квазитрёхмерной модели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Google Shape;368;g73a0cccb5e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75890"/>
            <a:ext cx="5400674" cy="2860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814" y="2414562"/>
            <a:ext cx="5396396" cy="2879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бъект 7"/>
          <p:cNvSpPr>
            <a:spLocks noGrp="1"/>
          </p:cNvSpPr>
          <p:nvPr>
            <p:ph sz="half" idx="1"/>
          </p:nvPr>
        </p:nvSpPr>
        <p:spPr>
          <a:xfrm>
            <a:off x="0" y="5083997"/>
            <a:ext cx="10801349" cy="247567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3200" dirty="0" smtClean="0"/>
              <a:t>		(а)						(б)</a:t>
            </a:r>
          </a:p>
          <a:p>
            <a:pPr marL="0" indent="457200">
              <a:lnSpc>
                <a:spcPts val="1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457200" algn="ctr">
              <a:buNone/>
            </a:pPr>
            <a:r>
              <a:rPr lang="ru-RU" sz="3200" dirty="0" smtClean="0"/>
              <a:t>Развитие </a:t>
            </a:r>
            <a:r>
              <a:rPr lang="ru-RU" sz="3200" dirty="0"/>
              <a:t>трещины при пенном ГРП </a:t>
            </a:r>
          </a:p>
          <a:p>
            <a:pPr marL="0" indent="457200" algn="ctr">
              <a:buNone/>
            </a:pPr>
            <a:r>
              <a:rPr lang="ru-RU" sz="3200" dirty="0" smtClean="0"/>
              <a:t>при </a:t>
            </a:r>
            <a:r>
              <a:rPr lang="ru-RU" sz="3200" dirty="0"/>
              <a:t>Г = </a:t>
            </a:r>
            <a:r>
              <a:rPr lang="ru-RU" sz="3200" dirty="0" smtClean="0"/>
              <a:t>0% (а) и Г </a:t>
            </a:r>
            <a:r>
              <a:rPr lang="ru-RU" sz="3200" dirty="0"/>
              <a:t>= 25</a:t>
            </a:r>
            <a:r>
              <a:rPr lang="ru-RU" sz="3200" dirty="0" smtClean="0"/>
              <a:t>% (б)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24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88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6891" y="1369151"/>
            <a:ext cx="4969189" cy="4282894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-71933" y="5367749"/>
            <a:ext cx="10603727" cy="2191925"/>
          </a:xfrm>
          <a:prstGeom prst="rect">
            <a:avLst/>
          </a:prstGeom>
        </p:spPr>
        <p:txBody>
          <a:bodyPr vert="horz" lIns="100783" tIns="50392" rIns="100783" bIns="50392" rtlCol="0">
            <a:normAutofit fontScale="92500" lnSpcReduction="1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6350" indent="9525" defTabSz="790575">
              <a:buNone/>
            </a:pPr>
            <a:r>
              <a:rPr lang="ru-RU" sz="2400" i="1" dirty="0" smtClean="0"/>
              <a:t>Геометрия трещины в </a:t>
            </a:r>
          </a:p>
          <a:p>
            <a:pPr marL="6350" indent="9525" defTabSz="790575">
              <a:buNone/>
            </a:pPr>
            <a:r>
              <a:rPr lang="ru-RU" sz="2400" i="1" dirty="0" smtClean="0"/>
              <a:t>квазитрехмерной постановке</a:t>
            </a:r>
            <a:r>
              <a:rPr lang="en-US" sz="2400" i="1" dirty="0" smtClean="0"/>
              <a:t> </a:t>
            </a:r>
            <a:r>
              <a:rPr lang="ru-RU" sz="2400" baseline="30000" dirty="0" smtClean="0"/>
              <a:t>2</a:t>
            </a:r>
            <a:endParaRPr lang="ru-RU" sz="2400" i="1" dirty="0" smtClean="0"/>
          </a:p>
          <a:p>
            <a:pPr marL="6350" indent="9525" defTabSz="790575">
              <a:buFont typeface="Arial" pitchFamily="34" charset="0"/>
              <a:buNone/>
            </a:pPr>
            <a:endParaRPr lang="ru-RU" sz="2000" dirty="0" smtClean="0"/>
          </a:p>
          <a:p>
            <a:pPr marL="6350" indent="9525" defTabSz="790575">
              <a:buFont typeface="Arial" pitchFamily="34" charset="0"/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0" lvl="0" indent="0">
              <a:buNone/>
            </a:pPr>
            <a:r>
              <a:rPr lang="ru-RU" sz="2000" baseline="30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Antonov</a:t>
            </a:r>
            <a:r>
              <a:rPr lang="en-US" sz="2000" dirty="0" smtClean="0"/>
              <a:t> </a:t>
            </a:r>
            <a:r>
              <a:rPr lang="en-US" sz="2000" dirty="0"/>
              <a:t>I.D. Numerical Modeling of Hydraulic Fracturing with Foams and Energized </a:t>
            </a:r>
            <a:r>
              <a:rPr lang="en-US" sz="2000" dirty="0" smtClean="0"/>
              <a:t>Fluids</a:t>
            </a:r>
            <a:r>
              <a:rPr lang="ru-RU" sz="2000" dirty="0" smtClean="0"/>
              <a:t>, 2020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811778" cy="12599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ru-RU" sz="4400" dirty="0" smtClean="0">
                <a:sym typeface="Arial"/>
              </a:rPr>
              <a:t>Моделирование пенного ГРП </a:t>
            </a:r>
            <a:endParaRPr lang="ru-RU" sz="4400" dirty="0"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5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46622" y="1322307"/>
                <a:ext cx="5971220" cy="6201946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 smtClean="0"/>
                  <a:t>Уравнение неразрывности: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ru-RU" sz="2200" i="1">
                              <a:latin typeface="Cambria Math"/>
                            </a:rPr>
                            <m:t>𝜕</m:t>
                          </m:r>
                          <m:r>
                            <a:rPr lang="ru-RU" sz="22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𝜌</m:t>
                      </m:r>
                      <m:r>
                        <a:rPr lang="ru-RU" sz="2200" i="1">
                          <a:latin typeface="Cambria Math"/>
                        </a:rPr>
                        <m:t>𝐻</m:t>
                      </m:r>
                      <m:acc>
                        <m:accPr>
                          <m:chr m:val="̅"/>
                          <m:ctrlPr>
                            <a:rPr lang="ru-RU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2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200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ru-RU" sz="2200" i="1">
                              <a:latin typeface="Cambria Math"/>
                            </a:rPr>
                            <m:t>𝜕</m:t>
                          </m:r>
                          <m:r>
                            <a:rPr lang="ru-RU" sz="22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𝜌</m:t>
                      </m:r>
                      <m:r>
                        <a:rPr lang="ru-RU" sz="2200" i="1">
                          <a:latin typeface="Cambria Math"/>
                        </a:rPr>
                        <m:t>𝑄</m:t>
                      </m:r>
                      <m:r>
                        <a:rPr lang="ru-RU" sz="2200" i="1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ru-RU" sz="22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 smtClean="0"/>
                  <a:t>Уравнение движения жидкости: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𝑄</m:t>
                      </m:r>
                      <m:r>
                        <a:rPr lang="ru-RU" sz="2200" i="1">
                          <a:latin typeface="Cambria Math"/>
                        </a:rPr>
                        <m:t>=− </m:t>
                      </m:r>
                      <m:r>
                        <a:rPr lang="ru-RU" sz="2200" i="1">
                          <a:latin typeface="Cambria Math"/>
                        </a:rPr>
                        <m:t>𝜓</m:t>
                      </m:r>
                      <m:r>
                        <a:rPr lang="ru-RU" sz="22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𝐻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f>
                                <m:f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2200" i="1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2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𝑛𝑒𝑡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22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ru-RU" sz="22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ru-RU" sz="2200" i="1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</a:rPr>
                        <m:t>𝑠𝑖𝑛𝑔</m:t>
                      </m:r>
                      <m:d>
                        <m:dPr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latin typeface="Cambria Math"/>
                                    </a:rPr>
                                    <m:t>𝑛𝑒𝑡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ru-RU" sz="22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i="1" dirty="0" smtClean="0">
                  <a:latin typeface="Cambria Math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 smtClean="0"/>
                  <a:t>где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𝑛</m:t>
                    </m:r>
                  </m:oMath>
                </a14:m>
                <a:r>
                  <a:rPr lang="ru-RU" sz="2200" dirty="0"/>
                  <a:t> — количество слоев в рассматриваемой ячейке</a:t>
                </a:r>
                <a:endParaRPr lang="ru-RU" sz="2200" i="1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 smtClean="0"/>
                  <a:t>Геометрический коэффициент:</a:t>
                </a:r>
                <a:endParaRPr lang="ru-RU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𝜓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𝜓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sz="2200" i="1" dirty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200" i="1" dirty="0">
                              <a:latin typeface="Cambria Math"/>
                            </a:rPr>
                            <m:t>𝑤</m:t>
                          </m:r>
                        </m:e>
                      </m:ba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2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ru-RU" sz="2200" dirty="0"/>
                  <a:t> – объемный расход смеси на единицу длины</a:t>
                </a:r>
                <a:endParaRPr lang="en-US" sz="2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𝑛𝑒𝑡</m:t>
                        </m:r>
                      </m:sub>
                    </m:sSub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— давление за вычетом напряжения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ru-RU" sz="2200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46622" y="1322307"/>
                <a:ext cx="5971220" cy="6201946"/>
              </a:xfrm>
              <a:blipFill rotWithShape="1">
                <a:blip r:embed="rId4"/>
                <a:stretch>
                  <a:fillRect l="-1122" t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88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6891" y="1369151"/>
            <a:ext cx="4969189" cy="42828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5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937737" y="1547590"/>
                <a:ext cx="5863613" cy="619268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ru-RU" sz="2200" dirty="0" smtClean="0"/>
                  <a:t>Связь раскрытия с </a:t>
                </a:r>
                <a:r>
                  <a:rPr lang="ru-RU" sz="2200" dirty="0"/>
                  <a:t>давлением в </a:t>
                </a:r>
                <a:r>
                  <a:rPr lang="ru-RU" sz="2200" dirty="0" smtClean="0"/>
                  <a:t>трещине: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</a:rPr>
                        <m:t>𝐾</m:t>
                      </m: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</a:rPr>
                        <m:t>𝑝</m:t>
                      </m:r>
                      <m:r>
                        <a:rPr lang="ru-RU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ru-RU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ru-RU" sz="2200" dirty="0" smtClean="0"/>
                  <a:t>Длина </a:t>
                </a:r>
                <a:r>
                  <a:rPr lang="ru-RU" sz="2200" dirty="0"/>
                  <a:t>трещины: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𝐿</m:t>
                      </m:r>
                      <m:r>
                        <a:rPr lang="ru-RU" sz="2400" i="1">
                          <a:latin typeface="Cambria Math"/>
                        </a:rPr>
                        <m:t>(</m:t>
                      </m:r>
                      <m:r>
                        <a:rPr lang="ru-RU" sz="2400" i="1">
                          <a:latin typeface="Cambria Math"/>
                        </a:rPr>
                        <m:t>𝑡</m:t>
                      </m:r>
                      <m:r>
                        <a:rPr lang="ru-RU" sz="2400" i="1">
                          <a:latin typeface="Cambria Math"/>
                        </a:rPr>
                        <m:t>)=</m:t>
                      </m:r>
                      <m:r>
                        <a:rPr lang="ru-RU" sz="2400" i="1">
                          <a:latin typeface="Cambria Math"/>
                        </a:rPr>
                        <m:t>𝑚𝑖𝑛</m:t>
                      </m:r>
                      <m:r>
                        <a:rPr lang="ru-RU" sz="2400" i="1">
                          <a:latin typeface="Cambria Math"/>
                        </a:rPr>
                        <m:t>(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│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latin typeface="Cambria Math"/>
                            </a:rPr>
                            <m:t>𝑡</m:t>
                          </m:r>
                          <m:r>
                            <a:rPr lang="ru-RU" sz="2400" i="1">
                              <a:latin typeface="Cambria Math"/>
                            </a:rPr>
                            <m:t>)=0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/>
                  <a:t>Рост трещины в высоту:</a:t>
                </a: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</a:rPr>
                        <m:t>𝐻</m:t>
                      </m:r>
                      <m:r>
                        <a:rPr lang="ru-RU" sz="2200" i="1" dirty="0">
                          <a:latin typeface="Cambria Math"/>
                        </a:rPr>
                        <m:t>(</m:t>
                      </m:r>
                      <m:r>
                        <a:rPr lang="en-US" sz="2200" i="1" dirty="0">
                          <a:latin typeface="Cambria Math"/>
                        </a:rPr>
                        <m:t>𝑥</m:t>
                      </m:r>
                      <m:r>
                        <a:rPr lang="ru-RU" sz="2200" i="1" dirty="0">
                          <a:latin typeface="Cambria Math"/>
                        </a:rPr>
                        <m:t>, </m:t>
                      </m:r>
                      <m:r>
                        <a:rPr lang="en-US" sz="2200" i="1" dirty="0">
                          <a:latin typeface="Cambria Math"/>
                        </a:rPr>
                        <m:t>𝑡</m:t>
                      </m:r>
                      <m:r>
                        <a:rPr lang="ru-RU" sz="2200" i="1" dirty="0">
                          <a:latin typeface="Cambria Math"/>
                        </a:rPr>
                        <m:t>) =</m:t>
                      </m:r>
                      <m:sSub>
                        <m:sSubPr>
                          <m:ctrlPr>
                            <a:rPr lang="ru-RU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2200" i="1" dirty="0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ru-RU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2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 dirty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ru-RU" sz="2200" i="1">
                              <a:latin typeface="Cambria Math"/>
                            </a:rPr>
                            <m:t>𝜕</m:t>
                          </m:r>
                          <m:r>
                            <a:rPr lang="ru-RU" sz="22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— плоский модуль Юнга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/>
                  <a:t>σ</a:t>
                </a:r>
                <a:r>
                  <a:rPr lang="en-US" sz="2200" i="1" baseline="-25000" dirty="0"/>
                  <a:t>i  </a:t>
                </a:r>
                <a:r>
                  <a:rPr lang="ru-RU" sz="2200" dirty="0"/>
                  <a:t>— минимальное горизонтальное напряжение слоёв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457200">
                  <a:buNone/>
                </a:pPr>
                <a:endParaRPr lang="ru-RU" sz="2200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37737" y="1547590"/>
                <a:ext cx="5863613" cy="6192687"/>
              </a:xfrm>
              <a:blipFill rotWithShape="1">
                <a:blip r:embed="rId4"/>
                <a:stretch>
                  <a:fillRect l="-1143" t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811778" cy="12599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ru-RU" sz="4400" dirty="0" smtClean="0">
                <a:sym typeface="Arial"/>
              </a:rPr>
              <a:t>Моделирование пенного ГРП </a:t>
            </a:r>
            <a:endParaRPr lang="ru-RU" sz="4400" dirty="0">
              <a:sym typeface="Arial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-71933" y="5367749"/>
            <a:ext cx="10603727" cy="2191925"/>
          </a:xfrm>
          <a:prstGeom prst="rect">
            <a:avLst/>
          </a:prstGeom>
        </p:spPr>
        <p:txBody>
          <a:bodyPr vert="horz" lIns="100783" tIns="50392" rIns="100783" bIns="50392" rtlCol="0">
            <a:normAutofit fontScale="92500" lnSpcReduction="1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6350" indent="9525" defTabSz="790575">
              <a:buNone/>
            </a:pPr>
            <a:r>
              <a:rPr lang="ru-RU" sz="2400" i="1" dirty="0" smtClean="0"/>
              <a:t>Геометрия трещины в </a:t>
            </a:r>
          </a:p>
          <a:p>
            <a:pPr marL="6350" indent="9525" defTabSz="790575">
              <a:buNone/>
            </a:pPr>
            <a:r>
              <a:rPr lang="ru-RU" sz="2400" i="1" dirty="0" smtClean="0"/>
              <a:t>квазитрехмерной постановке</a:t>
            </a:r>
            <a:r>
              <a:rPr lang="en-US" sz="2400" i="1" dirty="0" smtClean="0"/>
              <a:t> </a:t>
            </a:r>
            <a:r>
              <a:rPr lang="ru-RU" sz="2400" baseline="30000" dirty="0" smtClean="0"/>
              <a:t>2</a:t>
            </a:r>
            <a:endParaRPr lang="ru-RU" sz="2400" i="1" dirty="0" smtClean="0"/>
          </a:p>
          <a:p>
            <a:pPr marL="6350" indent="9525" defTabSz="790575">
              <a:buFont typeface="Arial" pitchFamily="34" charset="0"/>
              <a:buNone/>
            </a:pPr>
            <a:endParaRPr lang="ru-RU" sz="2000" dirty="0" smtClean="0"/>
          </a:p>
          <a:p>
            <a:pPr marL="6350" indent="9525" defTabSz="790575">
              <a:buFont typeface="Arial" pitchFamily="34" charset="0"/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0" lvl="0" indent="0">
              <a:buNone/>
            </a:pPr>
            <a:r>
              <a:rPr lang="ru-RU" sz="2000" baseline="30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Antonov</a:t>
            </a:r>
            <a:r>
              <a:rPr lang="en-US" sz="2000" dirty="0" smtClean="0"/>
              <a:t> </a:t>
            </a:r>
            <a:r>
              <a:rPr lang="en-US" sz="2000" dirty="0"/>
              <a:t>I.D. Numerical Modeling of Hydraulic Fracturing with Foams and Energized </a:t>
            </a:r>
            <a:r>
              <a:rPr lang="en-US" sz="2000" dirty="0" smtClean="0"/>
              <a:t>Fluids</a:t>
            </a:r>
            <a:r>
              <a:rPr lang="ru-RU" sz="2000" dirty="0" smtClean="0"/>
              <a:t>, 2020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2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88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6891" y="1369151"/>
            <a:ext cx="4969189" cy="4282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811778" cy="12599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ru-RU" sz="4400" dirty="0" smtClean="0">
                <a:sym typeface="Arial"/>
              </a:rPr>
              <a:t>Моделирование пенного ГРП </a:t>
            </a:r>
            <a:endParaRPr lang="ru-RU" sz="4400" dirty="0"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5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783424" y="1466323"/>
                <a:ext cx="6095347" cy="5337850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2200" i="1" dirty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2200" dirty="0"/>
                  <a:t> (величина утечки жидкости гидроразрыва через берега трещины в породу) подчиняется эмпирическому закону Картера</a:t>
                </a:r>
                <a:r>
                  <a:rPr lang="en-US" sz="2200" dirty="0"/>
                  <a:t> </a:t>
                </a:r>
                <a:r>
                  <a:rPr lang="en-US" sz="2200" baseline="30000" dirty="0"/>
                  <a:t>3</a:t>
                </a:r>
                <a:r>
                  <a:rPr lang="en-US" sz="2200" dirty="0"/>
                  <a:t> </a:t>
                </a:r>
                <a:r>
                  <a:rPr lang="ru-RU" sz="2200" dirty="0"/>
                  <a:t>:</a:t>
                </a: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 dirty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2200" i="1" dirty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ru-RU" sz="2200" i="1" dirty="0">
                          <a:latin typeface="Cambria Math"/>
                        </a:rPr>
                        <m:t>(</m:t>
                      </m:r>
                      <m:r>
                        <a:rPr lang="en-US" sz="2200" i="1" dirty="0">
                          <a:latin typeface="Cambria Math"/>
                        </a:rPr>
                        <m:t>𝑥</m:t>
                      </m:r>
                      <m:r>
                        <a:rPr lang="ru-RU" sz="2200" i="1" dirty="0">
                          <a:latin typeface="Cambria Math"/>
                        </a:rPr>
                        <m:t>, </m:t>
                      </m:r>
                      <m:r>
                        <a:rPr lang="en-US" sz="2200" i="1" dirty="0">
                          <a:latin typeface="Cambria Math"/>
                        </a:rPr>
                        <m:t>𝑡</m:t>
                      </m:r>
                      <m:r>
                        <a:rPr lang="ru-RU" sz="2200" i="1" dirty="0">
                          <a:latin typeface="Cambria Math"/>
                        </a:rPr>
                        <m:t>) =</m:t>
                      </m:r>
                      <m:f>
                        <m:fPr>
                          <m:ctrlPr>
                            <a:rPr lang="ru-RU" sz="2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 dirty="0">
                              <a:latin typeface="Cambria Math"/>
                            </a:rPr>
                            <m:t>2</m:t>
                          </m:r>
                          <m:r>
                            <a:rPr lang="ru-RU" sz="2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1" dirty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 i="1" dirty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1" dirty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 i="1" dirty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ru-RU" sz="2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2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 dirty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 dirty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/>
                                    </a:rPr>
                                    <m:t>exp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dirty="0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 dirty="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200" i="1" dirty="0">
                            <a:latin typeface="Cambria Math"/>
                          </a:rPr>
                          <m:t>𝐿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2200" dirty="0"/>
                  <a:t>— коэффициент утечки</a:t>
                </a:r>
                <a:r>
                  <a:rPr lang="en-US" sz="2200" dirty="0"/>
                  <a:t> </a:t>
                </a:r>
                <a:r>
                  <a:rPr lang="ru-RU" sz="2200" dirty="0"/>
                  <a:t>газовой и жидкой компонент соответственно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</a:rPr>
                          <m:t>exp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(</m:t>
                    </m:r>
                    <m:r>
                      <a:rPr lang="en-US" sz="2200" i="1" dirty="0">
                        <a:latin typeface="Cambria Math"/>
                      </a:rPr>
                      <m:t>𝑥</m:t>
                    </m:r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i="1" baseline="-25000" dirty="0"/>
                  <a:t>  </a:t>
                </a:r>
                <a:r>
                  <a:rPr lang="ru-RU" sz="2200" dirty="0"/>
                  <a:t>— момент времени, в который фронт жидкости прошёл точку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𝑥</m:t>
                    </m:r>
                  </m:oMath>
                </a14:m>
                <a:endParaRPr lang="ru-RU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ru-RU" sz="2200" dirty="0" smtClean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83424" y="1466323"/>
                <a:ext cx="6095347" cy="5337850"/>
              </a:xfrm>
              <a:blipFill rotWithShape="1">
                <a:blip r:embed="rId4"/>
                <a:stretch>
                  <a:fillRect l="-1100" t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3"/>
          <p:cNvSpPr txBox="1">
            <a:spLocks/>
          </p:cNvSpPr>
          <p:nvPr/>
        </p:nvSpPr>
        <p:spPr>
          <a:xfrm>
            <a:off x="-71933" y="5367749"/>
            <a:ext cx="10603727" cy="2191925"/>
          </a:xfrm>
          <a:prstGeom prst="rect">
            <a:avLst/>
          </a:prstGeom>
        </p:spPr>
        <p:txBody>
          <a:bodyPr vert="horz" lIns="100783" tIns="50392" rIns="100783" bIns="50392" rtlCol="0">
            <a:no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6350" indent="9525" defTabSz="790575">
              <a:buNone/>
            </a:pPr>
            <a:r>
              <a:rPr lang="ru-RU" sz="2200" i="1" dirty="0" smtClean="0"/>
              <a:t>Геометрия трещины в </a:t>
            </a:r>
          </a:p>
          <a:p>
            <a:pPr marL="6350" indent="9525" defTabSz="790575">
              <a:buNone/>
            </a:pPr>
            <a:r>
              <a:rPr lang="ru-RU" sz="2200" i="1" dirty="0" smtClean="0"/>
              <a:t>квазитрехмерной постановке</a:t>
            </a:r>
            <a:r>
              <a:rPr lang="en-US" sz="2200" i="1" dirty="0" smtClean="0"/>
              <a:t> </a:t>
            </a:r>
            <a:r>
              <a:rPr lang="ru-RU" sz="2200" baseline="30000" dirty="0" smtClean="0"/>
              <a:t>2</a:t>
            </a:r>
            <a:endParaRPr lang="ru-RU" sz="2000" dirty="0"/>
          </a:p>
          <a:p>
            <a:pPr marL="6350" indent="9525" defTabSz="790575"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1900" dirty="0" smtClean="0"/>
          </a:p>
          <a:p>
            <a:pPr marL="0" lvl="0" indent="0">
              <a:buNone/>
            </a:pPr>
            <a:r>
              <a:rPr lang="ru-RU" sz="1900" baseline="30000" dirty="0" smtClean="0"/>
              <a:t>2</a:t>
            </a:r>
            <a:r>
              <a:rPr lang="en-US" sz="1900" baseline="30000" dirty="0" smtClean="0"/>
              <a:t> </a:t>
            </a:r>
            <a:r>
              <a:rPr lang="en-US" sz="1900" dirty="0" err="1" smtClean="0"/>
              <a:t>Antonov</a:t>
            </a:r>
            <a:r>
              <a:rPr lang="en-US" sz="1900" dirty="0" smtClean="0"/>
              <a:t> </a:t>
            </a:r>
            <a:r>
              <a:rPr lang="en-US" sz="1900" dirty="0"/>
              <a:t>I.D. Numerical Modeling of Hydraulic Fracturing with Foams and Energized </a:t>
            </a:r>
            <a:r>
              <a:rPr lang="en-US" sz="1900" dirty="0" smtClean="0"/>
              <a:t>Fluids</a:t>
            </a:r>
            <a:r>
              <a:rPr lang="ru-RU" sz="1900" dirty="0" smtClean="0"/>
              <a:t>, 2020</a:t>
            </a:r>
          </a:p>
          <a:p>
            <a:pPr marL="0" indent="0">
              <a:buNone/>
            </a:pPr>
            <a:r>
              <a:rPr lang="en-US" sz="1900" baseline="30000" dirty="0"/>
              <a:t>3</a:t>
            </a:r>
            <a:r>
              <a:rPr lang="en-US" sz="1900" dirty="0"/>
              <a:t> Howard and Fast: Optimum fluid characteristics for fracture extension, API, 261-270 USA (1972) </a:t>
            </a:r>
            <a:r>
              <a:rPr lang="en-US" sz="1900" dirty="0" smtClean="0"/>
              <a:t>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5269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88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6891" y="1369151"/>
            <a:ext cx="4969189" cy="4282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737"/>
            <a:ext cx="8811778" cy="12599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ru-RU" sz="4400" dirty="0" smtClean="0">
                <a:sym typeface="Arial"/>
              </a:rPr>
              <a:t>Моделирование пенного ГРП </a:t>
            </a:r>
            <a:endParaRPr lang="ru-RU" sz="4400" dirty="0"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5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46" y="116280"/>
            <a:ext cx="1294924" cy="1223280"/>
          </a:xfrm>
          <a:prstGeom prst="rect">
            <a:avLst/>
          </a:prstGeom>
          <a:noFill/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24611" y="1381450"/>
                <a:ext cx="6095347" cy="547260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ru-RU" sz="2200" dirty="0" smtClean="0"/>
                  <a:t>Начальные и граничные условия</a:t>
                </a:r>
                <a:r>
                  <a:rPr lang="en-US" sz="22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2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,0)=0,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      </m:t>
                          </m:r>
                          <m:r>
                            <a:rPr lang="ru-RU" sz="2200" i="1">
                              <a:latin typeface="Cambria Math"/>
                            </a:rPr>
                            <m:t> </m:t>
                          </m:r>
                          <m:r>
                            <a:rPr lang="ru-RU" sz="2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,0)=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atin typeface="Cambria Math"/>
                        </a:rPr>
                        <m:t>,0)=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⋅2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</a:rPr>
                            <m:t>𝜌</m:t>
                          </m:r>
                          <m:r>
                            <a:rPr lang="ru-RU" sz="2200" i="1">
                              <a:latin typeface="Cambria Math"/>
                            </a:rPr>
                            <m:t>𝑄</m:t>
                          </m:r>
                        </m:e>
                      </m:d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│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𝑔𝑎𝑠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𝑙𝑖𝑞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   </m:t>
                      </m:r>
                      <m:r>
                        <a:rPr lang="ru-RU" sz="2200" i="1">
                          <a:latin typeface="Cambria Math"/>
                        </a:rPr>
                        <m:t>(</m:t>
                      </m:r>
                      <m:r>
                        <a:rPr lang="ru-RU" sz="2200" i="1">
                          <a:latin typeface="Cambria Math"/>
                        </a:rPr>
                        <m:t>𝜌</m:t>
                      </m:r>
                      <m:r>
                        <a:rPr lang="ru-RU" sz="2200" i="1">
                          <a:latin typeface="Cambria Math"/>
                        </a:rPr>
                        <m:t>𝑄</m:t>
                      </m:r>
                      <m:r>
                        <a:rPr lang="ru-RU" sz="2200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│</m:t>
                          </m:r>
                        </m:e>
                        <m:sub>
                          <m:r>
                            <a:rPr lang="ru-RU" sz="2200" i="1"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atin typeface="Cambria Math"/>
                            </a:rPr>
                            <m:t>=</m:t>
                          </m:r>
                          <m:r>
                            <a:rPr lang="ru-RU" sz="22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ru-RU" sz="2200" i="1"/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𝑋</m:t>
                    </m:r>
                  </m:oMath>
                </a14:m>
                <a:r>
                  <a:rPr lang="ru-RU" sz="2200" dirty="0"/>
                  <a:t> – размер расчётной области</a:t>
                </a:r>
                <a:endParaRPr lang="en-US" sz="2200" i="1" dirty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ru-RU" sz="22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𝑙𝑖𝑞</m:t>
                        </m:r>
                      </m:sub>
                    </m:sSub>
                  </m:oMath>
                </a14:m>
                <a:r>
                  <a:rPr lang="ru-RU" sz="2200" dirty="0"/>
                  <a:t> – массовый расход жидкости и</a:t>
                </a:r>
                <a:r>
                  <a:rPr lang="en-US" sz="2200" dirty="0"/>
                  <a:t> </a:t>
                </a:r>
                <a:r>
                  <a:rPr lang="ru-RU" sz="2200" dirty="0"/>
                  <a:t>газа на входе соответственно</a:t>
                </a:r>
              </a:p>
              <a:p>
                <a:pPr marL="0" indent="0">
                  <a:buNone/>
                </a:pPr>
                <a:r>
                  <a:rPr lang="en-US" sz="2200" i="1" dirty="0"/>
                  <a:t>h</a:t>
                </a:r>
                <a:r>
                  <a:rPr lang="en-US" sz="2200" i="1" baseline="-25000" dirty="0"/>
                  <a:t>i </a:t>
                </a:r>
                <a:r>
                  <a:rPr lang="ru-RU" sz="2200" dirty="0"/>
                  <a:t>— толщина слоёв горных пород</a:t>
                </a:r>
              </a:p>
              <a:p>
                <a:pPr marL="0" indent="0">
                  <a:buNone/>
                </a:pPr>
                <a:r>
                  <a:rPr lang="ru-RU" sz="2200" dirty="0"/>
                  <a:t>с — номер перфорируемого слоя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ru-RU" sz="2200" dirty="0" smtClean="0"/>
                  <a:t>Модель </a:t>
                </a:r>
                <a:r>
                  <a:rPr lang="ru-RU" sz="2200" dirty="0"/>
                  <a:t>реологии: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r>
                      <a:rPr lang="pt-BR" sz="2200" i="1" dirty="0">
                        <a:latin typeface="Cambria Math"/>
                      </a:rPr>
                      <m:t>𝑛</m:t>
                    </m:r>
                    <m:r>
                      <a:rPr lang="ru-RU" sz="2200" i="1" dirty="0">
                        <a:latin typeface="Cambria Math"/>
                      </a:rPr>
                      <m:t> </m:t>
                    </m:r>
                    <m:r>
                      <a:rPr lang="pt-BR" sz="22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sz="2200" i="1" dirty="0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pt-BR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t-BR" sz="2200" i="1" dirty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Г</m:t>
                        </m:r>
                      </m:e>
                    </m:d>
                  </m:oMath>
                </a14:m>
                <a:endParaRPr lang="ru-RU" sz="2200" i="1" dirty="0">
                  <a:latin typeface="Cambria Math"/>
                </a:endParaRPr>
              </a:p>
              <a:p>
                <a:pPr marL="1970088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</a:rPr>
                        <m:t>𝐾</m:t>
                      </m:r>
                      <m:r>
                        <a:rPr lang="ru-RU" sz="2200" i="1" dirty="0">
                          <a:latin typeface="Cambria Math"/>
                        </a:rPr>
                        <m:t> </m:t>
                      </m:r>
                      <m:r>
                        <a:rPr lang="pt-BR" sz="22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sz="2200" i="1" dirty="0">
                              <a:latin typeface="Cambria Math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pt-BR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i="1" dirty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ru-RU" sz="2200" i="1">
                          <a:latin typeface="Cambria Math"/>
                        </a:rPr>
                        <m:t>(Г)</m:t>
                      </m:r>
                    </m:oMath>
                  </m:oMathPara>
                </a14:m>
                <a:endParaRPr lang="ru-RU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2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ru-RU" sz="2200" dirty="0"/>
                  <a:t> — показатель поведения жидкости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𝐾</m:t>
                    </m:r>
                  </m:oMath>
                </a14:m>
                <a:r>
                  <a:rPr lang="ru-RU" sz="2200" dirty="0"/>
                  <a:t> — коэффициент густоты  потока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ru-RU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24611" y="1381450"/>
                <a:ext cx="6095347" cy="5472608"/>
              </a:xfrm>
              <a:blipFill rotWithShape="1">
                <a:blip r:embed="rId4"/>
                <a:stretch>
                  <a:fillRect l="-1100" t="-669" r="-1600" b="-3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CBB2620-E1C8-4D2F-97D0-D8F156C1DA87}"/>
              </a:ext>
            </a:extLst>
          </p:cNvPr>
          <p:cNvCxnSpPr>
            <a:cxnSpLocks/>
          </p:cNvCxnSpPr>
          <p:nvPr/>
        </p:nvCxnSpPr>
        <p:spPr>
          <a:xfrm>
            <a:off x="144091" y="6876181"/>
            <a:ext cx="10459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3"/>
          <p:cNvSpPr txBox="1">
            <a:spLocks/>
          </p:cNvSpPr>
          <p:nvPr/>
        </p:nvSpPr>
        <p:spPr>
          <a:xfrm>
            <a:off x="-71933" y="5367749"/>
            <a:ext cx="10603727" cy="2191925"/>
          </a:xfrm>
          <a:prstGeom prst="rect">
            <a:avLst/>
          </a:prstGeom>
        </p:spPr>
        <p:txBody>
          <a:bodyPr vert="horz" lIns="100783" tIns="50392" rIns="100783" bIns="50392" rtlCol="0">
            <a:normAutofit fontScale="92500" lnSpcReduction="10000"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9525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6350" indent="9525" defTabSz="790575">
              <a:buNone/>
            </a:pPr>
            <a:r>
              <a:rPr lang="ru-RU" sz="2400" i="1" dirty="0" smtClean="0"/>
              <a:t>Геометрия трещины в </a:t>
            </a:r>
          </a:p>
          <a:p>
            <a:pPr marL="6350" indent="9525" defTabSz="790575">
              <a:buNone/>
            </a:pPr>
            <a:r>
              <a:rPr lang="ru-RU" sz="2400" i="1" dirty="0" smtClean="0"/>
              <a:t>квазитрехмерной постановке</a:t>
            </a:r>
            <a:r>
              <a:rPr lang="ru-RU" sz="2400" baseline="30000" dirty="0" smtClean="0"/>
              <a:t>2</a:t>
            </a:r>
            <a:endParaRPr lang="ru-RU" sz="2400" i="1" dirty="0" smtClean="0"/>
          </a:p>
          <a:p>
            <a:pPr marL="6350" indent="9525" defTabSz="790575">
              <a:buFont typeface="Arial" pitchFamily="34" charset="0"/>
              <a:buNone/>
            </a:pPr>
            <a:endParaRPr lang="ru-RU" sz="2000" dirty="0" smtClean="0"/>
          </a:p>
          <a:p>
            <a:pPr marL="6350" indent="9525" defTabSz="790575">
              <a:buFont typeface="Arial" pitchFamily="34" charset="0"/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6350" indent="166688" defTabSz="790575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2000" dirty="0" smtClean="0"/>
          </a:p>
          <a:p>
            <a:pPr marL="0" lvl="0" indent="0">
              <a:buNone/>
            </a:pPr>
            <a:r>
              <a:rPr lang="ru-RU" sz="2000" baseline="30000" dirty="0" smtClean="0"/>
              <a:t>2</a:t>
            </a:r>
            <a:r>
              <a:rPr lang="en-US" sz="2000" dirty="0" err="1" smtClean="0"/>
              <a:t>Antonov</a:t>
            </a:r>
            <a:r>
              <a:rPr lang="en-US" sz="2000" dirty="0" smtClean="0"/>
              <a:t> </a:t>
            </a:r>
            <a:r>
              <a:rPr lang="en-US" sz="2000" dirty="0"/>
              <a:t>I.D. Numerical Modeling of Hydraulic Fracturing with Foams and Energized </a:t>
            </a:r>
            <a:r>
              <a:rPr lang="en-US" sz="2000" dirty="0" smtClean="0"/>
              <a:t>Fluids</a:t>
            </a:r>
            <a:r>
              <a:rPr lang="ru-RU" sz="2000" dirty="0" smtClean="0"/>
              <a:t>, 2020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63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4529</TotalTime>
  <Words>2771</Words>
  <Application>Microsoft Office PowerPoint</Application>
  <PresentationFormat>Произвольный</PresentationFormat>
  <Paragraphs>457</Paragraphs>
  <Slides>43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Введение</vt:lpstr>
      <vt:lpstr>Пенный ГРП </vt:lpstr>
      <vt:lpstr> Моделирование пенного ГРП </vt:lpstr>
      <vt:lpstr>Влияние объёмной доли газа на развитие финальной формы трещины в квазитрёхмерной модели</vt:lpstr>
      <vt:lpstr>Моделирование пенного ГРП </vt:lpstr>
      <vt:lpstr>Моделирование пенного ГРП </vt:lpstr>
      <vt:lpstr>Моделирование пенного ГРП </vt:lpstr>
      <vt:lpstr>Моделирование пенного ГРП </vt:lpstr>
      <vt:lpstr>Задачи, решаемые в работе</vt:lpstr>
      <vt:lpstr>Исследование подходящих методов интерполяции</vt:lpstr>
      <vt:lpstr>Презентация PowerPoint</vt:lpstr>
      <vt:lpstr>Презентация PowerPoint</vt:lpstr>
      <vt:lpstr>Презентация PowerPoint</vt:lpstr>
      <vt:lpstr>Сравнение методов</vt:lpstr>
      <vt:lpstr>Презентация PowerPoint</vt:lpstr>
      <vt:lpstr>Исследование исходной модели (без утечек)</vt:lpstr>
      <vt:lpstr>Исследование исходной модели (без утечек)</vt:lpstr>
      <vt:lpstr>Презентация PowerPoint</vt:lpstr>
      <vt:lpstr>Пример входных данных</vt:lpstr>
      <vt:lpstr>Пример входных данных</vt:lpstr>
      <vt:lpstr>Пример входных данных</vt:lpstr>
      <vt:lpstr>Исследование модели с учётом влияния температуры по 1 закону (без утечек)</vt:lpstr>
      <vt:lpstr>Исследование модели с учётом влияния температуры по 1 закону (без утечек)</vt:lpstr>
      <vt:lpstr>Исследование модели с учётом влияния температуры по 1 закону (без утечек)</vt:lpstr>
      <vt:lpstr>Исследование модели с учётом влияния температуры по 1 закону (без утечек)</vt:lpstr>
      <vt:lpstr>Исследование модели с учётом влияния температуры по 2 закону (без утечек)</vt:lpstr>
      <vt:lpstr>Исследование модели с учётом влияния температуры по 2 закону (без утечек)</vt:lpstr>
      <vt:lpstr>Исследование модели с учётом влияния температуры по 2 закону (без утечек)</vt:lpstr>
      <vt:lpstr>Исследование модели с учётом влияния температуры по 2 закону (без утечек)</vt:lpstr>
      <vt:lpstr>Исследование моделей ГРП  (случай без утечек). Выводы</vt:lpstr>
      <vt:lpstr>Сравнение исходной модели с обобщенной в случае с утечками</vt:lpstr>
      <vt:lpstr>Исследование модели с учётом влияния температуры по 1 закону (с утечками)</vt:lpstr>
      <vt:lpstr>Исследование модели с учётом влияния температуры по 1 закону (с утечками)</vt:lpstr>
      <vt:lpstr>Исследование модели с учётом влияния температуры по 1 закону (с утечками)</vt:lpstr>
      <vt:lpstr>Исследование модели с учётом влияния температуры по 1 закону (с утечками)</vt:lpstr>
      <vt:lpstr>Исследование модели с учётом влияния температуры по 2 закону (с утечками)</vt:lpstr>
      <vt:lpstr>Исследование модели с учётом влияния температуры по 2 закону (с утечками)</vt:lpstr>
      <vt:lpstr>Исследование модели с учётом влияния температуры по 2 закону (с утечками)</vt:lpstr>
      <vt:lpstr>Исследование модели с учётом влияния температуры по 2 закону (с утечками)</vt:lpstr>
      <vt:lpstr>Исследование моделей ГРП  (случай с утечками). Выводы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</dc:creator>
  <cp:lastModifiedBy>your</cp:lastModifiedBy>
  <cp:revision>558</cp:revision>
  <dcterms:created xsi:type="dcterms:W3CDTF">2019-12-08T19:20:24Z</dcterms:created>
  <dcterms:modified xsi:type="dcterms:W3CDTF">2020-06-30T10:07:40Z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