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1" r:id="rId4"/>
    <p:sldId id="263" r:id="rId5"/>
    <p:sldId id="259" r:id="rId6"/>
    <p:sldId id="275" r:id="rId7"/>
    <p:sldId id="268" r:id="rId8"/>
    <p:sldId id="269" r:id="rId9"/>
    <p:sldId id="270" r:id="rId10"/>
    <p:sldId id="276" r:id="rId11"/>
    <p:sldId id="271" r:id="rId12"/>
    <p:sldId id="352" r:id="rId13"/>
    <p:sldId id="347" r:id="rId14"/>
    <p:sldId id="273" r:id="rId15"/>
    <p:sldId id="351" r:id="rId16"/>
    <p:sldId id="346" r:id="rId17"/>
    <p:sldId id="35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E60"/>
    <a:srgbClr val="748A98"/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15018-5D41-430F-8A8C-CA3BFE4E7B72}" type="datetimeFigureOut">
              <a:rPr lang="ru-RU" smtClean="0"/>
              <a:t>18-06-2020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B62FC-2B93-4F96-944C-A37D69C5A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0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9B79-E8F0-44C3-B8C3-F173D2C646AE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B830-4C28-4219-A052-23BE30F0B89B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849E-D106-4B6B-B9D3-6A66961FC1CE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FC2E-5805-4DB3-9405-7D5E623B6C38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6F0D-59B8-4771-9927-054A91988CC4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EF1E-0307-427F-854A-DDF071746021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CFFF-7361-4BE8-890F-E42DADA7177F}" type="datetime1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0579-C5DD-4746-9E83-E8C72235BC34}" type="datetime1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749-DFA2-400F-9C3D-99BE637746A1}" type="datetime1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8DF6-80B4-4D69-8932-B28FAD428E8F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060D-32E3-4BA5-BD4F-0C32354B78CC}" type="datetime1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F698-569A-4D6A-BAF9-BF77631FE8D5}" type="datetime1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7C8A99-EC4B-48AC-9ED5-0ECA258B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448" y="0"/>
            <a:ext cx="883551" cy="8888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B30491-AC6B-4F2F-9919-456B95FC6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87" y="0"/>
            <a:ext cx="883551" cy="888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429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   Санкт-Петербургский Политехнический университет Петра Великого</a:t>
            </a:r>
            <a:br>
              <a:rPr lang="ru-RU" sz="2000" b="1" dirty="0"/>
            </a:br>
            <a:r>
              <a:rPr lang="ru-RU" sz="2000" b="1" dirty="0"/>
              <a:t>Кафедра Теоретической механики</a:t>
            </a:r>
            <a:endParaRPr lang="en-US" sz="2000" b="1" dirty="0">
              <a:solidFill>
                <a:srgbClr val="374E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17218"/>
          </a:xfrm>
        </p:spPr>
        <p:txBody>
          <a:bodyPr>
            <a:normAutofit fontScale="62500" lnSpcReduction="20000"/>
          </a:bodyPr>
          <a:lstStyle/>
          <a:p>
            <a:pPr algn="l"/>
            <a:endParaRPr lang="ru-RU" dirty="0">
              <a:solidFill>
                <a:srgbClr val="748A98"/>
              </a:solidFill>
            </a:endParaRPr>
          </a:p>
          <a:p>
            <a:pPr algn="l"/>
            <a:endParaRPr lang="ru-RU" dirty="0">
              <a:solidFill>
                <a:srgbClr val="748A98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методики оценки влияния поверхностной инфраструктуры на параметры разработки нефтегазового месторождения</a:t>
            </a:r>
            <a:br>
              <a:rPr lang="ru-RU" sz="3600" dirty="0"/>
            </a:br>
            <a:br>
              <a:rPr lang="ru-RU" sz="3600" dirty="0"/>
            </a:br>
            <a:endParaRPr lang="ru-RU" sz="3600" dirty="0"/>
          </a:p>
          <a:p>
            <a:pPr marL="0" indent="0">
              <a:buNone/>
            </a:pPr>
            <a:r>
              <a:rPr lang="ru-RU" sz="2000" dirty="0"/>
              <a:t>Студент группы 3640103/80401					Г.А.</a:t>
            </a:r>
            <a:r>
              <a:rPr lang="en-US" sz="2000" dirty="0"/>
              <a:t> </a:t>
            </a:r>
            <a:r>
              <a:rPr lang="ru-RU" sz="2000" dirty="0"/>
              <a:t>Чигарев</a:t>
            </a:r>
          </a:p>
          <a:p>
            <a:pPr marL="0" indent="0">
              <a:buNone/>
            </a:pP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 Научный руководитель: </a:t>
            </a:r>
          </a:p>
          <a:p>
            <a:pPr marL="0" indent="0">
              <a:buNone/>
            </a:pPr>
            <a:r>
              <a:rPr lang="ru-RU" sz="2000" dirty="0"/>
              <a:t> доцент ВШТМ, к. ф.-м. н.,						В. А. Кузькин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rgbClr val="748A98"/>
              </a:solidFill>
            </a:endParaRPr>
          </a:p>
          <a:p>
            <a:pPr marL="0" indent="0">
              <a:buNone/>
            </a:pPr>
            <a:r>
              <a:rPr lang="ru-RU" sz="2000" dirty="0"/>
              <a:t>Куратор, ООО Газпромнефть НТЦ:</a:t>
            </a:r>
          </a:p>
          <a:p>
            <a:pPr marL="0" indent="0">
              <a:buNone/>
            </a:pPr>
            <a:r>
              <a:rPr lang="ru-RU" sz="2000" dirty="0"/>
              <a:t>Координатор проекта						В. М. Бабин</a:t>
            </a:r>
          </a:p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/>
              <a:t>Санкт-Петербург</a:t>
            </a:r>
          </a:p>
          <a:p>
            <a:pPr marL="0" indent="0" algn="ctr">
              <a:buNone/>
            </a:pPr>
            <a:r>
              <a:rPr lang="ru-RU" sz="2000" dirty="0"/>
              <a:t>2020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CCAA1-DDDF-433E-A061-FE8CAC4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F8243-5C3B-43FD-A6E3-58E98A71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7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давления в линии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9">
                <a:extLst>
                  <a:ext uri="{FF2B5EF4-FFF2-40B4-BE49-F238E27FC236}">
                    <a16:creationId xmlns:a16="http://schemas.microsoft.com/office/drawing/2014/main" id="{582F8312-B492-430D-A760-02573E11BF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65319"/>
                <a:ext cx="7886700" cy="511164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1400" dirty="0">
                    <a:solidFill>
                      <a:schemeClr val="dk1"/>
                    </a:solidFill>
                  </a:rPr>
                  <a:t>В качестве замыкающего соотношения для изменения давления </a:t>
                </a:r>
                <a:r>
                  <a:rPr lang="en-US" sz="1400" b="1" dirty="0">
                    <a:solidFill>
                      <a:schemeClr val="dk1"/>
                    </a:solidFill>
                  </a:rPr>
                  <a:t>d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1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ru-RU" sz="1400" dirty="0"/>
                  <a:t> будем использовать следующие предположения:</a:t>
                </a:r>
              </a:p>
              <a:p>
                <a:pPr marL="0" indent="0" algn="just">
                  <a:buNone/>
                </a:pPr>
                <a:r>
                  <a:rPr lang="ru-RU" sz="1400" dirty="0"/>
                  <a:t>1.     Давление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1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ru-RU" sz="1400" dirty="0"/>
                  <a:t> постоянно:</a:t>
                </a:r>
                <a:endParaRPr lang="ru-RU" sz="1400" b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acc>
                        <m:accPr>
                          <m:chr m:val="̅"/>
                          <m:ctrlPr>
                            <a:rPr lang="ru-RU" sz="14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  <m:r>
                        <a:rPr lang="en-US" sz="1400" b="1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1400" b="1" dirty="0">
                  <a:solidFill>
                    <a:schemeClr val="dk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sz="1400" dirty="0"/>
                  <a:t>2.     Изменение давления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1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ru-RU" sz="1400" dirty="0"/>
                  <a:t> зависит от изменения давлений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4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ru-RU" sz="1400" dirty="0"/>
                  <a:t>: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endParaRPr lang="ru-RU" sz="1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acc>
                        <m:accPr>
                          <m:chr m:val="̅"/>
                          <m:ctrlPr>
                            <a:rPr lang="ru-RU" sz="14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  <m:r>
                        <a:rPr lang="en-US" sz="1400" b="1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400" b="1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400" b="1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1400" b="1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1400" b="1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400" b="1" dirty="0"/>
              </a:p>
              <a:p>
                <a:pPr marL="0" indent="0" algn="just">
                  <a:buNone/>
                </a:pPr>
                <a:r>
                  <a:rPr lang="ru-RU" sz="1400" dirty="0"/>
                  <a:t>Для определения этой зависимости воспользуемся алгоритмом, аналогичным алгоритму определения давления на кусте, только все свойства флюида переведем в условия линии.</a:t>
                </a:r>
                <a:r>
                  <a:rPr lang="en-US" sz="1400" dirty="0"/>
                  <a:t> </a:t>
                </a:r>
                <a:r>
                  <a:rPr lang="ru-RU" sz="1400" dirty="0"/>
                  <a:t>В этом случае кусты становятся источниками газожидкостной смеси с известными зависимостями расхода от давления, а давление на сборе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400" b="0" i="1" smtClean="0">
                            <a:latin typeface="Cambria Math" panose="02040503050406030204" pitchFamily="18" charset="0"/>
                          </a:rPr>
                          <m:t>сб</m:t>
                        </m:r>
                      </m:sub>
                    </m:sSub>
                  </m:oMath>
                </a14:m>
                <a:r>
                  <a:rPr lang="ru-RU" sz="1400" dirty="0"/>
                  <a:t> остается постоянным согласно постановке задачи.</a:t>
                </a:r>
              </a:p>
              <a:p>
                <a:pPr marL="0" indent="0" algn="just">
                  <a:buNone/>
                </a:pPr>
                <a:endParaRPr lang="ru-RU" sz="1400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10" name="Объект 9">
                <a:extLst>
                  <a:ext uri="{FF2B5EF4-FFF2-40B4-BE49-F238E27FC236}">
                    <a16:creationId xmlns:a16="http://schemas.microsoft.com/office/drawing/2014/main" id="{582F8312-B492-430D-A760-02573E11BF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65319"/>
                <a:ext cx="7886700" cy="5111643"/>
              </a:xfrm>
              <a:blipFill>
                <a:blip r:embed="rId2"/>
                <a:stretch>
                  <a:fillRect l="-232" t="-597" r="-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489BF6D-79D2-425E-9CE0-E6A38078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86C0C2CF-5304-474B-8F9F-1B47B4ACB7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5342226"/>
                  </p:ext>
                </p:extLst>
              </p:nvPr>
            </p:nvGraphicFramePr>
            <p:xfrm>
              <a:off x="628650" y="3949890"/>
              <a:ext cx="7886700" cy="22913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94775">
                      <a:extLst>
                        <a:ext uri="{9D8B030D-6E8A-4147-A177-3AD203B41FA5}">
                          <a16:colId xmlns:a16="http://schemas.microsoft.com/office/drawing/2014/main" val="2083827731"/>
                        </a:ext>
                      </a:extLst>
                    </a:gridCol>
                    <a:gridCol w="4191925">
                      <a:extLst>
                        <a:ext uri="{9D8B030D-6E8A-4147-A177-3AD203B41FA5}">
                          <a16:colId xmlns:a16="http://schemas.microsoft.com/office/drawing/2014/main" val="1120127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ru-RU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Уравнение баланса расхода жидкости в технологической линии:</a:t>
                          </a:r>
                          <a:endParaRPr lang="ru-RU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400" b="1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400" b="1" i="1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400" b="1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b="1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ru-RU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сб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5304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ru-RU" sz="1400" b="0" i="0" dirty="0">
                              <a:latin typeface="+mn-lt"/>
                            </a:rPr>
                            <a:t>При</a:t>
                          </a:r>
                          <a:r>
                            <a:rPr lang="ru-RU" sz="1400" b="0" i="0" baseline="0" dirty="0">
                              <a:latin typeface="+mn-lt"/>
                            </a:rPr>
                            <a:t> увеличении расхода жидкости в линии на величину</a:t>
                          </a:r>
                          <a14:m>
                            <m:oMath xmlns:m="http://schemas.openxmlformats.org/officeDocument/2006/math">
                              <m:r>
                                <a:rPr lang="ru-RU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𝒊𝒏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ru-RU" sz="1400" dirty="0"/>
                            <a:t>, новое состояние будет характеризоваться давлением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400" b="1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b="1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</m:acc>
                              <m:r>
                                <a:rPr lang="en-US" sz="1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14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𝐝</m:t>
                              </m:r>
                              <m:acc>
                                <m:accPr>
                                  <m:chr m:val="̅"/>
                                  <m:ctrlPr>
                                    <a:rPr lang="ru-RU" sz="1400" b="1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b="1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400" dirty="0"/>
                            <a:t>:</a:t>
                          </a:r>
                          <a:endParaRPr lang="ru-RU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400" b="1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400" b="1" i="1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</m:acc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sz="1400" b="1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400" b="1" i="1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∝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400" b="1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400" b="1" i="1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</m:acc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US" sz="1400" b="1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𝐝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sz="1400" b="1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400" b="1" i="1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</m:acc>
                                    <m:r>
                                      <a:rPr lang="ru-RU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b="1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ru-RU" sz="1400" b="1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сб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979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ru-RU" sz="1400" b="0" dirty="0"/>
                            <a:t>Тогда уравнение для изменения давления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𝐝</m:t>
                              </m:r>
                              <m:acc>
                                <m:accPr>
                                  <m:chr m:val="̅"/>
                                  <m:ctrlPr>
                                    <a:rPr lang="ru-RU" sz="14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𝑷</m:t>
                                  </m:r>
                                </m:e>
                              </m:acc>
                            </m:oMath>
                          </a14:m>
                          <a:r>
                            <a:rPr lang="ru-RU" sz="1400" b="0" dirty="0"/>
                            <a:t> будет выглядеть следующим образом: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𝑪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400" b="1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b="1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𝑪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400" b="1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b="1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1540268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где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ru-RU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1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 и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1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 - скалярные произведения</a:t>
                          </a:r>
                          <a:r>
                            <a:rPr lang="ru-RU" sz="1400" baseline="0" dirty="0">
                              <a:solidFill>
                                <a:schemeClr val="tx1"/>
                              </a:solidFill>
                            </a:rPr>
                            <a:t> векторов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 и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 размерности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</a:rPr>
                            <a:t> – </a:t>
                          </a:r>
                          <a:r>
                            <a:rPr lang="ru-RU" sz="1400" baseline="0" dirty="0">
                              <a:solidFill>
                                <a:schemeClr val="tx1"/>
                              </a:solidFill>
                            </a:rPr>
                            <a:t>количества кустов в технологической линии.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50346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86C0C2CF-5304-474B-8F9F-1B47B4ACB7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5342226"/>
                  </p:ext>
                </p:extLst>
              </p:nvPr>
            </p:nvGraphicFramePr>
            <p:xfrm>
              <a:off x="628650" y="3949890"/>
              <a:ext cx="7886700" cy="22913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94775">
                      <a:extLst>
                        <a:ext uri="{9D8B030D-6E8A-4147-A177-3AD203B41FA5}">
                          <a16:colId xmlns:a16="http://schemas.microsoft.com/office/drawing/2014/main" val="2083827731"/>
                        </a:ext>
                      </a:extLst>
                    </a:gridCol>
                    <a:gridCol w="4191925">
                      <a:extLst>
                        <a:ext uri="{9D8B030D-6E8A-4147-A177-3AD203B41FA5}">
                          <a16:colId xmlns:a16="http://schemas.microsoft.com/office/drawing/2014/main" val="11201275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ru-RU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Уравнение баланса расхода жидкости в технологической линии:</a:t>
                          </a:r>
                          <a:endParaRPr lang="ru-RU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8081" t="-1176" b="-35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5304859"/>
                      </a:ext>
                    </a:extLst>
                  </a:tr>
                  <a:tr h="73641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1074" r="-113531" b="-149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8081" t="-71074" b="-149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97905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40698" r="-113531" b="-11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8081" t="-240698" b="-1104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1540268"/>
                      </a:ext>
                    </a:extLst>
                  </a:tr>
                  <a:tr h="518605"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44706" b="-117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50346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346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4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с симулятором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Schlumberger PIPESIM</a:t>
            </a:r>
          </a:p>
        </p:txBody>
      </p:sp>
      <p:sp>
        <p:nvSpPr>
          <p:cNvPr id="29" name="Объект 28">
            <a:extLst>
              <a:ext uri="{FF2B5EF4-FFF2-40B4-BE49-F238E27FC236}">
                <a16:creationId xmlns:a16="http://schemas.microsoft.com/office/drawing/2014/main" id="{F52D55B5-7B53-42F3-BD4F-688E66AC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68582"/>
            <a:ext cx="7886700" cy="5218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900" dirty="0"/>
              <a:t>	</a:t>
            </a:r>
            <a:endParaRPr lang="ru-RU" sz="19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CEAA47-DE87-4555-9F00-168F88F6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1ECAF6B0-7A97-421B-BAA7-33929B1A2E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2143250"/>
                  </p:ext>
                </p:extLst>
              </p:nvPr>
            </p:nvGraphicFramePr>
            <p:xfrm>
              <a:off x="628650" y="1016406"/>
              <a:ext cx="7800920" cy="5476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0920">
                      <a:extLst>
                        <a:ext uri="{9D8B030D-6E8A-4147-A177-3AD203B41FA5}">
                          <a16:colId xmlns:a16="http://schemas.microsoft.com/office/drawing/2014/main" val="1477077286"/>
                        </a:ext>
                      </a:extLst>
                    </a:gridCol>
                  </a:tblGrid>
                  <a:tr h="1226308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PIPESIM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– </a:t>
                          </a: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стационарный симулятор многофазного потока, разработанный компанией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Schlumberger </a:t>
                          </a: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и повсеместно используемый для моделирования движения жидкости и газа. </a:t>
                          </a:r>
                          <a:r>
                            <a:rPr lang="ru-RU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PIPESIM содержит широкий выбор как стандартных (для отрасли) определяющих соотношений для параметров многофазного потока, полученных на основе экспериментальных данных, так и улучшенных 3-х фазных механистических моделей.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2866778"/>
                      </a:ext>
                    </a:extLst>
                  </a:tr>
                  <a:tr h="4250159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Для сравнения с симулятором будем использовать систему, состоящую из 3х или 100 кустов, объединенных в одну технологическую линию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Agzu1</a:t>
                          </a: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, имеющую нулевую длину и  выходящую на фиксированное давление в пункте сбора </a:t>
                          </a:r>
                          <a:r>
                            <a:rPr lang="en-US" sz="1400" b="0" dirty="0" err="1">
                              <a:solidFill>
                                <a:schemeClr val="tx1"/>
                              </a:solidFill>
                            </a:rPr>
                            <a:t>Sk</a:t>
                          </a: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solidFill>
                                <a:schemeClr val="tx1"/>
                              </a:solidFill>
                            </a:rPr>
                            <a:t>Начальные условия:</a:t>
                          </a:r>
                        </a:p>
                        <a:p>
                          <a:pPr marL="342900" marR="0" lvl="0" indent="-3429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Давления во всех узлах трубопроводной сети;</a:t>
                          </a:r>
                        </a:p>
                        <a:p>
                          <a:pPr marL="342900" marR="0" lvl="0" indent="-3429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Расход жидкости во всех узлах трубопроводной сети.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solidFill>
                                <a:schemeClr val="tx1"/>
                              </a:solidFill>
                            </a:rPr>
                            <a:t>Граничные условия: </a:t>
                          </a:r>
                        </a:p>
                        <a:p>
                          <a:pPr marL="342900" marR="0" lvl="0" indent="-3429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Расход жидкости на кустах и его изменение на следующий шаг;</a:t>
                          </a:r>
                        </a:p>
                        <a:p>
                          <a:pPr marL="342900" marR="0" lvl="0" indent="-3429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Фиксированное давление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сб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 на конце трубопроводной сети.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9175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1ECAF6B0-7A97-421B-BAA7-33929B1A2E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2143250"/>
                  </p:ext>
                </p:extLst>
              </p:nvPr>
            </p:nvGraphicFramePr>
            <p:xfrm>
              <a:off x="628650" y="1016406"/>
              <a:ext cx="7800920" cy="5476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0920">
                      <a:extLst>
                        <a:ext uri="{9D8B030D-6E8A-4147-A177-3AD203B41FA5}">
                          <a16:colId xmlns:a16="http://schemas.microsoft.com/office/drawing/2014/main" val="1477077286"/>
                        </a:ext>
                      </a:extLst>
                    </a:gridCol>
                  </a:tblGrid>
                  <a:tr h="1226308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PIPESIM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– </a:t>
                          </a: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стационарный симулятор многофазного потока, разработанный компанией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Schlumberger </a:t>
                          </a: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и повсеместно используемый для моделирования движения жидкости и газа. </a:t>
                          </a:r>
                          <a:r>
                            <a:rPr lang="ru-RU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PIPESIM содержит широкий выбор как стандартных (для отрасли) определяющих соотношений для параметров многофазного потока, полученных на основе экспериментальных данных, так и улучшенных 3-х фазных механистических моделей.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2866778"/>
                      </a:ext>
                    </a:extLst>
                  </a:tr>
                  <a:tr h="42501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9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9175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46CAC8-C9CC-434C-A1E1-3E72AD3B00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21626" y="4311054"/>
            <a:ext cx="4700748" cy="218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B13DF-FD95-4C72-91C7-965FBEFD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9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с симулятором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Schlumberger PIPESIM</a:t>
            </a: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жидкости</a:t>
            </a:r>
            <a:endParaRPr lang="ru-RU" sz="29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D98F19-D481-4EA2-8F73-74E412AC5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51751"/>
                <a:ext cx="7886700" cy="4925212"/>
              </a:xfrm>
            </p:spPr>
            <p:txBody>
              <a:bodyPr/>
              <a:lstStyle/>
              <a:p>
                <a:pPr marL="0" indent="0" fontAlgn="t">
                  <a:buNone/>
                </a:pPr>
                <a:r>
                  <a:rPr lang="ru-RU" sz="1400" dirty="0"/>
                  <a:t>Исследуется поведение системы при различных типах газожидкостной смеси. Данные по составу нефти и газа взяты с реальных данных месторождений ООО Газпромнефть:</a:t>
                </a:r>
              </a:p>
              <a:p>
                <a:pPr fontAlgn="t"/>
                <a:r>
                  <a:rPr lang="ru-RU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ВОДА</a:t>
                </a:r>
                <a:r>
                  <a:rPr lang="ru-RU" sz="1400" dirty="0"/>
                  <a:t> – чистая вода,</a:t>
                </a:r>
                <a:r>
                  <a:rPr lang="en-US" sz="1400" dirty="0"/>
                  <a:t> </a:t>
                </a:r>
                <a:r>
                  <a:rPr lang="ru-RU" sz="1400" dirty="0"/>
                  <a:t>газ отсутствует;</a:t>
                </a:r>
              </a:p>
              <a:p>
                <a:pPr fontAlgn="t"/>
                <a:r>
                  <a:rPr lang="ru-RU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НЕФТЬ</a:t>
                </a:r>
                <a:r>
                  <a:rPr lang="ru-RU" sz="1400" dirty="0"/>
                  <a:t> – смесь воды (14% от общего объема жидкости), нефти и газа, газосодержание 46 м3/м3;</a:t>
                </a:r>
              </a:p>
              <a:p>
                <a:pPr fontAlgn="t"/>
                <a:r>
                  <a:rPr lang="ru-RU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ГАЗ</a:t>
                </a:r>
                <a:r>
                  <a:rPr lang="ru-RU" sz="1400" dirty="0"/>
                  <a:t> – смесь воды (8% от общего объема жидкости), нефти и газа, газосодержание 562 м3/м3.</a:t>
                </a:r>
              </a:p>
              <a:p>
                <a:pPr marL="0" indent="0" fontAlgn="t">
                  <a:buNone/>
                </a:pPr>
                <a:r>
                  <a:rPr lang="ru-RU" sz="1400" dirty="0"/>
                  <a:t>Для данный системы необходимо определить зависимость коэффициента гидропроводности каждого участка от величины расхода жидкости:</a:t>
                </a:r>
              </a:p>
              <a:p>
                <a:pPr marL="0" indent="0" fontAlgn="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b="1" i="1">
                              <a:latin typeface="Cambria Math" panose="02040503050406030204" pitchFamily="18" charset="0"/>
                            </a:rPr>
                            <m:t>∝</m:t>
                          </m:r>
                        </m:e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  <m:d>
                        <m:d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∝</m:t>
                          </m:r>
                        </m:e>
                        <m:sup>
                          <m:r>
                            <a:rPr lang="ru-RU" sz="14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ru-RU" sz="1400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ru-RU" sz="1400" b="1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ru-RU" sz="14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ru-RU" sz="1400" b="1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400" b="1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ru-RU" sz="1400" b="1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400" b="1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𝟏𝟐𝟖</m:t>
                                      </m:r>
                                      <m:r>
                                        <a:rPr lang="ru-RU" sz="1400" b="1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ru-RU" sz="1400" b="1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  <m:r>
                                        <a:rPr lang="ru-RU" sz="1400" b="1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ru-RU" sz="1400" b="1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num>
                                    <m:den>
                                      <m:r>
                                        <a:rPr lang="ru-RU" sz="1400" b="1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  <m:r>
                                        <a:rPr lang="ru-RU" sz="1400" b="1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ru-RU" sz="1400" b="1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400" b="1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𝒅</m:t>
                                          </m:r>
                                        </m:e>
                                        <m:sup>
                                          <m:r>
                                            <a:rPr lang="ru-RU" sz="1400" b="1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  <m:r>
                                        <a:rPr lang="ru-RU" sz="1400" b="1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ru-RU" sz="1400" b="1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b="1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ru-RU" sz="1400" b="1" i="1">
                                              <a:solidFill>
                                                <a:schemeClr val="dk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сут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ru-RU" sz="1400" b="1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ru-RU" sz="1400" b="1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ru-RU" sz="1400" b="1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ru-RU" sz="1400" b="1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acc>
                                <m:accPr>
                                  <m:chr m:val="̅"/>
                                  <m:ctrlPr>
                                    <a:rPr lang="ru-RU" sz="1400" b="1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b="1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</m:acc>
                              <m:r>
                                <a:rPr lang="ru-RU" sz="1400" b="1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1400" b="1" dirty="0">
                  <a:solidFill>
                    <a:schemeClr val="dk1"/>
                  </a:solidFill>
                </a:endParaRPr>
              </a:p>
              <a:p>
                <a:pPr fontAlgn="t"/>
                <a:endParaRPr lang="ru-RU" sz="14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D98F19-D481-4EA2-8F73-74E412AC5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51751"/>
                <a:ext cx="7886700" cy="4925212"/>
              </a:xfrm>
              <a:blipFill>
                <a:blip r:embed="rId2"/>
                <a:stretch>
                  <a:fillRect l="-232" t="-4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CEE858-8CD2-408B-921D-8728CA88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12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8C8AC1-483D-4B31-88BA-B8962D24F9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99" y="3900192"/>
            <a:ext cx="4148202" cy="2454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09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4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куста. Сравнение с симулятором при постоянном давлении в линии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бъект 28">
            <a:extLst>
              <a:ext uri="{FF2B5EF4-FFF2-40B4-BE49-F238E27FC236}">
                <a16:creationId xmlns:a16="http://schemas.microsoft.com/office/drawing/2014/main" id="{F52D55B5-7B53-42F3-BD4F-688E66AC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8997"/>
            <a:ext cx="7886700" cy="48079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i="1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900" dirty="0"/>
              <a:t>	</a:t>
            </a:r>
            <a:endParaRPr lang="ru-RU" sz="19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89558B-8853-4C44-8062-56E05754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D7C8BC6-1701-49F8-A1E0-AB9737843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25802"/>
              </p:ext>
            </p:extLst>
          </p:nvPr>
        </p:nvGraphicFramePr>
        <p:xfrm>
          <a:off x="628649" y="1396999"/>
          <a:ext cx="7886700" cy="4959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2577616498"/>
                    </a:ext>
                  </a:extLst>
                </a:gridCol>
              </a:tblGrid>
              <a:tr h="15208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464561"/>
                  </a:ext>
                </a:extLst>
              </a:tr>
              <a:tr h="34385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223000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E77DB-C5A4-4314-BF1E-A39241A6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854" y="3056638"/>
            <a:ext cx="5478288" cy="30759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D520D1-B746-470D-B904-7D3313B2A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" y="1455787"/>
            <a:ext cx="78867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2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4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куста. Сравнение с симулятором при учёте давления в линии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бъект 28">
            <a:extLst>
              <a:ext uri="{FF2B5EF4-FFF2-40B4-BE49-F238E27FC236}">
                <a16:creationId xmlns:a16="http://schemas.microsoft.com/office/drawing/2014/main" id="{F52D55B5-7B53-42F3-BD4F-688E66AC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8997"/>
            <a:ext cx="7886700" cy="48079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i="1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900" dirty="0"/>
              <a:t>	</a:t>
            </a:r>
            <a:endParaRPr lang="ru-RU" sz="19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89558B-8853-4C44-8062-56E05754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E464AB7-D9DA-40CA-9CBC-41260ECD9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03540"/>
              </p:ext>
            </p:extLst>
          </p:nvPr>
        </p:nvGraphicFramePr>
        <p:xfrm>
          <a:off x="628650" y="1396999"/>
          <a:ext cx="7886700" cy="495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172402022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93463118"/>
                    </a:ext>
                  </a:extLst>
                </a:gridCol>
              </a:tblGrid>
              <a:tr h="24796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36648"/>
                  </a:ext>
                </a:extLst>
              </a:tr>
              <a:tr h="24796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62590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E0DC1F-9434-444B-BE89-E42A33F2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60220"/>
            <a:ext cx="3845696" cy="16687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475AA3-6E8D-4913-BCBD-20D7C8A55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654" y="1760220"/>
            <a:ext cx="3845696" cy="16687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4B9E41-5BE9-4F91-BE79-5ED72A295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876676"/>
            <a:ext cx="3845696" cy="2479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8EC2E7-D9E1-436A-A148-6E2C56D30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4" y="3876675"/>
            <a:ext cx="3845696" cy="24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22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4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куста. Сравнение с симулятором при учёте давления в линии для 100 скважин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бъект 28">
            <a:extLst>
              <a:ext uri="{FF2B5EF4-FFF2-40B4-BE49-F238E27FC236}">
                <a16:creationId xmlns:a16="http://schemas.microsoft.com/office/drawing/2014/main" id="{F52D55B5-7B53-42F3-BD4F-688E66AC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8997"/>
            <a:ext cx="7886700" cy="48079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i="1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900" dirty="0"/>
              <a:t>	</a:t>
            </a:r>
            <a:endParaRPr lang="ru-RU" sz="19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89558B-8853-4C44-8062-56E05754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E464AB7-D9DA-40CA-9CBC-41260ECD9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741935"/>
              </p:ext>
            </p:extLst>
          </p:nvPr>
        </p:nvGraphicFramePr>
        <p:xfrm>
          <a:off x="628650" y="1396999"/>
          <a:ext cx="7886700" cy="495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172402022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93463118"/>
                    </a:ext>
                  </a:extLst>
                </a:gridCol>
              </a:tblGrid>
              <a:tr h="24796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36648"/>
                  </a:ext>
                </a:extLst>
              </a:tr>
              <a:tr h="24796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6259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D335AA-47B9-4320-B3D0-30761625D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60219"/>
            <a:ext cx="3845696" cy="16687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BA4D4A-0B81-4B82-BEDD-5B83D26F2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654" y="1760219"/>
            <a:ext cx="3845696" cy="16687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69E8F8-5579-42C8-A868-75DD5AFC0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876674"/>
            <a:ext cx="3845696" cy="24796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2BCCB6-64EB-4083-9BAA-454E905F1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54" y="3876674"/>
            <a:ext cx="3845696" cy="24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13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9B24A-9071-460C-9A79-23E6C3CB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42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времени работы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E04E55-BBA2-4217-946E-2A5044A2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850D6F4-EB26-429C-998D-9F9B8390A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64976"/>
              </p:ext>
            </p:extLst>
          </p:nvPr>
        </p:nvGraphicFramePr>
        <p:xfrm>
          <a:off x="2578100" y="1711171"/>
          <a:ext cx="39878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176">
                  <a:extLst>
                    <a:ext uri="{9D8B030D-6E8A-4147-A177-3AD203B41FA5}">
                      <a16:colId xmlns:a16="http://schemas.microsoft.com/office/drawing/2014/main" val="4137611991"/>
                    </a:ext>
                  </a:extLst>
                </a:gridCol>
                <a:gridCol w="989812">
                  <a:extLst>
                    <a:ext uri="{9D8B030D-6E8A-4147-A177-3AD203B41FA5}">
                      <a16:colId xmlns:a16="http://schemas.microsoft.com/office/drawing/2014/main" val="2737453016"/>
                    </a:ext>
                  </a:extLst>
                </a:gridCol>
                <a:gridCol w="989812">
                  <a:extLst>
                    <a:ext uri="{9D8B030D-6E8A-4147-A177-3AD203B41FA5}">
                      <a16:colId xmlns:a16="http://schemas.microsoft.com/office/drawing/2014/main" val="3977862744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Постоянное давление в линии. 3 скважины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4668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Модель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PIPESIM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877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Время инициализации, 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0.47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0.97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26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Время расчёта, 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0.90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1.28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0796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980ADB4-FAB4-4467-989E-6972ECE04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189739"/>
              </p:ext>
            </p:extLst>
          </p:nvPr>
        </p:nvGraphicFramePr>
        <p:xfrm>
          <a:off x="2578100" y="2971800"/>
          <a:ext cx="39878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176">
                  <a:extLst>
                    <a:ext uri="{9D8B030D-6E8A-4147-A177-3AD203B41FA5}">
                      <a16:colId xmlns:a16="http://schemas.microsoft.com/office/drawing/2014/main" val="3076245435"/>
                    </a:ext>
                  </a:extLst>
                </a:gridCol>
                <a:gridCol w="989812">
                  <a:extLst>
                    <a:ext uri="{9D8B030D-6E8A-4147-A177-3AD203B41FA5}">
                      <a16:colId xmlns:a16="http://schemas.microsoft.com/office/drawing/2014/main" val="2184798188"/>
                    </a:ext>
                  </a:extLst>
                </a:gridCol>
                <a:gridCol w="989812">
                  <a:extLst>
                    <a:ext uri="{9D8B030D-6E8A-4147-A177-3AD203B41FA5}">
                      <a16:colId xmlns:a16="http://schemas.microsoft.com/office/drawing/2014/main" val="4031745744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Учёт давления в линии. 3 скважины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4123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Модель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PIPESIM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3576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Время инициализации, 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0.66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0.97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5724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Время расчёта, 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1.28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9317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79D8A8B-82DE-4E1F-9822-5A60D8491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93566"/>
              </p:ext>
            </p:extLst>
          </p:nvPr>
        </p:nvGraphicFramePr>
        <p:xfrm>
          <a:off x="2578100" y="4232429"/>
          <a:ext cx="39878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176">
                  <a:extLst>
                    <a:ext uri="{9D8B030D-6E8A-4147-A177-3AD203B41FA5}">
                      <a16:colId xmlns:a16="http://schemas.microsoft.com/office/drawing/2014/main" val="2973055703"/>
                    </a:ext>
                  </a:extLst>
                </a:gridCol>
                <a:gridCol w="989812">
                  <a:extLst>
                    <a:ext uri="{9D8B030D-6E8A-4147-A177-3AD203B41FA5}">
                      <a16:colId xmlns:a16="http://schemas.microsoft.com/office/drawing/2014/main" val="53671970"/>
                    </a:ext>
                  </a:extLst>
                </a:gridCol>
                <a:gridCol w="989812">
                  <a:extLst>
                    <a:ext uri="{9D8B030D-6E8A-4147-A177-3AD203B41FA5}">
                      <a16:colId xmlns:a16="http://schemas.microsoft.com/office/drawing/2014/main" val="1992875744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Учёт давления в линии. 100 скважин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7955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Модель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PIPESIM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003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Время инициализации, 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2.59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3.25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393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Время расчёта, 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3.36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28.00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44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501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4386A-6945-49E0-A2B6-4F3863A8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03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и использование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FE513-77EF-4DDD-AFC4-AD7FF8E6F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05523"/>
            <a:ext cx="7886700" cy="5271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Публикации:</a:t>
            </a:r>
          </a:p>
          <a:p>
            <a:r>
              <a:rPr lang="ru-RU" sz="1400" dirty="0"/>
              <a:t>Евгений Юдин, Ринат Хабибуллин, ООО «Газпромнефть НТЦ»; Ильяс </a:t>
            </a:r>
            <a:r>
              <a:rPr lang="ru-RU" sz="1400" dirty="0" err="1"/>
              <a:t>Галяутдинов</a:t>
            </a:r>
            <a:r>
              <a:rPr lang="ru-RU" sz="1400" dirty="0"/>
              <a:t>, ПАО «Газпром нефть»; Алла Андрианова, Кирилл </a:t>
            </a:r>
            <a:r>
              <a:rPr lang="ru-RU" sz="1400" dirty="0" err="1"/>
              <a:t>Горидько</a:t>
            </a:r>
            <a:r>
              <a:rPr lang="ru-RU" sz="1400" dirty="0"/>
              <a:t>, Никита Смирнов, Владимир Бабин, а также Григорий </a:t>
            </a:r>
            <a:r>
              <a:rPr lang="ru-RU" sz="1400" dirty="0" err="1"/>
              <a:t>Чигарёв</a:t>
            </a:r>
            <a:r>
              <a:rPr lang="ru-RU" sz="1400" dirty="0"/>
              <a:t>, ООО «Газпромнефть НТЦ»; Игорь </a:t>
            </a:r>
            <a:r>
              <a:rPr lang="ru-RU" sz="1400" dirty="0" err="1"/>
              <a:t>Ломухин</a:t>
            </a:r>
            <a:r>
              <a:rPr lang="ru-RU" sz="1400" dirty="0"/>
              <a:t>, ООО «Газпромнефть-Оренбург»; Ярослав </a:t>
            </a:r>
            <a:r>
              <a:rPr lang="ru-RU" sz="1400" dirty="0" err="1"/>
              <a:t>Мурзаев</a:t>
            </a:r>
            <a:r>
              <a:rPr lang="ru-RU" sz="1400" dirty="0"/>
              <a:t>, Инжиниринговый центр МФТИ, 					   SPE-196816-RU «МОДЕЛИРОВАНИЕ РАБОТЫ ГАЗЛИФТНОЙ СКВАЖИНЫ С АВТОМАТИЗИРОВАННОЙ СИСТЕМОЙ УПРАВЛЕНИЯ ПОДАЧИ ГАЗЛИФТНОГО ГАЗА»</a:t>
            </a:r>
          </a:p>
          <a:p>
            <a:r>
              <a:rPr lang="ru-RU" sz="1400" dirty="0"/>
              <a:t>Е.В. Юдин, к.ф.-м.н., Р.А. Хабибуллин, к.т.н., И.М. </a:t>
            </a:r>
            <a:r>
              <a:rPr lang="ru-RU" sz="1400" dirty="0" err="1"/>
              <a:t>Галяутдинов</a:t>
            </a:r>
            <a:r>
              <a:rPr lang="ru-RU" sz="1400" dirty="0"/>
              <a:t>, к.э.н., Н.А. Смирнов, В.М. Бабин, Г.А. Чигарев ООО «Газпромнефть НТЦ», РГУ нефти и газа (НИУ) имени И.М. Губкина, ПАО «Газпром нефть», Санкт-Петербургский политехнический университет Петра Великого           «СОЗДАНИЕ ПРОКСИ-ИНТЕГРИРОВАННОЙ МОДЕЛИ ВОСТОЧНОГО УЧАСТКА ОРЕНБУРГСКОГО МЕСТОРОЖДЕНИЯ В УСЛОВИЯХ НЕДОСТАТОЧНОГО ОБЪЕМА ИСХОДНЫХ ДАННЫХ» 17 ДЕКАБРЯ 2019</a:t>
            </a:r>
          </a:p>
          <a:p>
            <a:pPr marL="0" indent="0">
              <a:buNone/>
            </a:pPr>
            <a:r>
              <a:rPr lang="ru-RU" sz="1400" b="1" dirty="0"/>
              <a:t>Тестирование и работа:</a:t>
            </a:r>
          </a:p>
          <a:p>
            <a:pPr marL="0" indent="0">
              <a:buNone/>
            </a:pPr>
            <a:r>
              <a:rPr lang="ru-RU" sz="1400" dirty="0"/>
              <a:t>На текущий момент модель в рамках интегрированного продукта проходит тестирования в рабочих условиях месторождений компании Газпромнефть:</a:t>
            </a:r>
          </a:p>
          <a:p>
            <a:r>
              <a:rPr lang="ru-RU" sz="1400" dirty="0"/>
              <a:t>Восточный участок Оренбургского месторождения;</a:t>
            </a:r>
          </a:p>
          <a:p>
            <a:r>
              <a:rPr lang="ru-RU" sz="1400" dirty="0"/>
              <a:t>НОЯБРЬСКНЕФТЕГАЗ, Холмогорское месторождение;</a:t>
            </a:r>
          </a:p>
          <a:p>
            <a:r>
              <a:rPr lang="ru-RU" sz="1400" cap="all" dirty="0"/>
              <a:t>СЛАВНЕФТЬ-МЕГИОННЕФТЕГАЗ.</a:t>
            </a:r>
          </a:p>
          <a:p>
            <a:endParaRPr lang="ru-RU" sz="1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8C7FA2-5380-4E86-B4B3-6B82691D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89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и направление дальнейшего  развития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8D4834E-58EA-49D7-BA85-0F291904E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53330"/>
                <a:ext cx="7886700" cy="510302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sz="1400" b="1" dirty="0"/>
                  <a:t>Результаты:</a:t>
                </a:r>
              </a:p>
              <a:p>
                <a:pPr algn="just"/>
                <a:r>
                  <a:rPr lang="ru-RU" sz="1400" dirty="0"/>
                  <a:t>Разработана методика оценки изменения давления в узлах трубопроводной сети при изменениях параметров ее элементов;</a:t>
                </a:r>
                <a:endParaRPr lang="en-US" sz="1400" dirty="0"/>
              </a:p>
              <a:p>
                <a:pPr algn="just"/>
                <a:r>
                  <a:rPr lang="ru-RU" sz="1400" dirty="0"/>
                  <a:t>При небольших (10-15%) изменениях объема газожидкостной смеси в сети модель сохраняет высокую точность вычислений;</a:t>
                </a:r>
              </a:p>
              <a:p>
                <a:pPr algn="just"/>
                <a:r>
                  <a:rPr lang="ru-RU" sz="1400" dirty="0"/>
                  <a:t>Скорость вычислений модели для небольшого участка сопоставима с симулятором, для большого месторождения почти на порядок превосходит его;</a:t>
                </a:r>
              </a:p>
              <a:p>
                <a:pPr algn="just"/>
                <a:r>
                  <a:rPr lang="ru-RU" sz="1400" dirty="0"/>
                  <a:t>Модель автоматически адаптируется на реальные данные о топологии сети;</a:t>
                </a:r>
              </a:p>
              <a:p>
                <a:pPr algn="just"/>
                <a:r>
                  <a:rPr lang="ru-RU" sz="1400" dirty="0"/>
                  <a:t>Разработанная модель может быть использована для предварительного расчета поверхностной инфраструктуры и в данный момент проходит тестирование на реальных данных месторождений Газпромнефть.</a:t>
                </a:r>
              </a:p>
              <a:p>
                <a:pPr marL="0" lvl="0" indent="0">
                  <a:buNone/>
                </a:pPr>
                <a:r>
                  <a:rPr lang="ru-RU" sz="1400" b="1" dirty="0"/>
                  <a:t>Дальнейшие развитие:</a:t>
                </a:r>
              </a:p>
              <a:p>
                <a:pPr lvl="0" algn="just"/>
                <a:r>
                  <a:rPr lang="ru-RU" sz="1400" dirty="0"/>
                  <a:t>Полноценный учет разности скоростей между входом и выходом в узел сети, то есть расчет коэффициента гидропроводности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∝</m:t>
                        </m:r>
                      </m:e>
                      <m:sup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ru-RU" sz="1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1400" dirty="0"/>
              </a:p>
              <a:p>
                <a:pPr lvl="0" algn="just"/>
                <a:r>
                  <a:rPr lang="ru-RU" sz="1400" dirty="0"/>
                  <a:t>Полноценный учёт протяженности коллектора. Для определения зависимости давления в технологической линии от ее протяженности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1400" dirty="0"/>
                  <a:t> </a:t>
                </a:r>
                <a:r>
                  <a:rPr lang="ru-RU" sz="1400" dirty="0"/>
                  <a:t>необходимо использовать многофазные гидродинамические корреляции и решать задачу перетока многофазного флюида;</a:t>
                </a:r>
              </a:p>
              <a:p>
                <a:pPr lvl="0" algn="just"/>
                <a:r>
                  <a:rPr lang="ru-RU" sz="1400" dirty="0"/>
                  <a:t>Учёт полноценной топологии коллектора;</a:t>
                </a:r>
              </a:p>
              <a:p>
                <a:pPr lvl="0" algn="just"/>
                <a:r>
                  <a:rPr lang="ru-RU" sz="1400" dirty="0"/>
                  <a:t>Учёт взаимного проскальзывания фаз.</a:t>
                </a:r>
              </a:p>
              <a:p>
                <a:pPr marL="0" indent="0" algn="just">
                  <a:buNone/>
                </a:pPr>
                <a:endParaRPr lang="ru-RU" sz="11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8D4834E-58EA-49D7-BA85-0F291904E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53330"/>
                <a:ext cx="7886700" cy="5103021"/>
              </a:xfrm>
              <a:blipFill>
                <a:blip r:embed="rId2"/>
                <a:stretch>
                  <a:fillRect l="-232" t="-597" r="-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02AFC6-725C-44E2-9AD8-85164FAC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94" y="391759"/>
            <a:ext cx="7886700" cy="3717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работы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5E957B-CB47-4595-95B5-72CB73E7F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1033"/>
            <a:ext cx="7886700" cy="52359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/>
              <a:t>В связи со сложной и разветвленной трубопроводной сетью месторождения, остро стоит вопрос разработки быстрых и легких инструментов, позволяющих создавать предварительный прогноз по уровню добычи и давлений в системе.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2C0C9F-392F-4830-ACB3-01AAEC88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2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D68D91-283B-48E9-A214-9211EBE3C1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0794" y="1642369"/>
            <a:ext cx="7824556" cy="45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084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трубопроводной сети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AB8250F-17A2-4BDA-94D2-7444BF6919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904688"/>
                <a:ext cx="7886700" cy="513734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1400" dirty="0"/>
                  <a:t>Сеть представляет собой</a:t>
                </a:r>
                <a:r>
                  <a:rPr lang="en-US" sz="1400" dirty="0"/>
                  <a:t> </a:t>
                </a:r>
                <a:r>
                  <a:rPr lang="ru-RU" sz="1400" dirty="0"/>
                  <a:t>комбинацию нескольких</a:t>
                </a:r>
                <a:r>
                  <a:rPr lang="en-US" sz="1400" dirty="0"/>
                  <a:t> </a:t>
                </a:r>
                <a:r>
                  <a:rPr lang="ru-RU" sz="1400" dirty="0"/>
                  <a:t>элементов:</a:t>
                </a:r>
              </a:p>
              <a:p>
                <a:pPr algn="just"/>
                <a:r>
                  <a:rPr lang="ru-RU" sz="1400" dirty="0"/>
                  <a:t>Скважина</a:t>
                </a:r>
                <a:r>
                  <a:rPr lang="en-US" sz="1400" dirty="0"/>
                  <a:t> – </a:t>
                </a:r>
                <a:r>
                  <a:rPr lang="ru-RU" sz="1400" dirty="0"/>
                  <a:t>точечный источник расхода жидкости. Представляется собой зависимость расхода газожидкостной смеси от давления в кусте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ru-RU" sz="1400" dirty="0"/>
                  <a:t>;</a:t>
                </a:r>
              </a:p>
              <a:p>
                <a:pPr algn="just"/>
                <a:r>
                  <a:rPr lang="ru-RU" sz="1400" dirty="0"/>
                  <a:t>Куст(замерная установка) – узел, соединяющий источники (скважины). Определяется давлением куста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ru-RU" sz="1400" dirty="0"/>
                  <a:t>;</a:t>
                </a:r>
              </a:p>
              <a:p>
                <a:pPr algn="just"/>
                <a:r>
                  <a:rPr lang="ru-RU" sz="1400" dirty="0"/>
                  <a:t>Технологическая линия – узел, собирающий газожидкостную смесь с кустов в общий коллектор и выходящий на пункт сбора. Определяется давлением линии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nor/>
                          </m:rPr>
                          <a:rPr lang="ru-RU" sz="1400" dirty="0"/>
                          <m:t> </m:t>
                        </m:r>
                      </m:e>
                    </m:acc>
                    <m:r>
                      <a:rPr lang="ru-RU" sz="1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400" dirty="0"/>
              </a:p>
              <a:p>
                <a:pPr algn="just"/>
                <a:r>
                  <a:rPr lang="ru-RU" sz="1400" dirty="0"/>
                  <a:t>Пункт сбора – точка фиксированного давления, выполняющая роль граничного условия с постоянным давлением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400" b="0" i="1" smtClean="0">
                            <a:latin typeface="Cambria Math" panose="02040503050406030204" pitchFamily="18" charset="0"/>
                          </a:rPr>
                          <m:t>сб</m:t>
                        </m:r>
                      </m:sub>
                    </m:sSub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AB8250F-17A2-4BDA-94D2-7444BF691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04688"/>
                <a:ext cx="7886700" cy="5137340"/>
              </a:xfrm>
              <a:blipFill>
                <a:blip r:embed="rId2"/>
                <a:stretch>
                  <a:fillRect l="-232" t="-474" r="-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FCCC83-AA1B-499B-911F-42C69555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3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9C22A6-EF0D-418C-B154-5C0AA23EDA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65" y="3258105"/>
            <a:ext cx="3579470" cy="3018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37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28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задачи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AB8250F-17A2-4BDA-94D2-7444BF6919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825623"/>
                <a:ext cx="7886700" cy="521640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1400" dirty="0"/>
                  <a:t>Разработать методику (модель сети), позволяющую оценить изменения давлений во всех узлах трубопроводной сети - кустах и  технологической линии, при изменении объема газожидкостной смеси на любом из ее элементов.</a:t>
                </a:r>
                <a:r>
                  <a:rPr lang="en-US" sz="1400" dirty="0"/>
                  <a:t> </a:t>
                </a:r>
                <a:endParaRPr lang="ru-RU" sz="14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14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  <m:sSub>
                            <m:sSub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  <m:acc>
                            <m:accPr>
                              <m:chr m:val="̅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 − ?</m:t>
                      </m:r>
                    </m:oMath>
                  </m:oMathPara>
                </a14:m>
                <a:endParaRPr lang="ru-RU" sz="1400" b="1" dirty="0"/>
              </a:p>
              <a:p>
                <a:pPr marL="0" indent="0">
                  <a:buNone/>
                </a:pPr>
                <a:r>
                  <a:rPr lang="ru-RU" sz="1400" dirty="0"/>
                  <a:t>При этом:</a:t>
                </a:r>
              </a:p>
              <a:p>
                <a:r>
                  <a:rPr lang="ru-RU" sz="1400" dirty="0"/>
                  <a:t>Давление на пункте сбора считать постоянным:</a:t>
                </a:r>
                <a:endParaRPr lang="ru-RU" sz="1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сб</m:t>
                          </m:r>
                        </m:sub>
                      </m:sSub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𝐜𝐨𝐧𝐬𝐭</m:t>
                      </m:r>
                    </m:oMath>
                  </m:oMathPara>
                </a14:m>
                <a:endParaRPr lang="ru-RU" sz="1400" b="1" dirty="0"/>
              </a:p>
              <a:p>
                <a:r>
                  <a:rPr lang="ru-RU" sz="1400" dirty="0"/>
                  <a:t>Расход газожидкостной смеси, поступающей со скважин, считать известной функцией, зависящей от давления в кусте:</a:t>
                </a:r>
                <a:endParaRPr lang="en-US" sz="1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гжс</m:t>
                          </m:r>
                        </m:sub>
                      </m:sSub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кв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ru-RU" sz="1400" b="1" i="1" smtClean="0">
                                  <a:latin typeface="Cambria Math" panose="02040503050406030204" pitchFamily="18" charset="0"/>
                                </a:rPr>
                                <m:t>скв</m:t>
                              </m:r>
                            </m:sub>
                          </m:sSub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b="1" dirty="0"/>
              </a:p>
              <a:p>
                <a:pPr algn="just"/>
                <a:r>
                  <a:rPr lang="ru-RU" sz="1400" dirty="0"/>
                  <a:t>Считать поток газожидкостной смеси линейным, то есть исключить из рассмотрения процесс взаимного проскальзывания фаз:</a:t>
                </a:r>
              </a:p>
              <a:p>
                <a:endParaRPr lang="ru-RU" sz="1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гжс</m:t>
                          </m:r>
                        </m:sub>
                      </m:sSub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газ</m:t>
                          </m:r>
                        </m:sub>
                      </m:sSub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нефть</m:t>
                          </m:r>
                        </m:sub>
                      </m:sSub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вода</m:t>
                          </m:r>
                        </m:sub>
                      </m:sSub>
                    </m:oMath>
                  </m:oMathPara>
                </a14:m>
                <a:endParaRPr lang="ru-RU" sz="1400" b="1" dirty="0"/>
              </a:p>
              <a:p>
                <a:pPr algn="just"/>
                <a:r>
                  <a:rPr lang="ru-RU" sz="1400" dirty="0"/>
                  <a:t>Считать температуру в системе постоянной, то есть не учитывать зависимость свойств газожидкостной смеси от температуры:</a:t>
                </a:r>
              </a:p>
              <a:p>
                <a:endParaRPr lang="ru-RU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𝐜𝐨𝐧𝐬𝐭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AB8250F-17A2-4BDA-94D2-7444BF691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25623"/>
                <a:ext cx="7886700" cy="5216404"/>
              </a:xfrm>
              <a:blipFill>
                <a:blip r:embed="rId2"/>
                <a:stretch>
                  <a:fillRect l="-232" t="-117" r="-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8FC8C1-5E15-4959-A67E-1A298E2D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04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куста. Расход жидкости на входе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бъект 28">
            <a:extLst>
              <a:ext uri="{FF2B5EF4-FFF2-40B4-BE49-F238E27FC236}">
                <a16:creationId xmlns:a16="http://schemas.microsoft.com/office/drawing/2014/main" id="{F52D55B5-7B53-42F3-BD4F-688E66AC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3177"/>
            <a:ext cx="7886700" cy="51737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900" dirty="0"/>
              <a:t>	</a:t>
            </a:r>
            <a:endParaRPr lang="ru-RU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Таблица 32">
                <a:extLst>
                  <a:ext uri="{FF2B5EF4-FFF2-40B4-BE49-F238E27FC236}">
                    <a16:creationId xmlns:a16="http://schemas.microsoft.com/office/drawing/2014/main" id="{21173186-F733-45B3-8708-D2C993BD0F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344782"/>
                  </p:ext>
                </p:extLst>
              </p:nvPr>
            </p:nvGraphicFramePr>
            <p:xfrm>
              <a:off x="664161" y="1003177"/>
              <a:ext cx="7815678" cy="535317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452083">
                      <a:extLst>
                        <a:ext uri="{9D8B030D-6E8A-4147-A177-3AD203B41FA5}">
                          <a16:colId xmlns:a16="http://schemas.microsoft.com/office/drawing/2014/main" val="3371537511"/>
                        </a:ext>
                      </a:extLst>
                    </a:gridCol>
                    <a:gridCol w="5363595">
                      <a:extLst>
                        <a:ext uri="{9D8B030D-6E8A-4147-A177-3AD203B41FA5}">
                          <a16:colId xmlns:a16="http://schemas.microsoft.com/office/drawing/2014/main" val="776887204"/>
                        </a:ext>
                      </a:extLst>
                    </a:gridCol>
                  </a:tblGrid>
                  <a:tr h="593950">
                    <a:tc gridSpan="2">
                      <a:txBody>
                        <a:bodyPr/>
                        <a:lstStyle/>
                        <a:p>
                          <a:pPr marL="0" indent="0" algn="just">
                            <a:buNone/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Модель куста основана на уравнения баланса расхода жидкости на входе и на выходе из куста: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  <m:r>
                                  <a:rPr lang="ru-RU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983450"/>
                      </a:ext>
                    </a:extLst>
                  </a:tr>
                  <a:tr h="8617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Баланс расхода жидкости по фазам: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𝒈𝒂𝒔</m:t>
                                        </m:r>
                                      </m:sub>
                                      <m:sup>
                                        <m:r>
                                          <a:rPr lang="en-US" sz="1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𝐣</m:t>
                                        </m:r>
                                      </m:sup>
                                    </m:sSub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  <m:r>
                                  <a:rPr lang="ru-RU" sz="1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𝒐</m:t>
                                        </m:r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</m:sub>
                                      <m:sup>
                                        <m:r>
                                          <a:rPr lang="en-US" sz="1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𝐣</m:t>
                                        </m:r>
                                      </m:sup>
                                    </m:sSub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𝒐𝒊𝒍</m:t>
                                        </m:r>
                                      </m:sub>
                                      <m:sup>
                                        <m:r>
                                          <a:rPr lang="en-US" sz="1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𝐣</m:t>
                                        </m:r>
                                      </m:sup>
                                    </m:sSub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𝒘𝒂𝒕</m:t>
                                        </m:r>
                                      </m:sub>
                                      <m:sup>
                                        <m:r>
                                          <a:rPr lang="en-US" sz="1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𝐣</m:t>
                                        </m:r>
                                      </m:sup>
                                    </m:sSub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  <m:r>
                                  <a:rPr lang="ru-RU" sz="1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886739"/>
                      </a:ext>
                    </a:extLst>
                  </a:tr>
                  <a:tr h="77949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Расход газа: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𝒈𝒂𝒔</m:t>
                                        </m:r>
                                      </m:sub>
                                      <m:sup>
                                        <m:r>
                                          <a:rPr lang="en-US" sz="1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𝐣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ru-RU" sz="1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𝐁𝐠</m:t>
                                    </m:r>
                                    <m:d>
                                      <m:d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𝑷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𝐣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400" b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𝐏𝐈</m:t>
                                        </m:r>
                                      </m:e>
                                      <m:sup>
                                        <m:r>
                                          <a:rPr lang="en-US" sz="1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𝐣</m:t>
                                        </m:r>
                                      </m:sup>
                                    </m:s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Г</m:t>
                                        </m:r>
                                        <m:sSup>
                                          <m:sSupPr>
                                            <m:ctrlPr>
                                              <a:rPr lang="ru-RU" sz="1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1400" b="1" i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Ф</m:t>
                                            </m:r>
                                          </m:e>
                                          <m:sup>
                                            <m:r>
                                              <a:rPr lang="ru-RU" sz="1400" b="1" i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𝐣</m:t>
                                            </m:r>
                                          </m:sup>
                                        </m:sSup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𝐑</m:t>
                                        </m:r>
                                        <m:sSup>
                                          <m:sSupPr>
                                            <m:ctrlPr>
                                              <a:rPr lang="ru-RU" sz="1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𝐬</m:t>
                                            </m:r>
                                          </m:e>
                                          <m:sup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𝐣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ru-RU" sz="1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𝑷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𝒓𝒆𝒔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𝐣</m:t>
                                            </m:r>
                                          </m:sup>
                                        </m:sSubSup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1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𝑷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𝒃𝒉𝒑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𝐣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857687"/>
                      </a:ext>
                    </a:extLst>
                  </a:tr>
                  <a:tr h="779495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Расход газа, выделившегося из нефти: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𝒐</m:t>
                                        </m:r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</m:sub>
                                      <m:sup>
                                        <m:r>
                                          <a:rPr lang="en-US" sz="1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𝐣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ru-RU" sz="1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𝐁𝐠</m:t>
                                    </m:r>
                                    <m:d>
                                      <m:d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𝑷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𝐣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Sup>
                                      <m:sSubSup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𝒐𝒊𝒍</m:t>
                                        </m:r>
                                      </m:sub>
                                      <m:sup>
                                        <m:r>
                                          <a:rPr lang="en-US" sz="1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𝐣</m:t>
                                        </m:r>
                                      </m:sup>
                                    </m:sSub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𝐁𝐨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p>
                                        <m:r>
                                          <a:rPr lang="en-US" sz="1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𝐣</m:t>
                                        </m:r>
                                      </m:sup>
                                    </m:s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  <m:d>
                                      <m:d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ru-RU" sz="1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𝑷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𝒃𝒉𝒑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𝐣</m:t>
                                            </m:r>
                                          </m:sup>
                                        </m:sSubSup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𝑷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7222910"/>
                      </a:ext>
                    </a:extLst>
                  </a:tr>
                  <a:tr h="779495"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r>
                            <a:rPr lang="ru-RU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Расход нефти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𝒐𝒊𝒍</m:t>
                                        </m:r>
                                      </m:sub>
                                      <m:sup>
                                        <m:r>
                                          <a:rPr lang="en-US" sz="1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𝐣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ru-RU" sz="1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𝐁𝐨</m:t>
                                    </m:r>
                                    <m:d>
                                      <m:d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𝑷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𝐣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𝐏𝐈</m:t>
                                        </m:r>
                                      </m:e>
                                      <m:sup>
                                        <m:r>
                                          <a:rPr lang="en-US" sz="1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𝐣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ru-RU" sz="1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𝑷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𝒓𝒆𝒔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𝐣</m:t>
                                            </m:r>
                                          </m:sup>
                                        </m:sSubSup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1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𝑷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𝒃𝒉𝒑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𝐣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8989506"/>
                      </a:ext>
                    </a:extLst>
                  </a:tr>
                  <a:tr h="779495"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r>
                            <a:rPr lang="ru-RU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Расход воды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𝒘𝒂𝒕</m:t>
                                        </m:r>
                                      </m:sub>
                                      <m:sup>
                                        <m:r>
                                          <a:rPr lang="en-US" sz="1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𝐣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ru-RU" sz="1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ru-RU" sz="1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𝝎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𝐣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 </m:t>
                                        </m:r>
                                        <m:sSup>
                                          <m:sSupPr>
                                            <m:ctrlPr>
                                              <a:rPr lang="ru-RU" sz="1400" b="1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1400" b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𝝎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𝐣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Sup>
                                      <m:sSubSupPr>
                                        <m:ctrlPr>
                                          <a:rPr lang="ru-RU" sz="1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ru-RU" sz="1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𝒐𝒊</m:t>
                                        </m:r>
                                        <m:r>
                                          <a:rPr lang="en-US" sz="1400" b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𝒍</m:t>
                                        </m:r>
                                      </m:sub>
                                      <m:sup>
                                        <m:r>
                                          <a:rPr lang="en-US" sz="1400" b="1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𝐣</m:t>
                                        </m:r>
                                      </m:sup>
                                    </m:sSubSup>
                                    <m:r>
                                      <a:rPr lang="ru-RU" sz="1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0085054"/>
                      </a:ext>
                    </a:extLst>
                  </a:tr>
                  <a:tr h="779495">
                    <a:tc gridSpan="2">
                      <a:txBody>
                        <a:bodyPr/>
                        <a:lstStyle/>
                        <a:p>
                          <a:pPr marL="0" indent="0" algn="just">
                            <a:buNone/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Свойства жидкости (газосодержание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Rs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и объемные коэффициенты газа </a:t>
                          </a:r>
                          <a:r>
                            <a:rPr lang="en-US" sz="1400" b="1" dirty="0" err="1">
                              <a:solidFill>
                                <a:schemeClr val="tx1"/>
                              </a:solidFill>
                            </a:rPr>
                            <a:t>Bg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и нефти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Bo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) 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определяются по данным фактических замеров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месторождений.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8083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Таблица 32">
                <a:extLst>
                  <a:ext uri="{FF2B5EF4-FFF2-40B4-BE49-F238E27FC236}">
                    <a16:creationId xmlns:a16="http://schemas.microsoft.com/office/drawing/2014/main" id="{21173186-F733-45B3-8708-D2C993BD0F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344782"/>
                  </p:ext>
                </p:extLst>
              </p:nvPr>
            </p:nvGraphicFramePr>
            <p:xfrm>
              <a:off x="664161" y="1003177"/>
              <a:ext cx="7815678" cy="535317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452083">
                      <a:extLst>
                        <a:ext uri="{9D8B030D-6E8A-4147-A177-3AD203B41FA5}">
                          <a16:colId xmlns:a16="http://schemas.microsoft.com/office/drawing/2014/main" val="3371537511"/>
                        </a:ext>
                      </a:extLst>
                    </a:gridCol>
                    <a:gridCol w="5363595">
                      <a:extLst>
                        <a:ext uri="{9D8B030D-6E8A-4147-A177-3AD203B41FA5}">
                          <a16:colId xmlns:a16="http://schemas.microsoft.com/office/drawing/2014/main" val="776887204"/>
                        </a:ext>
                      </a:extLst>
                    </a:gridCol>
                  </a:tblGrid>
                  <a:tr h="593950"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78" t="-1020" r="-156" b="-79898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983450"/>
                      </a:ext>
                    </a:extLst>
                  </a:tr>
                  <a:tr h="8617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Баланс расхода жидкости по фазам: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5857" t="-70213" r="-227" b="-4553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886739"/>
                      </a:ext>
                    </a:extLst>
                  </a:tr>
                  <a:tr h="77949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Расход газа: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5857" t="-187500" r="-227" b="-4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857687"/>
                      </a:ext>
                    </a:extLst>
                  </a:tr>
                  <a:tr h="779495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Расход газа, выделившегося из нефти: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5857" t="-287500" r="-227" b="-3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222910"/>
                      </a:ext>
                    </a:extLst>
                  </a:tr>
                  <a:tr h="779495"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r>
                            <a:rPr lang="ru-RU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Расход нефти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5857" t="-387500" r="-227" b="-2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8989506"/>
                      </a:ext>
                    </a:extLst>
                  </a:tr>
                  <a:tr h="779495"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r>
                            <a:rPr lang="ru-RU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Расход воды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5857" t="-487500" r="-227" b="-1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0085054"/>
                      </a:ext>
                    </a:extLst>
                  </a:tr>
                  <a:tr h="779495">
                    <a:tc gridSpan="2">
                      <a:txBody>
                        <a:bodyPr/>
                        <a:lstStyle/>
                        <a:p>
                          <a:pPr marL="0" indent="0" algn="just">
                            <a:buNone/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Свойства жидкости (газосодержание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Rs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и объемные коэффициенты газа </a:t>
                          </a:r>
                          <a:r>
                            <a:rPr lang="en-US" sz="1400" b="1" dirty="0" err="1">
                              <a:solidFill>
                                <a:schemeClr val="tx1"/>
                              </a:solidFill>
                            </a:rPr>
                            <a:t>Bg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и нефти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Bo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) 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определяются по данным фактических замеров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ru-RU" sz="1400" dirty="0">
                              <a:solidFill>
                                <a:schemeClr val="tx1"/>
                              </a:solidFill>
                            </a:rPr>
                            <a:t>месторождений.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ru-RU" sz="1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80830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653AEE-F8EA-4E83-B676-B02F8B07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6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4699C-9986-466F-989E-C7612917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3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свойств флюида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BFAD16-F1E3-42D2-8E29-BBCAD53A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30BD370F-1C9C-4F6B-950C-9E64438C3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706403"/>
              </p:ext>
            </p:extLst>
          </p:nvPr>
        </p:nvGraphicFramePr>
        <p:xfrm>
          <a:off x="628649" y="933585"/>
          <a:ext cx="7886700" cy="542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681">
                  <a:extLst>
                    <a:ext uri="{9D8B030D-6E8A-4147-A177-3AD203B41FA5}">
                      <a16:colId xmlns:a16="http://schemas.microsoft.com/office/drawing/2014/main" val="1197402011"/>
                    </a:ext>
                  </a:extLst>
                </a:gridCol>
                <a:gridCol w="3677019">
                  <a:extLst>
                    <a:ext uri="{9D8B030D-6E8A-4147-A177-3AD203B41FA5}">
                      <a16:colId xmlns:a16="http://schemas.microsoft.com/office/drawing/2014/main" val="1243740955"/>
                    </a:ext>
                  </a:extLst>
                </a:gridCol>
              </a:tblGrid>
              <a:tr h="1807588"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Газосодержание нефти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объем газа, растворенного в одном кубическом метре нефти.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822312"/>
                  </a:ext>
                </a:extLst>
              </a:tr>
              <a:tr h="1807588"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Объемный коэффициент сжимаемости газа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Bg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отношение объема пластового газа к объему газа при стандартных условиях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005053"/>
                  </a:ext>
                </a:extLst>
              </a:tr>
              <a:tr h="1807588"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Объемный коэффициент сжимаемости нефти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Bo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отношение объема пластовой нефти к объему нефти при стандартных условиях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913002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C68647-111D-4E41-BC62-125E2A524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39" y="2769802"/>
            <a:ext cx="2388093" cy="1748452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275C74-1020-483B-B416-ADCF5FE39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339" y="4583099"/>
            <a:ext cx="2388093" cy="1748453"/>
          </a:xfrm>
          <a:prstGeom prst="rect">
            <a:avLst/>
          </a:prstGeom>
        </p:spPr>
      </p:pic>
      <p:pic>
        <p:nvPicPr>
          <p:cNvPr id="13" name="Объект 3">
            <a:extLst>
              <a:ext uri="{FF2B5EF4-FFF2-40B4-BE49-F238E27FC236}">
                <a16:creationId xmlns:a16="http://schemas.microsoft.com/office/drawing/2014/main" id="{DD63AD3F-30AD-43FC-9EF8-D5637EBE7F7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39" y="954993"/>
            <a:ext cx="2388094" cy="1748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382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16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куста. Расход жидкости на выходе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2" name="Таблица 32">
                <a:extLst>
                  <a:ext uri="{FF2B5EF4-FFF2-40B4-BE49-F238E27FC236}">
                    <a16:creationId xmlns:a16="http://schemas.microsoft.com/office/drawing/2014/main" id="{21173186-F733-45B3-8708-D2C993BD0F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1483955"/>
                  </p:ext>
                </p:extLst>
              </p:nvPr>
            </p:nvGraphicFramePr>
            <p:xfrm>
              <a:off x="628650" y="1038687"/>
              <a:ext cx="7886700" cy="50500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7109">
                      <a:extLst>
                        <a:ext uri="{9D8B030D-6E8A-4147-A177-3AD203B41FA5}">
                          <a16:colId xmlns:a16="http://schemas.microsoft.com/office/drawing/2014/main" val="776887204"/>
                        </a:ext>
                      </a:extLst>
                    </a:gridCol>
                    <a:gridCol w="5159591">
                      <a:extLst>
                        <a:ext uri="{9D8B030D-6E8A-4147-A177-3AD203B41FA5}">
                          <a16:colId xmlns:a16="http://schemas.microsoft.com/office/drawing/2014/main" val="1033684247"/>
                        </a:ext>
                      </a:extLst>
                    </a:gridCol>
                  </a:tblGrid>
                  <a:tr h="55351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ea typeface="+mn-ea"/>
                              <a:cs typeface="+mn-cs"/>
                            </a:rPr>
                            <a:t>Закон Бернулли при отсутствии перепада высот: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ru-RU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ru-RU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4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ru-RU" sz="14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𝝆</m:t>
                                  </m:r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den>
                              </m:f>
                              <m:r>
                                <a:rPr lang="ru-RU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𝒉</m:t>
                                  </m:r>
                                </m:e>
                              </m:acc>
                              <m:r>
                                <a:rPr lang="ru-RU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𝒛</m:t>
                                  </m:r>
                                </m:e>
                              </m:acc>
                              <m:r>
                                <a:rPr lang="ru-RU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ru-RU" sz="14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4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𝑷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𝝆</m:t>
                                  </m:r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</m:den>
                              </m:f>
                              <m:r>
                                <a:rPr lang="ru-RU" sz="1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⇒</m:t>
                              </m:r>
                              <m:sSub>
                                <m:sSubPr>
                                  <m:ctrlPr>
                                    <a:rPr lang="ru-RU" sz="14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𝝆</m:t>
                                  </m:r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ru-RU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 </m:t>
                              </m:r>
                              <m:acc>
                                <m:accPr>
                                  <m:chr m:val="̅"/>
                                  <m:ctrlP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𝒉</m:t>
                                  </m:r>
                                </m:e>
                              </m:acc>
                              <m:r>
                                <a:rPr lang="ru-RU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)= </m:t>
                              </m:r>
                              <m:acc>
                                <m:accPr>
                                  <m:chr m:val="̅"/>
                                  <m:ctrlP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𝑷</m:t>
                                  </m:r>
                                </m:e>
                              </m:acc>
                              <m:r>
                                <a:rPr lang="ru-RU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64886739"/>
                      </a:ext>
                    </a:extLst>
                  </a:tr>
                  <a:tr h="626693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Для ламинарного режима течения: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𝒉</m:t>
                                </m:r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𝑲</m:t>
                                </m:r>
                                <m:sSup>
                                  <m:sSupPr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𝒒</m:t>
                                    </m:r>
                                  </m:e>
                                  <m:sup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</m:t>
                                    </m:r>
                                  </m:sup>
                                </m:sSup>
                                <m:r>
                                  <a:rPr lang="ru-RU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 </m:t>
                                </m:r>
                                <m:r>
                                  <a:rPr lang="ru-RU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  <m:r>
                                  <a:rPr lang="ru-RU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ru-RU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ru-RU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,  </m:t>
                                </m:r>
                                <m:r>
                                  <a:rPr lang="ru-RU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𝑲</m:t>
                                </m:r>
                                <m:r>
                                  <a:rPr lang="ru-RU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𝟏𝟐𝟖</m:t>
                                    </m:r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𝑽</m:t>
                                    </m:r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𝑳</m:t>
                                    </m:r>
                                  </m:num>
                                  <m:den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𝝅</m:t>
                                    </m:r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𝒈</m:t>
                                    </m:r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𝒅</m:t>
                                        </m:r>
                                      </m:e>
                                      <m:sup>
                                        <m: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𝟒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8857687"/>
                      </a:ext>
                    </a:extLst>
                  </a:tr>
                  <a:tr h="1578335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𝒐𝒖𝒕</m:t>
                                    </m:r>
                                  </m:sub>
                                </m:sSub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 </m:t>
                                </m:r>
                                <m:f>
                                  <m:fPr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4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f>
                                              <m:fPr>
                                                <m:ctrlPr>
                                                  <a:rPr lang="ru-RU" sz="1400" b="1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ru-RU" sz="1400" b="1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𝟏𝟐𝟖</m:t>
                                                </m:r>
                                                <m:r>
                                                  <a:rPr lang="ru-RU" sz="1400" b="1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ru-RU" sz="1400" b="1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𝝆</m:t>
                                                </m:r>
                                                <m:r>
                                                  <a:rPr lang="ru-RU" sz="1400" b="1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ru-RU" sz="1400" b="1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𝑳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ru-RU" sz="1400" b="1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𝝅</m:t>
                                                </m:r>
                                                <m:r>
                                                  <a:rPr lang="ru-RU" sz="1400" b="1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ru-RU" sz="1400" b="1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ru-RU" sz="1400" b="1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𝒅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ru-RU" sz="1400" b="1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𝟒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ru-RU" sz="1400" b="1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 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ru-RU" sz="1400" b="1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400" b="1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𝒕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1400" b="1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сут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  <m:r>
                                              <a:rPr lang="ru-RU" sz="14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 (</m:t>
                                            </m:r>
                                            <m:r>
                                              <a:rPr lang="ru-RU" sz="14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𝒒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 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ru-RU" sz="14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ru-RU" sz="1400" b="1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𝒒</m:t>
                                            </m:r>
                                          </m:e>
                                        </m:acc>
                                        <m: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𝑷</m:t>
                                        </m:r>
                                      </m:e>
                                    </m:acc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∝</m:t>
                                    </m:r>
                                  </m:e>
                                  <m:sup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b="1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1400" b="1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𝑷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ru-RU" sz="1400" b="1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где 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ru-RU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ru-RU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𝑽</m:t>
                                </m:r>
                                <m:r>
                                  <a:rPr lang="ru-RU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ru-RU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сут</m:t>
                                    </m:r>
                                  </m:sub>
                                </m:sSub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 </m:t>
                                </m:r>
                              </m:oMath>
                            </m:oMathPara>
                          </a14:m>
                          <a:endParaRPr lang="en-US" sz="1400" b="1" i="1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сут</m:t>
                                  </m:r>
                                </m:sub>
                              </m:sSub>
                              <m:r>
                                <a:rPr lang="ru-RU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ru-RU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𝟐𝟒</m:t>
                              </m:r>
                              <m:r>
                                <a:rPr lang="ru-RU" sz="1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ч.</m:t>
                              </m:r>
                            </m:oMath>
                          </a14:m>
                          <a:r>
                            <a:rPr lang="ru-RU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7222910"/>
                      </a:ext>
                    </a:extLst>
                  </a:tr>
                  <a:tr h="122171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0" i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0" i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Расход жидкости на выходе из куста</a:t>
                          </a:r>
                          <a:r>
                            <a:rPr lang="ru-RU" sz="1400" b="0" i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1" i="1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1" i="1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𝒐𝒖𝒕</m:t>
                                    </m:r>
                                  </m:sub>
                                </m:sSub>
                                <m:r>
                                  <a:rPr lang="ru-RU" sz="1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ru-RU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∝</m:t>
                                    </m:r>
                                  </m:e>
                                  <m:sup>
                                    <m:r>
                                      <a:rPr lang="ru-RU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1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ru-RU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𝑷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ru-RU" sz="1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где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∝</m:t>
                                  </m:r>
                                </m:e>
                                <m:sup>
                                  <m:r>
                                    <a:rPr lang="ru-RU" sz="1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 - коэффициент</a:t>
                          </a:r>
                          <a:r>
                            <a:rPr lang="ru-RU" sz="1400" b="0" baseline="0" dirty="0">
                              <a:solidFill>
                                <a:schemeClr val="tx1"/>
                              </a:solidFill>
                            </a:rPr>
                            <a:t> гидропроводности.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74046799"/>
                      </a:ext>
                    </a:extLst>
                  </a:tr>
                  <a:tr h="1069788">
                    <a:tc>
                      <a:txBody>
                        <a:bodyPr/>
                        <a:lstStyle/>
                        <a:p>
                          <a:pPr marL="0" indent="0" algn="just">
                            <a:buNone/>
                          </a:pPr>
                          <a:endParaRPr lang="ru-RU" sz="1400" b="0" i="1" dirty="0"/>
                        </a:p>
                        <a:p>
                          <a:pPr marL="0" indent="0" algn="just">
                            <a:buNone/>
                          </a:pPr>
                          <a:r>
                            <a:rPr lang="ru-RU" sz="1400" b="0" dirty="0"/>
                            <a:t>Определение коэффициента</a:t>
                          </a:r>
                          <a:r>
                            <a:rPr lang="ru-RU" sz="1400" b="0" baseline="0" dirty="0"/>
                            <a:t> гидропроводности</a:t>
                          </a:r>
                          <a:r>
                            <a:rPr lang="ru-RU" sz="1400" b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</a:rPr>
                                    <m:t>∝</m:t>
                                  </m:r>
                                </m:e>
                                <m:sup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400" b="0" dirty="0"/>
                            <a:t>:</a:t>
                          </a:r>
                          <a:r>
                            <a:rPr lang="en-US" sz="1400" b="0" dirty="0"/>
                            <a:t>	</a:t>
                          </a:r>
                          <a:endParaRPr lang="ru-RU" sz="1400" b="0" dirty="0"/>
                        </a:p>
                        <a:p>
                          <a:pPr algn="l"/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1400" b="1" i="1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∝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ru-RU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p>
                                </m:sSubSup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ru-RU" sz="1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ru-RU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ru-RU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𝒐𝒖𝒕</m:t>
                                        </m:r>
                                      </m:sub>
                                      <m:sup>
                                        <m:r>
                                          <a:rPr lang="ru-RU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𝟎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ru-RU" sz="1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ru-RU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𝟎</m:t>
                                        </m:r>
                                      </m:sub>
                                      <m:sup>
                                        <m:r>
                                          <a:rPr lang="ru-RU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𝒊</m:t>
                                        </m:r>
                                      </m:sup>
                                    </m:sSubSup>
                                    <m:r>
                                      <a:rPr lang="ru-RU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sz="1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ru-RU" sz="14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𝑷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den>
                                </m:f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,</m:t>
                                </m:r>
                                <m:r>
                                  <a:rPr lang="ru-RU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∆</m:t>
                                </m:r>
                                <m:sSup>
                                  <m:sSupPr>
                                    <m:ctrlPr>
                                      <a:rPr lang="en-US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∝</m:t>
                                    </m:r>
                                  </m:e>
                                  <m:sup>
                                    <m:r>
                                      <a:rPr lang="en-US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∆</m:t>
                                    </m:r>
                                    <m:sSup>
                                      <m:sSupPr>
                                        <m:ctrlPr>
                                          <a:rPr lang="en-US" sz="1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𝒒</m:t>
                                        </m:r>
                                      </m:e>
                                      <m:sup>
                                        <m:r>
                                          <a:rPr lang="en-US" sz="14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𝒊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400" b="1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−</m:t>
                                </m:r>
                                <m:r>
                                  <a:rPr lang="ru-RU" sz="1400" b="1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по симулятору</m:t>
                                </m:r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89895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2" name="Таблица 32">
                <a:extLst>
                  <a:ext uri="{FF2B5EF4-FFF2-40B4-BE49-F238E27FC236}">
                    <a16:creationId xmlns:a16="http://schemas.microsoft.com/office/drawing/2014/main" id="{21173186-F733-45B3-8708-D2C993BD0F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1483955"/>
                  </p:ext>
                </p:extLst>
              </p:nvPr>
            </p:nvGraphicFramePr>
            <p:xfrm>
              <a:off x="628650" y="1038687"/>
              <a:ext cx="7886700" cy="50500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7109">
                      <a:extLst>
                        <a:ext uri="{9D8B030D-6E8A-4147-A177-3AD203B41FA5}">
                          <a16:colId xmlns:a16="http://schemas.microsoft.com/office/drawing/2014/main" val="776887204"/>
                        </a:ext>
                      </a:extLst>
                    </a:gridCol>
                    <a:gridCol w="5159591">
                      <a:extLst>
                        <a:ext uri="{9D8B030D-6E8A-4147-A177-3AD203B41FA5}">
                          <a16:colId xmlns:a16="http://schemas.microsoft.com/office/drawing/2014/main" val="1033684247"/>
                        </a:ext>
                      </a:extLst>
                    </a:gridCol>
                  </a:tblGrid>
                  <a:tr h="553516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kern="1200" dirty="0">
                              <a:solidFill>
                                <a:schemeClr val="dk1"/>
                              </a:solidFill>
                              <a:effectLst/>
                              <a:ea typeface="+mn-ea"/>
                              <a:cs typeface="+mn-cs"/>
                            </a:rPr>
                            <a:t>Закон Бернулли при отсутствии перепада высот: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2774" t="-1099" b="-8109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886739"/>
                      </a:ext>
                    </a:extLst>
                  </a:tr>
                  <a:tr h="626693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</a:rPr>
                            <a:t>Для ламинарного режима течения: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2774" t="-89320" b="-6165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857687"/>
                      </a:ext>
                    </a:extLst>
                  </a:tr>
                  <a:tr h="1578335"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5290" b="-14517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7222910"/>
                      </a:ext>
                    </a:extLst>
                  </a:tr>
                  <a:tr h="122171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0" i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0" i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Расход жидкости на выходе из куста</a:t>
                          </a:r>
                          <a:r>
                            <a:rPr lang="ru-RU" sz="1400" b="0" i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2774" t="-227000" b="-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4046799"/>
                      </a:ext>
                    </a:extLst>
                  </a:tr>
                  <a:tr h="106978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71591" r="-189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2774" t="-3715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89895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C9DE2B-CDB9-4A42-8823-4BB9486E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9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8059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куста. Замечание про давление в линии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Объект 28">
                <a:extLst>
                  <a:ext uri="{FF2B5EF4-FFF2-40B4-BE49-F238E27FC236}">
                    <a16:creationId xmlns:a16="http://schemas.microsoft.com/office/drawing/2014/main" id="{F52D55B5-7B53-42F3-BD4F-688E66AC16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925113"/>
                <a:ext cx="7886700" cy="525185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1400" dirty="0"/>
                  <a:t>Для того, чтобы замкнуть уравнения, необходимо определить </a:t>
                </a:r>
              </a:p>
              <a:p>
                <a:pPr marL="0" indent="0" algn="just">
                  <a:buNone/>
                </a:pPr>
                <a:r>
                  <a:rPr lang="ru-RU" sz="1400" dirty="0"/>
                  <a:t>давление в линии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1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ru-RU" sz="1400" dirty="0"/>
                  <a:t>.</a:t>
                </a:r>
              </a:p>
              <a:p>
                <a:pPr marL="0" indent="0" algn="just">
                  <a:buNone/>
                </a:pPr>
                <a:r>
                  <a:rPr lang="ru-RU" sz="1400" dirty="0"/>
                  <a:t>В данной работе будем считать его постоянным по длине</a:t>
                </a:r>
              </a:p>
              <a:p>
                <a:pPr marL="0" indent="0" algn="just">
                  <a:buNone/>
                </a:pPr>
                <a:r>
                  <a:rPr lang="ru-RU" sz="1400" dirty="0"/>
                  <a:t>Технологической линии, но изменяющимся во времени.</a:t>
                </a:r>
              </a:p>
              <a:p>
                <a:pPr marL="0" indent="0" algn="just">
                  <a:buNone/>
                </a:pPr>
                <a:r>
                  <a:rPr lang="ru-RU" sz="1400" dirty="0"/>
                  <a:t>Причины:</a:t>
                </a:r>
              </a:p>
              <a:p>
                <a:pPr algn="just"/>
                <a:r>
                  <a:rPr lang="ru-RU" sz="1400" dirty="0"/>
                  <a:t>Точность входных данных может находиться в диапазоне </a:t>
                </a:r>
                <a14:m>
                  <m:oMath xmlns:m="http://schemas.openxmlformats.org/officeDocument/2006/math">
                    <m:r>
                      <a:rPr lang="ru-RU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1400" dirty="0"/>
                  <a:t> </a:t>
                </a:r>
                <a:r>
                  <a:rPr lang="en-US" sz="1400" dirty="0"/>
                  <a:t>%</a:t>
                </a:r>
                <a:r>
                  <a:rPr lang="ru-RU" sz="1400" dirty="0"/>
                  <a:t>;</a:t>
                </a:r>
              </a:p>
              <a:p>
                <a:pPr algn="just"/>
                <a:r>
                  <a:rPr lang="ru-RU" sz="1400" dirty="0"/>
                  <a:t>Полноценный учет зависимости давления от длины требует подробных данных о топологии сети;</a:t>
                </a:r>
              </a:p>
              <a:p>
                <a:pPr algn="just"/>
                <a:r>
                  <a:rPr lang="ru-RU" sz="1400" dirty="0"/>
                  <a:t>Полноценный учет зависимости давления от длины требует решения задачи гидравлики с большим количеством источниковых слагаемых, что не отвечает требованиям быстроты расчёта;</a:t>
                </a:r>
              </a:p>
              <a:p>
                <a:pPr marL="0" indent="0">
                  <a:buNone/>
                </a:pPr>
                <a:endParaRPr lang="ru-RU" sz="1600" i="1" dirty="0"/>
              </a:p>
              <a:p>
                <a:pPr marL="0" indent="0" algn="ctr">
                  <a:buNone/>
                </a:pPr>
                <a:r>
                  <a:rPr lang="ru-RU" sz="1400" b="1" dirty="0"/>
                  <a:t>Зависимость перепада давления в трубе в зависимости от ее длины (при диаметре 100 мм.)</a:t>
                </a:r>
                <a:endParaRPr lang="en-US" sz="1400" b="1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 algn="ctr">
                  <a:buNone/>
                </a:pPr>
                <a:r>
                  <a:rPr lang="en-US" sz="1900" dirty="0"/>
                  <a:t>	</a:t>
                </a:r>
                <a:endParaRPr lang="ru-RU" sz="1900" dirty="0"/>
              </a:p>
            </p:txBody>
          </p:sp>
        </mc:Choice>
        <mc:Fallback>
          <p:sp>
            <p:nvSpPr>
              <p:cNvPr id="29" name="Объект 28">
                <a:extLst>
                  <a:ext uri="{FF2B5EF4-FFF2-40B4-BE49-F238E27FC236}">
                    <a16:creationId xmlns:a16="http://schemas.microsoft.com/office/drawing/2014/main" id="{F52D55B5-7B53-42F3-BD4F-688E66AC16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25113"/>
                <a:ext cx="7886700" cy="5251850"/>
              </a:xfrm>
              <a:blipFill>
                <a:blip r:embed="rId2"/>
                <a:stretch>
                  <a:fillRect l="-232" t="-581" r="-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824337-7827-4B00-AD5D-55D055BAA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986" y="925113"/>
            <a:ext cx="2533364" cy="150875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D89380-672B-43AD-9684-F3304CDE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A464741-34CD-43A6-AA4B-40BE33452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117387"/>
              </p:ext>
            </p:extLst>
          </p:nvPr>
        </p:nvGraphicFramePr>
        <p:xfrm>
          <a:off x="1874252" y="4424127"/>
          <a:ext cx="5395495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5955">
                  <a:extLst>
                    <a:ext uri="{9D8B030D-6E8A-4147-A177-3AD203B41FA5}">
                      <a16:colId xmlns:a16="http://schemas.microsoft.com/office/drawing/2014/main" val="4178354189"/>
                    </a:ext>
                  </a:extLst>
                </a:gridCol>
                <a:gridCol w="516590">
                  <a:extLst>
                    <a:ext uri="{9D8B030D-6E8A-4147-A177-3AD203B41FA5}">
                      <a16:colId xmlns:a16="http://schemas.microsoft.com/office/drawing/2014/main" val="1176600515"/>
                    </a:ext>
                  </a:extLst>
                </a:gridCol>
                <a:gridCol w="516590">
                  <a:extLst>
                    <a:ext uri="{9D8B030D-6E8A-4147-A177-3AD203B41FA5}">
                      <a16:colId xmlns:a16="http://schemas.microsoft.com/office/drawing/2014/main" val="3784056014"/>
                    </a:ext>
                  </a:extLst>
                </a:gridCol>
                <a:gridCol w="516590">
                  <a:extLst>
                    <a:ext uri="{9D8B030D-6E8A-4147-A177-3AD203B41FA5}">
                      <a16:colId xmlns:a16="http://schemas.microsoft.com/office/drawing/2014/main" val="3724008648"/>
                    </a:ext>
                  </a:extLst>
                </a:gridCol>
                <a:gridCol w="516590">
                  <a:extLst>
                    <a:ext uri="{9D8B030D-6E8A-4147-A177-3AD203B41FA5}">
                      <a16:colId xmlns:a16="http://schemas.microsoft.com/office/drawing/2014/main" val="1674461092"/>
                    </a:ext>
                  </a:extLst>
                </a:gridCol>
                <a:gridCol w="516590">
                  <a:extLst>
                    <a:ext uri="{9D8B030D-6E8A-4147-A177-3AD203B41FA5}">
                      <a16:colId xmlns:a16="http://schemas.microsoft.com/office/drawing/2014/main" val="1194527379"/>
                    </a:ext>
                  </a:extLst>
                </a:gridCol>
                <a:gridCol w="516590">
                  <a:extLst>
                    <a:ext uri="{9D8B030D-6E8A-4147-A177-3AD203B41FA5}">
                      <a16:colId xmlns:a16="http://schemas.microsoft.com/office/drawing/2014/main" val="3906840691"/>
                    </a:ext>
                  </a:extLst>
                </a:gridCol>
              </a:tblGrid>
              <a:tr h="424539">
                <a:tc>
                  <a:txBody>
                    <a:bodyPr/>
                    <a:lstStyle/>
                    <a:p>
                      <a:pPr algn="ctr" fontAlgn="b"/>
                      <a:endParaRPr lang="ru-R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Длина, км.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0.5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50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943922"/>
                  </a:ext>
                </a:extLst>
              </a:tr>
              <a:tr h="564388">
                <a:tc>
                  <a:txBody>
                    <a:bodyPr/>
                    <a:lstStyle/>
                    <a:p>
                      <a:pPr algn="ctr" fontAlgn="b"/>
                      <a:endParaRPr lang="ru-RU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Перепад давления в трубе, %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ru-RU" sz="1400" b="1" u="none" strike="noStrike" dirty="0">
                        <a:effectLst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r>
                        <a:rPr lang="en-US" sz="1400" u="none" strike="noStrike" dirty="0">
                          <a:effectLst/>
                        </a:rPr>
                        <a:t>.4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ru-RU" sz="1400" u="none" strike="noStrike" dirty="0">
                        <a:effectLst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5.5</a:t>
                      </a:r>
                      <a:endParaRPr lang="ru-RU" sz="1400" u="none" strike="noStrike" dirty="0">
                        <a:effectLst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13.4</a:t>
                      </a:r>
                      <a:endParaRPr lang="ru-RU" sz="1400" u="none" strike="noStrike" dirty="0">
                        <a:effectLst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26.0</a:t>
                      </a:r>
                      <a:endParaRPr lang="ru-RU" sz="1400" u="none" strike="noStrike" dirty="0">
                        <a:effectLst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105.9</a:t>
                      </a:r>
                      <a:endParaRPr lang="ru-RU" sz="1400" u="none" strike="noStrike" dirty="0">
                        <a:effectLst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981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2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605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374E60"/>
                </a:solidFill>
              </a:rPr>
              <a:t>	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куста. Общее уравнение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бъект 28">
            <a:extLst>
              <a:ext uri="{FF2B5EF4-FFF2-40B4-BE49-F238E27FC236}">
                <a16:creationId xmlns:a16="http://schemas.microsoft.com/office/drawing/2014/main" id="{F52D55B5-7B53-42F3-BD4F-688E66AC1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600" i="1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900" dirty="0"/>
              <a:t>	</a:t>
            </a:r>
            <a:endParaRPr lang="ru-RU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46FC8664-A67A-4F7A-8D83-B1334A72A7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887263"/>
                  </p:ext>
                </p:extLst>
              </p:nvPr>
            </p:nvGraphicFramePr>
            <p:xfrm>
              <a:off x="628650" y="1000574"/>
              <a:ext cx="7886700" cy="54676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43350">
                      <a:extLst>
                        <a:ext uri="{9D8B030D-6E8A-4147-A177-3AD203B41FA5}">
                          <a16:colId xmlns:a16="http://schemas.microsoft.com/office/drawing/2014/main" val="1981903910"/>
                        </a:ext>
                      </a:extLst>
                    </a:gridCol>
                    <a:gridCol w="3943350">
                      <a:extLst>
                        <a:ext uri="{9D8B030D-6E8A-4147-A177-3AD203B41FA5}">
                          <a16:colId xmlns:a16="http://schemas.microsoft.com/office/drawing/2014/main" val="2402687255"/>
                        </a:ext>
                      </a:extLst>
                    </a:gridCol>
                  </a:tblGrid>
                  <a:tr h="76278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ru-RU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Таким образом мы получаем уравнение баланса расхода жидкости в системе, которое может быть записано относительно давлений системы:</a:t>
                          </a:r>
                          <a:endParaRPr lang="ru-RU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𝒊𝒏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45476519"/>
                      </a:ext>
                    </a:extLst>
                  </a:tr>
                  <a:tr h="92858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ru-RU" sz="1400" b="0" i="0" dirty="0">
                              <a:latin typeface="+mn-lt"/>
                            </a:rPr>
                            <a:t>При</a:t>
                          </a:r>
                          <a:r>
                            <a:rPr lang="ru-RU" sz="1400" b="0" i="0" baseline="0" dirty="0">
                              <a:latin typeface="+mn-lt"/>
                            </a:rPr>
                            <a:t> увеличении расхода в элементе</a:t>
                          </a:r>
                          <a:r>
                            <a:rPr lang="en-US" sz="1400" b="0" i="0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400" b="0" i="0" baseline="0" dirty="0">
                              <a:latin typeface="+mn-lt"/>
                            </a:rPr>
                            <a:t> </a:t>
                          </a:r>
                          <a:r>
                            <a:rPr lang="ru-RU" sz="1400" b="0" i="0" baseline="0" dirty="0">
                              <a:latin typeface="+mn-lt"/>
                            </a:rPr>
                            <a:t>на величину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sSubSup>
                                <m:sSub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𝒊𝒏</m:t>
                                  </m:r>
                                </m:sub>
                                <m:sup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400" dirty="0"/>
                            <a:t>, новое состояние системы будет характеризоваться давлениями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/>
                            <a:t> </a:t>
                          </a:r>
                          <a:r>
                            <a:rPr lang="ru-RU" sz="1400" dirty="0"/>
                            <a:t>и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4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𝑷</m:t>
                                  </m:r>
                                </m:e>
                              </m:acc>
                              <m:r>
                                <a:rPr lang="en-US" sz="1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14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𝐝</m:t>
                              </m:r>
                              <m:acc>
                                <m:accPr>
                                  <m:chr m:val="̅"/>
                                  <m:ctrlPr>
                                    <a:rPr lang="ru-RU" sz="14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𝑷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400" dirty="0"/>
                            <a:t>:</a:t>
                          </a:r>
                          <a:endParaRPr lang="ru-RU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400" b="1" i="0" smtClean="0"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𝒊𝒏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400" b="1" i="0" smtClean="0"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sz="1400" b="1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𝑷</m:t>
                                        </m:r>
                                      </m:e>
                                    </m:acc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400" b="1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𝐝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sz="1400" b="1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400" b="1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𝑷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ru-RU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7977204"/>
                      </a:ext>
                    </a:extLst>
                  </a:tr>
                  <a:tr h="500544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ru-RU" sz="1400" b="0" dirty="0"/>
                            <a:t>Тогда уравнение для изменения давления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b="1" dirty="0"/>
                            <a:t> </a:t>
                          </a:r>
                          <a:r>
                            <a:rPr lang="ru-RU" sz="1400" b="0" dirty="0"/>
                            <a:t>будет выглядеть следующим образом: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1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1" i="0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𝑷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𝐂</m:t>
                                    </m:r>
                                  </m:e>
                                  <m:sub>
                                    <m:r>
                                      <a:rPr lang="en-US" sz="1400" b="1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𝐢𝟏</m:t>
                                    </m:r>
                                  </m:sub>
                                </m:sSub>
                                <m:r>
                                  <a:rPr lang="ru-RU" sz="1400" b="1" i="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𝐝</m:t>
                                </m:r>
                                <m:sSub>
                                  <m:sSubPr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ru-RU" sz="1400" b="1" i="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𝒊</m:t>
                                    </m:r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4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6283174"/>
                      </a:ext>
                    </a:extLst>
                  </a:tr>
                  <a:tr h="1750984"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  <a:p>
                          <a:endParaRPr lang="ru-RU" sz="1400" dirty="0"/>
                        </a:p>
                        <a:p>
                          <a:pPr algn="just"/>
                          <a:r>
                            <a:rPr lang="ru-RU" sz="1400" dirty="0"/>
                            <a:t>Получим систему нелинейных уравнений</a:t>
                          </a:r>
                          <a:r>
                            <a:rPr lang="en-US" sz="1400" dirty="0"/>
                            <a:t> </a:t>
                          </a:r>
                          <a:r>
                            <a:rPr lang="ru-RU" sz="1400" dirty="0"/>
                            <a:t>порядка </a:t>
                          </a:r>
                          <a:r>
                            <a:rPr lang="en-US" sz="1400" dirty="0"/>
                            <a:t>N</a:t>
                          </a:r>
                          <a:r>
                            <a:rPr lang="ru-RU" sz="1400" dirty="0"/>
                            <a:t> для определения изменений давлений</a:t>
                          </a:r>
                          <a:r>
                            <a:rPr lang="en-US" sz="1400" dirty="0"/>
                            <a:t> </a:t>
                          </a:r>
                          <a:r>
                            <a:rPr lang="ru-RU" sz="1400" dirty="0"/>
                            <a:t>во всей системе – </a:t>
                          </a:r>
                          <a:r>
                            <a:rPr lang="en-US" sz="1400" dirty="0"/>
                            <a:t>N</a:t>
                          </a:r>
                          <a:r>
                            <a:rPr lang="ru-RU" sz="1400" dirty="0"/>
                            <a:t> давлений</a:t>
                          </a:r>
                          <a:r>
                            <a:rPr lang="en-US" sz="1400" dirty="0"/>
                            <a:t> </a:t>
                          </a:r>
                          <a:r>
                            <a:rPr lang="ru-RU" sz="1400" dirty="0"/>
                            <a:t>кустов и давление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4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𝑷</m:t>
                                  </m:r>
                                </m:e>
                              </m:acc>
                            </m:oMath>
                          </a14:m>
                          <a:r>
                            <a:rPr lang="ru-RU" sz="1400" dirty="0"/>
                            <a:t>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i="1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𝟏𝟐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1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1" i="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𝑷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𝐂</m:t>
                                    </m:r>
                                  </m:e>
                                  <m:sub>
                                    <m:r>
                                      <a:rPr lang="en-US" sz="1400" b="1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𝟏𝟏</m:t>
                                    </m:r>
                                  </m:sub>
                                </m:sSub>
                                <m:r>
                                  <a:rPr lang="en-US" sz="1400" b="1" i="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𝐝</m:t>
                                </m:r>
                                <m:sSub>
                                  <m:sSubPr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400" b="1" i="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sub>
                                </m:sSub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𝟐𝟐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1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1" i="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𝑷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𝟐𝟏</m:t>
                                    </m:r>
                                  </m:sub>
                                </m:sSub>
                                <m:r>
                                  <a:rPr lang="en-US" sz="1400" b="1" i="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𝐝</m:t>
                                </m:r>
                                <m:sSub>
                                  <m:sSubPr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400" b="1" i="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𝟐𝟎</m:t>
                                    </m:r>
                                  </m:sub>
                                </m:sSub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ru-RU" sz="14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𝑵</m:t>
                                    </m:r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1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b="1" i="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𝐝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𝑷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𝑵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𝑵</m:t>
                                    </m:r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ru-RU" sz="1400" b="1" i="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𝐝</m:t>
                                </m:r>
                                <m:sSub>
                                  <m:sSubPr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𝑵</m:t>
                                    </m:r>
                                  </m:sub>
                                </m:sSub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ru-RU" sz="1400" b="1" i="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4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𝑵</m:t>
                                    </m:r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ru-RU" sz="14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400" b="1" dirty="0"/>
                        </a:p>
                        <a:p>
                          <a:endParaRPr lang="ru-RU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8080876"/>
                      </a:ext>
                    </a:extLst>
                  </a:tr>
                  <a:tr h="372384">
                    <a:tc gridSpan="2"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/>
                            <a:t>Чтобы замкнуть систему, необходимо записать определяющее соотношение для давления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4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𝑷</m:t>
                                  </m:r>
                                </m:e>
                              </m:acc>
                            </m:oMath>
                          </a14:m>
                          <a:r>
                            <a:rPr lang="ru-RU" sz="1400" dirty="0"/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400" b="1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61731"/>
                      </a:ext>
                    </a:extLst>
                  </a:tr>
                  <a:tr h="1040501">
                    <a:tc gridSpan="2"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/>
                            <a:t>В связи с невысокой точностью входных данных, для исключения расхождения решения при неправильном выборе начального приближения, будем решать систему методом </a:t>
                          </a:r>
                          <a:r>
                            <a:rPr lang="ru-RU" sz="1400" b="1" i="0" dirty="0" err="1"/>
                            <a:t>Левенберга-Марквардта</a:t>
                          </a:r>
                          <a:r>
                            <a:rPr lang="ru-RU" sz="1400" b="1" i="0" dirty="0"/>
                            <a:t>.</a:t>
                          </a:r>
                          <a:endParaRPr lang="ru-RU" sz="1400" dirty="0"/>
                        </a:p>
                        <a:p>
                          <a:pPr algn="just"/>
                          <a:endParaRPr lang="ru-RU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400" b="1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72884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46FC8664-A67A-4F7A-8D83-B1334A72A7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887263"/>
                  </p:ext>
                </p:extLst>
              </p:nvPr>
            </p:nvGraphicFramePr>
            <p:xfrm>
              <a:off x="628650" y="1000574"/>
              <a:ext cx="7886700" cy="54676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43350">
                      <a:extLst>
                        <a:ext uri="{9D8B030D-6E8A-4147-A177-3AD203B41FA5}">
                          <a16:colId xmlns:a16="http://schemas.microsoft.com/office/drawing/2014/main" val="1981903910"/>
                        </a:ext>
                      </a:extLst>
                    </a:gridCol>
                    <a:gridCol w="3943350">
                      <a:extLst>
                        <a:ext uri="{9D8B030D-6E8A-4147-A177-3AD203B41FA5}">
                          <a16:colId xmlns:a16="http://schemas.microsoft.com/office/drawing/2014/main" val="2402687255"/>
                        </a:ext>
                      </a:extLst>
                    </a:gridCol>
                  </a:tblGrid>
                  <a:tr h="76278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ru-RU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Таким образом мы получаем уравнение баланса расхода жидкости в системе, которое может быть записано относительно давлений системы:</a:t>
                          </a:r>
                          <a:endParaRPr lang="ru-RU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600" b="-618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476519"/>
                      </a:ext>
                    </a:extLst>
                  </a:tr>
                  <a:tr h="9612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0380" r="-100000" b="-389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80380" b="-389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79772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35294" r="-100000" b="-6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335294" b="-62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6283174"/>
                      </a:ext>
                    </a:extLst>
                  </a:tr>
                  <a:tr h="18126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24161" r="-100000" b="-77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24161" b="-77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8080876"/>
                      </a:ext>
                    </a:extLst>
                  </a:tr>
                  <a:tr h="372384"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95082" b="-28032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400" b="1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61731"/>
                      </a:ext>
                    </a:extLst>
                  </a:tr>
                  <a:tr h="1040501">
                    <a:tc gridSpan="2"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/>
                            <a:t>В связи с невысокой точностью входных данных, для исключения расхождения решения при неправильном выборе начального приближения, будем решать систему методом </a:t>
                          </a:r>
                          <a:r>
                            <a:rPr lang="ru-RU" sz="1400" b="1" i="0" dirty="0" err="1"/>
                            <a:t>Левенберга-Марквардта</a:t>
                          </a:r>
                          <a:r>
                            <a:rPr lang="ru-RU" sz="1400" b="1" i="0" dirty="0"/>
                            <a:t>.</a:t>
                          </a:r>
                          <a:endParaRPr lang="ru-RU" sz="1400" dirty="0"/>
                        </a:p>
                        <a:p>
                          <a:pPr algn="just"/>
                          <a:endParaRPr lang="ru-RU" sz="1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400" b="1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72884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66BEF623-CA53-47A5-A211-AF0D57EC9C39}"/>
              </a:ext>
            </a:extLst>
          </p:cNvPr>
          <p:cNvSpPr/>
          <p:nvPr/>
        </p:nvSpPr>
        <p:spPr>
          <a:xfrm>
            <a:off x="4918228" y="3357979"/>
            <a:ext cx="115410" cy="15535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2D1472E-57A1-45CB-9E26-399E9BDE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</TotalTime>
  <Words>1816</Words>
  <Application>Microsoft Office PowerPoint</Application>
  <PresentationFormat>Экран (4:3)</PresentationFormat>
  <Paragraphs>293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   Санкт-Петербургский Политехнический университет Петра Великого Кафедра Теоретической механики</vt:lpstr>
      <vt:lpstr>Актуальность работы</vt:lpstr>
      <vt:lpstr>Модель трубопроводной сети</vt:lpstr>
      <vt:lpstr>Постановка задачи</vt:lpstr>
      <vt:lpstr>Модель куста. Расход жидкости на входе</vt:lpstr>
      <vt:lpstr>Определение свойств флюида</vt:lpstr>
      <vt:lpstr>Модель куста. Расход жидкости на выходе</vt:lpstr>
      <vt:lpstr>Модель куста. Замечание про давление в линии</vt:lpstr>
      <vt:lpstr> Модель куста. Общее уравнение</vt:lpstr>
      <vt:lpstr>Определение давления в линии</vt:lpstr>
      <vt:lpstr>Сравнение с симулятором Schlumberger PIPESIM</vt:lpstr>
      <vt:lpstr>Сравнение с симулятором Schlumberger PIPESIM. Типы жидкости</vt:lpstr>
      <vt:lpstr>Модель куста. Сравнение с симулятором при постоянном давлении в линии</vt:lpstr>
      <vt:lpstr>Модель куста. Сравнение с симулятором при учёте давления в линии</vt:lpstr>
      <vt:lpstr>Модель куста. Сравнение с симулятором при учёте давления в линии для 100 скважин</vt:lpstr>
      <vt:lpstr>Сравнение времени работы</vt:lpstr>
      <vt:lpstr>Публикации и использование</vt:lpstr>
      <vt:lpstr>Результаты работы и направление дальнейшего  развития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Gregory2</cp:lastModifiedBy>
  <cp:revision>123</cp:revision>
  <dcterms:created xsi:type="dcterms:W3CDTF">2019-02-21T15:01:25Z</dcterms:created>
  <dcterms:modified xsi:type="dcterms:W3CDTF">2020-06-18T13:18:54Z</dcterms:modified>
</cp:coreProperties>
</file>