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5" r:id="rId3"/>
    <p:sldId id="257" r:id="rId4"/>
    <p:sldId id="260" r:id="rId5"/>
    <p:sldId id="266" r:id="rId6"/>
    <p:sldId id="276" r:id="rId7"/>
    <p:sldId id="261" r:id="rId8"/>
    <p:sldId id="264" r:id="rId9"/>
    <p:sldId id="271" r:id="rId10"/>
    <p:sldId id="272" r:id="rId11"/>
    <p:sldId id="273" r:id="rId12"/>
    <p:sldId id="278" r:id="rId13"/>
    <p:sldId id="279" r:id="rId14"/>
    <p:sldId id="280" r:id="rId15"/>
    <p:sldId id="269" r:id="rId16"/>
    <p:sldId id="270" r:id="rId17"/>
    <p:sldId id="274" r:id="rId18"/>
    <p:sldId id="275" r:id="rId19"/>
    <p:sldId id="277" r:id="rId20"/>
    <p:sldId id="268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08" autoAdjust="0"/>
  </p:normalViewPr>
  <p:slideViewPr>
    <p:cSldViewPr snapToGrid="0" snapToObjects="1">
      <p:cViewPr>
        <p:scale>
          <a:sx n="200" d="100"/>
          <a:sy n="200" d="100"/>
        </p:scale>
        <p:origin x="1576" y="3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DE5B-AE49-4344-897B-D5190E859891}" type="datetimeFigureOut">
              <a:rPr lang="ru-RU" smtClean="0"/>
              <a:t>22.06.15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66430-9C14-9D49-ABBE-DD2243713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1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6430-9C14-9D49-ABBE-DD22437135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22.06.15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22.06.15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8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20734" y="1857022"/>
            <a:ext cx="6061166" cy="120367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L</a:t>
            </a:r>
            <a:r>
              <a:rPr lang="en-US" sz="36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inear</a:t>
            </a:r>
            <a:r>
              <a:rPr lang="en-US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/>
                <a:cs typeface="Times New Roman"/>
              </a:rPr>
              <a:t>w</a:t>
            </a:r>
            <a:r>
              <a:rPr lang="en-US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aves </a:t>
            </a:r>
            <a:r>
              <a:rPr lang="en-US" sz="3600" dirty="0">
                <a:solidFill>
                  <a:schemeClr val="tx2"/>
                </a:solidFill>
                <a:latin typeface="Times New Roman"/>
                <a:cs typeface="Times New Roman"/>
              </a:rPr>
              <a:t>in square lattice </a:t>
            </a:r>
            <a:r>
              <a:rPr lang="en-US" sz="3600" dirty="0" smtClean="0">
                <a:solidFill>
                  <a:schemeClr val="tx2"/>
                </a:solidFill>
                <a:latin typeface="Times New Roman"/>
                <a:cs typeface="Times New Roman"/>
              </a:rPr>
              <a:t>materials</a:t>
            </a:r>
            <a:endParaRPr lang="ru-RU" sz="3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958" y="3644900"/>
            <a:ext cx="6370342" cy="1615722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A.Osokina</a:t>
            </a:r>
            <a:r>
              <a:rPr lang="en-GB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en-GB" smtClean="0">
                <a:solidFill>
                  <a:schemeClr val="tx1"/>
                </a:solidFill>
                <a:latin typeface="Times New Roman"/>
                <a:cs typeface="Times New Roman"/>
              </a:rPr>
              <a:t>I.Berinskii</a:t>
            </a:r>
            <a:endParaRPr lang="en-GB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6826956" cy="365125"/>
          </a:xfrm>
        </p:spPr>
        <p:txBody>
          <a:bodyPr/>
          <a:lstStyle/>
          <a:p>
            <a:pPr algn="ctr"/>
            <a:r>
              <a:rPr lang="en-US" sz="1600" dirty="0" smtClean="0">
                <a:latin typeface="Times New Roman"/>
              </a:rPr>
              <a:t>2015 </a:t>
            </a:r>
            <a:r>
              <a:rPr lang="en-US" sz="1600" dirty="0" err="1" smtClean="0">
                <a:latin typeface="Times New Roman"/>
              </a:rPr>
              <a:t>год</a:t>
            </a:r>
            <a:endParaRPr lang="en-US" sz="1600" dirty="0"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044" y="317500"/>
            <a:ext cx="682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</a:rPr>
              <a:t>Санкт-Петербургский Государственный Политехнический университет.</a:t>
            </a:r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82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6201" y="1054101"/>
            <a:ext cx="6146800" cy="19510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Решение уравнений аналогично решениям для </a:t>
            </a:r>
            <a:r>
              <a:rPr lang="ru-RU" dirty="0" err="1" smtClean="0">
                <a:latin typeface="Times New Roman"/>
                <a:cs typeface="Times New Roman"/>
              </a:rPr>
              <a:t>однополевой</a:t>
            </a:r>
            <a:r>
              <a:rPr lang="ru-RU" dirty="0" smtClean="0">
                <a:latin typeface="Times New Roman"/>
                <a:cs typeface="Times New Roman"/>
              </a:rPr>
              <a:t>  и </a:t>
            </a:r>
            <a:r>
              <a:rPr lang="ru-RU" dirty="0" err="1" smtClean="0">
                <a:latin typeface="Times New Roman"/>
                <a:cs typeface="Times New Roman"/>
              </a:rPr>
              <a:t>двухполевой</a:t>
            </a:r>
            <a:r>
              <a:rPr lang="ru-RU" dirty="0" smtClean="0">
                <a:latin typeface="Times New Roman"/>
                <a:cs typeface="Times New Roman"/>
              </a:rPr>
              <a:t> моделей для неустойчивой решётки. 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/>
                <a:cs typeface="Times New Roman"/>
              </a:rPr>
              <a:t>Отличия: </a:t>
            </a:r>
          </a:p>
          <a:p>
            <a:pPr algn="ctr"/>
            <a:r>
              <a:rPr lang="ru-RU" dirty="0" smtClean="0">
                <a:latin typeface="Times New Roman"/>
                <a:cs typeface="Times New Roman"/>
              </a:rPr>
              <a:t> показатель степени А для </a:t>
            </a:r>
            <a:r>
              <a:rPr lang="ru-RU" dirty="0" err="1" smtClean="0">
                <a:latin typeface="Times New Roman"/>
                <a:cs typeface="Times New Roman"/>
              </a:rPr>
              <a:t>однополевой</a:t>
            </a:r>
            <a:r>
              <a:rPr lang="ru-RU" dirty="0" smtClean="0">
                <a:latin typeface="Times New Roman"/>
                <a:cs typeface="Times New Roman"/>
              </a:rPr>
              <a:t> модели: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Снимок экрана 2014-12-02 в 16.34.0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1" y="3215151"/>
            <a:ext cx="3683000" cy="420066"/>
          </a:xfrm>
          <a:prstGeom prst="rect">
            <a:avLst/>
          </a:prstGeom>
        </p:spPr>
      </p:pic>
      <p:pic>
        <p:nvPicPr>
          <p:cNvPr id="8" name="Изображение 7" descr="Снимок экрана 2015-04-28 в 16.38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00" y="3937000"/>
            <a:ext cx="3104100" cy="14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88440" y="1135915"/>
            <a:ext cx="6196405" cy="685801"/>
          </a:xfrm>
        </p:spPr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Корни уравнения для </a:t>
            </a:r>
            <a:r>
              <a:rPr lang="ru-RU" dirty="0" err="1">
                <a:latin typeface="Times New Roman"/>
                <a:cs typeface="Times New Roman"/>
              </a:rPr>
              <a:t>двухполевой</a:t>
            </a:r>
            <a:r>
              <a:rPr lang="ru-RU" dirty="0">
                <a:latin typeface="Times New Roman"/>
                <a:cs typeface="Times New Roman"/>
              </a:rPr>
              <a:t> модели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Снимок экрана 2014-12-02 в 22.08.0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44" y="4981578"/>
            <a:ext cx="5948901" cy="437498"/>
          </a:xfrm>
          <a:prstGeom prst="rect">
            <a:avLst/>
          </a:prstGeom>
        </p:spPr>
      </p:pic>
      <p:pic>
        <p:nvPicPr>
          <p:cNvPr id="8" name="Изображение 7" descr="Снимок экрана 2014-12-02 в 17.21.5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41" y="1874068"/>
            <a:ext cx="2096910" cy="323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8944" y="2463800"/>
            <a:ext cx="627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Т.к. Коэффициент А отличается от соответствующего коэффициента для неустойчивой решётки: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12" name="Изображение 11" descr="Снимок экрана 2015-04-28 в 16.49.0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70" y="3171686"/>
            <a:ext cx="331553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3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93423" y="817583"/>
            <a:ext cx="6965245" cy="10493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Дисперсионные соотношения. </a:t>
            </a:r>
            <a:r>
              <a:rPr lang="ru-RU" sz="2800" dirty="0" err="1" smtClean="0">
                <a:solidFill>
                  <a:schemeClr val="tx2"/>
                </a:solidFill>
              </a:rPr>
              <a:t>Однополевые</a:t>
            </a:r>
            <a:r>
              <a:rPr lang="ru-RU" sz="2800" dirty="0" smtClean="0">
                <a:solidFill>
                  <a:schemeClr val="tx2"/>
                </a:solidFill>
              </a:rPr>
              <a:t> модели.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181" y="1866901"/>
            <a:ext cx="2778760" cy="4461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Неустойчивая решётка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912934"/>
            <a:ext cx="280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cs typeface="Times New Roman"/>
              </a:rPr>
              <a:t>стойчивая решётка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1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495867"/>
            <a:ext cx="3657238" cy="3340100"/>
          </a:xfrm>
          <a:prstGeom prst="rect">
            <a:avLst/>
          </a:prstGeom>
        </p:spPr>
      </p:pic>
      <p:pic>
        <p:nvPicPr>
          <p:cNvPr id="6" name="Изображение 5" descr="USB1:дип:1fiel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2501900"/>
            <a:ext cx="3616677" cy="333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6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1281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Дисперсионные соотношения. </a:t>
            </a:r>
            <a:r>
              <a:rPr lang="ru-RU" sz="2800" dirty="0" err="1" smtClean="0">
                <a:solidFill>
                  <a:schemeClr val="tx2"/>
                </a:solidFill>
              </a:rPr>
              <a:t>Двухполевые</a:t>
            </a:r>
            <a:r>
              <a:rPr lang="ru-RU" sz="2800" dirty="0" smtClean="0">
                <a:solidFill>
                  <a:schemeClr val="tx2"/>
                </a:solidFill>
              </a:rPr>
              <a:t> модели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137" y="2041413"/>
            <a:ext cx="2905759" cy="458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Неустойчивая решётка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1586" y="2041413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cs typeface="Times New Roman"/>
              </a:rPr>
              <a:t>стойчивая </a:t>
            </a:r>
            <a:r>
              <a:rPr lang="ru-RU" sz="2000" dirty="0">
                <a:latin typeface="Times New Roman"/>
                <a:cs typeface="Times New Roman"/>
              </a:rPr>
              <a:t>решётка</a:t>
            </a:r>
          </a:p>
        </p:txBody>
      </p:sp>
      <p:pic>
        <p:nvPicPr>
          <p:cNvPr id="5" name="Изображение 4" descr="2fieldsi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2519366"/>
            <a:ext cx="3501873" cy="3339393"/>
          </a:xfrm>
          <a:prstGeom prst="rect">
            <a:avLst/>
          </a:prstGeom>
        </p:spPr>
      </p:pic>
      <p:pic>
        <p:nvPicPr>
          <p:cNvPr id="6" name="Изображение 5" descr="2fieldu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519367"/>
            <a:ext cx="3517900" cy="33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/>
                </a:solidFill>
              </a:rPr>
              <a:t>Количественные отличия дисперсионных соотношений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6"/>
            <a:ext cx="6597228" cy="383704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/>
                <a:cs typeface="Times New Roman"/>
              </a:rPr>
              <a:t>Максимум </a:t>
            </a:r>
            <a:r>
              <a:rPr lang="ru-RU" sz="2000" dirty="0">
                <a:latin typeface="Times New Roman"/>
                <a:cs typeface="Times New Roman"/>
              </a:rPr>
              <a:t>оптической ветви </a:t>
            </a:r>
            <a:r>
              <a:rPr lang="ru-RU" sz="2000" dirty="0" err="1">
                <a:latin typeface="Times New Roman"/>
                <a:cs typeface="Times New Roman"/>
              </a:rPr>
              <a:t>двухполевой</a:t>
            </a:r>
            <a:r>
              <a:rPr lang="ru-RU" sz="2000" dirty="0">
                <a:latin typeface="Times New Roman"/>
                <a:cs typeface="Times New Roman"/>
              </a:rPr>
              <a:t> модели устойчивой решётки достигается в точке, в </a:t>
            </a:r>
            <a:r>
              <a:rPr lang="ru-RU" sz="2000" dirty="0" smtClean="0">
                <a:latin typeface="Times New Roman"/>
                <a:cs typeface="Times New Roman"/>
              </a:rPr>
              <a:t>                       раз </a:t>
            </a:r>
            <a:r>
              <a:rPr lang="ru-RU" sz="2000" dirty="0">
                <a:latin typeface="Times New Roman"/>
                <a:cs typeface="Times New Roman"/>
              </a:rPr>
              <a:t>превышающей значение максимума </a:t>
            </a:r>
            <a:r>
              <a:rPr lang="ru-RU" sz="2000" dirty="0" err="1">
                <a:latin typeface="Times New Roman"/>
                <a:cs typeface="Times New Roman"/>
              </a:rPr>
              <a:t>двухполевой</a:t>
            </a:r>
            <a:r>
              <a:rPr lang="ru-RU" sz="2000" dirty="0">
                <a:latin typeface="Times New Roman"/>
                <a:cs typeface="Times New Roman"/>
              </a:rPr>
              <a:t> модели неустойчивой решётки.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Максимум акустической ветви дисперсионного соотношения достигается в точках:</a:t>
            </a:r>
          </a:p>
          <a:p>
            <a:pPr marL="0" indent="0">
              <a:buNone/>
            </a:pPr>
            <a:endParaRPr lang="ru-RU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Неустойчивая</a:t>
            </a:r>
          </a:p>
          <a:p>
            <a:pPr marL="0" indent="0">
              <a:buNone/>
            </a:pPr>
            <a:endParaRPr lang="ru-RU" sz="2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000" dirty="0">
                <a:latin typeface="Times New Roman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cs typeface="Times New Roman"/>
              </a:rPr>
              <a:t>стойчивая</a:t>
            </a:r>
          </a:p>
          <a:p>
            <a:pPr marL="0" indent="0"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 3" descr="Снимок экрана 2015-06-18 в 20.51.2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86" y="2445256"/>
            <a:ext cx="1521882" cy="410296"/>
          </a:xfrm>
          <a:prstGeom prst="rect">
            <a:avLst/>
          </a:prstGeom>
        </p:spPr>
      </p:pic>
      <p:pic>
        <p:nvPicPr>
          <p:cNvPr id="5" name="Изображение 4" descr="Снимок экрана 2015-06-18 в 20.51.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81" y="4148520"/>
            <a:ext cx="1873251" cy="876048"/>
          </a:xfrm>
          <a:prstGeom prst="rect">
            <a:avLst/>
          </a:prstGeom>
        </p:spPr>
      </p:pic>
      <p:pic>
        <p:nvPicPr>
          <p:cNvPr id="6" name="Изображение 5" descr="Снимок экрана 2015-06-18 в 20.51.1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979613"/>
            <a:ext cx="1975931" cy="8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5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93900" y="817583"/>
            <a:ext cx="5130800" cy="9223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Неустойчивая решётка.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err="1" smtClean="0">
                <a:solidFill>
                  <a:schemeClr val="tx2"/>
                </a:solidFill>
              </a:rPr>
              <a:t>Четырёхполевая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модель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612900" y="2854379"/>
            <a:ext cx="3810000" cy="43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Дискретная система уравнений:</a:t>
            </a:r>
          </a:p>
        </p:txBody>
      </p:sp>
      <p:pic>
        <p:nvPicPr>
          <p:cNvPr id="15" name="Изображение 14" descr="Снимок экрана 2015-03-09 в 13.13.44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7" b="97315" l="549" r="98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5143500"/>
            <a:ext cx="5626100" cy="859042"/>
          </a:xfrm>
          <a:prstGeom prst="rect">
            <a:avLst/>
          </a:prstGeom>
          <a:noFill/>
        </p:spPr>
      </p:pic>
      <p:pic>
        <p:nvPicPr>
          <p:cNvPr id="16" name="Изображение 15" descr="Снимок экрана 2015-03-09 в 13.13.4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335575"/>
            <a:ext cx="4991100" cy="2394004"/>
          </a:xfrm>
          <a:prstGeom prst="rect">
            <a:avLst/>
          </a:prstGeom>
        </p:spPr>
      </p:pic>
      <p:pic>
        <p:nvPicPr>
          <p:cNvPr id="3" name="Изображение 2" descr="Снимок экрана 2015-06-12 в 3.54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27740"/>
            <a:ext cx="1574800" cy="15566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5900" y="1778876"/>
            <a:ext cx="4762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/>
                <a:cs typeface="Times New Roman"/>
              </a:rPr>
              <a:t>Четырёхполевая</a:t>
            </a:r>
            <a:r>
              <a:rPr lang="ru-RU" sz="2000" dirty="0">
                <a:latin typeface="Times New Roman"/>
                <a:cs typeface="Times New Roman"/>
              </a:rPr>
              <a:t> модель реализуется посредством разбиения рассматриваемой системы на четыре подрешётки.</a:t>
            </a:r>
          </a:p>
        </p:txBody>
      </p:sp>
    </p:spTree>
    <p:extLst>
      <p:ext uri="{BB962C8B-B14F-4D97-AF65-F5344CB8AC3E}">
        <p14:creationId xmlns:p14="http://schemas.microsoft.com/office/powerpoint/2010/main" val="235720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099" y="939800"/>
            <a:ext cx="650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Замена переменных  приводит к системе континуальных уравнений: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5-03-09 в 13.14.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5" y="1535332"/>
            <a:ext cx="4787900" cy="91024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856295" y="4919383"/>
            <a:ext cx="5624006" cy="1062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Если положить </a:t>
            </a:r>
            <a:r>
              <a:rPr lang="en-GB" sz="2000" dirty="0" smtClean="0">
                <a:latin typeface="Times New Roman"/>
                <a:cs typeface="Times New Roman"/>
              </a:rPr>
              <a:t>U</a:t>
            </a:r>
            <a:r>
              <a:rPr lang="ru-RU" sz="2000" baseline="-25000" dirty="0" smtClean="0">
                <a:latin typeface="Times New Roman"/>
                <a:cs typeface="Times New Roman"/>
              </a:rPr>
              <a:t>2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 </a:t>
            </a:r>
            <a:r>
              <a:rPr lang="en-GB" sz="2000" dirty="0" smtClean="0">
                <a:latin typeface="Times New Roman"/>
                <a:cs typeface="Times New Roman"/>
              </a:rPr>
              <a:t>U</a:t>
            </a:r>
            <a:r>
              <a:rPr lang="ru-RU" sz="2000" baseline="-25000" dirty="0" smtClean="0">
                <a:latin typeface="Times New Roman"/>
                <a:cs typeface="Times New Roman"/>
              </a:rPr>
              <a:t>3</a:t>
            </a:r>
            <a:r>
              <a:rPr lang="ru-RU" sz="2000" dirty="0" smtClean="0">
                <a:latin typeface="Times New Roman"/>
                <a:cs typeface="Times New Roman"/>
              </a:rPr>
              <a:t> = 0, то получим </a:t>
            </a:r>
            <a:r>
              <a:rPr lang="ru-RU" sz="2000" dirty="0" err="1" smtClean="0">
                <a:latin typeface="Times New Roman"/>
                <a:cs typeface="Times New Roman"/>
              </a:rPr>
              <a:t>двухполевую</a:t>
            </a:r>
            <a:r>
              <a:rPr lang="ru-RU" sz="2000" dirty="0" smtClean="0">
                <a:latin typeface="Times New Roman"/>
                <a:cs typeface="Times New Roman"/>
              </a:rPr>
              <a:t> модель.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Снимок экрана 2015-03-09 в 13.14.3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5" y="2222500"/>
            <a:ext cx="5450394" cy="2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6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465E9C"/>
                </a:solidFill>
              </a:rPr>
              <a:t>Устойчивая решётка. </a:t>
            </a:r>
            <a:br>
              <a:rPr lang="ru-RU" sz="3200" dirty="0">
                <a:solidFill>
                  <a:srgbClr val="465E9C"/>
                </a:solidFill>
              </a:rPr>
            </a:br>
            <a:r>
              <a:rPr lang="ru-RU" sz="3200" dirty="0" err="1" smtClean="0">
                <a:solidFill>
                  <a:srgbClr val="465E9C"/>
                </a:solidFill>
              </a:rPr>
              <a:t>Четырёхполевая</a:t>
            </a:r>
            <a:r>
              <a:rPr lang="ru-RU" sz="3200" dirty="0" smtClean="0">
                <a:solidFill>
                  <a:srgbClr val="465E9C"/>
                </a:solidFill>
              </a:rPr>
              <a:t> модель.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3800" y="2247900"/>
            <a:ext cx="3056468" cy="138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При выводе уравнений нумерация выбиралась так, как показано на рисунке ниже. 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5-03-09 в 13.33.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2" y="2381632"/>
            <a:ext cx="3672842" cy="3060701"/>
          </a:xfrm>
          <a:prstGeom prst="rect">
            <a:avLst/>
          </a:prstGeom>
        </p:spPr>
      </p:pic>
      <p:pic>
        <p:nvPicPr>
          <p:cNvPr id="7" name="Изображение 6" descr="Снимок экрана 2015-04-28 в 17.39.4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32200"/>
            <a:ext cx="1765255" cy="1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5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5-04-28 в 15.53.2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44" y="1111753"/>
            <a:ext cx="5206999" cy="1793817"/>
          </a:xfrm>
          <a:prstGeom prst="rect">
            <a:avLst/>
          </a:prstGeom>
        </p:spPr>
      </p:pic>
      <p:pic>
        <p:nvPicPr>
          <p:cNvPr id="5" name="Изображение 4" descr="Снимок экрана 2015-04-28 в 15.54.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44" y="3027778"/>
            <a:ext cx="5765124" cy="1660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5544" y="4838700"/>
            <a:ext cx="584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Решение первых 2 уравнений системы идентично решениям для одно- и </a:t>
            </a:r>
            <a:r>
              <a:rPr lang="ru-RU" dirty="0" err="1" smtClean="0">
                <a:latin typeface="Times New Roman"/>
                <a:cs typeface="Times New Roman"/>
              </a:rPr>
              <a:t>двухполевой</a:t>
            </a:r>
            <a:r>
              <a:rPr lang="ru-RU" dirty="0" smtClean="0">
                <a:latin typeface="Times New Roman"/>
                <a:cs typeface="Times New Roman"/>
              </a:rPr>
              <a:t> моделей, решение 2 последних будет искаться в численном виде.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8725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3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54675"/>
                </a:solidFill>
              </a:rPr>
              <a:t>Дисперсионные соотношения. </a:t>
            </a:r>
            <a:r>
              <a:rPr lang="ru-RU" sz="2800" dirty="0" err="1" smtClean="0">
                <a:solidFill>
                  <a:srgbClr val="354675"/>
                </a:solidFill>
              </a:rPr>
              <a:t>Четырёхполевые</a:t>
            </a:r>
            <a:r>
              <a:rPr lang="ru-RU" sz="2800" dirty="0" smtClean="0">
                <a:solidFill>
                  <a:srgbClr val="354675"/>
                </a:solidFill>
              </a:rPr>
              <a:t> модели.</a:t>
            </a:r>
            <a:endParaRPr lang="ru-RU" sz="2800" dirty="0">
              <a:solidFill>
                <a:srgbClr val="35467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240" y="1841501"/>
            <a:ext cx="2880360" cy="469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Неустойчивая решётка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4u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23" y="2311400"/>
            <a:ext cx="3703676" cy="3352801"/>
          </a:xfrm>
          <a:prstGeom prst="rect">
            <a:avLst/>
          </a:prstGeom>
        </p:spPr>
      </p:pic>
      <p:pic>
        <p:nvPicPr>
          <p:cNvPr id="5" name="Изображение 4" descr="USB1:дип:4field_fin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9" y="2311401"/>
            <a:ext cx="3465549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73665" y="1851104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cs typeface="Times New Roman"/>
              </a:rPr>
              <a:t>стойчивая </a:t>
            </a:r>
            <a:r>
              <a:rPr lang="ru-RU" sz="2000" dirty="0">
                <a:latin typeface="Times New Roman"/>
                <a:cs typeface="Times New Roman"/>
              </a:rPr>
              <a:t>решётка</a:t>
            </a:r>
          </a:p>
        </p:txBody>
      </p:sp>
    </p:spTree>
    <p:extLst>
      <p:ext uri="{BB962C8B-B14F-4D97-AF65-F5344CB8AC3E}">
        <p14:creationId xmlns:p14="http://schemas.microsoft.com/office/powerpoint/2010/main" val="257815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63040" y="817582"/>
            <a:ext cx="6196406" cy="5455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65E9C"/>
                </a:solidFill>
              </a:rPr>
              <a:t>Обзор литературы</a:t>
            </a:r>
            <a:endParaRPr lang="ru-RU" sz="2800" dirty="0">
              <a:solidFill>
                <a:srgbClr val="465E9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7734" y="1464733"/>
            <a:ext cx="6321712" cy="4258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/>
                <a:cs typeface="Times New Roman"/>
              </a:rPr>
              <a:t>Исследования в области описания динамики распространения плоских волн в различных кристаллических решётках 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М.Борн</a:t>
            </a:r>
            <a:r>
              <a:rPr lang="ru-RU" dirty="0" smtClean="0">
                <a:latin typeface="Times New Roman"/>
                <a:cs typeface="Times New Roman"/>
              </a:rPr>
              <a:t>, (</a:t>
            </a:r>
            <a:r>
              <a:rPr lang="ru-RU" dirty="0">
                <a:latin typeface="Times New Roman"/>
                <a:cs typeface="Times New Roman"/>
              </a:rPr>
              <a:t>1912—1914 гг.</a:t>
            </a:r>
            <a:r>
              <a:rPr lang="ru-RU" dirty="0" smtClean="0">
                <a:latin typeface="Times New Roman"/>
                <a:cs typeface="Times New Roman"/>
              </a:rPr>
              <a:t>)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 А.Н. </a:t>
            </a:r>
            <a:r>
              <a:rPr lang="ru-RU" dirty="0" err="1" smtClean="0">
                <a:latin typeface="Times New Roman"/>
                <a:cs typeface="Times New Roman"/>
              </a:rPr>
              <a:t>Ашкрофт</a:t>
            </a:r>
            <a:r>
              <a:rPr lang="ru-RU" dirty="0" smtClean="0">
                <a:latin typeface="Times New Roman"/>
                <a:cs typeface="Times New Roman"/>
              </a:rPr>
              <a:t> (1968 г.)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 И.В. Андрианов (</a:t>
            </a:r>
            <a:r>
              <a:rPr lang="en-GB" dirty="0" smtClean="0">
                <a:latin typeface="Times New Roman"/>
                <a:cs typeface="Times New Roman"/>
              </a:rPr>
              <a:t>2004 </a:t>
            </a:r>
            <a:r>
              <a:rPr lang="ru-RU" dirty="0" smtClean="0">
                <a:latin typeface="Times New Roman"/>
                <a:cs typeface="Times New Roman"/>
              </a:rPr>
              <a:t>г.)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 А.А. Васильев</a:t>
            </a:r>
            <a:r>
              <a:rPr lang="en-GB" dirty="0" smtClean="0">
                <a:latin typeface="Times New Roman"/>
                <a:cs typeface="Times New Roman"/>
              </a:rPr>
              <a:t> (2006-2009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гг.</a:t>
            </a:r>
            <a:r>
              <a:rPr lang="en-GB" dirty="0" smtClean="0">
                <a:latin typeface="Times New Roman"/>
                <a:cs typeface="Times New Roman"/>
              </a:rPr>
              <a:t>)</a:t>
            </a:r>
            <a:endParaRPr lang="ru-RU" dirty="0" smtClean="0"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А.В. </a:t>
            </a:r>
            <a:r>
              <a:rPr lang="ru-RU" dirty="0" err="1" smtClean="0">
                <a:latin typeface="Times New Roman"/>
                <a:cs typeface="Times New Roman"/>
              </a:rPr>
              <a:t>Порубов</a:t>
            </a:r>
            <a:r>
              <a:rPr lang="en-GB" dirty="0" smtClean="0">
                <a:latin typeface="Times New Roman"/>
                <a:cs typeface="Times New Roman"/>
              </a:rPr>
              <a:t>,</a:t>
            </a:r>
            <a:r>
              <a:rPr lang="ru-RU" dirty="0" smtClean="0">
                <a:latin typeface="Times New Roman"/>
                <a:cs typeface="Times New Roman"/>
              </a:rPr>
              <a:t> И.Е. </a:t>
            </a:r>
            <a:r>
              <a:rPr lang="ru-RU" dirty="0" err="1" smtClean="0">
                <a:latin typeface="Times New Roman"/>
                <a:cs typeface="Times New Roman"/>
              </a:rPr>
              <a:t>Беринский</a:t>
            </a:r>
            <a:r>
              <a:rPr lang="en-GB" dirty="0" smtClean="0">
                <a:latin typeface="Times New Roman"/>
                <a:cs typeface="Times New Roman"/>
              </a:rPr>
              <a:t> (2014</a:t>
            </a:r>
            <a:r>
              <a:rPr lang="ru-RU" dirty="0" smtClean="0">
                <a:latin typeface="Times New Roman"/>
                <a:cs typeface="Times New Roman"/>
              </a:rPr>
              <a:t> г.</a:t>
            </a:r>
            <a:r>
              <a:rPr lang="en-GB" dirty="0" smtClean="0">
                <a:latin typeface="Times New Roman"/>
                <a:cs typeface="Times New Roman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0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855177" cy="6302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65E9C"/>
                </a:solidFill>
              </a:rPr>
              <a:t>Результаты работы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447801"/>
            <a:ext cx="6487160" cy="461009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/>
                <a:cs typeface="Times New Roman"/>
              </a:rPr>
              <a:t>B</a:t>
            </a:r>
            <a:r>
              <a:rPr lang="ru-RU" dirty="0">
                <a:latin typeface="Times New Roman"/>
                <a:cs typeface="Times New Roman"/>
              </a:rPr>
              <a:t> результате проведённых исследований были получены уравнения распространения плоских волн в материалах, чья структура описывается моделью квадратной кристаллической решётки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Рассматривались </a:t>
            </a:r>
            <a:r>
              <a:rPr lang="ru-RU" dirty="0">
                <a:latin typeface="Times New Roman"/>
                <a:cs typeface="Times New Roman"/>
              </a:rPr>
              <a:t>отдельно случаи длинных и коротких волн, и показано, что в первом случае эффективно использование </a:t>
            </a:r>
            <a:r>
              <a:rPr lang="ru-RU" dirty="0" err="1">
                <a:latin typeface="Times New Roman"/>
                <a:cs typeface="Times New Roman"/>
              </a:rPr>
              <a:t>однополевой</a:t>
            </a:r>
            <a:r>
              <a:rPr lang="ru-RU" dirty="0">
                <a:latin typeface="Times New Roman"/>
                <a:cs typeface="Times New Roman"/>
              </a:rPr>
              <a:t>, а во втором </a:t>
            </a:r>
            <a:r>
              <a:rPr lang="en-US" dirty="0">
                <a:latin typeface="Times New Roman"/>
                <a:cs typeface="Times New Roman"/>
              </a:rPr>
              <a:t>—</a:t>
            </a:r>
            <a:r>
              <a:rPr lang="ru-RU" dirty="0" err="1">
                <a:latin typeface="Times New Roman"/>
                <a:cs typeface="Times New Roman"/>
              </a:rPr>
              <a:t>двухполевой</a:t>
            </a:r>
            <a:r>
              <a:rPr lang="ru-RU" dirty="0">
                <a:latin typeface="Times New Roman"/>
                <a:cs typeface="Times New Roman"/>
              </a:rPr>
              <a:t> модели. </a:t>
            </a:r>
            <a:endParaRPr lang="en-GB" dirty="0" smtClean="0">
              <a:latin typeface="Times New Roman"/>
              <a:cs typeface="Times New Roman"/>
            </a:endParaRPr>
          </a:p>
          <a:p>
            <a:r>
              <a:rPr lang="ru-RU" dirty="0" err="1">
                <a:latin typeface="Times New Roman"/>
                <a:cs typeface="Times New Roman"/>
              </a:rPr>
              <a:t>Четырёхполевая</a:t>
            </a:r>
            <a:r>
              <a:rPr lang="ru-RU" dirty="0">
                <a:latin typeface="Times New Roman"/>
                <a:cs typeface="Times New Roman"/>
              </a:rPr>
              <a:t> модель объединяет уравнения классической  </a:t>
            </a:r>
            <a:r>
              <a:rPr lang="ru-RU" dirty="0" err="1">
                <a:latin typeface="Times New Roman"/>
                <a:cs typeface="Times New Roman"/>
              </a:rPr>
              <a:t>однополевой</a:t>
            </a:r>
            <a:r>
              <a:rPr lang="ru-RU" dirty="0">
                <a:latin typeface="Times New Roman"/>
                <a:cs typeface="Times New Roman"/>
              </a:rPr>
              <a:t> модели и уравнения </a:t>
            </a:r>
            <a:r>
              <a:rPr lang="ru-RU" dirty="0" err="1">
                <a:latin typeface="Times New Roman"/>
                <a:cs typeface="Times New Roman"/>
              </a:rPr>
              <a:t>двухполевых</a:t>
            </a:r>
            <a:r>
              <a:rPr lang="ru-RU" dirty="0">
                <a:latin typeface="Times New Roman"/>
                <a:cs typeface="Times New Roman"/>
              </a:rPr>
              <a:t> моделей, построенные с разными методами выделения подрешёток, и может быть использована для описания разных типов волн, как коротких, так и длинных. 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Сравнение результатов, полученных для устойчивой и неустойчивой решёток показало, что качественных различий в уравнениях не наблюдается.</a:t>
            </a:r>
            <a:endParaRPr lang="ru-RU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5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2528067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9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42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Цель работы</a:t>
            </a:r>
            <a:endParaRPr lang="ru-RU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7900" y="1701801"/>
            <a:ext cx="4279900" cy="387349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/>
                <a:cs typeface="Times New Roman"/>
              </a:rPr>
              <a:t>Целью </a:t>
            </a:r>
            <a:r>
              <a:rPr lang="ru-RU" sz="2000" dirty="0">
                <a:latin typeface="Times New Roman"/>
                <a:cs typeface="Times New Roman"/>
              </a:rPr>
              <a:t>данной работы является описание динамики плоских волн в материале, который на микроуровне представляет собой  квадратную </a:t>
            </a:r>
            <a:r>
              <a:rPr lang="ru-RU" sz="2000" dirty="0" smtClean="0">
                <a:latin typeface="Times New Roman"/>
                <a:cs typeface="Times New Roman"/>
              </a:rPr>
              <a:t>решётку (устойчивую или неустойчивую) </a:t>
            </a:r>
            <a:r>
              <a:rPr lang="ru-RU" sz="2000" dirty="0">
                <a:latin typeface="Times New Roman"/>
                <a:cs typeface="Times New Roman"/>
              </a:rPr>
              <a:t>с одинаковым типом </a:t>
            </a:r>
            <a:r>
              <a:rPr lang="ru-RU" sz="2000" dirty="0" smtClean="0">
                <a:latin typeface="Times New Roman"/>
                <a:cs typeface="Times New Roman"/>
              </a:rPr>
              <a:t>частиц.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Рассматривается взаимодействие </a:t>
            </a:r>
            <a:r>
              <a:rPr lang="ru-RU" sz="2000" dirty="0">
                <a:latin typeface="Times New Roman"/>
                <a:cs typeface="Times New Roman"/>
              </a:rPr>
              <a:t>центральной частицы </a:t>
            </a:r>
            <a:r>
              <a:rPr lang="en-US" sz="2000" i="1" dirty="0" err="1">
                <a:latin typeface="Times New Roman"/>
                <a:cs typeface="Times New Roman"/>
              </a:rPr>
              <a:t>m,</a:t>
            </a:r>
            <a:r>
              <a:rPr lang="en-US" sz="2000" i="1" dirty="0" err="1" smtClean="0">
                <a:latin typeface="Times New Roman"/>
                <a:cs typeface="Times New Roman"/>
              </a:rPr>
              <a:t>n</a:t>
            </a:r>
            <a:r>
              <a:rPr lang="ru-RU" sz="2000" i="1" dirty="0" smtClean="0">
                <a:latin typeface="Times New Roman"/>
                <a:cs typeface="Times New Roman"/>
              </a:rPr>
              <a:t>  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ru-RU" sz="2000" dirty="0">
                <a:latin typeface="Times New Roman"/>
                <a:cs typeface="Times New Roman"/>
              </a:rPr>
              <a:t> четырьмя соседними частицами</a:t>
            </a:r>
            <a:r>
              <a:rPr lang="ru-RU" sz="2000" dirty="0" smtClean="0"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>       </a:t>
            </a:r>
            <a:r>
              <a:rPr lang="ru-RU" sz="2000" dirty="0">
                <a:latin typeface="Times New Roman"/>
                <a:cs typeface="Times New Roman"/>
              </a:rPr>
              <a:t>(</a:t>
            </a:r>
            <a:r>
              <a:rPr lang="ru-RU" sz="2000" i="1" dirty="0">
                <a:latin typeface="Times New Roman"/>
                <a:cs typeface="Times New Roman"/>
              </a:rPr>
              <a:t>m+1,n);(m-1,n);(m,n+1);(m,n-1)</a:t>
            </a:r>
            <a:r>
              <a:rPr lang="ru-RU" sz="2000" dirty="0"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6" name="Изображение 5" descr="Macintosh HD:Users:mac:Desktop:Снимок экрана 2014-11-18 в 17.43.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600201"/>
            <a:ext cx="2286000" cy="200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Изображение 3" descr="Снимок экрана 2015-04-28 в 15.2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3771900"/>
            <a:ext cx="2286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2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366" y="1485900"/>
            <a:ext cx="6895320" cy="126821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200" dirty="0" err="1" smtClean="0">
                <a:latin typeface="Times New Roman"/>
                <a:cs typeface="Times New Roman"/>
              </a:rPr>
              <a:t>Взаимодействие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между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частицами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с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одинаковыми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массами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i="1" dirty="0">
                <a:latin typeface="Times New Roman"/>
                <a:cs typeface="Times New Roman"/>
              </a:rPr>
              <a:t>m </a:t>
            </a:r>
            <a:r>
              <a:rPr lang="en-US" sz="3200" dirty="0" err="1">
                <a:latin typeface="Times New Roman"/>
                <a:cs typeface="Times New Roman"/>
              </a:rPr>
              <a:t>моделируется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посредством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пружин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жесткостью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i="1" dirty="0" err="1">
                <a:latin typeface="Times New Roman"/>
                <a:cs typeface="Times New Roman"/>
              </a:rPr>
              <a:t>С</a:t>
            </a:r>
            <a:r>
              <a:rPr lang="en-US" sz="3200" i="1" dirty="0">
                <a:latin typeface="Times New Roman"/>
                <a:cs typeface="Times New Roman"/>
              </a:rPr>
              <a:t>. </a:t>
            </a:r>
            <a:r>
              <a:rPr lang="en-US" sz="3200" dirty="0" err="1">
                <a:latin typeface="Times New Roman"/>
                <a:cs typeface="Times New Roman"/>
              </a:rPr>
              <a:t>Рассмотрим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распространение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плоской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волны</a:t>
            </a:r>
            <a:r>
              <a:rPr lang="en-US" sz="3200" dirty="0">
                <a:latin typeface="Times New Roman"/>
                <a:cs typeface="Times New Roman"/>
              </a:rPr>
              <a:t> , </a:t>
            </a:r>
            <a:r>
              <a:rPr lang="en-US" sz="3200" dirty="0" err="1">
                <a:latin typeface="Times New Roman"/>
                <a:cs typeface="Times New Roman"/>
              </a:rPr>
              <a:t>полагая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i="1" dirty="0" err="1">
                <a:latin typeface="Times New Roman"/>
                <a:cs typeface="Times New Roman"/>
              </a:rPr>
              <a:t>y</a:t>
            </a:r>
            <a:r>
              <a:rPr lang="en-US" sz="3200" i="1" baseline="-25000" dirty="0" err="1">
                <a:latin typeface="Times New Roman"/>
                <a:cs typeface="Times New Roman"/>
              </a:rPr>
              <a:t>m</a:t>
            </a:r>
            <a:r>
              <a:rPr lang="en-US" sz="3200" i="1" baseline="-25000" dirty="0">
                <a:latin typeface="Times New Roman"/>
                <a:cs typeface="Times New Roman"/>
              </a:rPr>
              <a:t>  </a:t>
            </a:r>
            <a:r>
              <a:rPr lang="en-US" sz="3200" dirty="0" smtClean="0">
                <a:latin typeface="Times New Roman"/>
                <a:cs typeface="Times New Roman"/>
              </a:rPr>
              <a:t>=</a:t>
            </a:r>
            <a:r>
              <a:rPr lang="ru-RU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0.</a:t>
            </a:r>
            <a:endParaRPr lang="ru-RU" sz="32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cs typeface="Times New Roman"/>
              </a:rPr>
              <a:t>Т</a:t>
            </a:r>
            <a:r>
              <a:rPr lang="ru-RU" sz="3200" dirty="0">
                <a:latin typeface="Times New Roman"/>
                <a:cs typeface="Times New Roman"/>
              </a:rPr>
              <a:t>о</a:t>
            </a:r>
            <a:r>
              <a:rPr lang="ru-RU" sz="3200" dirty="0" smtClean="0">
                <a:latin typeface="Times New Roman"/>
                <a:cs typeface="Times New Roman"/>
              </a:rPr>
              <a:t>гда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у</a:t>
            </a:r>
            <a:r>
              <a:rPr lang="ru-RU" sz="3200" dirty="0" smtClean="0">
                <a:latin typeface="Times New Roman"/>
                <a:cs typeface="Times New Roman"/>
              </a:rPr>
              <a:t>р</a:t>
            </a:r>
            <a:r>
              <a:rPr lang="en-US" sz="3200" dirty="0" err="1" smtClean="0">
                <a:latin typeface="Times New Roman"/>
                <a:cs typeface="Times New Roman"/>
              </a:rPr>
              <a:t>ав</a:t>
            </a:r>
            <a:r>
              <a:rPr lang="ru-RU" sz="3200" dirty="0" smtClean="0">
                <a:latin typeface="Times New Roman"/>
                <a:cs typeface="Times New Roman"/>
              </a:rPr>
              <a:t>н</a:t>
            </a:r>
            <a:r>
              <a:rPr lang="en-US" sz="3200" dirty="0" err="1" smtClean="0">
                <a:latin typeface="Times New Roman"/>
                <a:cs typeface="Times New Roman"/>
              </a:rPr>
              <a:t>ение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для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центральнои</a:t>
            </a:r>
            <a:r>
              <a:rPr lang="en-US" sz="3200" dirty="0">
                <a:latin typeface="Times New Roman"/>
                <a:cs typeface="Times New Roman"/>
              </a:rPr>
              <a:t>̆ </a:t>
            </a:r>
            <a:r>
              <a:rPr lang="en-US" sz="3200" dirty="0" err="1">
                <a:latin typeface="Times New Roman"/>
                <a:cs typeface="Times New Roman"/>
              </a:rPr>
              <a:t>частицы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:</a:t>
            </a:r>
            <a:endParaRPr lang="ru-RU" sz="3200" dirty="0" smtClean="0">
              <a:latin typeface="Times New Roman"/>
              <a:cs typeface="Times New Roman"/>
            </a:endParaRPr>
          </a:p>
          <a:p>
            <a:endParaRPr lang="ru-RU" sz="20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 3" descr="Снимок экрана 2014-12-02 в 16.31.2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60" y="2801210"/>
            <a:ext cx="3577174" cy="452517"/>
          </a:xfrm>
          <a:prstGeom prst="rect">
            <a:avLst/>
          </a:prstGeom>
        </p:spPr>
      </p:pic>
      <p:pic>
        <p:nvPicPr>
          <p:cNvPr id="8" name="Содержимое 3" descr="Снимок экрана 2014-12-02 в 16.13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8839"/>
          <a:stretch>
            <a:fillRect/>
          </a:stretch>
        </p:blipFill>
        <p:spPr>
          <a:xfrm>
            <a:off x="5071533" y="3253727"/>
            <a:ext cx="3064153" cy="1893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9500" y="838200"/>
            <a:ext cx="727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Неустойчивая решётка. </a:t>
            </a:r>
            <a:r>
              <a:rPr lang="ru-RU" sz="28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Однополевая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модель</a:t>
            </a:r>
            <a:endParaRPr lang="ru-RU" sz="28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9259" y="3416300"/>
            <a:ext cx="37422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случае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низкочастотных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колебании</a:t>
            </a:r>
            <a:r>
              <a:rPr lang="en-US" sz="2000" dirty="0">
                <a:latin typeface="Times New Roman"/>
                <a:cs typeface="Times New Roman"/>
              </a:rPr>
              <a:t>̆ </a:t>
            </a:r>
            <a:r>
              <a:rPr lang="en-US" sz="2000" dirty="0" err="1">
                <a:latin typeface="Times New Roman"/>
                <a:cs typeface="Times New Roman"/>
              </a:rPr>
              <a:t>все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частицы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графике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зависимости перемещения от времени </a:t>
            </a:r>
            <a:r>
              <a:rPr lang="en-US" sz="2000" dirty="0" err="1">
                <a:latin typeface="Times New Roman"/>
                <a:cs typeface="Times New Roman"/>
              </a:rPr>
              <a:t>лежат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однои</a:t>
            </a:r>
            <a:r>
              <a:rPr lang="en-US" sz="2000" dirty="0">
                <a:latin typeface="Times New Roman"/>
                <a:cs typeface="Times New Roman"/>
              </a:rPr>
              <a:t>̆ </a:t>
            </a:r>
            <a:r>
              <a:rPr lang="en-US" sz="2000" dirty="0" err="1">
                <a:latin typeface="Times New Roman"/>
                <a:cs typeface="Times New Roman"/>
              </a:rPr>
              <a:t>гладкои</a:t>
            </a:r>
            <a:r>
              <a:rPr lang="en-US" sz="2000" dirty="0">
                <a:latin typeface="Times New Roman"/>
                <a:cs typeface="Times New Roman"/>
              </a:rPr>
              <a:t>̆ </a:t>
            </a:r>
            <a:r>
              <a:rPr lang="en-US" sz="2000" dirty="0" err="1">
                <a:latin typeface="Times New Roman"/>
                <a:cs typeface="Times New Roman"/>
              </a:rPr>
              <a:t>кривои</a:t>
            </a:r>
            <a:r>
              <a:rPr lang="en-US" sz="2000" dirty="0">
                <a:latin typeface="Times New Roman"/>
                <a:cs typeface="Times New Roman"/>
              </a:rPr>
              <a:t>̆. </a:t>
            </a:r>
            <a:endParaRPr lang="ru-RU" sz="2000" dirty="0" smtClean="0">
              <a:latin typeface="Times New Roman"/>
              <a:cs typeface="Times New Roman"/>
            </a:endParaRPr>
          </a:p>
        </p:txBody>
      </p:sp>
      <p:pic>
        <p:nvPicPr>
          <p:cNvPr id="17" name="Изображение 16" descr="Снимок экрана 2014-12-02 в 21.08.2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60" y="5274670"/>
            <a:ext cx="5081416" cy="6888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0734" y="2844424"/>
            <a:ext cx="48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(1)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416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7341" y="2472780"/>
            <a:ext cx="610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/>
                <a:cs typeface="Times New Roman"/>
              </a:rPr>
              <a:t>Для того, чтобы решить данное уравнение, будем искать решение в виде бегущей </a:t>
            </a:r>
            <a:r>
              <a:rPr lang="ru-RU" sz="1800" dirty="0" smtClean="0">
                <a:latin typeface="Times New Roman"/>
                <a:cs typeface="Times New Roman"/>
              </a:rPr>
              <a:t>волны:</a:t>
            </a:r>
            <a:endParaRPr lang="ru-RU" sz="18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4-12-02 в 16.52.4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76" y="2859121"/>
            <a:ext cx="1069256" cy="259990"/>
          </a:xfrm>
          <a:prstGeom prst="rect">
            <a:avLst/>
          </a:prstGeom>
        </p:spPr>
      </p:pic>
      <p:pic>
        <p:nvPicPr>
          <p:cNvPr id="6" name="Изображение 5" descr="Снимок экрана 2014-12-02 в 16.34.0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29" y="4008418"/>
            <a:ext cx="3683000" cy="420066"/>
          </a:xfrm>
          <a:prstGeom prst="rect">
            <a:avLst/>
          </a:prstGeom>
        </p:spPr>
      </p:pic>
      <p:pic>
        <p:nvPicPr>
          <p:cNvPr id="7" name="Изображение 6" descr="Снимок экрана 2014-12-02 в 16.33.3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29" y="4594016"/>
            <a:ext cx="2184401" cy="825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901" y="3355096"/>
            <a:ext cx="4550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Тогда решение будет иметь вид: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7999" y="4008419"/>
            <a:ext cx="241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, </a:t>
            </a:r>
            <a:r>
              <a:rPr lang="ru-RU" dirty="0" smtClean="0">
                <a:latin typeface="Times New Roman"/>
                <a:cs typeface="Times New Roman"/>
              </a:rPr>
              <a:t>где </a:t>
            </a:r>
            <a:r>
              <a:rPr lang="en-US" i="1" dirty="0" smtClean="0">
                <a:latin typeface="Times New Roman"/>
                <a:cs typeface="Times New Roman"/>
              </a:rPr>
              <a:t>α,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β,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γ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и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latin typeface="Times New Roman"/>
                <a:cs typeface="Times New Roman"/>
              </a:rPr>
              <a:t>константы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зависящие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граничных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условий</a:t>
            </a:r>
            <a:r>
              <a:rPr lang="ru-RU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1" name="Изображение 10" descr="Снимок экрана 2014-12-02 в 16.32.2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93" y="1582280"/>
            <a:ext cx="3198267" cy="7085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77340" y="1116726"/>
            <a:ext cx="6334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/>
                <a:cs typeface="Times New Roman"/>
              </a:rPr>
              <a:t>Подставив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разложение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определяющее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уравнение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получим</a:t>
            </a:r>
            <a:r>
              <a:rPr lang="en-US" dirty="0">
                <a:latin typeface="Times New Roman"/>
                <a:cs typeface="Times New Roman"/>
              </a:rPr>
              <a:t>: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24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1072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Варианты маркировок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Изображение 3" descr="Снимок экрана 2015-06-09 в 18.18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90" y="1924855"/>
            <a:ext cx="5987536" cy="3008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890" y="5257800"/>
            <a:ext cx="628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Варианты б, в, г –для </a:t>
            </a:r>
            <a:r>
              <a:rPr lang="ru-RU" dirty="0" err="1" smtClean="0">
                <a:latin typeface="Times New Roman"/>
                <a:cs typeface="Times New Roman"/>
              </a:rPr>
              <a:t>двухполевой</a:t>
            </a:r>
            <a:r>
              <a:rPr lang="ru-RU" dirty="0" smtClean="0">
                <a:latin typeface="Times New Roman"/>
                <a:cs typeface="Times New Roman"/>
              </a:rPr>
              <a:t>, вариант д-для </a:t>
            </a:r>
            <a:r>
              <a:rPr lang="ru-RU" dirty="0" err="1" smtClean="0">
                <a:latin typeface="Times New Roman"/>
                <a:cs typeface="Times New Roman"/>
              </a:rPr>
              <a:t>четырёхполевой</a:t>
            </a:r>
            <a:r>
              <a:rPr lang="ru-RU" dirty="0" smtClean="0">
                <a:latin typeface="Times New Roman"/>
                <a:cs typeface="Times New Roman"/>
              </a:rPr>
              <a:t> модели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212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9955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Двухполевая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модель</a:t>
            </a:r>
            <a:r>
              <a:rPr lang="ru-RU" sz="2400" dirty="0"/>
              <a:t/>
            </a:r>
            <a:br>
              <a:rPr lang="ru-RU" sz="24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422401"/>
            <a:ext cx="6468533" cy="618066"/>
          </a:xfrm>
        </p:spPr>
        <p:txBody>
          <a:bodyPr>
            <a:normAutofit/>
          </a:bodyPr>
          <a:lstStyle/>
          <a:p>
            <a:pPr algn="ctr"/>
            <a:r>
              <a:rPr lang="en-US" sz="1600" dirty="0" err="1">
                <a:latin typeface="Times New Roman"/>
                <a:cs typeface="Times New Roman"/>
              </a:rPr>
              <a:t>Положим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уравнении</a:t>
            </a:r>
            <a:r>
              <a:rPr lang="en-US" sz="1600" dirty="0">
                <a:latin typeface="Times New Roman"/>
                <a:cs typeface="Times New Roman"/>
              </a:rPr>
              <a:t> (1) </a:t>
            </a:r>
            <a:r>
              <a:rPr lang="en-US" sz="1600" dirty="0" err="1">
                <a:latin typeface="Times New Roman"/>
                <a:cs typeface="Times New Roman"/>
              </a:rPr>
              <a:t>за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i="1" dirty="0">
                <a:latin typeface="Times New Roman"/>
                <a:cs typeface="Times New Roman"/>
              </a:rPr>
              <a:t>w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смещение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чётных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частиц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i="1" dirty="0" smtClean="0">
                <a:latin typeface="Times New Roman"/>
                <a:cs typeface="Times New Roman"/>
              </a:rPr>
              <a:t>z</a:t>
            </a:r>
            <a:r>
              <a:rPr lang="en-US" sz="1600" dirty="0" smtClean="0">
                <a:latin typeface="Times New Roman"/>
                <a:cs typeface="Times New Roman"/>
              </a:rPr>
              <a:t>- </a:t>
            </a:r>
            <a:r>
              <a:rPr lang="en-US" sz="1600" dirty="0" err="1" smtClean="0">
                <a:latin typeface="Times New Roman"/>
                <a:cs typeface="Times New Roman"/>
              </a:rPr>
              <a:t>нечётных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err="1">
                <a:latin typeface="Times New Roman"/>
                <a:cs typeface="Times New Roman"/>
              </a:rPr>
              <a:t>Уравнения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динамики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будут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иметь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следующии</a:t>
            </a:r>
            <a:r>
              <a:rPr lang="en-US" sz="1600" dirty="0">
                <a:latin typeface="Times New Roman"/>
                <a:cs typeface="Times New Roman"/>
              </a:rPr>
              <a:t>̆ </a:t>
            </a:r>
            <a:r>
              <a:rPr lang="en-US" sz="1600" dirty="0" err="1">
                <a:latin typeface="Times New Roman"/>
                <a:cs typeface="Times New Roman"/>
              </a:rPr>
              <a:t>вид</a:t>
            </a:r>
            <a:r>
              <a:rPr lang="en-US" sz="1600" dirty="0">
                <a:latin typeface="Times New Roman"/>
                <a:cs typeface="Times New Roman"/>
              </a:rPr>
              <a:t>: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4-12-02 в 17.03.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18675"/>
            <a:ext cx="5782736" cy="980125"/>
          </a:xfrm>
          <a:prstGeom prst="rect">
            <a:avLst/>
          </a:prstGeom>
        </p:spPr>
      </p:pic>
      <p:pic>
        <p:nvPicPr>
          <p:cNvPr id="8" name="Изображение 7" descr="Снимок экрана 2014-12-02 в 17.12.4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79" y="4247976"/>
            <a:ext cx="4190999" cy="613804"/>
          </a:xfrm>
          <a:prstGeom prst="rect">
            <a:avLst/>
          </a:prstGeom>
        </p:spPr>
      </p:pic>
      <p:pic>
        <p:nvPicPr>
          <p:cNvPr id="9" name="Изображение 8" descr="Снимок экрана 2014-12-02 в 17.12.5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1" y="3650746"/>
            <a:ext cx="4190999" cy="597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8479" y="4861780"/>
            <a:ext cx="419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Times New Roman"/>
                <a:cs typeface="Times New Roman"/>
              </a:rPr>
              <a:t>Чтобы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найти </a:t>
            </a:r>
            <a:r>
              <a:rPr lang="en-US" sz="1400" dirty="0" err="1" smtClean="0">
                <a:latin typeface="Times New Roman"/>
                <a:cs typeface="Times New Roman"/>
              </a:rPr>
              <a:t>решение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err="1">
                <a:latin typeface="Times New Roman"/>
                <a:cs typeface="Times New Roman"/>
              </a:rPr>
              <a:t>введём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err="1">
                <a:latin typeface="Times New Roman"/>
                <a:cs typeface="Times New Roman"/>
              </a:rPr>
              <a:t>новые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переменные</a:t>
            </a:r>
            <a:r>
              <a:rPr lang="ru-RU" sz="1400" dirty="0" smtClean="0">
                <a:latin typeface="Times New Roman"/>
                <a:cs typeface="Times New Roman"/>
              </a:rPr>
              <a:t>: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1599" y="3235992"/>
            <a:ext cx="6400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Times New Roman"/>
                <a:cs typeface="Times New Roman"/>
              </a:rPr>
              <a:t>Положим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i="1" dirty="0" err="1">
                <a:latin typeface="Times New Roman"/>
                <a:cs typeface="Times New Roman"/>
              </a:rPr>
              <a:t>w</a:t>
            </a:r>
            <a:r>
              <a:rPr lang="en-US" sz="1600" i="1" baseline="-25000" dirty="0" err="1">
                <a:latin typeface="Times New Roman"/>
                <a:cs typeface="Times New Roman"/>
              </a:rPr>
              <a:t>m</a:t>
            </a:r>
            <a:r>
              <a:rPr lang="en-US" sz="1600" dirty="0">
                <a:latin typeface="Times New Roman"/>
                <a:cs typeface="Times New Roman"/>
              </a:rPr>
              <a:t>= </a:t>
            </a:r>
            <a:r>
              <a:rPr lang="en-US" sz="1600" i="1" dirty="0">
                <a:latin typeface="Times New Roman"/>
                <a:cs typeface="Times New Roman"/>
              </a:rPr>
              <a:t>u(x, t) , </a:t>
            </a:r>
            <a:r>
              <a:rPr lang="en-US" sz="1600" i="1" dirty="0" err="1">
                <a:latin typeface="Times New Roman"/>
                <a:cs typeface="Times New Roman"/>
              </a:rPr>
              <a:t>z</a:t>
            </a:r>
            <a:r>
              <a:rPr lang="en-US" sz="1600" i="1" baseline="-25000" dirty="0" err="1">
                <a:latin typeface="Times New Roman"/>
                <a:cs typeface="Times New Roman"/>
              </a:rPr>
              <a:t>m</a:t>
            </a:r>
            <a:r>
              <a:rPr lang="en-US" sz="1600" i="1" dirty="0">
                <a:latin typeface="Times New Roman"/>
                <a:cs typeface="Times New Roman"/>
              </a:rPr>
              <a:t> = v(x, t</a:t>
            </a:r>
            <a:r>
              <a:rPr lang="en-US" sz="1600" i="1" dirty="0" smtClean="0">
                <a:latin typeface="Times New Roman"/>
                <a:cs typeface="Times New Roman"/>
              </a:rPr>
              <a:t>)</a:t>
            </a:r>
            <a:r>
              <a:rPr lang="ru-RU" sz="1600" i="1" dirty="0" smtClean="0">
                <a:latin typeface="Times New Roman"/>
                <a:cs typeface="Times New Roman"/>
              </a:rPr>
              <a:t>. 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После разложения в ряд имеем: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5" name="Изображение 14" descr="Снимок экрана 2014-12-02 в 18.50.5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83" y="5267992"/>
            <a:ext cx="1504325" cy="468377"/>
          </a:xfrm>
          <a:prstGeom prst="rect">
            <a:avLst/>
          </a:prstGeom>
        </p:spPr>
      </p:pic>
      <p:pic>
        <p:nvPicPr>
          <p:cNvPr id="16" name="Изображение 15" descr="Снимок экрана 2014-12-02 в 18.50.5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07" y="5234125"/>
            <a:ext cx="1504325" cy="5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 descr="Снимок экрана 2014-12-02 в 17.21.5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249888"/>
            <a:ext cx="2096910" cy="323684"/>
          </a:xfrm>
          <a:prstGeom prst="rect">
            <a:avLst/>
          </a:prstGeom>
        </p:spPr>
      </p:pic>
      <p:pic>
        <p:nvPicPr>
          <p:cNvPr id="18" name="Изображение 17" descr="Снимок экрана 2014-12-02 в 17.22.0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808579"/>
            <a:ext cx="2340268" cy="648457"/>
          </a:xfrm>
          <a:prstGeom prst="rect">
            <a:avLst/>
          </a:prstGeom>
        </p:spPr>
      </p:pic>
      <p:pic>
        <p:nvPicPr>
          <p:cNvPr id="21" name="Изображение 20" descr="Снимок экрана 2014-12-02 в 17.22.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15" y="4808579"/>
            <a:ext cx="873425" cy="701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2194362"/>
            <a:ext cx="648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Тогда решение первого уравнения аналогично решению уравнения </a:t>
            </a:r>
            <a:r>
              <a:rPr lang="ru-RU" dirty="0" err="1" smtClean="0">
                <a:latin typeface="Times New Roman"/>
                <a:cs typeface="Times New Roman"/>
              </a:rPr>
              <a:t>однополевой</a:t>
            </a:r>
            <a:r>
              <a:rPr lang="ru-RU" dirty="0" smtClean="0">
                <a:latin typeface="Times New Roman"/>
                <a:cs typeface="Times New Roman"/>
              </a:rPr>
              <a:t> модели, а решение второго имеет вид: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3789016"/>
            <a:ext cx="297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где     - корни уравнения: 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2" name="Изображение 11" descr="Снимок экрана 2014-12-02 в 18.57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42" y="3880018"/>
            <a:ext cx="126845" cy="195146"/>
          </a:xfrm>
          <a:prstGeom prst="rect">
            <a:avLst/>
          </a:prstGeom>
        </p:spPr>
      </p:pic>
      <p:pic>
        <p:nvPicPr>
          <p:cNvPr id="11" name="Изображение 10" descr="Снимок экрана 2014-12-02 в 17.15.26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67" y="1197379"/>
            <a:ext cx="3750733" cy="996983"/>
          </a:xfrm>
          <a:prstGeom prst="rect">
            <a:avLst/>
          </a:prstGeom>
        </p:spPr>
      </p:pic>
      <p:pic>
        <p:nvPicPr>
          <p:cNvPr id="13" name="Содержимое 3" descr="Снимок экрана 2014-12-02 в 16.13.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b="2936"/>
          <a:stretch>
            <a:fillRect/>
          </a:stretch>
        </p:blipFill>
        <p:spPr>
          <a:xfrm>
            <a:off x="4977280" y="3695700"/>
            <a:ext cx="3224974" cy="1875636"/>
          </a:xfrm>
          <a:prstGeom prst="rect">
            <a:avLst/>
          </a:prstGeom>
        </p:spPr>
      </p:pic>
      <p:pic>
        <p:nvPicPr>
          <p:cNvPr id="2" name="Изображение 1" descr="Снимок экрана 2014-12-02 в 22.08.08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041656"/>
            <a:ext cx="5948901" cy="4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41339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465E9C"/>
                </a:solidFill>
              </a:rPr>
              <a:t>Устойчивая решётка. </a:t>
            </a:r>
            <a:br>
              <a:rPr lang="ru-RU" sz="3200" dirty="0" smtClean="0">
                <a:solidFill>
                  <a:srgbClr val="465E9C"/>
                </a:solidFill>
              </a:rPr>
            </a:br>
            <a:r>
              <a:rPr lang="ru-RU" sz="3200" dirty="0" err="1" smtClean="0">
                <a:solidFill>
                  <a:srgbClr val="465E9C"/>
                </a:solidFill>
              </a:rPr>
              <a:t>Однополевая</a:t>
            </a:r>
            <a:r>
              <a:rPr lang="ru-RU" sz="3200" dirty="0" smtClean="0">
                <a:solidFill>
                  <a:srgbClr val="465E9C"/>
                </a:solidFill>
              </a:rPr>
              <a:t> и </a:t>
            </a:r>
            <a:r>
              <a:rPr lang="ru-RU" sz="3200" dirty="0" err="1" smtClean="0">
                <a:solidFill>
                  <a:srgbClr val="465E9C"/>
                </a:solidFill>
              </a:rPr>
              <a:t>двухполевая</a:t>
            </a:r>
            <a:r>
              <a:rPr lang="ru-RU" sz="3200" dirty="0" smtClean="0">
                <a:solidFill>
                  <a:srgbClr val="465E9C"/>
                </a:solidFill>
              </a:rPr>
              <a:t> модели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63040" y="2013040"/>
            <a:ext cx="6597228" cy="522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/>
                <a:cs typeface="Times New Roman"/>
              </a:rPr>
              <a:t>Вывод уравнений проводится по аналогии с неустойчивой.</a:t>
            </a:r>
            <a:endParaRPr lang="ru-RU" sz="1800" dirty="0">
              <a:latin typeface="Times New Roman"/>
              <a:cs typeface="Times New Roman"/>
            </a:endParaRPr>
          </a:p>
        </p:txBody>
      </p:sp>
      <p:pic>
        <p:nvPicPr>
          <p:cNvPr id="8" name="Изображение 7" descr="Снимок экрана 2015-04-28 в 15.53.4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2535719"/>
            <a:ext cx="5168899" cy="979303"/>
          </a:xfrm>
          <a:prstGeom prst="rect">
            <a:avLst/>
          </a:prstGeom>
        </p:spPr>
      </p:pic>
      <p:pic>
        <p:nvPicPr>
          <p:cNvPr id="12" name="Изображение 11" descr="Снимок экрана 2015-04-28 в 15.53.2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4096716"/>
            <a:ext cx="5168899" cy="1770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28140" y="3563976"/>
            <a:ext cx="622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Замена переменных приводит к следующим уравнениям: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27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ешка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337</TotalTime>
  <Words>674</Words>
  <Application>Microsoft Macintosh PowerPoint</Application>
  <PresentationFormat>Экран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Вешка</vt:lpstr>
      <vt:lpstr>Linear waves in square lattice materials</vt:lpstr>
      <vt:lpstr>Обзор литературы</vt:lpstr>
      <vt:lpstr>Цель работы</vt:lpstr>
      <vt:lpstr>Презентация PowerPoint</vt:lpstr>
      <vt:lpstr>Презентация PowerPoint</vt:lpstr>
      <vt:lpstr>Варианты маркировок</vt:lpstr>
      <vt:lpstr>Двухполевая модель </vt:lpstr>
      <vt:lpstr>Презентация PowerPoint</vt:lpstr>
      <vt:lpstr>Устойчивая решётка.  Однополевая и двухполевая модели</vt:lpstr>
      <vt:lpstr>Презентация PowerPoint</vt:lpstr>
      <vt:lpstr>Презентация PowerPoint</vt:lpstr>
      <vt:lpstr>Дисперсионные соотношения. Однополевые модели.</vt:lpstr>
      <vt:lpstr>Дисперсионные соотношения. Двухполевые модели.</vt:lpstr>
      <vt:lpstr>Количественные отличия дисперсионных соотношений.</vt:lpstr>
      <vt:lpstr>Неустойчивая решётка. Четырёхполевая модель.</vt:lpstr>
      <vt:lpstr>Презентация PowerPoint</vt:lpstr>
      <vt:lpstr>Устойчивая решётка.  Четырёхполевая модель.</vt:lpstr>
      <vt:lpstr>Презентация PowerPoint</vt:lpstr>
      <vt:lpstr>Дисперсионные соотношения. Четырёхполевые модели.</vt:lpstr>
      <vt:lpstr>Результаты работы.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НЕЛИНЕЙНЫЕ ПЛОСКИЕ ВОЛНЫ В МАТЕРИАЛЕ С КВАДРАТНОЙ РЕШЁТКОЙ. </dc:title>
  <dc:creator>mac</dc:creator>
  <cp:lastModifiedBy>mac</cp:lastModifiedBy>
  <cp:revision>73</cp:revision>
  <dcterms:created xsi:type="dcterms:W3CDTF">2014-12-02T12:56:21Z</dcterms:created>
  <dcterms:modified xsi:type="dcterms:W3CDTF">2015-06-22T07:22:50Z</dcterms:modified>
</cp:coreProperties>
</file>