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71" r:id="rId5"/>
    <p:sldId id="272" r:id="rId6"/>
    <p:sldId id="273" r:id="rId7"/>
    <p:sldId id="274" r:id="rId8"/>
    <p:sldId id="275" r:id="rId9"/>
    <p:sldId id="270" r:id="rId10"/>
    <p:sldId id="258" r:id="rId11"/>
    <p:sldId id="259" r:id="rId12"/>
    <p:sldId id="260" r:id="rId13"/>
    <p:sldId id="267" r:id="rId14"/>
    <p:sldId id="268" r:id="rId15"/>
    <p:sldId id="264" r:id="rId16"/>
    <p:sldId id="265" r:id="rId17"/>
    <p:sldId id="266" r:id="rId18"/>
    <p:sldId id="261" r:id="rId19"/>
    <p:sldId id="262" r:id="rId20"/>
    <p:sldId id="26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Современные проблемы	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Козин В.К.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456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Пространственные группы </a:t>
            </a:r>
            <a:r>
              <a:rPr lang="ru-RU" b="1" dirty="0" smtClean="0"/>
              <a:t>симметрии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Пространственной группой симметрии называется сочетание всех возможных </a:t>
            </a:r>
            <a:r>
              <a:rPr lang="ru-RU" dirty="0" smtClean="0"/>
              <a:t>преобразований </a:t>
            </a:r>
            <a:r>
              <a:rPr lang="ru-RU" dirty="0"/>
              <a:t>симметрии кристаллической структуры. Каждая пространственная группа </a:t>
            </a:r>
            <a:r>
              <a:rPr lang="ru-RU" i="1" dirty="0"/>
              <a:t>G </a:t>
            </a:r>
            <a:r>
              <a:rPr lang="ru-RU" dirty="0" smtClean="0"/>
              <a:t>представляет </a:t>
            </a:r>
            <a:r>
              <a:rPr lang="ru-RU" dirty="0"/>
              <a:t>собой бесконечное множество элементов, которые описываются операторами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28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72816"/>
            <a:ext cx="8289723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671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Винтовые оси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/>
              <a:t>Основное бесконечное симметрическое преобразование – трансляция. Произведение</a:t>
            </a:r>
          </a:p>
          <a:p>
            <a:r>
              <a:rPr lang="ru-RU" dirty="0"/>
              <a:t>трансляции на операцию отражения в плоскости симметрии порождает плоскость </a:t>
            </a:r>
            <a:r>
              <a:rPr lang="ru-RU" dirty="0" smtClean="0"/>
              <a:t>скользящего </a:t>
            </a:r>
            <a:r>
              <a:rPr lang="ru-RU" dirty="0"/>
              <a:t>отражения. Если скольжение направлено вдоль осей </a:t>
            </a:r>
            <a:r>
              <a:rPr lang="ru-RU" i="1" dirty="0" err="1"/>
              <a:t>a</a:t>
            </a:r>
            <a:r>
              <a:rPr lang="ru-RU" dirty="0" err="1"/>
              <a:t>r</a:t>
            </a:r>
            <a:r>
              <a:rPr lang="ru-RU" dirty="0"/>
              <a:t> , </a:t>
            </a:r>
            <a:r>
              <a:rPr lang="ru-RU" i="1" dirty="0" smtClean="0"/>
              <a:t>b</a:t>
            </a:r>
            <a:r>
              <a:rPr lang="en-US" dirty="0" smtClean="0"/>
              <a:t>r, </a:t>
            </a:r>
            <a:r>
              <a:rPr lang="en-US" i="1" dirty="0" err="1"/>
              <a:t>c</a:t>
            </a:r>
            <a:r>
              <a:rPr lang="en-US" dirty="0" err="1"/>
              <a:t>r</a:t>
            </a:r>
            <a:r>
              <a:rPr lang="en-US" dirty="0"/>
              <a:t> </a:t>
            </a:r>
            <a:r>
              <a:rPr lang="ru-RU" dirty="0"/>
              <a:t>то плоскости </a:t>
            </a:r>
            <a:r>
              <a:rPr lang="ru-RU" dirty="0" smtClean="0"/>
              <a:t>скользящего </a:t>
            </a:r>
            <a:r>
              <a:rPr lang="ru-RU" dirty="0"/>
              <a:t>отражения обозначают символами </a:t>
            </a:r>
            <a:r>
              <a:rPr lang="ru-RU" i="1" dirty="0" err="1"/>
              <a:t>a</a:t>
            </a:r>
            <a:r>
              <a:rPr lang="ru-RU" dirty="0" err="1"/>
              <a:t>r</a:t>
            </a:r>
            <a:r>
              <a:rPr lang="ru-RU" dirty="0"/>
              <a:t> , </a:t>
            </a:r>
            <a:r>
              <a:rPr lang="ru-RU" i="1" dirty="0" smtClean="0"/>
              <a:t>b</a:t>
            </a:r>
            <a:r>
              <a:rPr lang="en-US" dirty="0" smtClean="0"/>
              <a:t>r</a:t>
            </a:r>
            <a:r>
              <a:rPr lang="ru-RU" dirty="0" smtClean="0"/>
              <a:t>, </a:t>
            </a:r>
            <a:r>
              <a:rPr lang="ru-RU" i="1" dirty="0" err="1"/>
              <a:t>c</a:t>
            </a:r>
            <a:r>
              <a:rPr lang="ru-RU" dirty="0" err="1"/>
              <a:t>r</a:t>
            </a:r>
            <a:r>
              <a:rPr lang="ru-RU" dirty="0"/>
              <a:t> . Величина переноса равна половине</a:t>
            </a:r>
          </a:p>
          <a:p>
            <a:r>
              <a:rPr lang="ru-RU" dirty="0"/>
              <a:t>периода трансляции вдоль плоскости. Скольжение может быть направлено вдоль </a:t>
            </a:r>
            <a:r>
              <a:rPr lang="ru-RU" dirty="0" smtClean="0"/>
              <a:t>диагонали </a:t>
            </a:r>
            <a:r>
              <a:rPr lang="ru-RU" dirty="0"/>
              <a:t>параллелограмма, построенного на элементарных трансляциях </a:t>
            </a:r>
            <a:r>
              <a:rPr lang="ru-RU" i="1" dirty="0" err="1"/>
              <a:t>a</a:t>
            </a:r>
            <a:r>
              <a:rPr lang="ru-RU" dirty="0" err="1"/>
              <a:t>r</a:t>
            </a:r>
            <a:r>
              <a:rPr lang="ru-RU" dirty="0"/>
              <a:t> , </a:t>
            </a:r>
            <a:r>
              <a:rPr lang="ru-RU" i="1" dirty="0" smtClean="0"/>
              <a:t>b</a:t>
            </a:r>
            <a:r>
              <a:rPr lang="en-US" dirty="0" smtClean="0"/>
              <a:t>r, </a:t>
            </a:r>
            <a:r>
              <a:rPr lang="en-US" i="1" dirty="0" err="1"/>
              <a:t>c</a:t>
            </a:r>
            <a:r>
              <a:rPr lang="en-US" dirty="0" err="1"/>
              <a:t>r</a:t>
            </a:r>
            <a:r>
              <a:rPr lang="en-US" dirty="0"/>
              <a:t> , </a:t>
            </a:r>
            <a:r>
              <a:rPr lang="ru-RU" dirty="0"/>
              <a:t>лежащих в</a:t>
            </a:r>
          </a:p>
          <a:p>
            <a:r>
              <a:rPr lang="ru-RU" dirty="0"/>
              <a:t>плоскости скольжения. Если при этом перенос производится на половину длины </a:t>
            </a:r>
            <a:r>
              <a:rPr lang="ru-RU" dirty="0" smtClean="0"/>
              <a:t>диагонали </a:t>
            </a:r>
            <a:r>
              <a:rPr lang="ru-RU" dirty="0"/>
              <a:t>параллелограмма, плоскость обозначают символом </a:t>
            </a:r>
            <a:r>
              <a:rPr lang="ru-RU" i="1" dirty="0"/>
              <a:t>n </a:t>
            </a:r>
            <a:r>
              <a:rPr lang="ru-RU" dirty="0"/>
              <a:t>, если на четверть длины </a:t>
            </a:r>
            <a:r>
              <a:rPr lang="ru-RU" dirty="0" smtClean="0"/>
              <a:t>символом </a:t>
            </a:r>
            <a:r>
              <a:rPr lang="en-US" i="1" dirty="0"/>
              <a:t>d </a:t>
            </a:r>
            <a:r>
              <a:rPr lang="en-US" dirty="0"/>
              <a:t>.</a:t>
            </a:r>
          </a:p>
          <a:p>
            <a:r>
              <a:rPr lang="ru-RU" dirty="0"/>
              <a:t>Произведение трансляции на поворот вокруг оси симметрии порождает винтовую ось</a:t>
            </a:r>
          </a:p>
          <a:p>
            <a:r>
              <a:rPr lang="ru-RU" dirty="0"/>
              <a:t>симметрии. Винтовые оси могут быть порядков 2, 3, 4, 6. Обозначается винтовая ось </a:t>
            </a:r>
            <a:r>
              <a:rPr lang="ru-RU" dirty="0" smtClean="0"/>
              <a:t>цифрой </a:t>
            </a:r>
            <a:r>
              <a:rPr lang="ru-RU" dirty="0"/>
              <a:t>с цифровым индексом: цифра указывает порядок оси, а частное от деления индекса на</a:t>
            </a:r>
          </a:p>
          <a:p>
            <a:r>
              <a:rPr lang="ru-RU" dirty="0"/>
              <a:t>порядок оси дает величину переноса вдоль оси в долях элементарной трансляции. </a:t>
            </a:r>
            <a:r>
              <a:rPr lang="ru-RU" dirty="0" smtClean="0"/>
              <a:t>Различают </a:t>
            </a:r>
            <a:r>
              <a:rPr lang="ru-RU" dirty="0"/>
              <a:t>левые и правые винтовые оси.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503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314325"/>
            <a:ext cx="8667750" cy="622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872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8" y="417100"/>
            <a:ext cx="9090336" cy="448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759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85750"/>
            <a:ext cx="2486025" cy="628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800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14338"/>
            <a:ext cx="1390650" cy="602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202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513" y="200025"/>
            <a:ext cx="6276975" cy="645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612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из точечных групп получаются пространственные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Каждой точечной группе соответствует несколько пространственных групп. Чтобы из</a:t>
            </a:r>
          </a:p>
          <a:p>
            <a:r>
              <a:rPr lang="ru-RU" dirty="0"/>
              <a:t>пространственной группы симметрии кристалла получить его точечную группу, следует</a:t>
            </a:r>
          </a:p>
          <a:p>
            <a:r>
              <a:rPr lang="ru-RU" dirty="0"/>
              <a:t>уничтожить все трансляции и свести оставшиеся элементы симметрии в одну точку, т.е.</a:t>
            </a:r>
          </a:p>
          <a:p>
            <a:r>
              <a:rPr lang="ru-RU" dirty="0"/>
              <a:t>получить операцию симметрии вида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589240"/>
            <a:ext cx="75247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169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Чтобы вывести из точечной группы пространственную группу необходимо перебрать все</a:t>
            </a:r>
          </a:p>
          <a:p>
            <a:r>
              <a:rPr lang="ru-RU" dirty="0"/>
              <a:t>возможные сочетания элементов симметрии и решеток </a:t>
            </a:r>
            <a:r>
              <a:rPr lang="ru-RU" dirty="0" err="1"/>
              <a:t>Браве</a:t>
            </a:r>
            <a:r>
              <a:rPr lang="ru-RU" dirty="0"/>
              <a:t>. Так получают 230 </a:t>
            </a:r>
            <a:r>
              <a:rPr lang="ru-RU" dirty="0" smtClean="0"/>
              <a:t>пространственных </a:t>
            </a:r>
            <a:r>
              <a:rPr lang="ru-RU" dirty="0"/>
              <a:t>групп. Символ пространственной группы содержит символ решетки </a:t>
            </a:r>
            <a:r>
              <a:rPr lang="ru-RU" dirty="0" err="1"/>
              <a:t>Браве</a:t>
            </a:r>
            <a:endParaRPr lang="ru-RU" dirty="0"/>
          </a:p>
          <a:p>
            <a:r>
              <a:rPr lang="ru-RU" dirty="0"/>
              <a:t>и международный символ точечной группы. При этом символы осей и плоскостей </a:t>
            </a:r>
            <a:r>
              <a:rPr lang="ru-RU" dirty="0" smtClean="0"/>
              <a:t>симметрии </a:t>
            </a:r>
            <a:r>
              <a:rPr lang="ru-RU" dirty="0"/>
              <a:t>в символе могут изменяться на символы винтовых осей о скользящих плоскостей</a:t>
            </a:r>
          </a:p>
          <a:p>
            <a:r>
              <a:rPr lang="ru-RU" dirty="0"/>
              <a:t>в соответствии с их наличием в данном конкретном кристаллическом пространстве.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691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Предельные группы симметрий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b="1" dirty="0"/>
              <a:t>Предельные группы.</a:t>
            </a:r>
          </a:p>
          <a:p>
            <a:r>
              <a:rPr lang="ru-RU" dirty="0"/>
              <a:t>Точечные группы, содержащие оси симметрии бесконечного порядка, называются пре-</a:t>
            </a:r>
          </a:p>
          <a:p>
            <a:r>
              <a:rPr lang="ru-RU" dirty="0"/>
              <a:t>дельными группами симметрии или группами Кюри. Таких групп 7 и каждая из 32 </a:t>
            </a:r>
            <a:r>
              <a:rPr lang="ru-RU" dirty="0" err="1"/>
              <a:t>точеч</a:t>
            </a:r>
            <a:r>
              <a:rPr lang="ru-RU" dirty="0"/>
              <a:t>-</a:t>
            </a:r>
          </a:p>
          <a:p>
            <a:r>
              <a:rPr lang="ru-RU" dirty="0" err="1"/>
              <a:t>ных</a:t>
            </a:r>
            <a:r>
              <a:rPr lang="ru-RU" dirty="0"/>
              <a:t> групп симметрии кристаллов является подгруппой по меньшей мере одной из них.</a:t>
            </a:r>
          </a:p>
          <a:p>
            <a:r>
              <a:rPr lang="ru-RU" dirty="0"/>
              <a:t>Конечные геометрические фигуры, которые характеризуют группы Кюри представлены</a:t>
            </a:r>
          </a:p>
          <a:p>
            <a:r>
              <a:rPr lang="ru-RU" dirty="0"/>
              <a:t>на рисунке . Условные обозначения элементов симметрии предельных групп на стерео-</a:t>
            </a:r>
          </a:p>
          <a:p>
            <a:r>
              <a:rPr lang="ru-RU" dirty="0"/>
              <a:t>графических проекциях показаны на рисунке .</a:t>
            </a:r>
          </a:p>
          <a:p>
            <a:r>
              <a:rPr lang="ru-RU" dirty="0"/>
              <a:t>Принцип Неймана. Группа симметрии любого физического свойства кристалла должна</a:t>
            </a:r>
          </a:p>
          <a:p>
            <a:r>
              <a:rPr lang="ru-RU" dirty="0"/>
              <a:t>включать в себя точечную группу симметрии кристалла.</a:t>
            </a:r>
          </a:p>
          <a:p>
            <a:r>
              <a:rPr lang="ru-RU" dirty="0"/>
              <a:t>Принцип Кюри. Кристалл, находящийся под влиянием внешнего воздействия, будет </a:t>
            </a:r>
            <a:r>
              <a:rPr lang="ru-RU" dirty="0" err="1"/>
              <a:t>обла</a:t>
            </a:r>
            <a:r>
              <a:rPr lang="ru-RU" dirty="0"/>
              <a:t>-</a:t>
            </a:r>
          </a:p>
          <a:p>
            <a:r>
              <a:rPr lang="ru-RU" dirty="0"/>
              <a:t>дать теми элементами симметрии, которые являются общими для кристалла в отсутствие</a:t>
            </a:r>
          </a:p>
          <a:p>
            <a:r>
              <a:rPr lang="ru-RU" dirty="0"/>
              <a:t>воздействия и воздействия в отсутствии кристалла. Другими словами, точечная группа</a:t>
            </a:r>
          </a:p>
          <a:p>
            <a:r>
              <a:rPr lang="ru-RU" dirty="0"/>
              <a:t>симметрии кристалла </a:t>
            </a:r>
            <a:r>
              <a:rPr lang="ru-RU" i="1" dirty="0"/>
              <a:t>G </a:t>
            </a:r>
            <a:r>
              <a:rPr lang="ru-RU" dirty="0"/>
              <a:t>в результате наложения возмущения с группой симметрии </a:t>
            </a:r>
            <a:r>
              <a:rPr lang="ru-RU" i="1" dirty="0"/>
              <a:t>GB</a:t>
            </a:r>
          </a:p>
          <a:p>
            <a:r>
              <a:rPr lang="ru-RU" dirty="0"/>
              <a:t>переходит в </a:t>
            </a:r>
            <a:r>
              <a:rPr lang="ru-RU" dirty="0" smtClean="0"/>
              <a:t>группу </a:t>
            </a:r>
            <a:r>
              <a:rPr lang="ru-RU" i="1" dirty="0" smtClean="0"/>
              <a:t>G</a:t>
            </a:r>
            <a:r>
              <a:rPr lang="ru-RU" dirty="0" smtClean="0"/>
              <a:t>Λ - общую подгруппу групп симметрии кристалла </a:t>
            </a:r>
            <a:r>
              <a:rPr lang="ru-RU" i="1" dirty="0" smtClean="0"/>
              <a:t>G </a:t>
            </a:r>
            <a:r>
              <a:rPr lang="ru-RU" dirty="0" smtClean="0"/>
              <a:t>и воздействия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157192"/>
            <a:ext cx="172402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368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Все множество пространственных разбивается на два подмножества – </a:t>
            </a:r>
            <a:r>
              <a:rPr lang="ru-RU" dirty="0" err="1"/>
              <a:t>симморфные</a:t>
            </a:r>
            <a:r>
              <a:rPr lang="ru-RU" dirty="0"/>
              <a:t> и </a:t>
            </a:r>
            <a:r>
              <a:rPr lang="ru-RU" dirty="0" err="1" smtClean="0"/>
              <a:t>несимморфные</a:t>
            </a:r>
            <a:r>
              <a:rPr lang="ru-RU" dirty="0"/>
              <a:t>. </a:t>
            </a:r>
            <a:r>
              <a:rPr lang="ru-RU" dirty="0" err="1"/>
              <a:t>Симморфные</a:t>
            </a:r>
            <a:r>
              <a:rPr lang="ru-RU" dirty="0"/>
              <a:t> пространственные группы содержат в качестве подгрупп </a:t>
            </a:r>
            <a:r>
              <a:rPr lang="ru-RU" dirty="0" smtClean="0"/>
              <a:t>точечные </a:t>
            </a:r>
            <a:r>
              <a:rPr lang="ru-RU" dirty="0"/>
              <a:t>группы симметрии, отвечающие классу, к которому принадлежит данная </a:t>
            </a:r>
            <a:r>
              <a:rPr lang="ru-RU" dirty="0" smtClean="0"/>
              <a:t>пространственная </a:t>
            </a:r>
            <a:r>
              <a:rPr lang="ru-RU" dirty="0"/>
              <a:t>группа.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809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44" y="908720"/>
            <a:ext cx="8778743" cy="5044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5309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4" y="836712"/>
            <a:ext cx="8942929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1093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102" y="404664"/>
            <a:ext cx="8805703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641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907" y="1784501"/>
            <a:ext cx="8957093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9712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3" y="476672"/>
            <a:ext cx="2130849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96752"/>
            <a:ext cx="8329030" cy="514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6885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564" y="1412776"/>
            <a:ext cx="9245124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5515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79" y="1052736"/>
            <a:ext cx="8431893" cy="4789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12414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491</Words>
  <Application>Microsoft Office PowerPoint</Application>
  <PresentationFormat>Экран (4:3)</PresentationFormat>
  <Paragraphs>37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Современные проблемы </vt:lpstr>
      <vt:lpstr>Предельные группы симметрий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Пространственные группы симметрии</vt:lpstr>
      <vt:lpstr>Презентация PowerPoint</vt:lpstr>
      <vt:lpstr>Винтовые оси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Как из точечных групп получаются пространственные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проблемы</dc:title>
  <dc:creator>Степан Разин</dc:creator>
  <cp:lastModifiedBy>Степан Разин</cp:lastModifiedBy>
  <cp:revision>5</cp:revision>
  <dcterms:created xsi:type="dcterms:W3CDTF">2014-05-29T22:04:11Z</dcterms:created>
  <dcterms:modified xsi:type="dcterms:W3CDTF">2014-05-29T23:35:22Z</dcterms:modified>
</cp:coreProperties>
</file>