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3" r:id="rId8"/>
    <p:sldId id="261" r:id="rId9"/>
    <p:sldId id="262" r:id="rId10"/>
    <p:sldId id="271" r:id="rId11"/>
    <p:sldId id="272" r:id="rId12"/>
    <p:sldId id="274" r:id="rId13"/>
    <p:sldId id="275" r:id="rId14"/>
    <p:sldId id="264" r:id="rId15"/>
    <p:sldId id="263" r:id="rId16"/>
    <p:sldId id="267" r:id="rId17"/>
    <p:sldId id="269" r:id="rId18"/>
    <p:sldId id="276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Лист1!$L$4:$V$4</c:f>
              <c:numCache>
                <c:formatCode>General</c:formatCode>
                <c:ptCount val="11"/>
                <c:pt idx="0">
                  <c:v>0.13400000000000001</c:v>
                </c:pt>
                <c:pt idx="1">
                  <c:v>8.5000000000000006E-2</c:v>
                </c:pt>
                <c:pt idx="2">
                  <c:v>6.2E-2</c:v>
                </c:pt>
                <c:pt idx="3">
                  <c:v>3.6999999999999998E-2</c:v>
                </c:pt>
                <c:pt idx="4">
                  <c:v>4.1000000000000002E-2</c:v>
                </c:pt>
                <c:pt idx="5">
                  <c:v>1.7000000000000001E-2</c:v>
                </c:pt>
                <c:pt idx="6">
                  <c:v>2E-3</c:v>
                </c:pt>
                <c:pt idx="7">
                  <c:v>1E-3</c:v>
                </c:pt>
                <c:pt idx="8">
                  <c:v>3.0000000000000001E-3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D-4318-BD2B-8D0E62511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5896064"/>
        <c:axId val="1325885024"/>
      </c:barChart>
      <c:catAx>
        <c:axId val="132589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85024"/>
        <c:crosses val="autoZero"/>
        <c:auto val="1"/>
        <c:lblAlgn val="ctr"/>
        <c:lblOffset val="100"/>
        <c:noMultiLvlLbl val="0"/>
      </c:catAx>
      <c:valAx>
        <c:axId val="132588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9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Лист1!$L$5:$V$5</c:f>
              <c:numCache>
                <c:formatCode>General</c:formatCode>
                <c:ptCount val="11"/>
                <c:pt idx="0">
                  <c:v>9.2999999999999999E-2</c:v>
                </c:pt>
                <c:pt idx="1">
                  <c:v>0.12</c:v>
                </c:pt>
                <c:pt idx="2">
                  <c:v>7.1999999999999995E-2</c:v>
                </c:pt>
                <c:pt idx="3">
                  <c:v>0.14199999999999999</c:v>
                </c:pt>
                <c:pt idx="4">
                  <c:v>0.16300000000000001</c:v>
                </c:pt>
                <c:pt idx="5">
                  <c:v>8.5000000000000006E-2</c:v>
                </c:pt>
                <c:pt idx="6">
                  <c:v>1E-3</c:v>
                </c:pt>
                <c:pt idx="7">
                  <c:v>1.2E-2</c:v>
                </c:pt>
                <c:pt idx="8">
                  <c:v>8.9999999999999993E-3</c:v>
                </c:pt>
                <c:pt idx="9">
                  <c:v>5.0000000000000001E-3</c:v>
                </c:pt>
                <c:pt idx="1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D-47CD-B61C-8ED17938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8753184"/>
        <c:axId val="168752704"/>
      </c:barChart>
      <c:catAx>
        <c:axId val="1687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2704"/>
        <c:crosses val="autoZero"/>
        <c:auto val="1"/>
        <c:lblAlgn val="ctr"/>
        <c:lblOffset val="100"/>
        <c:noMultiLvlLbl val="0"/>
      </c:catAx>
      <c:valAx>
        <c:axId val="1687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Лист1!$L$6:$V$6</c:f>
              <c:numCache>
                <c:formatCode>General</c:formatCode>
                <c:ptCount val="11"/>
                <c:pt idx="0">
                  <c:v>6.0000000000000001E-3</c:v>
                </c:pt>
                <c:pt idx="1">
                  <c:v>1.2999999999999999E-2</c:v>
                </c:pt>
                <c:pt idx="2">
                  <c:v>0.15</c:v>
                </c:pt>
                <c:pt idx="3">
                  <c:v>0.17</c:v>
                </c:pt>
                <c:pt idx="4">
                  <c:v>8.2000000000000003E-2</c:v>
                </c:pt>
                <c:pt idx="5">
                  <c:v>7.3999999999999996E-2</c:v>
                </c:pt>
                <c:pt idx="6">
                  <c:v>9.4E-2</c:v>
                </c:pt>
                <c:pt idx="7">
                  <c:v>8.0000000000000002E-3</c:v>
                </c:pt>
                <c:pt idx="8">
                  <c:v>2E-3</c:v>
                </c:pt>
                <c:pt idx="9">
                  <c:v>0</c:v>
                </c:pt>
                <c:pt idx="10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D-4932-BA56-7191C912D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8755584"/>
        <c:axId val="168756544"/>
      </c:barChart>
      <c:catAx>
        <c:axId val="16875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6544"/>
        <c:crosses val="autoZero"/>
        <c:auto val="1"/>
        <c:lblAlgn val="ctr"/>
        <c:lblOffset val="100"/>
        <c:noMultiLvlLbl val="0"/>
      </c:catAx>
      <c:valAx>
        <c:axId val="16875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Лист1!$L$7:$V$7</c:f>
              <c:numCache>
                <c:formatCode>General</c:formatCode>
                <c:ptCount val="11"/>
                <c:pt idx="0">
                  <c:v>1E-3</c:v>
                </c:pt>
                <c:pt idx="1">
                  <c:v>4.0000000000000001E-3</c:v>
                </c:pt>
                <c:pt idx="2">
                  <c:v>8.9999999999999993E-3</c:v>
                </c:pt>
                <c:pt idx="3">
                  <c:v>0.112</c:v>
                </c:pt>
                <c:pt idx="4">
                  <c:v>3.5999999999999997E-2</c:v>
                </c:pt>
                <c:pt idx="5">
                  <c:v>7.2999999999999995E-2</c:v>
                </c:pt>
                <c:pt idx="6">
                  <c:v>0.122</c:v>
                </c:pt>
                <c:pt idx="7">
                  <c:v>6.9000000000000006E-2</c:v>
                </c:pt>
                <c:pt idx="8">
                  <c:v>3.2000000000000001E-2</c:v>
                </c:pt>
                <c:pt idx="9">
                  <c:v>3.0000000000000001E-3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A-4E0B-B318-220DFF5BE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168752"/>
        <c:axId val="312470336"/>
      </c:barChart>
      <c:catAx>
        <c:axId val="18416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470336"/>
        <c:crosses val="autoZero"/>
        <c:auto val="1"/>
        <c:lblAlgn val="ctr"/>
        <c:lblOffset val="100"/>
        <c:noMultiLvlLbl val="0"/>
      </c:catAx>
      <c:valAx>
        <c:axId val="31247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6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Лист1!$L$8:$V$8</c:f>
              <c:numCache>
                <c:formatCode>General</c:formatCode>
                <c:ptCount val="11"/>
                <c:pt idx="0">
                  <c:v>1E-3</c:v>
                </c:pt>
                <c:pt idx="1">
                  <c:v>1E-3</c:v>
                </c:pt>
                <c:pt idx="2">
                  <c:v>3.0000000000000001E-3</c:v>
                </c:pt>
                <c:pt idx="3">
                  <c:v>5.0000000000000001E-3</c:v>
                </c:pt>
                <c:pt idx="4">
                  <c:v>8.0000000000000002E-3</c:v>
                </c:pt>
                <c:pt idx="5">
                  <c:v>2.4E-2</c:v>
                </c:pt>
                <c:pt idx="6">
                  <c:v>5.2999999999999999E-2</c:v>
                </c:pt>
                <c:pt idx="7">
                  <c:v>0.154</c:v>
                </c:pt>
                <c:pt idx="8">
                  <c:v>9.4E-2</c:v>
                </c:pt>
                <c:pt idx="9">
                  <c:v>6.3E-2</c:v>
                </c:pt>
                <c:pt idx="10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0-4A95-9919-60FFD40AA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2475616"/>
        <c:axId val="312467936"/>
      </c:barChart>
      <c:catAx>
        <c:axId val="31247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467936"/>
        <c:crosses val="autoZero"/>
        <c:auto val="1"/>
        <c:lblAlgn val="ctr"/>
        <c:lblOffset val="100"/>
        <c:noMultiLvlLbl val="0"/>
      </c:catAx>
      <c:valAx>
        <c:axId val="31246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47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Лист1!$K$4:$K$8</c:f>
              <c:strCache>
                <c:ptCount val="5"/>
                <c:pt idx="0">
                  <c:v>I1</c:v>
                </c:pt>
                <c:pt idx="1">
                  <c:v>I2</c:v>
                </c:pt>
                <c:pt idx="2">
                  <c:v>I3</c:v>
                </c:pt>
                <c:pt idx="3">
                  <c:v>I4</c:v>
                </c:pt>
                <c:pt idx="4">
                  <c:v>I5</c:v>
                </c:pt>
              </c:strCache>
            </c:strRef>
          </c:cat>
          <c:val>
            <c:numRef>
              <c:f>Лист1!$W$4:$W$8</c:f>
              <c:numCache>
                <c:formatCode>General</c:formatCode>
                <c:ptCount val="5"/>
                <c:pt idx="0">
                  <c:v>0.38200000000000001</c:v>
                </c:pt>
                <c:pt idx="1">
                  <c:v>0.70499999999999996</c:v>
                </c:pt>
                <c:pt idx="2">
                  <c:v>0.6</c:v>
                </c:pt>
                <c:pt idx="3">
                  <c:v>0.46099999999999997</c:v>
                </c:pt>
                <c:pt idx="4">
                  <c:v>0.47699999999999998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D-4C07-96C9-A6A7694A4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5887424"/>
        <c:axId val="1325896544"/>
      </c:barChart>
      <c:catAx>
        <c:axId val="13258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96544"/>
        <c:crosses val="autoZero"/>
        <c:auto val="1"/>
        <c:lblAlgn val="ctr"/>
        <c:lblOffset val="100"/>
        <c:noMultiLvlLbl val="0"/>
      </c:catAx>
      <c:valAx>
        <c:axId val="132589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Лист1!$B$4:$B$14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Лист1!$H$4:$H$14</c:f>
              <c:numCache>
                <c:formatCode>General</c:formatCode>
                <c:ptCount val="11"/>
                <c:pt idx="0">
                  <c:v>0.23500000000000001</c:v>
                </c:pt>
                <c:pt idx="1">
                  <c:v>0.22300000000000003</c:v>
                </c:pt>
                <c:pt idx="2">
                  <c:v>0.29600000000000004</c:v>
                </c:pt>
                <c:pt idx="3">
                  <c:v>0.46599999999999997</c:v>
                </c:pt>
                <c:pt idx="4">
                  <c:v>0.33</c:v>
                </c:pt>
                <c:pt idx="5">
                  <c:v>0.27300000000000002</c:v>
                </c:pt>
                <c:pt idx="6">
                  <c:v>0.27200000000000002</c:v>
                </c:pt>
                <c:pt idx="7">
                  <c:v>0.24399999999999999</c:v>
                </c:pt>
                <c:pt idx="8">
                  <c:v>0.14000000000000001</c:v>
                </c:pt>
                <c:pt idx="9">
                  <c:v>7.1000000000000008E-2</c:v>
                </c:pt>
                <c:pt idx="10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6-4509-A521-56A931E84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3592687"/>
        <c:axId val="1551614608"/>
      </c:barChart>
      <c:catAx>
        <c:axId val="55359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614608"/>
        <c:crosses val="autoZero"/>
        <c:auto val="1"/>
        <c:lblAlgn val="ctr"/>
        <c:lblOffset val="100"/>
        <c:noMultiLvlLbl val="0"/>
      </c:catAx>
      <c:valAx>
        <c:axId val="155161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592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1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0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84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0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9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2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3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3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5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3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8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9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6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31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715CF-74E6-340B-A1FD-8262EDE3A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399" y="1764209"/>
            <a:ext cx="8825658" cy="3329581"/>
          </a:xfrm>
        </p:spPr>
        <p:txBody>
          <a:bodyPr/>
          <a:lstStyle/>
          <a:p>
            <a: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CRM модели для анализа эффективности системы заводнения нефтяных месторождений</a:t>
            </a:r>
            <a:b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  <a:b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3757C7-C1FF-8488-E790-CBF7A2EE6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3680" y="5166360"/>
            <a:ext cx="9418320" cy="1691640"/>
          </a:xfrm>
        </p:spPr>
        <p:txBody>
          <a:bodyPr/>
          <a:lstStyle/>
          <a:p>
            <a:pPr algn="r"/>
            <a:r>
              <a:rPr lang="ru-RU" dirty="0"/>
              <a:t>Подготовил студент группы 5030103/</a:t>
            </a:r>
            <a:r>
              <a:rPr lang="en-US" dirty="0"/>
              <a:t>9</a:t>
            </a:r>
            <a:r>
              <a:rPr lang="ru-RU" dirty="0"/>
              <a:t>0301 Рязанов П.А</a:t>
            </a:r>
          </a:p>
          <a:p>
            <a:pPr algn="r"/>
            <a:r>
              <a:rPr lang="ru-RU" dirty="0"/>
              <a:t>Научный руководитель: </a:t>
            </a:r>
            <a:r>
              <a:rPr lang="ru-RU" dirty="0" err="1"/>
              <a:t>к.ф-м.н</a:t>
            </a:r>
            <a:r>
              <a:rPr lang="ru-RU" dirty="0"/>
              <a:t>. Мешков В.Р.</a:t>
            </a:r>
          </a:p>
          <a:p>
            <a:pPr algn="r"/>
            <a:r>
              <a:rPr lang="ru-RU" dirty="0"/>
              <a:t>Консультант: Кондратенко Ф.И.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40A5D-37A8-1CB0-7E29-54C92121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штрафных функций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6F477F-F78E-8AD5-92F8-67540BFBE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793" y="1616933"/>
                <a:ext cx="3321292" cy="2704678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4500" dirty="0"/>
                  <a:t>Метод штрафных функций позволяет свести задачу безусловной оптимизации к условной за счет добавления к целевой функции штрафных функций.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ru-RU" sz="4500" dirty="0"/>
              </a:p>
              <a:p>
                <a:pPr marL="0" indent="0" algn="just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4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44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=</m:t>
                          </m:r>
                          <m:sSup>
                            <m:sSup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  <m:sSup>
                                <m:sSupPr>
                                  <m:ctrlPr>
                                    <a:rPr lang="ru-RU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≤0</m:t>
                              </m:r>
                            </m:e>
                          </m:d>
                          <m:r>
                            <a:rPr lang="ru-RU" sz="4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#</m:t>
                          </m:r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(11)#</m:t>
                          </m:r>
                        </m:e>
                      </m:eqArr>
                    </m:oMath>
                  </m:oMathPara>
                </a14:m>
                <a:endParaRPr lang="en-US" sz="44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30</m:t>
                          </m:r>
                          <m:sSup>
                            <m:sSup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&gt;1</m:t>
                              </m:r>
                            </m:e>
                          </m:d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##(12)</m:t>
                          </m:r>
                        </m:e>
                      </m:eqArr>
                    </m:oMath>
                  </m:oMathPara>
                </a14:m>
                <a:endParaRPr lang="en-US" sz="2500" b="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6F477F-F78E-8AD5-92F8-67540BFBE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793" y="1616933"/>
                <a:ext cx="3321292" cy="2704678"/>
              </a:xfrm>
              <a:blipFill>
                <a:blip r:embed="rId2"/>
                <a:stretch>
                  <a:fillRect l="-735" t="-2027" r="-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20896C1-7789-B7B1-EC91-E8F10417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403" y="1568739"/>
            <a:ext cx="3425905" cy="406418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иния, График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C26CBE24-4CB7-7881-F8C5-B6C85BC66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525" y="1568738"/>
            <a:ext cx="3839409" cy="4064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31B5C-BFA5-E35D-2F3C-00E572F7A7B8}"/>
              </a:ext>
            </a:extLst>
          </p:cNvPr>
          <p:cNvSpPr txBox="1"/>
          <p:nvPr/>
        </p:nvSpPr>
        <p:spPr>
          <a:xfrm>
            <a:off x="4407815" y="5825617"/>
            <a:ext cx="253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Рисунок 4. График штрафной функции (11)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A70E0-693B-0861-1483-601BBD68C7CE}"/>
              </a:ext>
            </a:extLst>
          </p:cNvPr>
          <p:cNvSpPr txBox="1"/>
          <p:nvPr/>
        </p:nvSpPr>
        <p:spPr>
          <a:xfrm>
            <a:off x="8505242" y="5805117"/>
            <a:ext cx="245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Рисунок 5. График штрафной функции (12)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1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8147C-72F6-67C1-16AB-B234B27F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штрафных функций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056B238-B0DE-8503-C7DB-818835161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130" y="1501630"/>
                <a:ext cx="9404723" cy="47467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b="0" dirty="0"/>
                  <a:t>Оптимизируемая функция на </a:t>
                </a:r>
                <a:r>
                  <a:rPr lang="en-US" sz="2000" b="0" dirty="0"/>
                  <a:t>k+1</a:t>
                </a:r>
                <a:r>
                  <a:rPr lang="ru-RU" sz="2000" b="0" dirty="0"/>
                  <a:t>-ом</a:t>
                </a:r>
                <a:r>
                  <a:rPr lang="en-US" sz="2000" b="0" dirty="0"/>
                  <a:t> </a:t>
                </a:r>
                <a:r>
                  <a:rPr lang="ru-RU" sz="2000" b="0" dirty="0"/>
                  <a:t>шаге запишется так: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#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2000" b="0" dirty="0"/>
              </a:p>
              <a:p>
                <a:pPr marL="0" indent="0" algn="just">
                  <a:buNone/>
                </a:pPr>
                <a:r>
                  <a:rPr lang="ru-RU" sz="2000" dirty="0"/>
                  <a:t>где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– </a:t>
                </a:r>
                <a:r>
                  <a:rPr lang="ru-RU" sz="2000" b="0" dirty="0"/>
                  <a:t>целевая функция для дебитов,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– </a:t>
                </a:r>
                <a:r>
                  <a:rPr lang="ru-RU" sz="2000" dirty="0"/>
                  <a:t>ограничение на параметр</a:t>
                </a:r>
                <a:r>
                  <a:rPr lang="ru-RU" sz="2000" b="0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ru-RU" sz="2000" b="0" dirty="0"/>
                  <a:t>- сумма штрафных функций по всем управляющим параметрам,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b="0" dirty="0"/>
                  <a:t> – </a:t>
                </a:r>
                <a:r>
                  <a:rPr lang="ru-RU" sz="2000" dirty="0"/>
                  <a:t>параметр метода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##(14)</m:t>
                          </m:r>
                        </m:e>
                      </m:eqAr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b="0" dirty="0"/>
                  <a:t> – </a:t>
                </a:r>
                <a:r>
                  <a:rPr lang="ru-RU" sz="2000" dirty="0"/>
                  <a:t>константа,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∈(0;1)</m:t>
                    </m:r>
                  </m:oMath>
                </a14:m>
                <a:endParaRPr lang="en-US" sz="2000" b="0" dirty="0"/>
              </a:p>
              <a:p>
                <a:pPr marL="0" indent="0" algn="just">
                  <a:buNone/>
                </a:pPr>
                <a:r>
                  <a:rPr lang="ru-RU" sz="2000" dirty="0"/>
                  <a:t>На </a:t>
                </a:r>
                <a:r>
                  <a:rPr lang="en-US" sz="2000" dirty="0"/>
                  <a:t>k+1</a:t>
                </a:r>
                <a:r>
                  <a:rPr lang="ru-RU" sz="2000" dirty="0"/>
                  <a:t>-ой итерации функция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b="0" dirty="0"/>
                  <a:t> оптимизируется безусловно с помощью метода </a:t>
                </a:r>
                <a:r>
                  <a:rPr lang="en-US" sz="2000" b="0" dirty="0"/>
                  <a:t>Adam</a:t>
                </a:r>
                <a:r>
                  <a:rPr lang="ru-RU" sz="2000" b="0" dirty="0"/>
                  <a:t>, затем уменьшается параметр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ru-RU" sz="2000" b="0" dirty="0"/>
                  <a:t> и переходят к следующей итерации</a:t>
                </a:r>
                <a:r>
                  <a:rPr lang="en-US" sz="2000" b="0" dirty="0"/>
                  <a:t>.</a:t>
                </a:r>
                <a:endParaRPr lang="ru-RU" sz="2000" b="0" dirty="0"/>
              </a:p>
              <a:p>
                <a:pPr marL="0" indent="0" algn="just">
                  <a:buNone/>
                </a:pPr>
                <a:r>
                  <a:rPr lang="ru-RU" sz="2000" dirty="0"/>
                  <a:t>Критерий остановки: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ru-RU" sz="2000" b="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056B238-B0DE-8503-C7DB-818835161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130" y="1501630"/>
                <a:ext cx="9404723" cy="4746770"/>
              </a:xfrm>
              <a:blipFill>
                <a:blip r:embed="rId2"/>
                <a:stretch>
                  <a:fillRect l="-713" t="-642" r="-648" b="-10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01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4F69-F593-DF5F-3B44-04F50BD0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Расчетные дебиты </a:t>
            </a:r>
          </a:p>
        </p:txBody>
      </p:sp>
      <p:pic>
        <p:nvPicPr>
          <p:cNvPr id="4" name="Объект 3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388FB3C0-7E19-64BD-7C0F-E5E05A2E6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28" y="1853248"/>
            <a:ext cx="3702730" cy="189640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97CD7936-F31D-335F-B771-B7054ECB7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740" y="1853248"/>
            <a:ext cx="3743326" cy="191107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2AE5963E-E91C-6D31-25B3-EDD5769C5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348" y="1853248"/>
            <a:ext cx="3685859" cy="1911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0B0F70-354A-ABFE-1A83-813789B586AE}"/>
              </a:ext>
            </a:extLst>
          </p:cNvPr>
          <p:cNvSpPr txBox="1"/>
          <p:nvPr/>
        </p:nvSpPr>
        <p:spPr>
          <a:xfrm>
            <a:off x="591825" y="3749656"/>
            <a:ext cx="294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6. Графики динамики расчетного и фактического дебитов жидкостей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A3C82-9A63-984F-8BC4-42320E631FFB}"/>
              </a:ext>
            </a:extLst>
          </p:cNvPr>
          <p:cNvSpPr txBox="1"/>
          <p:nvPr/>
        </p:nvSpPr>
        <p:spPr>
          <a:xfrm>
            <a:off x="4723001" y="3764324"/>
            <a:ext cx="2745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7. Графики динамики расчетного и фактического дебитов жидкостей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FD4CD-6D3A-D072-6BD8-DC374682B7D2}"/>
              </a:ext>
            </a:extLst>
          </p:cNvPr>
          <p:cNvSpPr txBox="1"/>
          <p:nvPr/>
        </p:nvSpPr>
        <p:spPr>
          <a:xfrm>
            <a:off x="8655638" y="3764324"/>
            <a:ext cx="2666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8. Графики динамики расчетного и фактического дебитов жидкостей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5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9588D-87E3-C448-1D88-17791C73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Графики ошибки </a:t>
            </a:r>
          </a:p>
        </p:txBody>
      </p:sp>
      <p:pic>
        <p:nvPicPr>
          <p:cNvPr id="5" name="Объект 3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0065B65-C776-462D-3F2B-90446A77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26" y="1973165"/>
            <a:ext cx="3805230" cy="1967151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36A78ED-0FC7-3D6E-0334-F1773370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1" y="1970415"/>
            <a:ext cx="3805230" cy="196990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511AE56D-044D-18E3-BCF8-D45C6538D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936" y="1970415"/>
            <a:ext cx="3798576" cy="1969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1ACF29-412E-4D74-8790-FB1D4403F0B6}"/>
              </a:ext>
            </a:extLst>
          </p:cNvPr>
          <p:cNvSpPr txBox="1"/>
          <p:nvPr/>
        </p:nvSpPr>
        <p:spPr>
          <a:xfrm>
            <a:off x="661365" y="3940316"/>
            <a:ext cx="2952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9. График ошибки между расчетным и фактическим дебитами для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07333-C97F-DFE2-89FE-AE229CD5C4E2}"/>
              </a:ext>
            </a:extLst>
          </p:cNvPr>
          <p:cNvSpPr txBox="1"/>
          <p:nvPr/>
        </p:nvSpPr>
        <p:spPr>
          <a:xfrm>
            <a:off x="4688870" y="3940316"/>
            <a:ext cx="2952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10. График ошибки между расчетным и фактическим дебитами для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5B34D-661D-B8A0-6D97-4FD8CCC97CD6}"/>
              </a:ext>
            </a:extLst>
          </p:cNvPr>
          <p:cNvSpPr txBox="1"/>
          <p:nvPr/>
        </p:nvSpPr>
        <p:spPr>
          <a:xfrm>
            <a:off x="8713048" y="3940316"/>
            <a:ext cx="2952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11. График ошибки между расчетным и фактическим дебитами для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14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A44CA-193E-FE20-08A8-FEC4F945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0"/>
            <a:ext cx="4534047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Результаты </a:t>
            </a:r>
            <a:r>
              <a:rPr lang="en-US" dirty="0"/>
              <a:t>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47F4852-75A8-C49F-8849-EFE225820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655107"/>
              </p:ext>
            </p:extLst>
          </p:nvPr>
        </p:nvGraphicFramePr>
        <p:xfrm>
          <a:off x="718873" y="1948876"/>
          <a:ext cx="8994295" cy="43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255">
                  <a:extLst>
                    <a:ext uri="{9D8B030D-6E8A-4147-A177-3AD203B41FA5}">
                      <a16:colId xmlns:a16="http://schemas.microsoft.com/office/drawing/2014/main" val="4245209110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3516941519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1800275218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3678309051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718734130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2768838275"/>
                    </a:ext>
                  </a:extLst>
                </a:gridCol>
              </a:tblGrid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1916223351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0,0547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0,1339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0,0171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0,0132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1691823405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0,0082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0,0598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0,0269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567792613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0,0389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0,0082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491403668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0,0182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0,0605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0,0689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0,0374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0,0215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379907292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0,0171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0,0636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0,0368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0,0553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0,0329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4108280414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0,0446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0,1334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0,049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0,0263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0,0092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646599970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0,1517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0,0033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0,0168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848224283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0,0916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0,0378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0,0468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0,0067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858450037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0,0573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0,0684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0,0352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308714599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0,0381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0,0724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0,0667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0,0346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0,0043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65552329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0,0241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0,0596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0,0006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0,0258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0,0269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3776073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9D09BF-086B-B552-79C8-D97804A4EE80}"/>
              </a:ext>
            </a:extLst>
          </p:cNvPr>
          <p:cNvSpPr txBox="1"/>
          <p:nvPr/>
        </p:nvSpPr>
        <p:spPr>
          <a:xfrm>
            <a:off x="718875" y="1325562"/>
            <a:ext cx="8826343" cy="62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dirty="0" err="1"/>
              <a:t>Таблица</a:t>
            </a:r>
            <a:r>
              <a:rPr lang="en-US" dirty="0"/>
              <a:t> 1. </a:t>
            </a:r>
            <a:r>
              <a:rPr lang="en-US" dirty="0" err="1"/>
              <a:t>Полученные</a:t>
            </a:r>
            <a:r>
              <a:rPr lang="en-US" dirty="0"/>
              <a:t> </a:t>
            </a:r>
            <a:r>
              <a:rPr lang="en-US" dirty="0" err="1"/>
              <a:t>коэффициенты</a:t>
            </a:r>
            <a:r>
              <a:rPr lang="en-US" dirty="0"/>
              <a:t> </a:t>
            </a:r>
            <a:r>
              <a:rPr lang="en-US" dirty="0" err="1"/>
              <a:t>взаимовлияния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6BF64-CA0D-A87D-E552-60D79094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59"/>
            <a:ext cx="9350201" cy="590585"/>
          </a:xfrm>
        </p:spPr>
        <p:txBody>
          <a:bodyPr>
            <a:noAutofit/>
          </a:bodyPr>
          <a:lstStyle/>
          <a:p>
            <a:r>
              <a:rPr lang="ru-RU" dirty="0"/>
              <a:t>Полученные результаты</a:t>
            </a:r>
            <a:endParaRPr lang="ru-RU" sz="32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A05B1D9-AD1A-9515-A71A-3EDC4A233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310051"/>
              </p:ext>
            </p:extLst>
          </p:nvPr>
        </p:nvGraphicFramePr>
        <p:xfrm>
          <a:off x="1140989" y="1488485"/>
          <a:ext cx="4222430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F112367-00D2-E2ED-8402-F2F34E51D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073334"/>
              </p:ext>
            </p:extLst>
          </p:nvPr>
        </p:nvGraphicFramePr>
        <p:xfrm>
          <a:off x="6593819" y="1488485"/>
          <a:ext cx="4260108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EF09669-CEB8-0530-47F2-8DF3EF0D4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447817"/>
              </p:ext>
            </p:extLst>
          </p:nvPr>
        </p:nvGraphicFramePr>
        <p:xfrm>
          <a:off x="1140989" y="4131136"/>
          <a:ext cx="4222430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CE5DF33-C4AB-60F7-4669-A98D952A6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696361"/>
              </p:ext>
            </p:extLst>
          </p:nvPr>
        </p:nvGraphicFramePr>
        <p:xfrm>
          <a:off x="6556141" y="4131136"/>
          <a:ext cx="4297786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54346F8-EC39-18A3-1273-2E18DAC55FCE}"/>
              </a:ext>
            </a:extLst>
          </p:cNvPr>
          <p:cNvSpPr txBox="1"/>
          <p:nvPr/>
        </p:nvSpPr>
        <p:spPr>
          <a:xfrm>
            <a:off x="1600950" y="3777900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12. Коэффициенты </a:t>
            </a:r>
            <a:r>
              <a:rPr lang="en-US" dirty="0"/>
              <a:t>I1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73303-B5AF-D918-AE55-82234672907B}"/>
              </a:ext>
            </a:extLst>
          </p:cNvPr>
          <p:cNvSpPr txBox="1"/>
          <p:nvPr/>
        </p:nvSpPr>
        <p:spPr>
          <a:xfrm>
            <a:off x="6842678" y="3739172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</a:t>
            </a:r>
            <a:r>
              <a:rPr lang="en-US" dirty="0"/>
              <a:t>3</a:t>
            </a:r>
            <a:r>
              <a:rPr lang="ru-RU" dirty="0"/>
              <a:t>. Коэффициенты </a:t>
            </a:r>
            <a:r>
              <a:rPr lang="en-US" dirty="0"/>
              <a:t>I2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F3809C-B503-75B2-69DE-4031693F3A13}"/>
              </a:ext>
            </a:extLst>
          </p:cNvPr>
          <p:cNvSpPr txBox="1"/>
          <p:nvPr/>
        </p:nvSpPr>
        <p:spPr>
          <a:xfrm>
            <a:off x="1389848" y="6436647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</a:t>
            </a:r>
            <a:r>
              <a:rPr lang="en-US" dirty="0"/>
              <a:t>4</a:t>
            </a:r>
            <a:r>
              <a:rPr lang="ru-RU" dirty="0"/>
              <a:t>. Коэффициенты </a:t>
            </a:r>
            <a:r>
              <a:rPr lang="en-US" dirty="0"/>
              <a:t>I3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43DA1-4EF3-E961-7BEB-F19D823DE589}"/>
              </a:ext>
            </a:extLst>
          </p:cNvPr>
          <p:cNvSpPr txBox="1"/>
          <p:nvPr/>
        </p:nvSpPr>
        <p:spPr>
          <a:xfrm>
            <a:off x="6861517" y="6436647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</a:t>
            </a:r>
            <a:r>
              <a:rPr lang="en-US" dirty="0"/>
              <a:t>5</a:t>
            </a:r>
            <a:r>
              <a:rPr lang="ru-RU" dirty="0"/>
              <a:t>. Коэффициенты </a:t>
            </a:r>
            <a:r>
              <a:rPr lang="en-US" dirty="0"/>
              <a:t>I4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3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6BF64-CA0D-A87D-E552-60D79094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8" y="550317"/>
            <a:ext cx="9350201" cy="590585"/>
          </a:xfrm>
        </p:spPr>
        <p:txBody>
          <a:bodyPr>
            <a:noAutofit/>
          </a:bodyPr>
          <a:lstStyle/>
          <a:p>
            <a:r>
              <a:rPr lang="ru-RU" dirty="0"/>
              <a:t>Полученные результаты </a:t>
            </a:r>
            <a:endParaRPr lang="ru-RU" sz="32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83F20F3-D3C2-66FD-34C9-E59DF00B1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021256"/>
              </p:ext>
            </p:extLst>
          </p:nvPr>
        </p:nvGraphicFramePr>
        <p:xfrm>
          <a:off x="0" y="1825625"/>
          <a:ext cx="3928815" cy="22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2219E51-5C91-B03B-FEE9-21658F14B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422260"/>
              </p:ext>
            </p:extLst>
          </p:nvPr>
        </p:nvGraphicFramePr>
        <p:xfrm>
          <a:off x="4123261" y="1825625"/>
          <a:ext cx="3928815" cy="22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4C157F3-B07A-9841-6258-5D9E96841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302300"/>
              </p:ext>
            </p:extLst>
          </p:nvPr>
        </p:nvGraphicFramePr>
        <p:xfrm>
          <a:off x="8263185" y="1825625"/>
          <a:ext cx="3928815" cy="22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A5AD3A-4465-678C-3CC3-D37C321CDFE9}"/>
              </a:ext>
            </a:extLst>
          </p:cNvPr>
          <p:cNvSpPr txBox="1"/>
          <p:nvPr/>
        </p:nvSpPr>
        <p:spPr>
          <a:xfrm>
            <a:off x="102051" y="4068661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16. Коэффициенты </a:t>
            </a:r>
            <a:r>
              <a:rPr lang="en-US" dirty="0"/>
              <a:t>I</a:t>
            </a:r>
            <a:r>
              <a:rPr lang="ru-RU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DCD59-CFB6-9510-D9CE-5F404CBB832B}"/>
              </a:ext>
            </a:extLst>
          </p:cNvPr>
          <p:cNvSpPr txBox="1"/>
          <p:nvPr/>
        </p:nvSpPr>
        <p:spPr>
          <a:xfrm>
            <a:off x="4261607" y="4068661"/>
            <a:ext cx="3928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17. Сумма коэффициентов для каждой нагнетательной скважины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34F9D-F5D4-B47B-7F3C-58FE3CF15D7B}"/>
              </a:ext>
            </a:extLst>
          </p:cNvPr>
          <p:cNvSpPr txBox="1"/>
          <p:nvPr/>
        </p:nvSpPr>
        <p:spPr>
          <a:xfrm>
            <a:off x="8263185" y="4068661"/>
            <a:ext cx="3928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18. Сумма коэффициентов для каждой добывающей скважины</a:t>
            </a:r>
          </a:p>
        </p:txBody>
      </p:sp>
    </p:spTree>
    <p:extLst>
      <p:ext uri="{BB962C8B-B14F-4D97-AF65-F5344CB8AC3E}">
        <p14:creationId xmlns:p14="http://schemas.microsoft.com/office/powerpoint/2010/main" val="1625299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3019D-D2A2-C3CB-7BA8-B5826E71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7A7BE-9C38-3BE5-432C-45B3685E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Написана программа на языке </a:t>
            </a:r>
            <a:r>
              <a:rPr lang="en-US" dirty="0"/>
              <a:t>Python</a:t>
            </a:r>
            <a:r>
              <a:rPr lang="ru-RU" dirty="0"/>
              <a:t>, которая реализует модель </a:t>
            </a:r>
            <a:r>
              <a:rPr lang="en-US" dirty="0"/>
              <a:t>CRMP</a:t>
            </a:r>
          </a:p>
          <a:p>
            <a:r>
              <a:rPr lang="ru-RU" dirty="0"/>
              <a:t>Придуманы собственные штрафные функции для МШФ</a:t>
            </a:r>
          </a:p>
          <a:p>
            <a:r>
              <a:rPr lang="ru-RU" dirty="0"/>
              <a:t>С помощью </a:t>
            </a:r>
            <a:r>
              <a:rPr lang="en-US" dirty="0"/>
              <a:t>CRMP </a:t>
            </a:r>
            <a:r>
              <a:rPr lang="ru-RU" dirty="0"/>
              <a:t>модели посчитаны коэффициенты взаимовлияния, на основе которых может быть качественно и количественно решена задача оптимизации нефтедобычи.</a:t>
            </a:r>
          </a:p>
          <a:p>
            <a:r>
              <a:rPr lang="ru-RU" dirty="0"/>
              <a:t>Достигнуто максимальное отклонение фактических и расчетных дебитов в 12%</a:t>
            </a:r>
          </a:p>
          <a:p>
            <a:pPr algn="just"/>
            <a:r>
              <a:rPr lang="ru-RU" dirty="0"/>
              <a:t>Получены данные об эффективности закачки для каждой рассматриваемой нагнетательной скважины.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933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49B04-6CB9-1B01-4EE8-572849DD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Улучшение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B20BF-218E-678A-B202-5C30CF735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Учет интенсивности аквифера </a:t>
            </a:r>
          </a:p>
          <a:p>
            <a:r>
              <a:rPr lang="ru-RU" sz="2400" dirty="0"/>
              <a:t>Учет связи между однотипными скважинами </a:t>
            </a:r>
          </a:p>
          <a:p>
            <a:r>
              <a:rPr lang="ru-RU" sz="2400" dirty="0"/>
              <a:t>Улучшение точности методов </a:t>
            </a:r>
          </a:p>
          <a:p>
            <a:r>
              <a:rPr lang="ru-RU" sz="2400" dirty="0"/>
              <a:t>Учет выводов скважин из режима работы в связи с технологическими мероприятиями</a:t>
            </a:r>
          </a:p>
        </p:txBody>
      </p:sp>
    </p:spTree>
    <p:extLst>
      <p:ext uri="{BB962C8B-B14F-4D97-AF65-F5344CB8AC3E}">
        <p14:creationId xmlns:p14="http://schemas.microsoft.com/office/powerpoint/2010/main" val="87966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44A22-9941-BA59-4DFA-A480245C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9"/>
            <a:ext cx="969264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0209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8EF911-AAF9-9C50-72A8-3CED22DC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906012"/>
            <a:ext cx="9530061" cy="52741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u="sng" dirty="0"/>
          </a:p>
          <a:p>
            <a:pPr marL="0" indent="0" algn="just">
              <a:buNone/>
            </a:pPr>
            <a:endParaRPr lang="ru-RU" sz="2000" b="1" u="sng" dirty="0"/>
          </a:p>
          <a:p>
            <a:pPr marL="0" indent="0" algn="just">
              <a:buNone/>
            </a:pPr>
            <a:r>
              <a:rPr lang="ru-RU" sz="2000" b="1" u="sng" dirty="0"/>
              <a:t>Актуальность:</a:t>
            </a:r>
            <a:r>
              <a:rPr lang="ru-RU" sz="2000" dirty="0"/>
              <a:t> н</a:t>
            </a:r>
            <a:r>
              <a:rPr lang="ru-RU" sz="2000" b="0" i="0" u="none" strike="noStrike" baseline="0" dirty="0"/>
              <a:t>а поздней стадии разработки нефтяного месторождения наиболее приоритетной является задача оперативного анализа текущей системы заводнения. </a:t>
            </a:r>
            <a:r>
              <a:rPr lang="ru-RU" sz="2000" dirty="0"/>
              <a:t>Для того, чтобы оптимизировать значения дебитов нефти, нужно иметь информацию о влиянии на них закачки через нагнетательный фонд, которые численно выражаются через коэффициенты взаимовлияния.</a:t>
            </a:r>
          </a:p>
          <a:p>
            <a:pPr marL="0" indent="0" algn="just">
              <a:buNone/>
            </a:pPr>
            <a:r>
              <a:rPr lang="en-US" b="0" i="0" u="none" strike="noStrike" baseline="0" dirty="0"/>
              <a:t>CRM </a:t>
            </a:r>
            <a:r>
              <a:rPr lang="ru-RU" b="0" i="0" u="none" strike="noStrike" baseline="0" dirty="0"/>
              <a:t>модели требуют гораздо меньше времени и данных для решения задачи поиска коэффициентов взаимовлияния по сравнению с гидродинамическими симуляторами. </a:t>
            </a:r>
            <a:endParaRPr lang="ru-RU" sz="2000" b="0" i="0" u="none" strike="noStrike" baseline="0" dirty="0"/>
          </a:p>
          <a:p>
            <a:pPr marL="0" indent="0" algn="just">
              <a:buNone/>
            </a:pPr>
            <a:r>
              <a:rPr lang="ru-RU" sz="2000" b="1" u="sng" dirty="0"/>
              <a:t>Цель:</a:t>
            </a:r>
            <a:r>
              <a:rPr lang="ru-RU" sz="2000" dirty="0"/>
              <a:t> определение коэффициентов взаимовлияния с помощью </a:t>
            </a:r>
            <a:r>
              <a:rPr lang="en-US" sz="2000" dirty="0"/>
              <a:t>CRMP </a:t>
            </a:r>
            <a:r>
              <a:rPr lang="ru-RU" sz="2000" dirty="0"/>
              <a:t>модели</a:t>
            </a:r>
            <a:r>
              <a:rPr lang="en-US" sz="2000" dirty="0"/>
              <a:t>.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264239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27451-92C3-834E-F971-BDF5FED9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</a:t>
            </a:r>
            <a:r>
              <a:rPr lang="ru-RU" dirty="0"/>
              <a:t>модель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938BF9E-B258-9A22-FBD1-0EF10A11D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CRM – это семейство аналитических моделей, предназначенных для решения целого ряда задач разработки месторождений, в т.ч.: анализ взаимовлияния между нагнетательными и добывающими скважинами.</a:t>
                </a:r>
              </a:p>
              <a:p>
                <a:pPr marL="0" indent="0" algn="l">
                  <a:buNone/>
                </a:pPr>
                <a:r>
                  <a:rPr lang="ru-RU" sz="2000" dirty="0">
                    <a:latin typeface="MinionPro-Regular" panose="02040503050306020203" pitchFamily="18" charset="0"/>
                  </a:rPr>
                  <a:t>Уравнение материального баланса:</a:t>
                </a:r>
                <a:endParaRPr lang="ru-RU" sz="2000" b="0" i="0" u="none" strike="noStrike" baseline="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 #(1)</m:t>
                          </m:r>
                        </m:e>
                      </m:eqArr>
                    </m:oMath>
                  </m:oMathPara>
                </a14:m>
                <a:endParaRPr lang="en-US" sz="2000" b="0" i="0" u="none" strike="noStrike" baseline="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где</a:t>
                </a:r>
                <a:endParaRPr lang="en-US" sz="2000" b="0" i="1" u="none" strike="noStrike" baseline="0" dirty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-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коэффициент полной сжимаемости пласта 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-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поровый</a:t>
                </a:r>
                <a:r>
                  <a:rPr lang="ru-RU" sz="2000" b="0" i="0" u="none" strike="noStrike" dirty="0">
                    <a:latin typeface="MinionPro-Regular" panose="02040503050306020203" pitchFamily="18" charset="0"/>
                  </a:rPr>
                  <a:t> объем пласта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-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среднее пластовое давление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</a:t>
                </a:r>
                <a:r>
                  <a:rPr lang="ru-RU" sz="2000" dirty="0">
                    <a:latin typeface="MinionPro-Regular" panose="02040503050306020203" pitchFamily="18" charset="0"/>
                  </a:rPr>
                  <a:t>– дебит жидкости </a:t>
                </a:r>
                <a:endParaRPr lang="en-US" sz="200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–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приемистость</a:t>
                </a:r>
                <a:r>
                  <a:rPr lang="ru-RU" sz="2000" b="0" i="0" u="none" strike="noStrike" dirty="0">
                    <a:latin typeface="MinionPro-Regular" panose="02040503050306020203" pitchFamily="18" charset="0"/>
                  </a:rPr>
                  <a:t> нагнетательной скважины </a:t>
                </a:r>
              </a:p>
              <a:p>
                <a:pPr marL="0" indent="0" algn="l">
                  <a:buNone/>
                </a:pPr>
                <a:endParaRPr lang="ru-RU" sz="2000" b="0" i="0" u="none" strike="noStrike" baseline="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:endParaRPr lang="ru-RU" sz="2000" b="0" i="0" u="none" strike="noStrike" baseline="0" dirty="0">
                  <a:latin typeface="MinionPro-Regular" panose="02040503050306020203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938BF9E-B258-9A22-FBD1-0EF10A11D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1" t="-1453" r="-613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5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40112-2E5F-55BB-FF15-99C9F847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</a:t>
            </a:r>
            <a:r>
              <a:rPr lang="ru-RU" dirty="0"/>
              <a:t>модель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7C9BFB-CDD1-8D1B-325B-C115E5BC62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dirty="0"/>
                  <a:t>Формула </a:t>
                </a:r>
                <a:r>
                  <a:rPr lang="en-US" dirty="0"/>
                  <a:t>CRM </a:t>
                </a:r>
                <a:r>
                  <a:rPr lang="ru-RU" dirty="0"/>
                  <a:t>модели, описывающая динамику дебита жидкости: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𝑑𝑞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заб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eqAr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######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dirty="0"/>
                  <a:t>где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коэффициент продуктивности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константа времени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#(3)</m:t>
                          </m:r>
                        </m:e>
                      </m:eqArr>
                    </m:oMath>
                  </m:oMathPara>
                </a14:m>
                <a:endParaRPr lang="ru-RU" sz="2000" b="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заб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 #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#(4)</m:t>
                          </m:r>
                        </m:e>
                      </m:eqAr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7C9BFB-CDD1-8D1B-325B-C115E5BC6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69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34EE7-A83F-B0DF-4F89-5DA4E9C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Константа времени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84A58B-AFDD-5C3F-A739-1BE8142BE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6220" y="5937956"/>
                <a:ext cx="5785763" cy="46341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ru-RU" sz="1800" dirty="0"/>
                  <a:t>Рисунок 1. Влияние параметра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ru-RU" sz="1800" dirty="0"/>
                  <a:t> на расчетный дебит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84A58B-AFDD-5C3F-A739-1BE8142BE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220" y="5937956"/>
                <a:ext cx="5785763" cy="463419"/>
              </a:xfrm>
              <a:blipFill>
                <a:blip r:embed="rId2"/>
                <a:stretch>
                  <a:fillRect t="-6579" r="-421" b="-5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76911D7-BCB0-8FAE-4E73-37127C54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803" y="1559246"/>
            <a:ext cx="6966599" cy="428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6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514CD-69C1-6BEA-14A6-04DFC305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31" y="640080"/>
            <a:ext cx="3690425" cy="1363344"/>
          </a:xfrm>
        </p:spPr>
        <p:txBody>
          <a:bodyPr>
            <a:normAutofit/>
          </a:bodyPr>
          <a:lstStyle/>
          <a:p>
            <a:r>
              <a:rPr lang="en-US" sz="4000" dirty="0"/>
              <a:t>CRMP </a:t>
            </a:r>
            <a:r>
              <a:rPr lang="ru-RU" sz="4000" dirty="0"/>
              <a:t>модель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A8BF7A-7FB8-49C5-5D45-DA92C1B7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31" y="2325157"/>
            <a:ext cx="3690425" cy="3854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В данной задаче выбрана </a:t>
            </a:r>
            <a:r>
              <a:rPr lang="en-US" sz="2000" dirty="0"/>
              <a:t>CRMP </a:t>
            </a:r>
            <a:r>
              <a:rPr lang="ru-RU" sz="2000" dirty="0"/>
              <a:t>модель, в которой рассматривается поровой объем, характеризующий одну добывающую и относящиеся к ней нагнетательные скважины, что позволяет учесть влияние всех скважин по отдельности в рассматриваемой области.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98C07-8F49-562B-59EE-B730CDFC42FE}"/>
              </a:ext>
            </a:extLst>
          </p:cNvPr>
          <p:cNvSpPr txBox="1"/>
          <p:nvPr/>
        </p:nvSpPr>
        <p:spPr>
          <a:xfrm>
            <a:off x="4991448" y="4696002"/>
            <a:ext cx="567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Рисунок 2. Схемы областей пласта для </a:t>
            </a:r>
            <a:r>
              <a:rPr lang="en-US" sz="1600" dirty="0"/>
              <a:t>CRMT, CRMP</a:t>
            </a:r>
            <a:r>
              <a:rPr lang="ru-RU" sz="1600" dirty="0"/>
              <a:t> и</a:t>
            </a:r>
            <a:r>
              <a:rPr lang="en-US" sz="1600" dirty="0"/>
              <a:t> CRMIP </a:t>
            </a:r>
            <a:r>
              <a:rPr lang="ru-RU" sz="1600" dirty="0"/>
              <a:t>моделей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69F838-1241-1C6A-4132-B66CA9AC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924" y="2161998"/>
            <a:ext cx="4706007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2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831C5-E763-DDD5-201E-6DB5B69A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Исходные данные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74FEF-42D5-0525-214F-D0F8B85F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26128"/>
            <a:ext cx="4060114" cy="45803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В качестве исходных данных были взяты 11 добывающих и 5 нагнетательных скважин с обезличенного реального месторождения. Для удобства скважины перенумерованы.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P – production well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 – injection well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80F756-B77C-1C21-665F-1D8B6F4E6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25" y="1426128"/>
            <a:ext cx="6918072" cy="37079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DD9AB3-8C99-2C6B-5302-7C8F5CC2FB92}"/>
              </a:ext>
            </a:extLst>
          </p:cNvPr>
          <p:cNvSpPr txBox="1"/>
          <p:nvPr/>
        </p:nvSpPr>
        <p:spPr>
          <a:xfrm>
            <a:off x="6568545" y="5134062"/>
            <a:ext cx="3193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3. Расположение скважин в рассматриваемой области пласта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63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BA0C9-5437-49F3-ACBF-CDFDE210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оптимизационной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A71C98B-3AB2-1D18-6C93-E1D4CD26A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b="0" dirty="0"/>
                  <a:t>В варианте </a:t>
                </a:r>
                <a:r>
                  <a:rPr lang="en-US" b="0" dirty="0"/>
                  <a:t>CRMP </a:t>
                </a:r>
                <a:r>
                  <a:rPr lang="ru-RU" b="0" dirty="0"/>
                  <a:t>модели решение для дебита жидкости </a:t>
                </a:r>
                <a:r>
                  <a:rPr lang="en-US" b="0" dirty="0"/>
                  <a:t>j</a:t>
                </a:r>
                <a:r>
                  <a:rPr lang="ru-RU" b="0" dirty="0"/>
                  <a:t>-ой добыва</a:t>
                </a:r>
                <a:r>
                  <a:rPr lang="ru-RU" dirty="0"/>
                  <a:t>ющей скважины запишется так:</a:t>
                </a: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#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1 −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sup>
                                          </m:sSup>
                                        </m:e>
                                      </m:d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limLoc m:val="subSup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5"/>
                                                </m:r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/>
                                                <m:t>N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заб</m:t>
                                                  </m:r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, </m:t>
                                                  </m:r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eqAr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##(5)</m:t>
                          </m:r>
                        </m:e>
                      </m:eqArr>
                    </m:oMath>
                  </m:oMathPara>
                </a14:m>
                <a:endParaRPr lang="en-US" sz="1600" b="0" dirty="0"/>
              </a:p>
              <a:p>
                <a:pPr marL="0" indent="0">
                  <a:buNone/>
                </a:pPr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ru-RU" dirty="0"/>
                  <a:t>безразмерные коэффициенты взаимовлияния.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 – </a:t>
                </a:r>
                <a:r>
                  <a:rPr lang="ru-RU" dirty="0"/>
                  <a:t>количество нагнетательных скважин</a:t>
                </a:r>
              </a:p>
              <a:p>
                <a:pPr marL="0" indent="0">
                  <a:buNone/>
                </a:pPr>
                <a:r>
                  <a:rPr lang="ru-RU" dirty="0"/>
                  <a:t>Формулируется оптимизационная задача, целевая функция которой выглядит следующим образом: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##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где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 −фактический </m:t>
                    </m:r>
                  </m:oMath>
                </a14:m>
                <a:r>
                  <a:rPr lang="ru-RU" dirty="0"/>
                  <a:t>дебит.</a:t>
                </a:r>
              </a:p>
              <a:p>
                <a:pPr marL="0" indent="0">
                  <a:buNone/>
                </a:pPr>
                <a:endParaRPr lang="ru-RU" sz="16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A71C98B-3AB2-1D18-6C93-E1D4CD26A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1599" b="-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11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551CE-07AA-73A3-790B-D8ED48CE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Граничные условия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71DCA6-5AB5-338A-6D73-FA2952E18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048198" cy="50292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200" dirty="0"/>
                  <a:t>Естественные граничные условия для коэффициентов взаимовлияния: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≤1 ##(7)</m:t>
                          </m:r>
                        </m:e>
                      </m:eqArr>
                    </m:oMath>
                  </m:oMathPara>
                </a14:m>
                <a:endParaRPr lang="en-US" sz="2200" b="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eqArr>
                          <m:nary>
                            <m:naryPr>
                              <m:chr m:val="∑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##(8)</m:t>
                          </m:r>
                        </m:e>
                      </m:eqArr>
                    </m:oMath>
                  </m:oMathPara>
                </a14:m>
                <a:endParaRPr lang="en-US" sz="2200" b="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&gt;0 ##(9)</m:t>
                          </m:r>
                        </m:e>
                      </m:eqArr>
                    </m:oMath>
                  </m:oMathPara>
                </a14:m>
                <a:endParaRPr lang="en-US" sz="2200" b="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&gt;0 ##(10)</m:t>
                          </m:r>
                        </m:e>
                      </m:eqArr>
                    </m:oMath>
                  </m:oMathPara>
                </a14:m>
                <a:endParaRPr lang="en-US" b="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200" dirty="0"/>
                  <a:t>Физический смысл коэффициент взаимовлияния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2200" dirty="0"/>
                  <a:t> – доля полезной закачки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sz="2200" dirty="0"/>
                  <a:t>-ой нагнетательной скважины, приходящейся на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ru-RU" sz="2200" dirty="0"/>
                  <a:t>-ую добывающую скважину. </a:t>
                </a:r>
                <a:endParaRPr lang="en-US" sz="22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200" dirty="0"/>
                  <a:t>Дополнительные ограничения</a:t>
                </a:r>
                <a:r>
                  <a:rPr lang="ru-RU" sz="2200" b="0" dirty="0"/>
                  <a:t> на константы времени и коэффициенты продуктивности </a:t>
                </a:r>
                <a:r>
                  <a:rPr lang="ru-RU" sz="2200" dirty="0"/>
                  <a:t>определяются экспертами.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200" b="0" dirty="0"/>
                  <a:t>Данная задача условной оптимизации решалась методом штрафных функций.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71DCA6-5AB5-338A-6D73-FA2952E18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048198" cy="5029200"/>
              </a:xfrm>
              <a:blipFill>
                <a:blip r:embed="rId2"/>
                <a:stretch>
                  <a:fillRect l="-270" r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44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2480</TotalTime>
  <Words>856</Words>
  <Application>Microsoft Office PowerPoint</Application>
  <PresentationFormat>Широкоэкранный</PresentationFormat>
  <Paragraphs>172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MinionPro-Regular</vt:lpstr>
      <vt:lpstr>Times New Roman</vt:lpstr>
      <vt:lpstr>Wingdings 3</vt:lpstr>
      <vt:lpstr>Ион</vt:lpstr>
      <vt:lpstr>Применение CRM модели для анализа эффективности системы заводнения нефтяных месторождений Выпускная квалификационная работа </vt:lpstr>
      <vt:lpstr>Презентация PowerPoint</vt:lpstr>
      <vt:lpstr>CRM модель </vt:lpstr>
      <vt:lpstr>CRM модель </vt:lpstr>
      <vt:lpstr>Константа времени </vt:lpstr>
      <vt:lpstr>CRMP модель </vt:lpstr>
      <vt:lpstr>Исходные данные </vt:lpstr>
      <vt:lpstr>Постановка оптимизационной задачи</vt:lpstr>
      <vt:lpstr>Граничные условия </vt:lpstr>
      <vt:lpstr>Метод штрафных функций </vt:lpstr>
      <vt:lpstr>Метод штрафных функций </vt:lpstr>
      <vt:lpstr>Расчетные дебиты </vt:lpstr>
      <vt:lpstr>Графики ошибки </vt:lpstr>
      <vt:lpstr>Результаты  </vt:lpstr>
      <vt:lpstr>Полученные результаты</vt:lpstr>
      <vt:lpstr>Полученные результаты </vt:lpstr>
      <vt:lpstr>Заключение </vt:lpstr>
      <vt:lpstr>Улучшение модели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CRM модели для анализа эффективности системы заводнения нефтяных месторождений </dc:title>
  <dc:creator>Павел Рязанов</dc:creator>
  <cp:lastModifiedBy>Павел Рязанов</cp:lastModifiedBy>
  <cp:revision>8</cp:revision>
  <dcterms:created xsi:type="dcterms:W3CDTF">2023-05-25T09:39:57Z</dcterms:created>
  <dcterms:modified xsi:type="dcterms:W3CDTF">2023-06-27T19:13:43Z</dcterms:modified>
</cp:coreProperties>
</file>