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59" r:id="rId6"/>
    <p:sldId id="260" r:id="rId7"/>
    <p:sldId id="278" r:id="rId8"/>
    <p:sldId id="277" r:id="rId9"/>
    <p:sldId id="268" r:id="rId10"/>
    <p:sldId id="270" r:id="rId11"/>
    <p:sldId id="263" r:id="rId12"/>
    <p:sldId id="266" r:id="rId13"/>
    <p:sldId id="267" r:id="rId14"/>
    <p:sldId id="272" r:id="rId15"/>
    <p:sldId id="276" r:id="rId16"/>
    <p:sldId id="273" r:id="rId17"/>
    <p:sldId id="281" r:id="rId18"/>
    <p:sldId id="264" r:id="rId19"/>
    <p:sldId id="265" r:id="rId20"/>
    <p:sldId id="279" r:id="rId21"/>
    <p:sldId id="28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69"/>
    <a:srgbClr val="FFE6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23424-86D4-4328-A29B-410B33C5F0C4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392EF-D00F-4602-9B78-B09D86035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0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92EF-D00F-4602-9B78-B09D860353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383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92EF-D00F-4602-9B78-B09D8603536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20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92EF-D00F-4602-9B78-B09D860353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7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C010A-718E-4913-B74C-EAA367E01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7CC0FC-2E2B-42AF-9D0D-833D7AF85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F8CC32-CA67-4E05-B7E1-C1E271999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AC28-1743-4C71-B8EF-D5780D964E87}" type="datetime1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6664D4-C9C8-404C-87CB-17887AC40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3DBBD-7E9D-4FAE-961E-AF807AEA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12D-2530-4144-BDDC-5D86BB7D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9ADF5-1CFF-4989-ABB6-0B773A14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8A25C4-5B27-41DC-9BC5-DE2833CCA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6B8EEB-8BFC-47B5-8E0D-AA59C838B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F955-EBCE-4BA2-8F6D-7853EC86FC61}" type="datetime1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910E9-B869-42F1-ACAA-6E260D38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B521AE-3455-4162-914D-56B4B3BD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12D-2530-4144-BDDC-5D86BB7D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5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4FAE50-84E5-40ED-A34D-14B672B3D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6CD94C-7183-4F0B-A9D0-CBBA3182B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EAAC6D-BFBF-469F-A6B9-D519C22C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9580-F9A0-4F3B-8959-5686EE6EAA80}" type="datetime1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291A3-EF43-4A30-A97F-802C42E3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5EC7C-0C03-4FE8-BC78-BFFB754A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12D-2530-4144-BDDC-5D86BB7D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8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D070B-C4E9-47BE-AB13-05A7C643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5B9409-6947-43AD-89A4-4475806C1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95CD5C-E215-4D89-B83A-98FF901A7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5E65-D76C-4295-8AC6-D109DBC0A0B0}" type="datetime1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482BF2-DF62-47E1-95D9-24ED613D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31A595-E56B-42B5-B823-2518F6D4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12D-2530-4144-BDDC-5D86BB7D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6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EFA7A-0C84-42D6-BB45-3BD5DC3C8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6770B-B208-47FC-925C-DAC93F346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143154-FC44-4007-878A-31143E383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1E65-2EB0-454F-BDC4-795E42A72A3A}" type="datetime1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DD73DF-05A6-4A7E-A3F6-1ED81A5D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39C666-097D-4A65-B68A-798C3BD0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12D-2530-4144-BDDC-5D86BB7D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4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E6EF9-D44B-4A66-91F6-60BD7CEC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BF41DA-FDC0-450F-8F16-F32D87855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9FC76-6394-4B83-976A-8C8E80C37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44F426-462C-44CF-A221-1AD3AB609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26AA-18F1-4D3A-AC2E-5DB741A7A53B}" type="datetime1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ED1234-9F11-4E52-8772-D3361EB4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CA4CA2-3A15-4560-A46C-DCE222A0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12D-2530-4144-BDDC-5D86BB7D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2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AA439-2CA8-4E4C-940F-63478110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8FEAD-BAA5-458E-8DF8-A41CC0A7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40794B-D1DC-4989-940C-96FC57550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D3D240-C72C-4ABE-9282-81652827E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1E045-AD71-4DB6-B96F-C8226AD54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4C6E7D-83C4-4DDC-AE44-64656DC0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6130-C96C-4A58-B95A-F54DB2116ECF}" type="datetime1">
              <a:rPr lang="ru-RU" smtClean="0"/>
              <a:t>18.06.2024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483E43-1DCC-4868-B5AF-718209CD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690CFB-3FF5-4EF4-9F82-B2C1DFB2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12D-2530-4144-BDDC-5D86BB7D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4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8B943-E175-48CD-A12E-939E9E0F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942049-D924-45EA-8196-F138EACE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7C82-EAE9-4424-8124-B0A813222214}" type="datetime1">
              <a:rPr lang="ru-RU" smtClean="0"/>
              <a:t>18.06.2024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B2E27F-4D69-4589-8274-C87F67693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D44CA2-9D17-4B3E-AC65-FA87F59C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12D-2530-4144-BDDC-5D86BB7D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1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A7F6E1-52CE-4302-8669-93842942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4F5C-0F8D-41DC-83BD-2CA396DA1303}" type="datetime1">
              <a:rPr lang="ru-RU" smtClean="0"/>
              <a:t>18.06.2024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034D3D-4F8E-4B2A-8D9A-823D38987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D414F9-A64C-4DFD-B76B-81A43A47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12D-2530-4144-BDDC-5D86BB7D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7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555DA-96C3-47C7-912C-7A61DBE00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EA7092-4511-4AE8-80DA-8AD854A15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1754AC-787F-4107-B429-AD62655CB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0981FE-F433-4FF2-AAFF-ED7B873E9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38E4-C50B-402F-A464-43DCF9F72448}" type="datetime1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B1B48-643D-4146-9EFF-FD581DD0D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3E2E96-F582-457A-AAC6-5C74B3C9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12D-2530-4144-BDDC-5D86BB7D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3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82CD0-01B6-4CAD-9638-A1FFF36F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A3CDB1-1AF4-4179-9133-2C7459980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19290E-8E50-4551-AC5B-B0C48434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2F0066-6C25-44E7-B49C-C1BEE268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4C33-FDE1-48B9-8096-D957A639A565}" type="datetime1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C88FA5-F552-41B4-9EA9-8A5E873BC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57A75F-722F-49A7-BCF5-038E72204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12D-2530-4144-BDDC-5D86BB7D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62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B2648-E771-4780-BDA1-5B3A75953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1D8007-7FC9-4CBF-902C-7AC3D77B7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93A261-FB1C-4D57-9899-A332BD8C2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E47D2-D2EC-4758-B14C-E6AA2252CC98}" type="datetime1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3675FB-FAAC-4051-8E50-65189A8E2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159039-C1D0-4B09-9A54-4270A72ED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912D-2530-4144-BDDC-5D86BB7D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FA5AD-1E35-4A18-AE9B-B74110524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4201"/>
            <a:ext cx="9144000" cy="1655762"/>
          </a:xfrm>
          <a:solidFill>
            <a:srgbClr val="33CC33"/>
          </a:solidFill>
          <a:ln w="28575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4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РИСКА МЕХАНИЧЕСКОГО ПОВРЕЖДЕНИЯ</a:t>
            </a:r>
            <a:br>
              <a:rPr lang="ru-RU" sz="24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СТАНКОВ С ПРИМЕНЕНИЕМ МЕТОДОВ МАШИННОГО ОБУЧЕНИЯ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4360C4-1F54-484D-A59D-CC8D03747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3876"/>
            <a:ext cx="6022020" cy="1655762"/>
          </a:xfrm>
        </p:spPr>
        <p:txBody>
          <a:bodyPr/>
          <a:lstStyle/>
          <a:p>
            <a:pPr algn="l"/>
            <a:r>
              <a:rPr lang="ru-RU" dirty="0"/>
              <a:t>Выполнил студент группы 5030103</a:t>
            </a:r>
            <a:r>
              <a:rPr lang="en-US" dirty="0"/>
              <a:t>/</a:t>
            </a:r>
            <a:r>
              <a:rPr lang="ru-RU" dirty="0"/>
              <a:t>00301</a:t>
            </a:r>
          </a:p>
          <a:p>
            <a:pPr algn="l"/>
            <a:r>
              <a:rPr lang="ru-RU" sz="2400" b="0" i="0" u="none" strike="noStrike" baseline="0" dirty="0">
                <a:latin typeface="Tempora-Regular"/>
              </a:rPr>
              <a:t>Руководитель доцент </a:t>
            </a:r>
            <a:r>
              <a:rPr lang="ru-RU" sz="2400" b="0" i="0" u="none" strike="noStrike" baseline="0" dirty="0" err="1">
                <a:latin typeface="Tempora-Regular"/>
              </a:rPr>
              <a:t>ВШТМиМФ</a:t>
            </a:r>
            <a:r>
              <a:rPr lang="ru-RU" sz="2400" b="0" i="0" u="none" strike="noStrike" baseline="0" dirty="0">
                <a:latin typeface="Tempora-Regular"/>
              </a:rPr>
              <a:t>, к.ф.-м.н.</a:t>
            </a:r>
          </a:p>
          <a:p>
            <a:pPr algn="l"/>
            <a:r>
              <a:rPr lang="ru-RU" dirty="0">
                <a:latin typeface="Tempora-Regular"/>
              </a:rPr>
              <a:t>Консультант ассистент </a:t>
            </a:r>
            <a:r>
              <a:rPr lang="ru-RU" dirty="0" err="1">
                <a:latin typeface="Tempora-Regular"/>
              </a:rPr>
              <a:t>ВШТМиМФ</a:t>
            </a:r>
            <a:endParaRPr lang="ru-RU" sz="2400" b="0" i="0" u="none" strike="noStrike" baseline="0" dirty="0">
              <a:latin typeface="Tempora-Regular"/>
            </a:endParaRPr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0F8373-E3B5-4DB0-91A2-97A3EC3A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6" y="239041"/>
            <a:ext cx="2977811" cy="7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5B26F5BB-17BF-4F26-8406-BE7210D0E4E2}"/>
              </a:ext>
            </a:extLst>
          </p:cNvPr>
          <p:cNvSpPr txBox="1">
            <a:spLocks/>
          </p:cNvSpPr>
          <p:nvPr/>
        </p:nvSpPr>
        <p:spPr>
          <a:xfrm>
            <a:off x="7173157" y="4331495"/>
            <a:ext cx="349484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/>
              <a:t>М.В. Трубачев</a:t>
            </a:r>
          </a:p>
          <a:p>
            <a:pPr algn="r"/>
            <a:r>
              <a:rPr lang="ru-RU" dirty="0"/>
              <a:t>С.В. Каштанова</a:t>
            </a:r>
          </a:p>
          <a:p>
            <a:pPr algn="r"/>
            <a:r>
              <a:rPr lang="ru-RU" dirty="0"/>
              <a:t>А.Д. Ершов</a:t>
            </a:r>
          </a:p>
        </p:txBody>
      </p:sp>
    </p:spTree>
    <p:extLst>
      <p:ext uri="{BB962C8B-B14F-4D97-AF65-F5344CB8AC3E}">
        <p14:creationId xmlns:p14="http://schemas.microsoft.com/office/powerpoint/2010/main" val="94920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еленый круг на прозрачном фоне - фото и картинки abrakadabra.fun">
            <a:extLst>
              <a:ext uri="{FF2B5EF4-FFF2-40B4-BE49-F238E27FC236}">
                <a16:creationId xmlns:a16="http://schemas.microsoft.com/office/drawing/2014/main" id="{9B4F1925-C644-4FDA-98D4-68049AE0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381" y="6266655"/>
            <a:ext cx="544512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10BC1-B4E9-4309-8DED-ADAC55CE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450"/>
            <a:ext cx="7915183" cy="792838"/>
          </a:xfrm>
          <a:solidFill>
            <a:srgbClr val="33CC33"/>
          </a:solidFill>
          <a:ln w="28575">
            <a:solidFill>
              <a:schemeClr val="tx1"/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Корреляционный анализ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2A6DC7-B8A6-420C-847A-7AB421A4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6" y="239041"/>
            <a:ext cx="2977811" cy="7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DE9B54-5DB7-422A-BCCB-02DE0FA4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057" y="6356349"/>
            <a:ext cx="2743200" cy="365125"/>
          </a:xfrm>
        </p:spPr>
        <p:txBody>
          <a:bodyPr/>
          <a:lstStyle/>
          <a:p>
            <a:fld id="{AF80912D-2530-4144-BDDC-5D86BB7D15D9}" type="slidenum">
              <a:rPr lang="ru-RU" sz="1600" smtClean="0">
                <a:solidFill>
                  <a:schemeClr val="bg1"/>
                </a:solidFill>
              </a:rPr>
              <a:t>10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AF3AFB-20A8-428A-84B3-F513593B3F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3" t="5900" r="23555" b="21920"/>
          <a:stretch/>
        </p:blipFill>
        <p:spPr>
          <a:xfrm>
            <a:off x="1393794" y="1462103"/>
            <a:ext cx="5995531" cy="4184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1C9148-6480-4FFB-82BC-E6456D4EDF08}"/>
                  </a:ext>
                </a:extLst>
              </p:cNvPr>
              <p:cNvSpPr txBox="1"/>
              <p:nvPr/>
            </p:nvSpPr>
            <p:spPr>
              <a:xfrm>
                <a:off x="7408091" y="1462103"/>
                <a:ext cx="4664802" cy="2454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Мы будем применять корреляционный анализ с вычислением</a:t>
                </a:r>
              </a:p>
              <a:p>
                <a:r>
                  <a:rPr lang="ru-RU" dirty="0"/>
                  <a:t>корреляции Пирсона к столбцам-признакам, чтобы выявить степень линейной</a:t>
                </a:r>
              </a:p>
              <a:p>
                <a:r>
                  <a:rPr lang="ru-RU" dirty="0"/>
                  <a:t>зависимости между ними. </a:t>
                </a:r>
              </a:p>
              <a:p>
                <a:r>
                  <a:rPr lang="ru-RU" dirty="0"/>
                  <a:t>Вычисляется по следующей формуле: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dirty="0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ru-RU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ru-RU" i="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ru-RU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ru-RU" i="1" dirty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 dirty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ru-RU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i="0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ru-RU" i="1" dirty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ru-RU" i="1" dirty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 dirty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 dirty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ru-RU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i="0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ru-RU" i="1" dirty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 dirty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𝑠𝑞𝑟𝑡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ru-RU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ru-RU" i="1" dirty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 dirty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i="1" dirty="0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 dirty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ru-RU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0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ru-RU" i="1" dirty="0" smtClean="0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i="1" dirty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ru-RU" i="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ru-RU" i="0" dirty="0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ru-RU" i="1" dirty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 dirty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i="1" dirty="0" smtClean="0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 dirty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ru-RU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ru-RU" i="0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ru-RU" i="1" dirty="0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i="1" dirty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ru-RU" i="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1C9148-6480-4FFB-82BC-E6456D4ED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091" y="1462103"/>
                <a:ext cx="4664802" cy="2454967"/>
              </a:xfrm>
              <a:prstGeom prst="rect">
                <a:avLst/>
              </a:prstGeom>
              <a:blipFill>
                <a:blip r:embed="rId5"/>
                <a:stretch>
                  <a:fillRect l="-1046" t="-1489" r="-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A497B4-2A03-42F2-9363-1E6D38BBB957}"/>
                  </a:ext>
                </a:extLst>
              </p:cNvPr>
              <p:cNvSpPr txBox="1"/>
              <p:nvPr/>
            </p:nvSpPr>
            <p:spPr>
              <a:xfrm>
                <a:off x="7408091" y="4348885"/>
                <a:ext cx="446345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– значения переменных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ru-RU" dirty="0"/>
                  <a:t> для наблюдения i,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ru-RU" dirty="0"/>
                  <a:t> - средние</a:t>
                </a:r>
              </a:p>
              <a:p>
                <a:r>
                  <a:rPr lang="ru-RU" dirty="0"/>
                  <a:t>значения наблюдений.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A497B4-2A03-42F2-9363-1E6D38BBB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091" y="4348885"/>
                <a:ext cx="4463452" cy="923330"/>
              </a:xfrm>
              <a:prstGeom prst="rect">
                <a:avLst/>
              </a:prstGeom>
              <a:blipFill>
                <a:blip r:embed="rId6"/>
                <a:stretch>
                  <a:fillRect l="-1093" t="-3289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CF7C6AF-907F-49D5-85B0-6F088CE4E02F}"/>
              </a:ext>
            </a:extLst>
          </p:cNvPr>
          <p:cNvSpPr txBox="1"/>
          <p:nvPr/>
        </p:nvSpPr>
        <p:spPr>
          <a:xfrm rot="16200000">
            <a:off x="5360263" y="5937597"/>
            <a:ext cx="1471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empora"/>
              </a:rPr>
              <a:t>Мощность</a:t>
            </a:r>
            <a:endParaRPr lang="ru-RU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117815-7661-4780-9FC3-2300B2FD1990}"/>
              </a:ext>
            </a:extLst>
          </p:cNvPr>
          <p:cNvSpPr txBox="1"/>
          <p:nvPr/>
        </p:nvSpPr>
        <p:spPr>
          <a:xfrm rot="16200000">
            <a:off x="4820913" y="6067432"/>
            <a:ext cx="1080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empora"/>
              </a:rPr>
              <a:t>Поломка</a:t>
            </a:r>
            <a:endParaRPr lang="ru-RU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82A556-F65E-4754-AF88-8B0D625C5A80}"/>
              </a:ext>
            </a:extLst>
          </p:cNvPr>
          <p:cNvSpPr txBox="1"/>
          <p:nvPr/>
        </p:nvSpPr>
        <p:spPr>
          <a:xfrm>
            <a:off x="217872" y="5124936"/>
            <a:ext cx="1240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empora"/>
              </a:rPr>
              <a:t>Мощность</a:t>
            </a:r>
            <a:endParaRPr lang="ru-RU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EE623C-72C2-4675-8E0F-15E7F955229C}"/>
              </a:ext>
            </a:extLst>
          </p:cNvPr>
          <p:cNvSpPr txBox="1"/>
          <p:nvPr/>
        </p:nvSpPr>
        <p:spPr>
          <a:xfrm>
            <a:off x="320457" y="4603674"/>
            <a:ext cx="1089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empora"/>
              </a:rPr>
              <a:t>Поломка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C186A4-7530-42C5-9863-B6C29936EBAC}"/>
              </a:ext>
            </a:extLst>
          </p:cNvPr>
          <p:cNvSpPr txBox="1"/>
          <p:nvPr/>
        </p:nvSpPr>
        <p:spPr>
          <a:xfrm>
            <a:off x="217871" y="4053626"/>
            <a:ext cx="1240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empora-Regular"/>
              </a:rPr>
              <a:t>Время  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C0A58D-6A5B-4D95-A7B7-C5F5E38506DD}"/>
              </a:ext>
            </a:extLst>
          </p:cNvPr>
          <p:cNvSpPr txBox="1"/>
          <p:nvPr/>
        </p:nvSpPr>
        <p:spPr>
          <a:xfrm rot="16200000">
            <a:off x="3933287" y="6067433"/>
            <a:ext cx="1413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empora-Regular"/>
              </a:rPr>
              <a:t>Время  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C59265-990A-40F8-A0E9-992988BC6CE0}"/>
              </a:ext>
            </a:extLst>
          </p:cNvPr>
          <p:cNvSpPr txBox="1"/>
          <p:nvPr/>
        </p:nvSpPr>
        <p:spPr>
          <a:xfrm rot="16200000">
            <a:off x="3362383" y="5822011"/>
            <a:ext cx="1199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empora-Regular"/>
              </a:rPr>
              <a:t>Момент </a:t>
            </a:r>
          </a:p>
          <a:p>
            <a:pPr algn="ctr"/>
            <a:r>
              <a:rPr lang="ru-RU" sz="1800" dirty="0">
                <a:latin typeface="Tempora-Regular"/>
              </a:rPr>
              <a:t>силы 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0BFCDA-3073-4241-8AC5-5ED8D12272CD}"/>
              </a:ext>
            </a:extLst>
          </p:cNvPr>
          <p:cNvSpPr txBox="1"/>
          <p:nvPr/>
        </p:nvSpPr>
        <p:spPr>
          <a:xfrm>
            <a:off x="217871" y="3365292"/>
            <a:ext cx="13915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empora-Regular"/>
              </a:rPr>
              <a:t>Момент </a:t>
            </a:r>
          </a:p>
          <a:p>
            <a:pPr algn="ctr"/>
            <a:r>
              <a:rPr lang="ru-RU" sz="1800" dirty="0">
                <a:latin typeface="Tempora-Regular"/>
              </a:rPr>
              <a:t>силы 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915275-45EA-4D36-BBAD-03F5F993E709}"/>
              </a:ext>
            </a:extLst>
          </p:cNvPr>
          <p:cNvSpPr txBox="1"/>
          <p:nvPr/>
        </p:nvSpPr>
        <p:spPr>
          <a:xfrm rot="16200000">
            <a:off x="2607566" y="5877140"/>
            <a:ext cx="1184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empora-Regular"/>
              </a:rPr>
              <a:t>Скорость </a:t>
            </a:r>
          </a:p>
          <a:p>
            <a:pPr algn="ctr"/>
            <a:r>
              <a:rPr lang="ru-RU" sz="1800" dirty="0">
                <a:latin typeface="Tempora-Regular"/>
              </a:rPr>
              <a:t>вращения 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DC476B-EE10-4B35-A0E0-75C4C1C6941F}"/>
              </a:ext>
            </a:extLst>
          </p:cNvPr>
          <p:cNvSpPr txBox="1"/>
          <p:nvPr/>
        </p:nvSpPr>
        <p:spPr>
          <a:xfrm>
            <a:off x="217871" y="2733141"/>
            <a:ext cx="1364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empora-Regular"/>
              </a:rPr>
              <a:t>Скорость </a:t>
            </a:r>
          </a:p>
          <a:p>
            <a:pPr algn="ctr"/>
            <a:r>
              <a:rPr lang="ru-RU" sz="1800" dirty="0">
                <a:latin typeface="Tempora-Regular"/>
              </a:rPr>
              <a:t>вращения 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6E86C9-97B4-4F4B-9604-7C5F28A6DCD0}"/>
              </a:ext>
            </a:extLst>
          </p:cNvPr>
          <p:cNvSpPr txBox="1"/>
          <p:nvPr/>
        </p:nvSpPr>
        <p:spPr>
          <a:xfrm>
            <a:off x="360886" y="2290016"/>
            <a:ext cx="1078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empora-Regular"/>
              </a:rPr>
              <a:t>Т. станка 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68E730-CED9-4457-8CD7-5287D3080D59}"/>
              </a:ext>
            </a:extLst>
          </p:cNvPr>
          <p:cNvSpPr txBox="1"/>
          <p:nvPr/>
        </p:nvSpPr>
        <p:spPr>
          <a:xfrm rot="16200000">
            <a:off x="1856311" y="5917764"/>
            <a:ext cx="1238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empora-Regular"/>
              </a:rPr>
              <a:t>Т. станка 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C12283-32F6-4CFA-98FF-15689AFB0FD6}"/>
              </a:ext>
            </a:extLst>
          </p:cNvPr>
          <p:cNvSpPr txBox="1"/>
          <p:nvPr/>
        </p:nvSpPr>
        <p:spPr>
          <a:xfrm>
            <a:off x="247462" y="1772198"/>
            <a:ext cx="1211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empora-Regular"/>
              </a:rPr>
              <a:t>Т. воздуха </a:t>
            </a:r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F333BC-7DCA-4EA9-9B49-0C3044946DE8}"/>
              </a:ext>
            </a:extLst>
          </p:cNvPr>
          <p:cNvSpPr txBox="1"/>
          <p:nvPr/>
        </p:nvSpPr>
        <p:spPr>
          <a:xfrm rot="16200000">
            <a:off x="1155190" y="6038577"/>
            <a:ext cx="1238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empora-Regular"/>
              </a:rPr>
              <a:t>Т. воздуха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39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еленый круг на прозрачном фоне - фото и картинки abrakadabra.fun">
            <a:extLst>
              <a:ext uri="{FF2B5EF4-FFF2-40B4-BE49-F238E27FC236}">
                <a16:creationId xmlns:a16="http://schemas.microsoft.com/office/drawing/2014/main" id="{9B4F1925-C644-4FDA-98D4-68049AE0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381" y="6266655"/>
            <a:ext cx="544512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10BC1-B4E9-4309-8DED-ADAC55CE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450"/>
            <a:ext cx="7915183" cy="792838"/>
          </a:xfrm>
          <a:solidFill>
            <a:srgbClr val="33CC33"/>
          </a:solidFill>
          <a:ln w="28575">
            <a:solidFill>
              <a:schemeClr val="tx1"/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Постановка задачи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50D9404-8448-46FD-9DA2-488CFB03E8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3331"/>
                <a:ext cx="10515600" cy="501332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2800" b="1" dirty="0">
                    <a:latin typeface="Tempora-Regular"/>
                  </a:rPr>
                  <a:t>Задача обучения с учителем:</a:t>
                </a:r>
              </a:p>
              <a:p>
                <a:pPr marL="0" indent="0">
                  <a:buNone/>
                </a:pPr>
                <a:r>
                  <a:rPr lang="ru-RU" sz="2800" dirty="0">
                    <a:latin typeface="Tempora-Regular"/>
                  </a:rPr>
                  <a:t>Е</a:t>
                </a:r>
                <a:r>
                  <a:rPr lang="ru-RU" dirty="0">
                    <a:latin typeface="Tempora-Regular"/>
                  </a:rPr>
                  <a:t>сть множество пар</a:t>
                </a:r>
                <a:endParaRPr lang="en-US" dirty="0">
                  <a:latin typeface="Tempora-Regular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empora-Regular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ru-RU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ru-RU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800" i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d>
                          <m:dPr>
                            <m:ctrlPr>
                              <a:rPr lang="ru-RU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ru-RU" sz="28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ru-RU" sz="28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ru-RU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ru-RU" sz="28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ru-RU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ru-RU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…,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ru-RU" sz="2800" dirty="0">
                    <a:latin typeface="Tempora-Regular"/>
                  </a:rPr>
                  <a:t> - </a:t>
                </a:r>
                <a:r>
                  <a:rPr lang="ru-RU" dirty="0" err="1">
                    <a:latin typeface="Tempora"/>
                  </a:rPr>
                  <a:t>Многоклассовая</a:t>
                </a:r>
                <a:r>
                  <a:rPr lang="ru-RU" dirty="0">
                    <a:latin typeface="Tempora"/>
                  </a:rPr>
                  <a:t> классификация </a:t>
                </a:r>
                <a:endParaRPr lang="ru-RU" sz="2800" dirty="0">
                  <a:latin typeface="Tempora-Regular"/>
                </a:endParaRPr>
              </a:p>
              <a:p>
                <a:pPr marL="0" indent="0">
                  <a:buNone/>
                </a:pPr>
                <a:endParaRPr lang="en-US" sz="2800" dirty="0">
                  <a:latin typeface="Tempora-Regular"/>
                </a:endParaRPr>
              </a:p>
              <a:p>
                <a:pPr marL="0" indent="0">
                  <a:buNone/>
                </a:pPr>
                <a:r>
                  <a:rPr lang="ru-RU" sz="2800" dirty="0">
                    <a:latin typeface="Tempora-Regular"/>
                  </a:rPr>
                  <a:t>Отображение</a:t>
                </a:r>
              </a:p>
              <a:p>
                <a:pPr marL="0" indent="0">
                  <a:buNone/>
                </a:pPr>
                <a:r>
                  <a:rPr lang="ru-RU" sz="2800" dirty="0">
                    <a:latin typeface="Tempora-Regular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groupCh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ru-RU" sz="2800" dirty="0">
                  <a:solidFill>
                    <a:schemeClr val="tx1"/>
                  </a:solidFill>
                  <a:latin typeface="Tempora-Regular"/>
                </a:endParaRPr>
              </a:p>
              <a:p>
                <a:pPr marL="0" indent="0">
                  <a:buNone/>
                </a:pPr>
                <a:endParaRPr lang="ru-RU" sz="2800" dirty="0">
                  <a:solidFill>
                    <a:schemeClr val="tx1"/>
                  </a:solidFill>
                  <a:latin typeface="Tempora-Regular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empora-Regular"/>
                  </a:rPr>
                  <a:t>Необходимо построить алгоритм </a:t>
                </a:r>
                <a:r>
                  <a:rPr lang="en-US" dirty="0">
                    <a:latin typeface="Tempora-Regular"/>
                  </a:rPr>
                  <a:t>α</a:t>
                </a:r>
                <a:r>
                  <a:rPr lang="ru-RU" dirty="0">
                    <a:latin typeface="Tempora-Regular"/>
                  </a:rPr>
                  <a:t> по множеству пар</a:t>
                </a:r>
                <a:r>
                  <a:rPr lang="en-US" dirty="0">
                    <a:latin typeface="Tempora-Regular"/>
                  </a:rPr>
                  <a:t>, </a:t>
                </a:r>
                <a:r>
                  <a:rPr lang="ru-RU" dirty="0">
                    <a:latin typeface="Tempora-Regular"/>
                  </a:rPr>
                  <a:t>который будет приближать отображение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ru-RU" sz="2800" dirty="0">
                  <a:solidFill>
                    <a:schemeClr val="tx1"/>
                  </a:solidFill>
                  <a:latin typeface="Tempora-Regular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+ⅇ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empora-Regular"/>
                </a:endParaRPr>
              </a:p>
              <a:p>
                <a:pPr marL="0" indent="0">
                  <a:buNone/>
                </a:pPr>
                <a:endParaRPr lang="ru-RU" sz="2800" dirty="0">
                  <a:latin typeface="Tempora-Regular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50D9404-8448-46FD-9DA2-488CFB03E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3331"/>
                <a:ext cx="10515600" cy="5013324"/>
              </a:xfrm>
              <a:blipFill>
                <a:blip r:embed="rId3"/>
                <a:stretch>
                  <a:fillRect l="-1217" t="-27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6A2A6DC7-B8A6-420C-847A-7AB421A4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6" y="239041"/>
            <a:ext cx="2977811" cy="7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DE9B54-5DB7-422A-BCCB-02DE0FA4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057" y="6356349"/>
            <a:ext cx="2743200" cy="365125"/>
          </a:xfrm>
        </p:spPr>
        <p:txBody>
          <a:bodyPr/>
          <a:lstStyle/>
          <a:p>
            <a:fld id="{AF80912D-2530-4144-BDDC-5D86BB7D15D9}" type="slidenum">
              <a:rPr lang="ru-RU" sz="1600" smtClean="0">
                <a:solidFill>
                  <a:schemeClr val="bg1"/>
                </a:solidFill>
              </a:rPr>
              <a:t>11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1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еленый круг на прозрачном фоне - фото и картинки abrakadabra.fun">
            <a:extLst>
              <a:ext uri="{FF2B5EF4-FFF2-40B4-BE49-F238E27FC236}">
                <a16:creationId xmlns:a16="http://schemas.microsoft.com/office/drawing/2014/main" id="{9B4F1925-C644-4FDA-98D4-68049AE0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381" y="6266655"/>
            <a:ext cx="544512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10BC1-B4E9-4309-8DED-ADAC55CE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450"/>
            <a:ext cx="7915183" cy="792838"/>
          </a:xfrm>
          <a:solidFill>
            <a:srgbClr val="33CC33"/>
          </a:solidFill>
          <a:ln w="28575">
            <a:solidFill>
              <a:schemeClr val="tx1"/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Используемые алгоритмы машинного обучения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2A6DC7-B8A6-420C-847A-7AB421A4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6" y="239041"/>
            <a:ext cx="2977811" cy="7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DE9B54-5DB7-422A-BCCB-02DE0FA4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057" y="6356349"/>
            <a:ext cx="2743200" cy="365125"/>
          </a:xfrm>
        </p:spPr>
        <p:txBody>
          <a:bodyPr/>
          <a:lstStyle/>
          <a:p>
            <a:fld id="{AF80912D-2530-4144-BDDC-5D86BB7D15D9}" type="slidenum">
              <a:rPr lang="ru-RU" sz="1600" smtClean="0">
                <a:solidFill>
                  <a:schemeClr val="bg1"/>
                </a:solidFill>
              </a:rPr>
              <a:t>12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6146" name="Picture 2" descr="Метод k ближайших соседей — Википедия">
            <a:extLst>
              <a:ext uri="{FF2B5EF4-FFF2-40B4-BE49-F238E27FC236}">
                <a16:creationId xmlns:a16="http://schemas.microsoft.com/office/drawing/2014/main" id="{10EBA318-DE39-4EE9-9189-86AB28CCA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48" y="1599199"/>
            <a:ext cx="3836996" cy="346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BF6FBE-E01A-4B2D-9787-274043F810B4}"/>
              </a:ext>
            </a:extLst>
          </p:cNvPr>
          <p:cNvSpPr txBox="1"/>
          <p:nvPr/>
        </p:nvSpPr>
        <p:spPr>
          <a:xfrm>
            <a:off x="7386683" y="5191940"/>
            <a:ext cx="3628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/>
              <a:t>Алгоритм </a:t>
            </a:r>
            <a:r>
              <a:rPr lang="en-US" sz="1800" dirty="0"/>
              <a:t>k – </a:t>
            </a:r>
            <a:r>
              <a:rPr lang="ru-RU" sz="1800" dirty="0"/>
              <a:t>ближайших соседей</a:t>
            </a:r>
          </a:p>
        </p:txBody>
      </p:sp>
      <p:pic>
        <p:nvPicPr>
          <p:cNvPr id="6148" name="Picture 4" descr="Регрессия: как не делать ложных выводов - Блог SF Education">
            <a:extLst>
              <a:ext uri="{FF2B5EF4-FFF2-40B4-BE49-F238E27FC236}">
                <a16:creationId xmlns:a16="http://schemas.microsoft.com/office/drawing/2014/main" id="{6B9F6C78-F4DF-443C-BBBA-EBEF3D1D7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60" y="1314701"/>
            <a:ext cx="5146575" cy="41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C10257-7D06-4AF6-AB6F-E19B34CA3397}"/>
              </a:ext>
            </a:extLst>
          </p:cNvPr>
          <p:cNvSpPr txBox="1"/>
          <p:nvPr/>
        </p:nvSpPr>
        <p:spPr>
          <a:xfrm>
            <a:off x="1554706" y="5421945"/>
            <a:ext cx="30586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Логистическая регрессия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B3E71D-EB74-411B-8D07-071DE53DF7F7}"/>
                  </a:ext>
                </a:extLst>
              </p:cNvPr>
              <p:cNvSpPr txBox="1"/>
              <p:nvPr/>
            </p:nvSpPr>
            <p:spPr>
              <a:xfrm>
                <a:off x="1554706" y="5972104"/>
                <a:ext cx="28397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1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ru-RU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1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ru-RU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gn</m:t>
                        </m:r>
                      </m:fName>
                      <m:e>
                        <m:d>
                          <m:dPr>
                            <m:ctrlPr>
                              <a:rPr lang="ru-RU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ru-RU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8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18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ru-RU" sz="18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ru-RU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8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ru-RU" sz="18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18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B3E71D-EB74-411B-8D07-071DE53DF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706" y="5972104"/>
                <a:ext cx="2839741" cy="369332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B31E5D-FF63-450B-9B0A-5766306D967B}"/>
                  </a:ext>
                </a:extLst>
              </p:cNvPr>
              <p:cNvSpPr txBox="1"/>
              <p:nvPr/>
            </p:nvSpPr>
            <p:spPr>
              <a:xfrm>
                <a:off x="7644722" y="5596026"/>
                <a:ext cx="2855397" cy="1077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ⅆ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ru-RU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B31E5D-FF63-450B-9B0A-5766306D9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722" y="5596026"/>
                <a:ext cx="2855397" cy="1077603"/>
              </a:xfrm>
              <a:prstGeom prst="rect">
                <a:avLst/>
              </a:prstGeom>
              <a:blipFill>
                <a:blip r:embed="rId7"/>
                <a:stretch>
                  <a:fillRect b="-5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2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еленый круг на прозрачном фоне - фото и картинки abrakadabra.fun">
            <a:extLst>
              <a:ext uri="{FF2B5EF4-FFF2-40B4-BE49-F238E27FC236}">
                <a16:creationId xmlns:a16="http://schemas.microsoft.com/office/drawing/2014/main" id="{9B4F1925-C644-4FDA-98D4-68049AE0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381" y="6266655"/>
            <a:ext cx="544512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10BC1-B4E9-4309-8DED-ADAC55CE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450"/>
            <a:ext cx="7915183" cy="792838"/>
          </a:xfrm>
          <a:solidFill>
            <a:srgbClr val="33CC33"/>
          </a:solidFill>
          <a:ln w="28575">
            <a:solidFill>
              <a:schemeClr val="tx1"/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Используемые алгоритмы машинного обучения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2A6DC7-B8A6-420C-847A-7AB421A4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6" y="239041"/>
            <a:ext cx="2977811" cy="7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DE9B54-5DB7-422A-BCCB-02DE0FA4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057" y="6356349"/>
            <a:ext cx="2743200" cy="365125"/>
          </a:xfrm>
        </p:spPr>
        <p:txBody>
          <a:bodyPr/>
          <a:lstStyle/>
          <a:p>
            <a:fld id="{AF80912D-2530-4144-BDDC-5D86BB7D15D9}" type="slidenum">
              <a:rPr lang="ru-RU" sz="1600" smtClean="0">
                <a:solidFill>
                  <a:schemeClr val="bg1"/>
                </a:solidFill>
              </a:rPr>
              <a:t>13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C10257-7D06-4AF6-AB6F-E19B34CA3397}"/>
              </a:ext>
            </a:extLst>
          </p:cNvPr>
          <p:cNvSpPr txBox="1"/>
          <p:nvPr/>
        </p:nvSpPr>
        <p:spPr>
          <a:xfrm>
            <a:off x="3236654" y="4795841"/>
            <a:ext cx="2859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Случайный лес</a:t>
            </a:r>
          </a:p>
        </p:txBody>
      </p:sp>
      <p:pic>
        <p:nvPicPr>
          <p:cNvPr id="7170" name="Picture 2" descr="Модели для классификации: Случайный лес (Random Forest)">
            <a:extLst>
              <a:ext uri="{FF2B5EF4-FFF2-40B4-BE49-F238E27FC236}">
                <a16:creationId xmlns:a16="http://schemas.microsoft.com/office/drawing/2014/main" id="{33B29F08-5900-48AC-B044-FDB106B84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2"/>
          <a:stretch/>
        </p:blipFill>
        <p:spPr bwMode="auto">
          <a:xfrm>
            <a:off x="349836" y="1322773"/>
            <a:ext cx="7179886" cy="313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Метод опорных векторов (SVM) — Викиконспекты">
            <a:extLst>
              <a:ext uri="{FF2B5EF4-FFF2-40B4-BE49-F238E27FC236}">
                <a16:creationId xmlns:a16="http://schemas.microsoft.com/office/drawing/2014/main" id="{E9D24DD2-287D-4DDD-98CD-EDB0D5C6D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49" y="1397440"/>
            <a:ext cx="3847247" cy="339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10200E-A146-440E-B55E-137FCA63EAFD}"/>
              </a:ext>
            </a:extLst>
          </p:cNvPr>
          <p:cNvSpPr txBox="1"/>
          <p:nvPr/>
        </p:nvSpPr>
        <p:spPr>
          <a:xfrm>
            <a:off x="8460956" y="4773828"/>
            <a:ext cx="3047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Алгоритм опорных векторов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29670C-F716-4A1D-B0D0-C3F837862C76}"/>
                  </a:ext>
                </a:extLst>
              </p:cNvPr>
              <p:cNvSpPr txBox="1"/>
              <p:nvPr/>
            </p:nvSpPr>
            <p:spPr>
              <a:xfrm>
                <a:off x="2618913" y="5366173"/>
                <a:ext cx="34340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=1,2,…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 </a:t>
                </a:r>
                <a:r>
                  <a:rPr lang="ru-RU" dirty="0">
                    <a:solidFill>
                      <a:schemeClr val="tx1"/>
                    </a:solidFill>
                  </a:rPr>
                  <a:t>предсказание </a:t>
                </a:r>
                <a:r>
                  <a:rPr lang="en-US" dirty="0">
                    <a:solidFill>
                      <a:schemeClr val="tx1"/>
                    </a:solidFill>
                  </a:rPr>
                  <a:t>t – </a:t>
                </a:r>
                <a:r>
                  <a:rPr lang="ru-RU" dirty="0">
                    <a:solidFill>
                      <a:schemeClr val="tx1"/>
                    </a:solidFill>
                  </a:rPr>
                  <a:t>го дерева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29670C-F716-4A1D-B0D0-C3F837862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913" y="5366173"/>
                <a:ext cx="3434082" cy="553998"/>
              </a:xfrm>
              <a:prstGeom prst="rect">
                <a:avLst/>
              </a:prstGeom>
              <a:blipFill>
                <a:blip r:embed="rId6"/>
                <a:stretch>
                  <a:fillRect l="-2487" r="-2842" b="-252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9507F30-D7E1-4EDE-9796-A601E7CDC46E}"/>
              </a:ext>
            </a:extLst>
          </p:cNvPr>
          <p:cNvSpPr txBox="1"/>
          <p:nvPr/>
        </p:nvSpPr>
        <p:spPr>
          <a:xfrm>
            <a:off x="8205187" y="527384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Гиперплоскость определяется как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32FEBD-C22F-4235-BC99-9F4DCAAE4555}"/>
                  </a:ext>
                </a:extLst>
              </p:cNvPr>
              <p:cNvSpPr txBox="1"/>
              <p:nvPr/>
            </p:nvSpPr>
            <p:spPr>
              <a:xfrm>
                <a:off x="8460956" y="5677914"/>
                <a:ext cx="309552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вектор весов, </a:t>
                </a:r>
                <a:r>
                  <a:rPr lang="en-US" dirty="0"/>
                  <a:t>b - </a:t>
                </a:r>
                <a:r>
                  <a:rPr lang="ru-RU" dirty="0"/>
                  <a:t>смещение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32FEBD-C22F-4235-BC99-9F4DCAAE4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956" y="5677914"/>
                <a:ext cx="3095527" cy="553998"/>
              </a:xfrm>
              <a:prstGeom prst="rect">
                <a:avLst/>
              </a:prstGeom>
              <a:blipFill>
                <a:blip r:embed="rId7"/>
                <a:stretch>
                  <a:fillRect l="-1969" t="-1099" r="-4134" b="-252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035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еленый круг на прозрачном фоне - фото и картинки abrakadabra.fun">
            <a:extLst>
              <a:ext uri="{FF2B5EF4-FFF2-40B4-BE49-F238E27FC236}">
                <a16:creationId xmlns:a16="http://schemas.microsoft.com/office/drawing/2014/main" id="{9B4F1925-C644-4FDA-98D4-68049AE0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381" y="6266655"/>
            <a:ext cx="544512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10BC1-B4E9-4309-8DED-ADAC55CE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450"/>
            <a:ext cx="7915183" cy="792838"/>
          </a:xfrm>
          <a:solidFill>
            <a:srgbClr val="33CC33"/>
          </a:solidFill>
          <a:ln w="28575">
            <a:solidFill>
              <a:schemeClr val="tx1"/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Метрики для  оценки моделей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2A6DC7-B8A6-420C-847A-7AB421A4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6" y="239041"/>
            <a:ext cx="2977811" cy="7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DE9B54-5DB7-422A-BCCB-02DE0FA4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057" y="6356349"/>
            <a:ext cx="2743200" cy="365125"/>
          </a:xfrm>
        </p:spPr>
        <p:txBody>
          <a:bodyPr/>
          <a:lstStyle/>
          <a:p>
            <a:fld id="{AF80912D-2530-4144-BDDC-5D86BB7D15D9}" type="slidenum">
              <a:rPr lang="ru-RU" sz="1600" smtClean="0">
                <a:solidFill>
                  <a:schemeClr val="bg1"/>
                </a:solidFill>
              </a:rPr>
              <a:t>14</a:t>
            </a:fld>
            <a:endParaRPr lang="ru-RU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F2F424-EC67-422B-AC4D-2F7F9046BF90}"/>
                  </a:ext>
                </a:extLst>
              </p:cNvPr>
              <p:cNvSpPr txBox="1"/>
              <p:nvPr/>
            </p:nvSpPr>
            <p:spPr>
              <a:xfrm>
                <a:off x="420949" y="2169974"/>
                <a:ext cx="10835936" cy="4540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>
                    <a:latin typeface="Tempora-Regular"/>
                  </a:rPr>
                  <a:t>Точность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𝑃𝑟𝑒𝑐𝑖𝑠𝑖𝑜𝑛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endParaRPr lang="ru-RU" sz="2400" dirty="0">
                  <a:latin typeface="Tempora-Regular"/>
                </a:endParaRPr>
              </a:p>
              <a:p>
                <a:pPr algn="ctr"/>
                <a:endParaRPr lang="ru-RU" sz="2400" dirty="0">
                  <a:latin typeface="Tempora-Regular"/>
                </a:endParaRPr>
              </a:p>
              <a:p>
                <a:pPr algn="ctr"/>
                <a:r>
                  <a:rPr lang="ru-RU" sz="2400" dirty="0">
                    <a:latin typeface="Tempora-Regular"/>
                  </a:rPr>
                  <a:t>Полнота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𝑅𝑒𝑐𝑎𝑙𝑙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endParaRPr lang="ru-RU" sz="2400" dirty="0"/>
              </a:p>
              <a:p>
                <a:pPr algn="ctr"/>
                <a:endParaRPr lang="ru-RU" sz="2400" dirty="0"/>
              </a:p>
              <a:p>
                <a:pPr algn="ctr"/>
                <a:r>
                  <a:rPr lang="en-US" sz="2400" dirty="0"/>
                  <a:t>F1 – </a:t>
                </a:r>
                <a:r>
                  <a:rPr lang="ru-RU" sz="2400" dirty="0"/>
                  <a:t>мера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1=2 ∗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𝑃𝑟𝑒𝑐𝑖𝑠𝑖𝑜𝑛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𝑅𝑒𝑐𝑎𝑙𝑙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𝑃𝑟𝑒𝑐𝑖𝑠𝑖𝑜𝑛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𝑅𝑒𝑐𝑎𝑙𝑙</m:t>
                        </m:r>
                      </m:den>
                    </m:f>
                  </m:oMath>
                </a14:m>
                <a:r>
                  <a:rPr lang="ru-RU" sz="2400" b="0" dirty="0"/>
                  <a:t> (гармоническое среднее)</a:t>
                </a:r>
                <a:endParaRPr lang="en-US" sz="2400" b="0" dirty="0"/>
              </a:p>
              <a:p>
                <a:pPr algn="ctr"/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𝑇𝑃</m:t>
                    </m:r>
                  </m:oMath>
                </a14:m>
                <a:r>
                  <a:rPr lang="en-US" sz="2400" dirty="0"/>
                  <a:t> – </a:t>
                </a:r>
                <a:r>
                  <a:rPr lang="ru-RU" sz="2400" dirty="0"/>
                  <a:t>кол-во истинных положительных прогнозов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– </a:t>
                </a:r>
                <a:r>
                  <a:rPr lang="ru-RU" sz="2400" dirty="0"/>
                  <a:t>кол-во ложных положительных прогнозов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– </a:t>
                </a:r>
                <a:r>
                  <a:rPr lang="ru-RU" sz="2400" dirty="0"/>
                  <a:t>кол-во ложных отрицательных прогнозов</a:t>
                </a:r>
              </a:p>
              <a:p>
                <a:pPr algn="ctr"/>
                <a:endParaRPr lang="ru-RU" sz="2400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F2F424-EC67-422B-AC4D-2F7F9046B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49" y="2169974"/>
                <a:ext cx="10835936" cy="45407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586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еленый круг на прозрачном фоне - фото и картинки abrakadabra.fun">
            <a:extLst>
              <a:ext uri="{FF2B5EF4-FFF2-40B4-BE49-F238E27FC236}">
                <a16:creationId xmlns:a16="http://schemas.microsoft.com/office/drawing/2014/main" id="{9B4F1925-C644-4FDA-98D4-68049AE0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381" y="6266655"/>
            <a:ext cx="544512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10BC1-B4E9-4309-8DED-ADAC55CE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450"/>
            <a:ext cx="7915183" cy="792838"/>
          </a:xfrm>
          <a:solidFill>
            <a:srgbClr val="33CC33"/>
          </a:solidFill>
          <a:ln w="28575">
            <a:solidFill>
              <a:schemeClr val="tx1"/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Результаты (</a:t>
            </a:r>
            <a:r>
              <a:rPr lang="en-US" sz="2800" dirty="0">
                <a:solidFill>
                  <a:schemeClr val="bg1"/>
                </a:solidFill>
              </a:rPr>
              <a:t>F1 - </a:t>
            </a:r>
            <a:r>
              <a:rPr lang="ru-RU" sz="2800" dirty="0">
                <a:solidFill>
                  <a:schemeClr val="bg1"/>
                </a:solidFill>
              </a:rPr>
              <a:t>мера)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2A6DC7-B8A6-420C-847A-7AB421A4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6" y="239041"/>
            <a:ext cx="2977811" cy="7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DE9B54-5DB7-422A-BCCB-02DE0FA4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057" y="6356349"/>
            <a:ext cx="2743200" cy="365125"/>
          </a:xfrm>
        </p:spPr>
        <p:txBody>
          <a:bodyPr/>
          <a:lstStyle/>
          <a:p>
            <a:fld id="{AF80912D-2530-4144-BDDC-5D86BB7D15D9}" type="slidenum">
              <a:rPr lang="ru-RU" sz="1600" smtClean="0">
                <a:solidFill>
                  <a:schemeClr val="bg1"/>
                </a:solidFill>
              </a:rPr>
              <a:t>15</a:t>
            </a:fld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7B41273-B2B8-4752-80F7-55676206A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388646"/>
              </p:ext>
            </p:extLst>
          </p:nvPr>
        </p:nvGraphicFramePr>
        <p:xfrm>
          <a:off x="247743" y="1179324"/>
          <a:ext cx="11152192" cy="55721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1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2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2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26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426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35014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Случайный лес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</a:t>
                      </a:r>
                      <a:r>
                        <a:rPr lang="ru-RU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ближайших </a:t>
                      </a:r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соседей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Логистическая регрессия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Метод опорных векторов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Перегрев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0.037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0.042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4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Нет</a:t>
                      </a:r>
                      <a:r>
                        <a:rPr lang="ru-RU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поломки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74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Отказ от перенапряжения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97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Поломка питания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074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Износ инструментов и компонентов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0.031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0.076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0.0095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197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Точность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216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еленый круг на прозрачном фоне - фото и картинки abrakadabra.fun">
            <a:extLst>
              <a:ext uri="{FF2B5EF4-FFF2-40B4-BE49-F238E27FC236}">
                <a16:creationId xmlns:a16="http://schemas.microsoft.com/office/drawing/2014/main" id="{9B4F1925-C644-4FDA-98D4-68049AE0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381" y="6266655"/>
            <a:ext cx="544512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10BC1-B4E9-4309-8DED-ADAC55CE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450"/>
            <a:ext cx="7915183" cy="792838"/>
          </a:xfrm>
          <a:solidFill>
            <a:srgbClr val="33CC33"/>
          </a:solidFill>
          <a:ln w="28575">
            <a:solidFill>
              <a:schemeClr val="tx1"/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Выводы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2A6DC7-B8A6-420C-847A-7AB421A4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6" y="239041"/>
            <a:ext cx="2977811" cy="7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DE9B54-5DB7-422A-BCCB-02DE0FA4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057" y="6356349"/>
            <a:ext cx="2743200" cy="365125"/>
          </a:xfrm>
        </p:spPr>
        <p:txBody>
          <a:bodyPr/>
          <a:lstStyle/>
          <a:p>
            <a:fld id="{AF80912D-2530-4144-BDDC-5D86BB7D15D9}" type="slidenum">
              <a:rPr lang="ru-RU" sz="1600" smtClean="0">
                <a:solidFill>
                  <a:schemeClr val="bg1"/>
                </a:solidFill>
              </a:rPr>
              <a:t>16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42D78-95A6-47D4-8067-6E16E1A4459A}"/>
              </a:ext>
            </a:extLst>
          </p:cNvPr>
          <p:cNvSpPr txBox="1"/>
          <p:nvPr/>
        </p:nvSpPr>
        <p:spPr>
          <a:xfrm>
            <a:off x="1030011" y="1362322"/>
            <a:ext cx="10914246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empora-Regular"/>
              </a:rPr>
              <a:t>По итогам выполненной работы по прогнозированию риска механических повреждений станков  можно сделать следующие выводы:</a:t>
            </a:r>
          </a:p>
          <a:p>
            <a:endParaRPr lang="ru-RU" sz="2400" dirty="0">
              <a:latin typeface="Tempora-Regular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empora-Regular"/>
              </a:rPr>
              <a:t>Модель случайного леса  продемонстрировала высокую точность, полноту и </a:t>
            </a:r>
            <a:r>
              <a:rPr lang="en-US" sz="2000" dirty="0">
                <a:latin typeface="Tempora-Regular"/>
              </a:rPr>
              <a:t>F1-</a:t>
            </a:r>
            <a:r>
              <a:rPr lang="ru-RU" sz="2000" dirty="0">
                <a:latin typeface="Tempora-Regular"/>
              </a:rPr>
              <a:t>меру.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Tempora-Regular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effectLst/>
                <a:latin typeface="Tempora"/>
              </a:rPr>
              <a:t>Логистическая регрессия и алгоритм опорных векторов показали низкую эффективность. Модель </a:t>
            </a:r>
            <a:r>
              <a:rPr lang="en-US" sz="2000" dirty="0">
                <a:effectLst/>
                <a:latin typeface="Tempora"/>
              </a:rPr>
              <a:t>K-</a:t>
            </a:r>
            <a:r>
              <a:rPr lang="ru-RU" sz="2000" dirty="0" err="1">
                <a:effectLst/>
                <a:latin typeface="Tempora"/>
              </a:rPr>
              <a:t>ближайших</a:t>
            </a:r>
            <a:r>
              <a:rPr lang="ru-RU" sz="2000" dirty="0">
                <a:effectLst/>
                <a:latin typeface="Tempora"/>
              </a:rPr>
              <a:t> </a:t>
            </a:r>
            <a:r>
              <a:rPr lang="ru-RU" sz="2000" dirty="0" err="1">
                <a:effectLst/>
                <a:latin typeface="Tempora"/>
              </a:rPr>
              <a:t>соседеи</a:t>
            </a:r>
            <a:r>
              <a:rPr lang="ru-RU" sz="2000" dirty="0">
                <a:effectLst/>
                <a:latin typeface="Tempora"/>
              </a:rPr>
              <a:t>̆ также продемонстрировал</a:t>
            </a:r>
            <a:r>
              <a:rPr lang="ru-RU" sz="2000" dirty="0">
                <a:latin typeface="Tempora"/>
              </a:rPr>
              <a:t>а</a:t>
            </a:r>
            <a:r>
              <a:rPr lang="ru-RU" sz="2000" dirty="0">
                <a:effectLst/>
                <a:latin typeface="Tempora"/>
              </a:rPr>
              <a:t> низкую точность.</a:t>
            </a:r>
          </a:p>
          <a:p>
            <a:pPr marL="342900" indent="-342900">
              <a:buFontTx/>
              <a:buChar char="-"/>
            </a:pPr>
            <a:endParaRPr lang="ru-RU" sz="2000" dirty="0">
              <a:effectLst/>
              <a:latin typeface="Tempora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effectLst/>
                <a:latin typeface="Tempora"/>
              </a:rPr>
              <a:t>Может быть полезным внедрение модели на основе </a:t>
            </a:r>
            <a:r>
              <a:rPr lang="ru-RU" sz="2000" dirty="0" err="1">
                <a:effectLst/>
                <a:latin typeface="Tempora"/>
              </a:rPr>
              <a:t>случайного</a:t>
            </a:r>
            <a:r>
              <a:rPr lang="ru-RU" sz="2000" dirty="0">
                <a:effectLst/>
                <a:latin typeface="Tempora"/>
              </a:rPr>
              <a:t> леса для прогнозирования риска механических повреждений станков в систему мониторинга оборудования, что позволит своевременно классифицировать поломки.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Tempora-Regular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effectLst/>
                <a:latin typeface="Tempora"/>
              </a:rPr>
              <a:t>В дальнейшем можно продолжить работу по выявлению дополнительных параметров, и сбору данных за продолжительный промежуток времени.</a:t>
            </a:r>
            <a:endParaRPr lang="ru-RU" sz="2400" dirty="0">
              <a:latin typeface="Tempora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19825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еленый круг на прозрачном фоне - фото и картинки abrakadabra.fun">
            <a:extLst>
              <a:ext uri="{FF2B5EF4-FFF2-40B4-BE49-F238E27FC236}">
                <a16:creationId xmlns:a16="http://schemas.microsoft.com/office/drawing/2014/main" id="{9B4F1925-C644-4FDA-98D4-68049AE0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381" y="6266655"/>
            <a:ext cx="544512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10BC1-B4E9-4309-8DED-ADAC55CE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450"/>
            <a:ext cx="7915183" cy="792838"/>
          </a:xfrm>
          <a:solidFill>
            <a:srgbClr val="33CC33"/>
          </a:solidFill>
          <a:ln w="28575">
            <a:solidFill>
              <a:schemeClr val="tx1"/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Ограниченность данных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2A6DC7-B8A6-420C-847A-7AB421A4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6" y="239041"/>
            <a:ext cx="2977811" cy="7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DE9B54-5DB7-422A-BCCB-02DE0FA4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057" y="6356349"/>
            <a:ext cx="2743200" cy="365125"/>
          </a:xfrm>
        </p:spPr>
        <p:txBody>
          <a:bodyPr/>
          <a:lstStyle/>
          <a:p>
            <a:fld id="{AF80912D-2530-4144-BDDC-5D86BB7D15D9}" type="slidenum">
              <a:rPr lang="ru-RU" sz="1600" smtClean="0">
                <a:solidFill>
                  <a:schemeClr val="bg1"/>
                </a:solidFill>
              </a:rPr>
              <a:t>17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42D78-95A6-47D4-8067-6E16E1A4459A}"/>
              </a:ext>
            </a:extLst>
          </p:cNvPr>
          <p:cNvSpPr txBox="1"/>
          <p:nvPr/>
        </p:nvSpPr>
        <p:spPr>
          <a:xfrm>
            <a:off x="1030011" y="1362322"/>
            <a:ext cx="10914246" cy="1663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Имеющиеся данные ограничены, для более точного и применимого прогноза необходимо собирать данные за длительные промежутки времени. Текущие данные представляют собой точечный анализ, который служит первым шагом в более обширном исследовании.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демонстрирует, какие алгоритмы лучше справляются с задачей в условиях ограниченных данных и дисбаланса классов.</a:t>
            </a:r>
          </a:p>
        </p:txBody>
      </p:sp>
    </p:spTree>
    <p:extLst>
      <p:ext uri="{BB962C8B-B14F-4D97-AF65-F5344CB8AC3E}">
        <p14:creationId xmlns:p14="http://schemas.microsoft.com/office/powerpoint/2010/main" val="3355892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еленый круг на прозрачном фоне - фото и картинки abrakadabra.fun">
            <a:extLst>
              <a:ext uri="{FF2B5EF4-FFF2-40B4-BE49-F238E27FC236}">
                <a16:creationId xmlns:a16="http://schemas.microsoft.com/office/drawing/2014/main" id="{9B4F1925-C644-4FDA-98D4-68049AE0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381" y="6266655"/>
            <a:ext cx="544512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10BC1-B4E9-4309-8DED-ADAC55CE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450"/>
            <a:ext cx="7915183" cy="792838"/>
          </a:xfrm>
          <a:solidFill>
            <a:srgbClr val="33CC33"/>
          </a:solidFill>
          <a:ln w="28575">
            <a:solidFill>
              <a:schemeClr val="tx1"/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Логистическая регрессия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50D9404-8448-46FD-9DA2-488CFB03E8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6847" y="1253331"/>
                <a:ext cx="10616953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ru-RU" sz="2800" dirty="0">
                  <a:latin typeface="Tempora-Regular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empora"/>
                  </a:rPr>
                  <a:t>Обучающая выборка: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ru-RU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sz="280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d>
                            <m:dPr>
                              <m:ctrlPr>
                                <a:rPr lang="ru-RU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8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ru-RU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sz="2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ru-RU" sz="28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ru-RU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sSup>
                        <m:sSupPr>
                          <m:ctrlPr>
                            <a:rPr lang="ru-RU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ru-RU" sz="28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ru-RU" sz="28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8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28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empora-Regular"/>
                </a:endParaRPr>
              </a:p>
              <a:p>
                <a:pPr marL="0" indent="0">
                  <a:buNone/>
                </a:pPr>
                <a:endParaRPr lang="ru-RU" sz="2800" dirty="0">
                  <a:solidFill>
                    <a:schemeClr val="tx1"/>
                  </a:solidFill>
                  <a:latin typeface="Tempora-Regular"/>
                </a:endParaRPr>
              </a:p>
              <a:p>
                <a:pPr marL="0" indent="0">
                  <a:buNone/>
                </a:pPr>
                <a:r>
                  <a:rPr lang="ru-RU" dirty="0"/>
                  <a:t>Предполагается, что вектор ответов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ru-RU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ru-RU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ru-R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…−</m:t>
                            </m:r>
                            <m:sSub>
                              <m:sSubPr>
                                <m:ctrlPr>
                                  <a:rPr lang="ru-RU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— </a:t>
                </a:r>
                <a:r>
                  <a:rPr lang="ru-RU" dirty="0" err="1"/>
                  <a:t>бернуллиевский</a:t>
                </a:r>
                <a:r>
                  <a:rPr lang="ru-RU" dirty="0"/>
                  <a:t> случайный вектор с независимыми компонентами.</a:t>
                </a:r>
              </a:p>
              <a:p>
                <a:pPr marL="0" indent="0">
                  <a:buNone/>
                </a:pPr>
                <a:r>
                  <a:rPr lang="ru-RU" dirty="0"/>
                  <a:t>Вероятность принадлежности объекта к одному из двух классов определим как: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</m:sSubSup>
                      <m:r>
                        <a:rPr lang="ru-RU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1+ⅇ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𝑥𝑝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ru-RU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ru-RU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ru-RU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ru-RU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ru-RU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ru-RU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ru-RU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sz="2800" dirty="0">
                  <a:solidFill>
                    <a:schemeClr val="tx1"/>
                  </a:solidFill>
                  <a:latin typeface="Tempora-Regular"/>
                </a:endParaRPr>
              </a:p>
              <a:p>
                <a:pPr>
                  <a:buFontTx/>
                  <a:buChar char="-"/>
                </a:pPr>
                <a:endParaRPr lang="ru-RU" dirty="0">
                  <a:latin typeface="Tempora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50D9404-8448-46FD-9DA2-488CFB03E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847" y="1253331"/>
                <a:ext cx="10616953" cy="4351338"/>
              </a:xfrm>
              <a:blipFill>
                <a:blip r:embed="rId3"/>
                <a:stretch>
                  <a:fillRect l="-1206" r="-4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6A2A6DC7-B8A6-420C-847A-7AB421A4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6" y="239041"/>
            <a:ext cx="2977811" cy="7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DE9B54-5DB7-422A-BCCB-02DE0FA4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057" y="6356349"/>
            <a:ext cx="2743200" cy="365125"/>
          </a:xfrm>
        </p:spPr>
        <p:txBody>
          <a:bodyPr/>
          <a:lstStyle/>
          <a:p>
            <a:fld id="{AF80912D-2530-4144-BDDC-5D86BB7D15D9}" type="slidenum">
              <a:rPr lang="ru-RU" sz="1600" smtClean="0">
                <a:solidFill>
                  <a:schemeClr val="bg1"/>
                </a:solidFill>
              </a:rPr>
              <a:t>18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60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еленый круг на прозрачном фоне - фото и картинки abrakadabra.fun">
            <a:extLst>
              <a:ext uri="{FF2B5EF4-FFF2-40B4-BE49-F238E27FC236}">
                <a16:creationId xmlns:a16="http://schemas.microsoft.com/office/drawing/2014/main" id="{9B4F1925-C644-4FDA-98D4-68049AE0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381" y="6266655"/>
            <a:ext cx="544512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10BC1-B4E9-4309-8DED-ADAC55CE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450"/>
            <a:ext cx="7915183" cy="792838"/>
          </a:xfrm>
          <a:solidFill>
            <a:srgbClr val="33CC33"/>
          </a:solidFill>
          <a:ln w="28575">
            <a:solidFill>
              <a:schemeClr val="tx1"/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Логистическая регрессия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50D9404-8448-46FD-9DA2-488CFB03E8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6847" y="1253330"/>
                <a:ext cx="10616953" cy="546814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ru-RU" sz="2800" dirty="0">
                  <a:latin typeface="Tempora-Regular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ru-RU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ru-RU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𝑦𝑖</m:t>
                              </m:r>
                            </m:e>
                          </m:d>
                          <m:sSub>
                            <m:sSubPr>
                              <m:ctrlPr>
                                <a:rPr lang="ru-RU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sz="2800" dirty="0">
                  <a:solidFill>
                    <a:schemeClr val="tx1"/>
                  </a:solidFill>
                  <a:latin typeface="Tempora-Regular"/>
                </a:endParaRPr>
              </a:p>
              <a:p>
                <a:pPr marL="0" indent="0">
                  <a:buNone/>
                </a:pPr>
                <a:r>
                  <a:rPr lang="ru-RU" dirty="0"/>
                  <a:t> В качестве начального приближения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ru-R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ru-RU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ru-RU" i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,⋯,</m:t>
                            </m:r>
                            <m:sSub>
                              <m:sSubPr>
                                <m:ctrlPr>
                                  <a:rPr lang="ru-RU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ru-RU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ru-RU" dirty="0"/>
                  <a:t>вектора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возьмем</m:t>
                    </m:r>
                  </m:oMath>
                </a14:m>
                <a:endParaRPr lang="ru-RU" b="0" dirty="0"/>
              </a:p>
              <a:p>
                <a:pPr marL="0" indent="0">
                  <a:buNone/>
                </a:pPr>
                <a:endParaRPr lang="ru-RU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ru-RU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ru-RU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ru-RU" dirty="0"/>
                  <a:t>Оценка параметров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9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900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ru-RU" sz="2900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ru-RU" sz="2900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ru-RU" sz="29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900" b="0" i="0" dirty="0">
                    <a:latin typeface="Cambria Math" panose="02040503050406030204" pitchFamily="18" charset="0"/>
                  </a:rPr>
                  <a:t>логистической регрессии на </a:t>
                </a:r>
                <a:r>
                  <a:rPr lang="en-US" sz="2900" b="0" i="0" dirty="0">
                    <a:latin typeface="Cambria Math" panose="02040503050406030204" pitchFamily="18" charset="0"/>
                  </a:rPr>
                  <a:t>k + 1 </a:t>
                </a:r>
                <a:r>
                  <a:rPr lang="ru-RU" sz="2900" b="0" i="0" dirty="0">
                    <a:latin typeface="Cambria Math" panose="02040503050406030204" pitchFamily="18" charset="0"/>
                  </a:rPr>
                  <a:t>шаге итеративного приближения имеет вид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9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ru-RU" sz="29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29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ru-RU" sz="29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9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ru-RU" sz="29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29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9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9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900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900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9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𝛴</m:t>
                              </m:r>
                              <m:r>
                                <a:rPr lang="ru-RU" sz="29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ru-RU" sz="29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ru-RU" sz="2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9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sz="29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ru-RU" sz="2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9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ru-RU" sz="29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9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ru-RU" sz="29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2900" b="0" i="0" dirty="0">
                    <a:latin typeface="Cambria Math" panose="02040503050406030204" pitchFamily="18" charset="0"/>
                  </a:rPr>
                  <a:t>Процедура оценки параметров повторяется, пока норма разности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9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ru-RU" sz="29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9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9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ru-RU" sz="29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ru-RU" sz="29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ru-RU" sz="29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9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9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ru-RU" sz="29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ru-RU" sz="29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sz="29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2900" b="0" i="0" dirty="0">
                    <a:latin typeface="Cambria Math" panose="02040503050406030204" pitchFamily="18" charset="0"/>
                  </a:rPr>
                  <a:t> не станет достаточно мала</a:t>
                </a:r>
              </a:p>
              <a:p>
                <a:pPr marL="0" indent="0">
                  <a:buNone/>
                </a:pPr>
                <a:r>
                  <a:rPr lang="ru-RU" sz="2900" dirty="0">
                    <a:latin typeface="Cambria Math" panose="02040503050406030204" pitchFamily="18" charset="0"/>
                  </a:rPr>
                  <a:t>Алгоритм классификации имеет вид: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9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ru-RU" sz="29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9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9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9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9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29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ru-RU" sz="29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gn</m:t>
                        </m:r>
                      </m:fName>
                      <m:e>
                        <m:d>
                          <m:dPr>
                            <m:ctrlPr>
                              <a:rPr lang="ru-RU" sz="29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9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ru-RU" sz="29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9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9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ru-RU" sz="29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ru-RU" sz="29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9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9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ru-RU" sz="29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9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900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900" b="0" i="0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2900" b="0" i="0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2900" b="0" i="0" dirty="0">
                    <a:latin typeface="Cambria Math" panose="02040503050406030204" pitchFamily="18" charset="0"/>
                  </a:rPr>
                  <a:t> - </a:t>
                </a:r>
                <a:r>
                  <a:rPr lang="ru-RU" sz="2900" b="0" i="0" dirty="0">
                    <a:latin typeface="Cambria Math" panose="02040503050406030204" pitchFamily="18" charset="0"/>
                  </a:rPr>
                  <a:t>пороговое значение функции регрессии</a:t>
                </a:r>
              </a:p>
              <a:p>
                <a:pPr marL="0" indent="0">
                  <a:buNone/>
                </a:pPr>
                <a:endParaRPr lang="ru-RU" sz="29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50D9404-8448-46FD-9DA2-488CFB03E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847" y="1253330"/>
                <a:ext cx="10616953" cy="5468143"/>
              </a:xfrm>
              <a:blipFill>
                <a:blip r:embed="rId3"/>
                <a:stretch>
                  <a:fillRect l="-6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6A2A6DC7-B8A6-420C-847A-7AB421A4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6" y="239041"/>
            <a:ext cx="2977811" cy="7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DE9B54-5DB7-422A-BCCB-02DE0FA4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057" y="6356349"/>
            <a:ext cx="2743200" cy="365125"/>
          </a:xfrm>
        </p:spPr>
        <p:txBody>
          <a:bodyPr/>
          <a:lstStyle/>
          <a:p>
            <a:fld id="{AF80912D-2530-4144-BDDC-5D86BB7D15D9}" type="slidenum">
              <a:rPr lang="ru-RU" sz="1600" smtClean="0">
                <a:solidFill>
                  <a:schemeClr val="bg1"/>
                </a:solidFill>
              </a:rPr>
              <a:t>19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9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еленый круг на прозрачном фоне - фото и картинки abrakadabra.fun">
            <a:extLst>
              <a:ext uri="{FF2B5EF4-FFF2-40B4-BE49-F238E27FC236}">
                <a16:creationId xmlns:a16="http://schemas.microsoft.com/office/drawing/2014/main" id="{9B4F1925-C644-4FDA-98D4-68049AE0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381" y="6266655"/>
            <a:ext cx="544512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10BC1-B4E9-4309-8DED-ADAC55CE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450"/>
            <a:ext cx="7915183" cy="792838"/>
          </a:xfrm>
          <a:solidFill>
            <a:srgbClr val="33CC33"/>
          </a:solidFill>
          <a:ln w="28575">
            <a:solidFill>
              <a:schemeClr val="tx1"/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Цели и задачи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D9404-8448-46FD-9DA2-488CFB03E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Цель:</a:t>
            </a:r>
          </a:p>
          <a:p>
            <a:pPr marL="0" indent="0">
              <a:buNone/>
            </a:pPr>
            <a:r>
              <a:rPr lang="ru-RU" dirty="0">
                <a:latin typeface="Tempora-Regular"/>
              </a:rPr>
              <a:t>И</a:t>
            </a:r>
            <a:r>
              <a:rPr lang="ru-RU" sz="2800" dirty="0">
                <a:latin typeface="Tempora-Regular"/>
              </a:rPr>
              <a:t>сследование возможности применения методов машинного обучения в системе прогнозирования риска нарушения работы оборудования. </a:t>
            </a:r>
          </a:p>
          <a:p>
            <a:pPr marL="0" indent="0">
              <a:buNone/>
            </a:pPr>
            <a:endParaRPr lang="ru-RU" sz="2800" dirty="0">
              <a:latin typeface="Tempora-Regular"/>
            </a:endParaRPr>
          </a:p>
          <a:p>
            <a:pPr marL="0" indent="0">
              <a:buNone/>
            </a:pPr>
            <a:r>
              <a:rPr lang="ru-RU" b="1" dirty="0">
                <a:latin typeface="Tempora-Regular"/>
              </a:rPr>
              <a:t>Задачи:</a:t>
            </a:r>
          </a:p>
          <a:p>
            <a:pPr>
              <a:buFontTx/>
              <a:buChar char="-"/>
            </a:pPr>
            <a:r>
              <a:rPr lang="ru-RU" sz="2800" dirty="0">
                <a:effectLst/>
                <a:latin typeface="Tempora"/>
              </a:rPr>
              <a:t>Проанализировать исходные данные</a:t>
            </a:r>
          </a:p>
          <a:p>
            <a:pPr>
              <a:buFontTx/>
              <a:buChar char="-"/>
            </a:pPr>
            <a:r>
              <a:rPr lang="ru-RU" dirty="0">
                <a:latin typeface="Tempora"/>
              </a:rPr>
              <a:t>Провести предобработку данных</a:t>
            </a:r>
          </a:p>
          <a:p>
            <a:pPr>
              <a:buFontTx/>
              <a:buChar char="-"/>
            </a:pPr>
            <a:r>
              <a:rPr lang="ru-RU" sz="2800" dirty="0">
                <a:effectLst/>
                <a:latin typeface="Tempora"/>
              </a:rPr>
              <a:t>Выбрать и обучить модели</a:t>
            </a:r>
          </a:p>
          <a:p>
            <a:pPr>
              <a:buFontTx/>
              <a:buChar char="-"/>
            </a:pPr>
            <a:r>
              <a:rPr lang="ru-RU" sz="2800" dirty="0">
                <a:effectLst/>
                <a:latin typeface="Tempora"/>
              </a:rPr>
              <a:t>Сравнить результаты по различным метрикам и выявить эффективные модели</a:t>
            </a:r>
            <a:endParaRPr lang="ru-RU" dirty="0">
              <a:latin typeface="Tempora-Regular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2A6DC7-B8A6-420C-847A-7AB421A4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6" y="239041"/>
            <a:ext cx="2977811" cy="7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DE9B54-5DB7-422A-BCCB-02DE0FA4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057" y="6356349"/>
            <a:ext cx="2743200" cy="365125"/>
          </a:xfrm>
        </p:spPr>
        <p:txBody>
          <a:bodyPr/>
          <a:lstStyle/>
          <a:p>
            <a:fld id="{AF80912D-2530-4144-BDDC-5D86BB7D15D9}" type="slidenum">
              <a:rPr lang="ru-RU" sz="1600" smtClean="0">
                <a:solidFill>
                  <a:schemeClr val="bg1"/>
                </a:solidFill>
              </a:rPr>
              <a:t>2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65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еленый круг на прозрачном фоне - фото и картинки abrakadabra.fun">
            <a:extLst>
              <a:ext uri="{FF2B5EF4-FFF2-40B4-BE49-F238E27FC236}">
                <a16:creationId xmlns:a16="http://schemas.microsoft.com/office/drawing/2014/main" id="{9B4F1925-C644-4FDA-98D4-68049AE0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381" y="6266655"/>
            <a:ext cx="544512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10BC1-B4E9-4309-8DED-ADAC55CE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450"/>
            <a:ext cx="7915183" cy="792838"/>
          </a:xfrm>
          <a:solidFill>
            <a:srgbClr val="33CC33"/>
          </a:solidFill>
          <a:ln w="28575">
            <a:solidFill>
              <a:schemeClr val="tx1"/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Отыскание пороговое значение алгоритма классификации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50D9404-8448-46FD-9DA2-488CFB03E8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3331"/>
                <a:ext cx="10515600" cy="50133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>В алгоритме </a:t>
                </a:r>
                <a14:m>
                  <m:oMath xmlns:m="http://schemas.openxmlformats.org/officeDocument/2006/math">
                    <m:r>
                      <a:rPr lang="ru-RU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ru-RU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ru-RU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gn</m:t>
                        </m:r>
                      </m:fName>
                      <m:e>
                        <m:d>
                          <m:dPr>
                            <m:ctrlPr>
                              <a:rPr lang="ru-RU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ru-RU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8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8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ru-RU" sz="28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ru-RU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8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ru-RU" sz="28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8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ru-RU" dirty="0"/>
                  <a:t>используется то значение σ0, которое соответствует наибольшему расстоянию от отрезка [(0,0),(1,1)], означающего отказ от принятия решения о классификации, до кривой ROC</a:t>
                </a: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ru-RU" sz="28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8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ru-RU" sz="28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ru-RU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𝑎𝑟𝑔</m:t>
                          </m:r>
                        </m:e>
                        <m:sub>
                          <m: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ru-RU" sz="28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ru-RU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sub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</m:sSubSup>
                      <m:sSub>
                        <m:sSubPr>
                          <m:ctrlPr>
                            <a:rPr lang="ru-RU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𝑇𝑃𝑅</m:t>
                                  </m:r>
                                  <m:d>
                                    <m:dPr>
                                      <m:ctrlPr>
                                        <a:rPr lang="ru-RU" sz="2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</m:d>
                                  <m:r>
                                    <a:rPr lang="ru-RU" sz="280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𝐹𝑃𝑅</m:t>
                                  </m:r>
                                  <m:d>
                                    <m:dPr>
                                      <m:ctrlPr>
                                        <a:rPr lang="ru-RU" sz="2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ru-RU" sz="2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ru-RU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ru-RU" sz="280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ru-RU" sz="28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>
                  <a:latin typeface="Tempora-Regular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50D9404-8448-46FD-9DA2-488CFB03E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3331"/>
                <a:ext cx="10515600" cy="5013324"/>
              </a:xfrm>
              <a:blipFill>
                <a:blip r:embed="rId3"/>
                <a:stretch>
                  <a:fillRect l="-1217" t="-2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6A2A6DC7-B8A6-420C-847A-7AB421A4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6" y="239041"/>
            <a:ext cx="2977811" cy="7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DE9B54-5DB7-422A-BCCB-02DE0FA4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057" y="6356349"/>
            <a:ext cx="2743200" cy="365125"/>
          </a:xfrm>
        </p:spPr>
        <p:txBody>
          <a:bodyPr/>
          <a:lstStyle/>
          <a:p>
            <a:fld id="{AF80912D-2530-4144-BDDC-5D86BB7D15D9}" type="slidenum">
              <a:rPr lang="ru-RU" sz="1600" smtClean="0">
                <a:solidFill>
                  <a:schemeClr val="bg1"/>
                </a:solidFill>
              </a:rPr>
              <a:t>20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2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еленый круг на прозрачном фоне - фото и картинки abrakadabra.fun">
            <a:extLst>
              <a:ext uri="{FF2B5EF4-FFF2-40B4-BE49-F238E27FC236}">
                <a16:creationId xmlns:a16="http://schemas.microsoft.com/office/drawing/2014/main" id="{9B4F1925-C644-4FDA-98D4-68049AE0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381" y="6266655"/>
            <a:ext cx="544512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10BC1-B4E9-4309-8DED-ADAC55CE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450"/>
            <a:ext cx="7915183" cy="792838"/>
          </a:xfrm>
          <a:solidFill>
            <a:srgbClr val="33CC33"/>
          </a:solidFill>
          <a:ln w="28575">
            <a:solidFill>
              <a:schemeClr val="tx1"/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Результаты (</a:t>
            </a:r>
            <a:r>
              <a:rPr lang="en-US" sz="2800" dirty="0">
                <a:solidFill>
                  <a:schemeClr val="bg1"/>
                </a:solidFill>
              </a:rPr>
              <a:t>F1 - </a:t>
            </a:r>
            <a:r>
              <a:rPr lang="ru-RU" sz="2800" dirty="0">
                <a:solidFill>
                  <a:schemeClr val="bg1"/>
                </a:solidFill>
              </a:rPr>
              <a:t>мера)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2A6DC7-B8A6-420C-847A-7AB421A4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6" y="239041"/>
            <a:ext cx="2977811" cy="7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DE9B54-5DB7-422A-BCCB-02DE0FA4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057" y="6356349"/>
            <a:ext cx="2743200" cy="365125"/>
          </a:xfrm>
        </p:spPr>
        <p:txBody>
          <a:bodyPr/>
          <a:lstStyle/>
          <a:p>
            <a:fld id="{AF80912D-2530-4144-BDDC-5D86BB7D15D9}" type="slidenum">
              <a:rPr lang="ru-RU" sz="1600" smtClean="0">
                <a:solidFill>
                  <a:schemeClr val="bg1"/>
                </a:solidFill>
              </a:rPr>
              <a:t>21</a:t>
            </a:fld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7B41273-B2B8-4752-80F7-55676206A380}"/>
              </a:ext>
            </a:extLst>
          </p:cNvPr>
          <p:cNvGraphicFramePr>
            <a:graphicFrameLocks noGrp="1"/>
          </p:cNvGraphicFramePr>
          <p:nvPr/>
        </p:nvGraphicFramePr>
        <p:xfrm>
          <a:off x="247743" y="1179324"/>
          <a:ext cx="11152192" cy="56318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1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1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1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1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1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1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80393">
                <a:tc rowSpan="2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Случайный лес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</a:t>
                      </a:r>
                      <a:r>
                        <a:rPr lang="ru-RU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ближайших </a:t>
                      </a:r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соседей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Логистическая регрессия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Метод опорных векторов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621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после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после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после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после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Перегрев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0.88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0.037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0.042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4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Нет</a:t>
                      </a:r>
                      <a:r>
                        <a:rPr lang="ru-RU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поломки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0.73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74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Отказ от перенапряжения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0.79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0.22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0.35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0.11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97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Поломка питания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0.97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0.51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0.65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074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Износ инструментов и компонентов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0.79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0.031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0.076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0.0095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197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Точность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0.54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0.58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0.025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99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еленый круг на прозрачном фоне - фото и картинки abrakadabra.fun">
            <a:extLst>
              <a:ext uri="{FF2B5EF4-FFF2-40B4-BE49-F238E27FC236}">
                <a16:creationId xmlns:a16="http://schemas.microsoft.com/office/drawing/2014/main" id="{9B4F1925-C644-4FDA-98D4-68049AE0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381" y="6266655"/>
            <a:ext cx="544512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10BC1-B4E9-4309-8DED-ADAC55CE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450"/>
            <a:ext cx="7915183" cy="792838"/>
          </a:xfrm>
          <a:solidFill>
            <a:srgbClr val="33CC33"/>
          </a:solidFill>
          <a:ln w="28575">
            <a:solidFill>
              <a:schemeClr val="tx1"/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Актуальность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D9404-8448-46FD-9DA2-488CFB03E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086"/>
            <a:ext cx="10515600" cy="246724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1" dirty="0">
                <a:latin typeface="Tempora-Regular"/>
              </a:rPr>
              <a:t>П</a:t>
            </a:r>
            <a:r>
              <a:rPr lang="ru-RU" sz="2800" b="1" i="0" u="none" strike="noStrike" baseline="0" dirty="0">
                <a:latin typeface="Tempora-Regular"/>
              </a:rPr>
              <a:t>рактическая значимость для предприятий: </a:t>
            </a:r>
          </a:p>
          <a:p>
            <a:pPr marL="0" indent="0" algn="l">
              <a:buNone/>
            </a:pPr>
            <a:r>
              <a:rPr lang="ru-RU" sz="2800" b="0" i="0" u="none" strike="noStrike" baseline="0" dirty="0">
                <a:latin typeface="Tempora-Regular"/>
              </a:rPr>
              <a:t>Прогнозирование поломки оборудования сможет уменьшить трудозатраты на обслуживание, поможет предотвратить лишние затраты на профилактику, а также классифицировать тип поломки. </a:t>
            </a:r>
            <a:endParaRPr lang="ru-RU" sz="2800" dirty="0">
              <a:latin typeface="Tempora-Regular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2A6DC7-B8A6-420C-847A-7AB421A4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6" y="239041"/>
            <a:ext cx="2977811" cy="7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DE9B54-5DB7-422A-BCCB-02DE0FA4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057" y="6356349"/>
            <a:ext cx="2743200" cy="365125"/>
          </a:xfrm>
        </p:spPr>
        <p:txBody>
          <a:bodyPr/>
          <a:lstStyle/>
          <a:p>
            <a:fld id="{AF80912D-2530-4144-BDDC-5D86BB7D15D9}" type="slidenum">
              <a:rPr lang="ru-RU" sz="1600" smtClean="0">
                <a:solidFill>
                  <a:schemeClr val="bg1"/>
                </a:solidFill>
              </a:rPr>
              <a:t>3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3378C8-DCA7-4B01-A0F7-481228935EAB}"/>
              </a:ext>
            </a:extLst>
          </p:cNvPr>
          <p:cNvSpPr txBox="1"/>
          <p:nvPr/>
        </p:nvSpPr>
        <p:spPr>
          <a:xfrm>
            <a:off x="838200" y="4219767"/>
            <a:ext cx="500112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b="1" dirty="0">
                <a:latin typeface="Tempora-Regular"/>
              </a:rPr>
              <a:t>Последствия повреждений:</a:t>
            </a:r>
          </a:p>
          <a:p>
            <a:pPr>
              <a:buFontTx/>
              <a:buChar char="-"/>
            </a:pPr>
            <a:r>
              <a:rPr lang="ru-RU" sz="2800" dirty="0">
                <a:latin typeface="Tempora-Regular"/>
              </a:rPr>
              <a:t> Простои в производстве</a:t>
            </a:r>
          </a:p>
          <a:p>
            <a:pPr>
              <a:buFontTx/>
              <a:buChar char="-"/>
            </a:pPr>
            <a:r>
              <a:rPr lang="ru-RU" sz="2800" dirty="0">
                <a:latin typeface="Tempora-Regular"/>
              </a:rPr>
              <a:t> Экономические потери</a:t>
            </a:r>
          </a:p>
          <a:p>
            <a:pPr>
              <a:buFontTx/>
              <a:buChar char="-"/>
            </a:pPr>
            <a:r>
              <a:rPr lang="ru-RU" sz="2800" dirty="0">
                <a:latin typeface="Tempora-Regular"/>
              </a:rPr>
              <a:t> Ухудшение качества продукта</a:t>
            </a:r>
          </a:p>
        </p:txBody>
      </p:sp>
    </p:spTree>
    <p:extLst>
      <p:ext uri="{BB962C8B-B14F-4D97-AF65-F5344CB8AC3E}">
        <p14:creationId xmlns:p14="http://schemas.microsoft.com/office/powerpoint/2010/main" val="29274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еленый круг на прозрачном фоне - фото и картинки abrakadabra.fun">
            <a:extLst>
              <a:ext uri="{FF2B5EF4-FFF2-40B4-BE49-F238E27FC236}">
                <a16:creationId xmlns:a16="http://schemas.microsoft.com/office/drawing/2014/main" id="{9B4F1925-C644-4FDA-98D4-68049AE0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381" y="6266655"/>
            <a:ext cx="544512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10BC1-B4E9-4309-8DED-ADAC55CE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450"/>
            <a:ext cx="7915183" cy="792838"/>
          </a:xfrm>
          <a:solidFill>
            <a:srgbClr val="33CC33"/>
          </a:solidFill>
          <a:ln w="28575">
            <a:solidFill>
              <a:schemeClr val="tx1"/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Существующие методы профилактики и предотвращения повреждений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D9404-8448-46FD-9DA2-488CFB03E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43" y="773113"/>
            <a:ext cx="10515600" cy="15986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800" dirty="0">
              <a:latin typeface="Tempora-Regular"/>
            </a:endParaRPr>
          </a:p>
          <a:p>
            <a:pPr>
              <a:buFontTx/>
              <a:buChar char="-"/>
            </a:pPr>
            <a:r>
              <a:rPr lang="ru-RU" sz="2400" dirty="0">
                <a:latin typeface="Tempora"/>
              </a:rPr>
              <a:t>Регулярное техническое обслуживание</a:t>
            </a:r>
            <a:endParaRPr lang="en-US" sz="2400" dirty="0">
              <a:latin typeface="Tempora"/>
            </a:endParaRPr>
          </a:p>
          <a:p>
            <a:pPr>
              <a:buFontTx/>
              <a:buChar char="-"/>
            </a:pPr>
            <a:r>
              <a:rPr lang="ru-RU" sz="2400" dirty="0">
                <a:latin typeface="Tempora"/>
              </a:rPr>
              <a:t>Использование современных материалов</a:t>
            </a:r>
          </a:p>
          <a:p>
            <a:pPr>
              <a:buFontTx/>
              <a:buChar char="-"/>
            </a:pPr>
            <a:r>
              <a:rPr lang="ru-RU" sz="2400" dirty="0">
                <a:latin typeface="Tempora"/>
              </a:rPr>
              <a:t>Мониторинг состояния оборудования</a:t>
            </a:r>
          </a:p>
          <a:p>
            <a:pPr marL="0" indent="0">
              <a:buNone/>
            </a:pPr>
            <a:endParaRPr lang="ru-RU" sz="2400" dirty="0">
              <a:latin typeface="Tempora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2A6DC7-B8A6-420C-847A-7AB421A4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6" y="239041"/>
            <a:ext cx="2977811" cy="7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DE9B54-5DB7-422A-BCCB-02DE0FA4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057" y="6356349"/>
            <a:ext cx="2743200" cy="365125"/>
          </a:xfrm>
        </p:spPr>
        <p:txBody>
          <a:bodyPr/>
          <a:lstStyle/>
          <a:p>
            <a:fld id="{AF80912D-2530-4144-BDDC-5D86BB7D15D9}" type="slidenum">
              <a:rPr lang="ru-RU" sz="1600" smtClean="0">
                <a:solidFill>
                  <a:schemeClr val="bg1"/>
                </a:solidFill>
              </a:rPr>
              <a:t>4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E1E6E4E-78EB-428A-BBBC-8E05D21AEA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369" b="2408"/>
          <a:stretch/>
        </p:blipFill>
        <p:spPr>
          <a:xfrm>
            <a:off x="85457" y="2617026"/>
            <a:ext cx="11987436" cy="35075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6CA496-60E5-4A32-8682-A3A7B37ABB99}"/>
              </a:ext>
            </a:extLst>
          </p:cNvPr>
          <p:cNvSpPr txBox="1"/>
          <p:nvPr/>
        </p:nvSpPr>
        <p:spPr>
          <a:xfrm>
            <a:off x="3093036" y="6107588"/>
            <a:ext cx="7048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empora"/>
              </a:rPr>
              <a:t>Пример приложения (</a:t>
            </a:r>
            <a:r>
              <a:rPr lang="en-US" dirty="0" err="1">
                <a:latin typeface="Tempora"/>
              </a:rPr>
              <a:t>winnum</a:t>
            </a:r>
            <a:r>
              <a:rPr lang="ru-RU" dirty="0">
                <a:latin typeface="Tempora"/>
              </a:rPr>
              <a:t>)</a:t>
            </a:r>
            <a:r>
              <a:rPr lang="en-US" dirty="0">
                <a:latin typeface="Tempora"/>
              </a:rPr>
              <a:t> </a:t>
            </a:r>
            <a:r>
              <a:rPr lang="ru-RU" dirty="0">
                <a:latin typeface="Tempora"/>
              </a:rPr>
              <a:t>для мониторинга состояния станков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14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еленый круг на прозрачном фоне - фото и картинки abrakadabra.fun">
            <a:extLst>
              <a:ext uri="{FF2B5EF4-FFF2-40B4-BE49-F238E27FC236}">
                <a16:creationId xmlns:a16="http://schemas.microsoft.com/office/drawing/2014/main" id="{9B4F1925-C644-4FDA-98D4-68049AE0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381" y="6266655"/>
            <a:ext cx="544512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10BC1-B4E9-4309-8DED-ADAC55CE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450"/>
            <a:ext cx="7915183" cy="792838"/>
          </a:xfrm>
          <a:solidFill>
            <a:srgbClr val="33CC33"/>
          </a:solidFill>
          <a:ln w="28575">
            <a:solidFill>
              <a:schemeClr val="tx1"/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Типы рассматриваемых повреждений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D9404-8448-46FD-9DA2-488CFB03E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sz="2800" dirty="0">
              <a:latin typeface="Tempora-Regular"/>
            </a:endParaRPr>
          </a:p>
          <a:p>
            <a:pPr>
              <a:buFontTx/>
              <a:buChar char="-"/>
            </a:pPr>
            <a:r>
              <a:rPr lang="ru-RU" dirty="0">
                <a:latin typeface="Tempora"/>
              </a:rPr>
              <a:t>Износ инструментов и компонентов (</a:t>
            </a:r>
            <a:r>
              <a:rPr lang="en-US" dirty="0">
                <a:latin typeface="Tempora"/>
              </a:rPr>
              <a:t>Tool wear failure</a:t>
            </a:r>
            <a:r>
              <a:rPr lang="ru-RU" dirty="0">
                <a:latin typeface="Tempora"/>
              </a:rPr>
              <a:t>)</a:t>
            </a:r>
            <a:endParaRPr lang="en-US" dirty="0">
              <a:latin typeface="Tempora"/>
            </a:endParaRPr>
          </a:p>
          <a:p>
            <a:pPr>
              <a:buFontTx/>
              <a:buChar char="-"/>
            </a:pPr>
            <a:r>
              <a:rPr lang="ru-RU" dirty="0">
                <a:latin typeface="Tempora"/>
              </a:rPr>
              <a:t>Поломка питания (</a:t>
            </a:r>
            <a:r>
              <a:rPr lang="en-US" dirty="0">
                <a:latin typeface="Tempora"/>
              </a:rPr>
              <a:t>Power failure</a:t>
            </a:r>
            <a:r>
              <a:rPr lang="ru-RU" dirty="0">
                <a:latin typeface="Tempora"/>
              </a:rPr>
              <a:t>)</a:t>
            </a:r>
          </a:p>
          <a:p>
            <a:pPr>
              <a:buFontTx/>
              <a:buChar char="-"/>
            </a:pPr>
            <a:r>
              <a:rPr lang="ru-RU" dirty="0">
                <a:latin typeface="Tempora"/>
              </a:rPr>
              <a:t>Отказ из-за перенапряжения (</a:t>
            </a:r>
            <a:r>
              <a:rPr lang="en-US" dirty="0">
                <a:latin typeface="Tempora"/>
              </a:rPr>
              <a:t>Overstrain failure</a:t>
            </a:r>
            <a:r>
              <a:rPr lang="ru-RU" dirty="0">
                <a:latin typeface="Tempora"/>
              </a:rPr>
              <a:t>)</a:t>
            </a:r>
          </a:p>
          <a:p>
            <a:pPr>
              <a:buFontTx/>
              <a:buChar char="-"/>
            </a:pPr>
            <a:r>
              <a:rPr lang="ru-RU" dirty="0">
                <a:latin typeface="Tempora"/>
              </a:rPr>
              <a:t>Перегрев (</a:t>
            </a:r>
            <a:r>
              <a:rPr lang="en-US" dirty="0">
                <a:latin typeface="Tempora"/>
              </a:rPr>
              <a:t>Heat dissipation failure</a:t>
            </a:r>
            <a:r>
              <a:rPr lang="ru-RU" dirty="0">
                <a:latin typeface="Tempora"/>
              </a:rPr>
              <a:t>)</a:t>
            </a:r>
            <a:endParaRPr lang="en-US" dirty="0">
              <a:latin typeface="Tempora"/>
            </a:endParaRPr>
          </a:p>
          <a:p>
            <a:pPr>
              <a:buFontTx/>
              <a:buChar char="-"/>
            </a:pPr>
            <a:endParaRPr lang="ru-RU" dirty="0">
              <a:latin typeface="Tempora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2A6DC7-B8A6-420C-847A-7AB421A4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6" y="239041"/>
            <a:ext cx="2977811" cy="7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DE9B54-5DB7-422A-BCCB-02DE0FA4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057" y="6356349"/>
            <a:ext cx="2743200" cy="365125"/>
          </a:xfrm>
        </p:spPr>
        <p:txBody>
          <a:bodyPr/>
          <a:lstStyle/>
          <a:p>
            <a:fld id="{AF80912D-2530-4144-BDDC-5D86BB7D15D9}" type="slidenum">
              <a:rPr lang="ru-RU" sz="1600" smtClean="0">
                <a:solidFill>
                  <a:schemeClr val="bg1"/>
                </a:solidFill>
              </a:rPr>
              <a:t>5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2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еленый круг на прозрачном фоне - фото и картинки abrakadabra.fun">
            <a:extLst>
              <a:ext uri="{FF2B5EF4-FFF2-40B4-BE49-F238E27FC236}">
                <a16:creationId xmlns:a16="http://schemas.microsoft.com/office/drawing/2014/main" id="{9B4F1925-C644-4FDA-98D4-68049AE0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381" y="6266655"/>
            <a:ext cx="544512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A2A6DC7-B8A6-420C-847A-7AB421A4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6" y="239041"/>
            <a:ext cx="2977811" cy="7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DE9B54-5DB7-422A-BCCB-02DE0FA4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057" y="6356349"/>
            <a:ext cx="2743200" cy="365125"/>
          </a:xfrm>
        </p:spPr>
        <p:txBody>
          <a:bodyPr/>
          <a:lstStyle/>
          <a:p>
            <a:fld id="{AF80912D-2530-4144-BDDC-5D86BB7D15D9}" type="slidenum">
              <a:rPr lang="ru-RU" sz="1600" smtClean="0">
                <a:solidFill>
                  <a:schemeClr val="bg1"/>
                </a:solidFill>
              </a:rPr>
              <a:t>6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B8E180-6E98-4B62-A9D2-5F81EC3CD1E4}"/>
              </a:ext>
            </a:extLst>
          </p:cNvPr>
          <p:cNvSpPr txBox="1"/>
          <p:nvPr/>
        </p:nvSpPr>
        <p:spPr>
          <a:xfrm>
            <a:off x="3038016" y="6172269"/>
            <a:ext cx="2044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empora"/>
              </a:rPr>
              <a:t>Поломка питания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5B8EFD-2F27-4C48-812B-7891145BB5E9}"/>
              </a:ext>
            </a:extLst>
          </p:cNvPr>
          <p:cNvSpPr txBox="1"/>
          <p:nvPr/>
        </p:nvSpPr>
        <p:spPr>
          <a:xfrm rot="16200000">
            <a:off x="-1047750" y="3198168"/>
            <a:ext cx="2762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empora"/>
              </a:rPr>
              <a:t>Количество станков </a:t>
            </a:r>
            <a:endParaRPr lang="ru-RU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CB5E8C-3A67-4472-AAB9-14A960683BBB}"/>
              </a:ext>
            </a:extLst>
          </p:cNvPr>
          <p:cNvSpPr txBox="1"/>
          <p:nvPr/>
        </p:nvSpPr>
        <p:spPr>
          <a:xfrm>
            <a:off x="4877882" y="6158469"/>
            <a:ext cx="2057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empora"/>
              </a:rPr>
              <a:t>Перегрев</a:t>
            </a:r>
            <a:endParaRPr lang="ru-RU" sz="1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10C462-19A4-4BC1-B751-2AB5D0096935}"/>
              </a:ext>
            </a:extLst>
          </p:cNvPr>
          <p:cNvSpPr txBox="1"/>
          <p:nvPr/>
        </p:nvSpPr>
        <p:spPr>
          <a:xfrm>
            <a:off x="1409342" y="6184137"/>
            <a:ext cx="1657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empora"/>
              </a:rPr>
              <a:t>Нет поломки</a:t>
            </a:r>
            <a:endParaRPr lang="ru-RU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631746-2E0D-4451-88B1-659169B1B66E}"/>
              </a:ext>
            </a:extLst>
          </p:cNvPr>
          <p:cNvSpPr txBox="1"/>
          <p:nvPr/>
        </p:nvSpPr>
        <p:spPr>
          <a:xfrm>
            <a:off x="8705257" y="6192952"/>
            <a:ext cx="19494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empora"/>
              </a:rPr>
              <a:t>Отказ из-за перенапряжения</a:t>
            </a:r>
            <a:endParaRPr lang="ru-RU" sz="1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965761-21A2-4E4A-8ED7-812969617F0A}"/>
              </a:ext>
            </a:extLst>
          </p:cNvPr>
          <p:cNvSpPr txBox="1"/>
          <p:nvPr/>
        </p:nvSpPr>
        <p:spPr>
          <a:xfrm>
            <a:off x="6660208" y="6168451"/>
            <a:ext cx="2220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empora"/>
              </a:rPr>
              <a:t>Износ инструментов</a:t>
            </a:r>
            <a:endParaRPr lang="ru-RU" sz="1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C8E6E3-5981-4D2D-86FC-E4AB998773D9}"/>
              </a:ext>
            </a:extLst>
          </p:cNvPr>
          <p:cNvSpPr txBox="1"/>
          <p:nvPr/>
        </p:nvSpPr>
        <p:spPr>
          <a:xfrm>
            <a:off x="698878" y="6081989"/>
            <a:ext cx="371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empora"/>
              </a:rPr>
              <a:t>0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ABB727-FC3E-43B3-B0F3-EA2533313290}"/>
              </a:ext>
            </a:extLst>
          </p:cNvPr>
          <p:cNvSpPr txBox="1"/>
          <p:nvPr/>
        </p:nvSpPr>
        <p:spPr>
          <a:xfrm>
            <a:off x="416603" y="5311705"/>
            <a:ext cx="745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empora"/>
              </a:rPr>
              <a:t>1000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4EF1D4-BD81-4769-B0C7-E7440F5052D0}"/>
              </a:ext>
            </a:extLst>
          </p:cNvPr>
          <p:cNvSpPr txBox="1"/>
          <p:nvPr/>
        </p:nvSpPr>
        <p:spPr>
          <a:xfrm>
            <a:off x="447998" y="4632351"/>
            <a:ext cx="683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empora"/>
              </a:rPr>
              <a:t>2000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0261C7-DFE6-4D84-BCB2-FE8D77F06271}"/>
              </a:ext>
            </a:extLst>
          </p:cNvPr>
          <p:cNvSpPr txBox="1"/>
          <p:nvPr/>
        </p:nvSpPr>
        <p:spPr>
          <a:xfrm>
            <a:off x="475370" y="3986020"/>
            <a:ext cx="647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empora"/>
              </a:rPr>
              <a:t>3000</a:t>
            </a:r>
          </a:p>
          <a:p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599637-4F66-42AA-8C5D-9AD7022F75B4}"/>
              </a:ext>
            </a:extLst>
          </p:cNvPr>
          <p:cNvSpPr txBox="1"/>
          <p:nvPr/>
        </p:nvSpPr>
        <p:spPr>
          <a:xfrm>
            <a:off x="475370" y="3301398"/>
            <a:ext cx="700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empora"/>
              </a:rPr>
              <a:t>4000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28D955-EF12-4269-89C9-B157B2762D85}"/>
              </a:ext>
            </a:extLst>
          </p:cNvPr>
          <p:cNvSpPr txBox="1"/>
          <p:nvPr/>
        </p:nvSpPr>
        <p:spPr>
          <a:xfrm>
            <a:off x="447998" y="2635922"/>
            <a:ext cx="727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empora"/>
              </a:rPr>
              <a:t>5000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BA30E5-2273-465B-AA62-F9E94DBEFC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t="11256" r="9709" b="10030"/>
          <a:stretch/>
        </p:blipFill>
        <p:spPr>
          <a:xfrm>
            <a:off x="1095813" y="1358217"/>
            <a:ext cx="9525741" cy="487336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674ADB0-D7BD-42CB-9782-674D520E080D}"/>
              </a:ext>
            </a:extLst>
          </p:cNvPr>
          <p:cNvSpPr txBox="1"/>
          <p:nvPr/>
        </p:nvSpPr>
        <p:spPr>
          <a:xfrm>
            <a:off x="473280" y="1950205"/>
            <a:ext cx="770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empora"/>
              </a:rPr>
              <a:t>6000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DBCE29-0F0E-4143-A63A-3E6165207666}"/>
              </a:ext>
            </a:extLst>
          </p:cNvPr>
          <p:cNvSpPr txBox="1"/>
          <p:nvPr/>
        </p:nvSpPr>
        <p:spPr>
          <a:xfrm>
            <a:off x="449176" y="1338866"/>
            <a:ext cx="700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empora"/>
              </a:rPr>
              <a:t>7000</a:t>
            </a:r>
            <a:endParaRPr lang="ru-RU" dirty="0"/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748FFC29-87CA-4BD7-9AA6-9D99B49B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450"/>
            <a:ext cx="7915183" cy="792838"/>
          </a:xfrm>
          <a:solidFill>
            <a:srgbClr val="33CC33"/>
          </a:solidFill>
          <a:ln w="28575">
            <a:solidFill>
              <a:schemeClr val="tx1"/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Дисбаланс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212014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177B9F-F3CD-4485-9F6B-BC0BF612E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28" y="2171207"/>
            <a:ext cx="6609938" cy="4580431"/>
          </a:xfrm>
          <a:prstGeom prst="rect">
            <a:avLst/>
          </a:prstGeom>
        </p:spPr>
      </p:pic>
      <p:pic>
        <p:nvPicPr>
          <p:cNvPr id="7" name="Picture 4" descr="Зеленый круг на прозрачном фоне - фото и картинки abrakadabra.fun">
            <a:extLst>
              <a:ext uri="{FF2B5EF4-FFF2-40B4-BE49-F238E27FC236}">
                <a16:creationId xmlns:a16="http://schemas.microsoft.com/office/drawing/2014/main" id="{9B4F1925-C644-4FDA-98D4-68049AE0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381" y="6266655"/>
            <a:ext cx="544512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A2A6DC7-B8A6-420C-847A-7AB421A4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6" y="239041"/>
            <a:ext cx="2977811" cy="7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DE9B54-5DB7-422A-BCCB-02DE0FA4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057" y="6356349"/>
            <a:ext cx="2743200" cy="365125"/>
          </a:xfrm>
        </p:spPr>
        <p:txBody>
          <a:bodyPr/>
          <a:lstStyle/>
          <a:p>
            <a:fld id="{AF80912D-2530-4144-BDDC-5D86BB7D15D9}" type="slidenum">
              <a:rPr lang="ru-RU" sz="1600" smtClean="0">
                <a:solidFill>
                  <a:schemeClr val="bg1"/>
                </a:solidFill>
              </a:rPr>
              <a:t>7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748FFC29-87CA-4BD7-9AA6-9D99B49B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450"/>
            <a:ext cx="7915183" cy="792838"/>
          </a:xfrm>
          <a:solidFill>
            <a:srgbClr val="33CC33"/>
          </a:solidFill>
          <a:ln w="28575">
            <a:solidFill>
              <a:schemeClr val="tx1"/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Алгоритм </a:t>
            </a:r>
            <a:r>
              <a:rPr lang="en-US" sz="3600" dirty="0">
                <a:solidFill>
                  <a:schemeClr val="bg1"/>
                </a:solidFill>
              </a:rPr>
              <a:t>SMOTE</a:t>
            </a:r>
            <a:endParaRPr lang="ru-RU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3C5B06-0DDF-4E2A-A430-6E2ADD7C171C}"/>
                  </a:ext>
                </a:extLst>
              </p:cNvPr>
              <p:cNvSpPr txBox="1"/>
              <p:nvPr/>
            </p:nvSpPr>
            <p:spPr>
              <a:xfrm>
                <a:off x="838200" y="1604184"/>
                <a:ext cx="10942468" cy="949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b="0" i="0" dirty="0">
                    <a:solidFill>
                      <a:srgbClr val="0D0D0D"/>
                    </a:solidFill>
                    <a:effectLst/>
                    <a:latin typeface="ui-sans-serif"/>
                  </a:rPr>
                  <a:t>Из выбранных </a:t>
                </a:r>
                <a:r>
                  <a:rPr lang="ru-RU" b="0" i="1" dirty="0">
                    <a:solidFill>
                      <a:srgbClr val="0D0D0D"/>
                    </a:solidFill>
                    <a:effectLst/>
                    <a:latin typeface="KaTeX_Math"/>
                  </a:rPr>
                  <a:t>k</a:t>
                </a:r>
                <a:r>
                  <a:rPr lang="ru-RU" b="0" i="0" dirty="0">
                    <a:solidFill>
                      <a:srgbClr val="0D0D0D"/>
                    </a:solidFill>
                    <a:effectLst/>
                    <a:latin typeface="ui-sans-serif"/>
                  </a:rPr>
                  <a:t> соседей случайным образом выбирается один сосед. Пусть </a:t>
                </a:r>
                <a:r>
                  <a:rPr lang="ru-RU" b="0" i="1" dirty="0">
                    <a:solidFill>
                      <a:srgbClr val="0D0D0D"/>
                    </a:solidFill>
                    <a:effectLst/>
                    <a:latin typeface="KaTeX_Math"/>
                  </a:rPr>
                  <a:t>x</a:t>
                </a:r>
                <a:r>
                  <a:rPr lang="ru-RU" b="0" i="0" dirty="0">
                    <a:solidFill>
                      <a:srgbClr val="0D0D0D"/>
                    </a:solidFill>
                    <a:effectLst/>
                    <a:latin typeface="ui-sans-serif"/>
                  </a:rPr>
                  <a:t> - оригинальный пример, 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neighbor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b="0" dirty="0">
                    <a:solidFill>
                      <a:srgbClr val="0D0D0D"/>
                    </a:solidFill>
                    <a:effectLst/>
                    <a:latin typeface="KaTeX_Main"/>
                  </a:rPr>
                  <a:t>​</a:t>
                </a:r>
                <a:r>
                  <a:rPr lang="ru-RU" b="0" i="0" dirty="0">
                    <a:solidFill>
                      <a:srgbClr val="0D0D0D"/>
                    </a:solidFill>
                    <a:effectLst/>
                    <a:latin typeface="ui-sans-serif"/>
                  </a:rPr>
                  <a:t> - выбранный сосед. Новый синтетический пример создается на отрезке между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b="0" i="0" dirty="0">
                    <a:solidFill>
                      <a:srgbClr val="0D0D0D"/>
                    </a:solidFill>
                    <a:effectLst/>
                    <a:latin typeface="ui-sans-serif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neighbor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b="0" dirty="0">
                    <a:solidFill>
                      <a:srgbClr val="0D0D0D"/>
                    </a:solidFill>
                    <a:effectLst/>
                    <a:latin typeface="KaTeX_Main"/>
                  </a:rPr>
                  <a:t>​</a:t>
                </a:r>
                <a:r>
                  <a:rPr lang="ru-RU" b="0" i="0" dirty="0">
                    <a:solidFill>
                      <a:srgbClr val="0D0D0D"/>
                    </a:solidFill>
                    <a:effectLst/>
                    <a:latin typeface="ui-sans-serif"/>
                  </a:rPr>
                  <a:t>. Это делается по следующей формуле:</a:t>
                </a:r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3C5B06-0DDF-4E2A-A430-6E2ADD7C1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04184"/>
                <a:ext cx="10942468" cy="949491"/>
              </a:xfrm>
              <a:prstGeom prst="rect">
                <a:avLst/>
              </a:prstGeom>
              <a:blipFill>
                <a:blip r:embed="rId6"/>
                <a:stretch>
                  <a:fillRect l="-501" t="-3205" b="-8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4AB82D-569F-4D9A-A8DD-569A3E42A30E}"/>
                  </a:ext>
                </a:extLst>
              </p:cNvPr>
              <p:cNvSpPr txBox="1"/>
              <p:nvPr/>
            </p:nvSpPr>
            <p:spPr>
              <a:xfrm>
                <a:off x="4416606" y="2199809"/>
                <a:ext cx="2847767" cy="3229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neighbor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4AB82D-569F-4D9A-A8DD-569A3E42A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606" y="2199809"/>
                <a:ext cx="2847767" cy="322909"/>
              </a:xfrm>
              <a:prstGeom prst="rect">
                <a:avLst/>
              </a:prstGeom>
              <a:blipFill>
                <a:blip r:embed="rId7"/>
                <a:stretch>
                  <a:fillRect l="-857" b="-245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58251962-5D72-4495-9D53-342D2518A4A4}"/>
              </a:ext>
            </a:extLst>
          </p:cNvPr>
          <p:cNvSpPr txBox="1"/>
          <p:nvPr/>
        </p:nvSpPr>
        <p:spPr>
          <a:xfrm>
            <a:off x="7190767" y="3105834"/>
            <a:ext cx="4643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Генерируя виртуальные записи обучения путем линейной интерполяции</a:t>
            </a:r>
          </a:p>
        </p:txBody>
      </p:sp>
    </p:spTree>
    <p:extLst>
      <p:ext uri="{BB962C8B-B14F-4D97-AF65-F5344CB8AC3E}">
        <p14:creationId xmlns:p14="http://schemas.microsoft.com/office/powerpoint/2010/main" val="213999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еленый круг на прозрачном фоне - фото и картинки abrakadabra.fun">
            <a:extLst>
              <a:ext uri="{FF2B5EF4-FFF2-40B4-BE49-F238E27FC236}">
                <a16:creationId xmlns:a16="http://schemas.microsoft.com/office/drawing/2014/main" id="{9B4F1925-C644-4FDA-98D4-68049AE0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381" y="6266655"/>
            <a:ext cx="544512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A2A6DC7-B8A6-420C-847A-7AB421A4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6" y="239041"/>
            <a:ext cx="2977811" cy="7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DE9B54-5DB7-422A-BCCB-02DE0FA4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057" y="6356349"/>
            <a:ext cx="2743200" cy="365125"/>
          </a:xfrm>
        </p:spPr>
        <p:txBody>
          <a:bodyPr/>
          <a:lstStyle/>
          <a:p>
            <a:fld id="{AF80912D-2530-4144-BDDC-5D86BB7D15D9}" type="slidenum">
              <a:rPr lang="ru-RU" sz="1600" smtClean="0">
                <a:solidFill>
                  <a:schemeClr val="bg1"/>
                </a:solidFill>
              </a:rPr>
              <a:t>8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B8E180-6E98-4B62-A9D2-5F81EC3CD1E4}"/>
              </a:ext>
            </a:extLst>
          </p:cNvPr>
          <p:cNvSpPr txBox="1"/>
          <p:nvPr/>
        </p:nvSpPr>
        <p:spPr>
          <a:xfrm>
            <a:off x="3038016" y="6172269"/>
            <a:ext cx="2044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empora"/>
              </a:rPr>
              <a:t>Поломка питания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5B8EFD-2F27-4C48-812B-7891145BB5E9}"/>
              </a:ext>
            </a:extLst>
          </p:cNvPr>
          <p:cNvSpPr txBox="1"/>
          <p:nvPr/>
        </p:nvSpPr>
        <p:spPr>
          <a:xfrm rot="16200000">
            <a:off x="-1047750" y="3198168"/>
            <a:ext cx="2762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empora"/>
              </a:rPr>
              <a:t>Количество станков </a:t>
            </a:r>
            <a:endParaRPr lang="ru-RU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CB5E8C-3A67-4472-AAB9-14A960683BBB}"/>
              </a:ext>
            </a:extLst>
          </p:cNvPr>
          <p:cNvSpPr txBox="1"/>
          <p:nvPr/>
        </p:nvSpPr>
        <p:spPr>
          <a:xfrm>
            <a:off x="4877882" y="6158469"/>
            <a:ext cx="2057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empora"/>
              </a:rPr>
              <a:t>Перегрев</a:t>
            </a:r>
            <a:endParaRPr lang="ru-RU" sz="1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10C462-19A4-4BC1-B751-2AB5D0096935}"/>
              </a:ext>
            </a:extLst>
          </p:cNvPr>
          <p:cNvSpPr txBox="1"/>
          <p:nvPr/>
        </p:nvSpPr>
        <p:spPr>
          <a:xfrm>
            <a:off x="1409342" y="6184137"/>
            <a:ext cx="1657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empora"/>
              </a:rPr>
              <a:t>Нет поломки</a:t>
            </a:r>
            <a:endParaRPr lang="ru-RU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631746-2E0D-4451-88B1-659169B1B66E}"/>
              </a:ext>
            </a:extLst>
          </p:cNvPr>
          <p:cNvSpPr txBox="1"/>
          <p:nvPr/>
        </p:nvSpPr>
        <p:spPr>
          <a:xfrm>
            <a:off x="8705257" y="6192952"/>
            <a:ext cx="19494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empora"/>
              </a:rPr>
              <a:t>Отказ из-за перенапряжения</a:t>
            </a:r>
            <a:endParaRPr lang="ru-RU" sz="1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965761-21A2-4E4A-8ED7-812969617F0A}"/>
              </a:ext>
            </a:extLst>
          </p:cNvPr>
          <p:cNvSpPr txBox="1"/>
          <p:nvPr/>
        </p:nvSpPr>
        <p:spPr>
          <a:xfrm>
            <a:off x="6660208" y="6168451"/>
            <a:ext cx="2220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empora"/>
              </a:rPr>
              <a:t>Износ инструментов</a:t>
            </a:r>
            <a:endParaRPr lang="ru-RU" sz="1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C8E6E3-5981-4D2D-86FC-E4AB998773D9}"/>
              </a:ext>
            </a:extLst>
          </p:cNvPr>
          <p:cNvSpPr txBox="1"/>
          <p:nvPr/>
        </p:nvSpPr>
        <p:spPr>
          <a:xfrm>
            <a:off x="698878" y="6081989"/>
            <a:ext cx="371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empora"/>
              </a:rPr>
              <a:t>0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ABB727-FC3E-43B3-B0F3-EA2533313290}"/>
              </a:ext>
            </a:extLst>
          </p:cNvPr>
          <p:cNvSpPr txBox="1"/>
          <p:nvPr/>
        </p:nvSpPr>
        <p:spPr>
          <a:xfrm>
            <a:off x="416603" y="5311705"/>
            <a:ext cx="745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empora"/>
              </a:rPr>
              <a:t>1000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4EF1D4-BD81-4769-B0C7-E7440F5052D0}"/>
              </a:ext>
            </a:extLst>
          </p:cNvPr>
          <p:cNvSpPr txBox="1"/>
          <p:nvPr/>
        </p:nvSpPr>
        <p:spPr>
          <a:xfrm>
            <a:off x="447998" y="4632351"/>
            <a:ext cx="683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empora"/>
              </a:rPr>
              <a:t>2000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0261C7-DFE6-4D84-BCB2-FE8D77F06271}"/>
              </a:ext>
            </a:extLst>
          </p:cNvPr>
          <p:cNvSpPr txBox="1"/>
          <p:nvPr/>
        </p:nvSpPr>
        <p:spPr>
          <a:xfrm>
            <a:off x="475370" y="3986020"/>
            <a:ext cx="647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empora"/>
              </a:rPr>
              <a:t>3000</a:t>
            </a:r>
          </a:p>
          <a:p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599637-4F66-42AA-8C5D-9AD7022F75B4}"/>
              </a:ext>
            </a:extLst>
          </p:cNvPr>
          <p:cNvSpPr txBox="1"/>
          <p:nvPr/>
        </p:nvSpPr>
        <p:spPr>
          <a:xfrm>
            <a:off x="475370" y="3301398"/>
            <a:ext cx="700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empora"/>
              </a:rPr>
              <a:t>4000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28D955-EF12-4269-89C9-B157B2762D85}"/>
              </a:ext>
            </a:extLst>
          </p:cNvPr>
          <p:cNvSpPr txBox="1"/>
          <p:nvPr/>
        </p:nvSpPr>
        <p:spPr>
          <a:xfrm>
            <a:off x="447998" y="2635922"/>
            <a:ext cx="727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empora"/>
              </a:rPr>
              <a:t>5000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74ADB0-D7BD-42CB-9782-674D520E080D}"/>
              </a:ext>
            </a:extLst>
          </p:cNvPr>
          <p:cNvSpPr txBox="1"/>
          <p:nvPr/>
        </p:nvSpPr>
        <p:spPr>
          <a:xfrm>
            <a:off x="473280" y="1950205"/>
            <a:ext cx="770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empora"/>
              </a:rPr>
              <a:t>6000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DBCE29-0F0E-4143-A63A-3E6165207666}"/>
              </a:ext>
            </a:extLst>
          </p:cNvPr>
          <p:cNvSpPr txBox="1"/>
          <p:nvPr/>
        </p:nvSpPr>
        <p:spPr>
          <a:xfrm>
            <a:off x="449176" y="1338866"/>
            <a:ext cx="700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empora"/>
              </a:rPr>
              <a:t>7000</a:t>
            </a:r>
            <a:endParaRPr lang="ru-RU" dirty="0"/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748FFC29-87CA-4BD7-9AA6-9D99B49B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450"/>
            <a:ext cx="7915183" cy="792838"/>
          </a:xfrm>
          <a:solidFill>
            <a:srgbClr val="33CC33"/>
          </a:solidFill>
          <a:ln w="28575">
            <a:solidFill>
              <a:schemeClr val="tx1"/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Результаты применения </a:t>
            </a:r>
            <a:r>
              <a:rPr lang="en-US" sz="3600" dirty="0">
                <a:solidFill>
                  <a:schemeClr val="bg1"/>
                </a:solidFill>
              </a:rPr>
              <a:t>SMOTE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EFB74F-4561-44D6-82C5-9124674306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1" t="11256" r="9126" b="10624"/>
          <a:stretch/>
        </p:blipFill>
        <p:spPr>
          <a:xfrm>
            <a:off x="1105120" y="1342489"/>
            <a:ext cx="9602784" cy="483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12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еленый круг на прозрачном фоне - фото и картинки abrakadabra.fun">
            <a:extLst>
              <a:ext uri="{FF2B5EF4-FFF2-40B4-BE49-F238E27FC236}">
                <a16:creationId xmlns:a16="http://schemas.microsoft.com/office/drawing/2014/main" id="{9B4F1925-C644-4FDA-98D4-68049AE0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381" y="6266655"/>
            <a:ext cx="544512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10BC1-B4E9-4309-8DED-ADAC55CE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450"/>
            <a:ext cx="7915183" cy="792838"/>
          </a:xfrm>
          <a:solidFill>
            <a:srgbClr val="33CC33"/>
          </a:solidFill>
          <a:ln w="28575">
            <a:solidFill>
              <a:schemeClr val="tx1"/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Описание исходных параметров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2A6DC7-B8A6-420C-847A-7AB421A4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6" y="239041"/>
            <a:ext cx="2977811" cy="7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DE9B54-5DB7-422A-BCCB-02DE0FA4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057" y="6356349"/>
            <a:ext cx="2743200" cy="365125"/>
          </a:xfrm>
        </p:spPr>
        <p:txBody>
          <a:bodyPr/>
          <a:lstStyle/>
          <a:p>
            <a:fld id="{AF80912D-2530-4144-BDDC-5D86BB7D15D9}" type="slidenum">
              <a:rPr lang="ru-RU" sz="1600" smtClean="0">
                <a:solidFill>
                  <a:schemeClr val="bg1"/>
                </a:solidFill>
              </a:rPr>
              <a:t>9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5B9A92-C65F-4441-A92F-67B76CD225DB}"/>
              </a:ext>
            </a:extLst>
          </p:cNvPr>
          <p:cNvSpPr txBox="1"/>
          <p:nvPr/>
        </p:nvSpPr>
        <p:spPr>
          <a:xfrm>
            <a:off x="326360" y="1877194"/>
            <a:ext cx="754110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dirty="0">
                <a:latin typeface="Tempora-Regular"/>
              </a:rPr>
              <a:t> </a:t>
            </a:r>
            <a:r>
              <a:rPr lang="ru-RU" sz="2000" dirty="0">
                <a:latin typeface="Tempora-Regular"/>
              </a:rPr>
              <a:t>Скорость вращения (</a:t>
            </a:r>
            <a:r>
              <a:rPr lang="en-US" sz="2000" dirty="0">
                <a:latin typeface="Tempora-Regular"/>
              </a:rPr>
              <a:t>Rotational speed</a:t>
            </a:r>
            <a:r>
              <a:rPr lang="ru-RU" sz="2000" dirty="0">
                <a:latin typeface="Tempora-Regular"/>
              </a:rPr>
              <a:t>)</a:t>
            </a:r>
            <a:r>
              <a:rPr lang="en-US" sz="2000" dirty="0">
                <a:latin typeface="Tempora-Regular"/>
              </a:rPr>
              <a:t> [</a:t>
            </a:r>
            <a:r>
              <a:rPr lang="ru-RU" sz="2000" dirty="0">
                <a:latin typeface="Tempora-Regular"/>
              </a:rPr>
              <a:t>об</a:t>
            </a:r>
            <a:r>
              <a:rPr lang="en-US" sz="2000" dirty="0">
                <a:latin typeface="Tempora-Regular"/>
              </a:rPr>
              <a:t>/</a:t>
            </a:r>
            <a:r>
              <a:rPr lang="ru-RU" sz="2000" dirty="0">
                <a:latin typeface="Tempora-Regular"/>
              </a:rPr>
              <a:t>мин</a:t>
            </a:r>
            <a:r>
              <a:rPr lang="en-US" sz="2000" dirty="0">
                <a:latin typeface="Tempora-Regular"/>
              </a:rPr>
              <a:t>] </a:t>
            </a:r>
          </a:p>
          <a:p>
            <a:pPr>
              <a:buFontTx/>
              <a:buChar char="-"/>
            </a:pPr>
            <a:r>
              <a:rPr lang="ru-RU" sz="2000" dirty="0">
                <a:latin typeface="Tempora-Regular"/>
              </a:rPr>
              <a:t> Момент силы (</a:t>
            </a:r>
            <a:r>
              <a:rPr lang="en-US" sz="2000" dirty="0">
                <a:latin typeface="Tempora-Regular"/>
              </a:rPr>
              <a:t>Torque</a:t>
            </a:r>
            <a:r>
              <a:rPr lang="ru-RU" sz="2000" dirty="0">
                <a:latin typeface="Tempora-Regular"/>
              </a:rPr>
              <a:t>)</a:t>
            </a:r>
            <a:r>
              <a:rPr lang="en-US" sz="2000" dirty="0">
                <a:latin typeface="Tempora-Regular"/>
              </a:rPr>
              <a:t> [</a:t>
            </a:r>
            <a:r>
              <a:rPr lang="ru-RU" sz="2000" dirty="0">
                <a:latin typeface="Tempora-Regular"/>
              </a:rPr>
              <a:t>Н * м</a:t>
            </a:r>
            <a:r>
              <a:rPr lang="en-US" sz="2000" dirty="0">
                <a:latin typeface="Tempora-Regular"/>
              </a:rPr>
              <a:t>]</a:t>
            </a:r>
            <a:endParaRPr lang="ru-RU" sz="2000" dirty="0">
              <a:latin typeface="Tempora-Regular"/>
            </a:endParaRPr>
          </a:p>
          <a:p>
            <a:pPr>
              <a:buFontTx/>
              <a:buChar char="-"/>
            </a:pPr>
            <a:r>
              <a:rPr lang="ru-RU" sz="2000" dirty="0">
                <a:latin typeface="Tempora-Regular"/>
              </a:rPr>
              <a:t> Время использования (</a:t>
            </a:r>
            <a:r>
              <a:rPr lang="en-US" sz="2000" dirty="0">
                <a:latin typeface="Tempora-Regular"/>
              </a:rPr>
              <a:t>Tool wear</a:t>
            </a:r>
            <a:r>
              <a:rPr lang="ru-RU" sz="2000" dirty="0">
                <a:latin typeface="Tempora-Regular"/>
              </a:rPr>
              <a:t>)</a:t>
            </a:r>
            <a:r>
              <a:rPr lang="en-US" sz="2000" dirty="0">
                <a:latin typeface="Tempora-Regular"/>
              </a:rPr>
              <a:t> [</a:t>
            </a:r>
            <a:r>
              <a:rPr lang="ru-RU" sz="2000" dirty="0">
                <a:latin typeface="Tempora-Regular"/>
              </a:rPr>
              <a:t>мин</a:t>
            </a:r>
            <a:r>
              <a:rPr lang="en-US" sz="2000" dirty="0">
                <a:latin typeface="Tempora-Regular"/>
              </a:rPr>
              <a:t>]</a:t>
            </a:r>
            <a:endParaRPr lang="ru-RU" sz="2000" dirty="0">
              <a:latin typeface="Tempora-Regular"/>
            </a:endParaRPr>
          </a:p>
          <a:p>
            <a:pPr>
              <a:buFontTx/>
              <a:buChar char="-"/>
            </a:pPr>
            <a:r>
              <a:rPr lang="ru-RU" sz="2000" dirty="0">
                <a:latin typeface="Tempora-Regular"/>
              </a:rPr>
              <a:t> Поломка (</a:t>
            </a:r>
            <a:r>
              <a:rPr lang="en-US" sz="2000" dirty="0">
                <a:latin typeface="Tempora-Regular"/>
              </a:rPr>
              <a:t>Target</a:t>
            </a:r>
            <a:r>
              <a:rPr lang="ru-RU" sz="2000" dirty="0">
                <a:latin typeface="Tempora-Regular"/>
              </a:rPr>
              <a:t>)</a:t>
            </a:r>
            <a:r>
              <a:rPr lang="en-US" sz="2000" dirty="0">
                <a:latin typeface="Tempora-Regular"/>
              </a:rPr>
              <a:t> [0/1]</a:t>
            </a:r>
          </a:p>
          <a:p>
            <a:pPr>
              <a:buFontTx/>
              <a:buChar char="-"/>
            </a:pPr>
            <a:r>
              <a:rPr lang="ru-RU" sz="2000" dirty="0">
                <a:latin typeface="Tempora-Regular"/>
              </a:rPr>
              <a:t> Тип станка (</a:t>
            </a:r>
            <a:r>
              <a:rPr lang="en-US" sz="2000" dirty="0">
                <a:latin typeface="Tempora-Regular"/>
              </a:rPr>
              <a:t>Type</a:t>
            </a:r>
            <a:r>
              <a:rPr lang="ru-RU" sz="2000" dirty="0">
                <a:latin typeface="Tempora-Regular"/>
              </a:rPr>
              <a:t>)</a:t>
            </a:r>
            <a:r>
              <a:rPr lang="en-US" sz="2000" dirty="0">
                <a:latin typeface="Tempora-Regular"/>
              </a:rPr>
              <a:t> [S/M/L]</a:t>
            </a:r>
            <a:endParaRPr lang="ru-RU" sz="2000" dirty="0">
              <a:latin typeface="Tempora-Regular"/>
            </a:endParaRPr>
          </a:p>
          <a:p>
            <a:pPr>
              <a:buFontTx/>
              <a:buChar char="-"/>
            </a:pPr>
            <a:r>
              <a:rPr lang="ru-RU" sz="2000" dirty="0">
                <a:latin typeface="Tempora-Regular"/>
              </a:rPr>
              <a:t> Температура воздуха (</a:t>
            </a:r>
            <a:r>
              <a:rPr lang="en-US" sz="2000" dirty="0">
                <a:latin typeface="Tempora-Regular"/>
              </a:rPr>
              <a:t>Air temp</a:t>
            </a:r>
            <a:r>
              <a:rPr lang="ru-RU" sz="2000" dirty="0">
                <a:latin typeface="Tempora-Regular"/>
              </a:rPr>
              <a:t>)</a:t>
            </a:r>
            <a:r>
              <a:rPr lang="en-US" sz="2000" dirty="0">
                <a:latin typeface="Tempora-Regular"/>
              </a:rPr>
              <a:t> [</a:t>
            </a:r>
            <a:r>
              <a:rPr lang="ru-RU" sz="2000" dirty="0">
                <a:latin typeface="Tempora-Regular"/>
              </a:rPr>
              <a:t>К</a:t>
            </a:r>
            <a:r>
              <a:rPr lang="en-US" sz="2000" dirty="0">
                <a:latin typeface="Tempora-Regular"/>
              </a:rPr>
              <a:t>]</a:t>
            </a:r>
          </a:p>
          <a:p>
            <a:pPr>
              <a:buFontTx/>
              <a:buChar char="-"/>
            </a:pPr>
            <a:r>
              <a:rPr lang="en-US" sz="2000" dirty="0">
                <a:latin typeface="Tempora-Regular"/>
              </a:rPr>
              <a:t> </a:t>
            </a:r>
            <a:r>
              <a:rPr lang="ru-RU" sz="2000" dirty="0">
                <a:latin typeface="Tempora-Regular"/>
              </a:rPr>
              <a:t>Температура станка (</a:t>
            </a:r>
            <a:r>
              <a:rPr lang="en-US" sz="2000" dirty="0">
                <a:latin typeface="Tempora-Regular"/>
              </a:rPr>
              <a:t>Process temp</a:t>
            </a:r>
            <a:r>
              <a:rPr lang="ru-RU" sz="2000" dirty="0">
                <a:latin typeface="Tempora-Regular"/>
              </a:rPr>
              <a:t>)</a:t>
            </a:r>
            <a:r>
              <a:rPr lang="en-US" sz="2000" dirty="0">
                <a:latin typeface="Tempora-Regular"/>
              </a:rPr>
              <a:t> [</a:t>
            </a:r>
            <a:r>
              <a:rPr lang="ru-RU" sz="2000" dirty="0">
                <a:latin typeface="Tempora-Regular"/>
              </a:rPr>
              <a:t>К</a:t>
            </a:r>
            <a:r>
              <a:rPr lang="en-US" sz="2000" dirty="0">
                <a:latin typeface="Tempora-Regular"/>
              </a:rPr>
              <a:t>]</a:t>
            </a:r>
            <a:endParaRPr lang="ru-RU" sz="2000" dirty="0">
              <a:latin typeface="Tempora-Regular"/>
            </a:endParaRPr>
          </a:p>
          <a:p>
            <a:pPr>
              <a:buFontTx/>
              <a:buChar char="-"/>
            </a:pPr>
            <a:endParaRPr lang="ru-RU" sz="2000" dirty="0">
              <a:latin typeface="Tempora-Regular"/>
            </a:endParaRPr>
          </a:p>
          <a:p>
            <a:pPr>
              <a:buFontTx/>
              <a:buChar char="-"/>
            </a:pPr>
            <a:r>
              <a:rPr lang="en-US" sz="2000" dirty="0">
                <a:latin typeface="Tempora-Regular"/>
              </a:rPr>
              <a:t> </a:t>
            </a:r>
            <a:r>
              <a:rPr lang="ru-RU" sz="2000" dirty="0">
                <a:latin typeface="Tempora-Regular"/>
              </a:rPr>
              <a:t>Тип поломки (</a:t>
            </a:r>
            <a:r>
              <a:rPr lang="en-US" sz="2000" dirty="0">
                <a:latin typeface="Tempora-Regular"/>
              </a:rPr>
              <a:t>Failure type</a:t>
            </a:r>
            <a:r>
              <a:rPr lang="ru-RU" sz="2000" dirty="0">
                <a:latin typeface="Tempora-Regular"/>
              </a:rPr>
              <a:t>) – Целевой параметр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90F17C-EB14-448E-A779-A38B2C28581C}"/>
              </a:ext>
            </a:extLst>
          </p:cNvPr>
          <p:cNvSpPr txBox="1"/>
          <p:nvPr/>
        </p:nvSpPr>
        <p:spPr>
          <a:xfrm>
            <a:off x="1791466" y="1306879"/>
            <a:ext cx="3424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Tempora-Regular"/>
              </a:rPr>
              <a:t>Полезны для обучения модели</a:t>
            </a:r>
            <a:endParaRPr lang="ru-RU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A12007-83E7-4390-BE33-622DB277CBED}"/>
              </a:ext>
            </a:extLst>
          </p:cNvPr>
          <p:cNvSpPr txBox="1"/>
          <p:nvPr/>
        </p:nvSpPr>
        <p:spPr>
          <a:xfrm>
            <a:off x="7515028" y="1306879"/>
            <a:ext cx="4285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Tempora-Regular"/>
              </a:rPr>
              <a:t>Не несут ценности в выявлении поломки</a:t>
            </a:r>
            <a:endParaRPr lang="ru-RU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AD0F54-B65C-4D1E-A04D-6A5DB3C257BD}"/>
              </a:ext>
            </a:extLst>
          </p:cNvPr>
          <p:cNvSpPr txBox="1"/>
          <p:nvPr/>
        </p:nvSpPr>
        <p:spPr>
          <a:xfrm>
            <a:off x="7242772" y="1877194"/>
            <a:ext cx="55739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dirty="0">
                <a:latin typeface="Tempora-Regular"/>
              </a:rPr>
              <a:t> </a:t>
            </a:r>
            <a:r>
              <a:rPr lang="ru-RU" sz="2000" dirty="0">
                <a:latin typeface="Tempora-Regular"/>
              </a:rPr>
              <a:t>Уникальный идентификатор (</a:t>
            </a:r>
            <a:r>
              <a:rPr lang="en-US" sz="2000" dirty="0">
                <a:latin typeface="Tempora-Regular"/>
              </a:rPr>
              <a:t>UID</a:t>
            </a:r>
            <a:r>
              <a:rPr lang="ru-RU" sz="2000" dirty="0">
                <a:latin typeface="Tempora-Regular"/>
              </a:rPr>
              <a:t>)</a:t>
            </a:r>
            <a:endParaRPr lang="en-US" sz="2000" dirty="0">
              <a:latin typeface="Tempora-Regular"/>
            </a:endParaRPr>
          </a:p>
          <a:p>
            <a:pPr>
              <a:buFontTx/>
              <a:buChar char="-"/>
            </a:pPr>
            <a:r>
              <a:rPr lang="en-US" sz="2000" dirty="0">
                <a:latin typeface="Tempora-Regular"/>
              </a:rPr>
              <a:t> </a:t>
            </a:r>
            <a:r>
              <a:rPr lang="ru-RU" sz="2000" dirty="0">
                <a:latin typeface="Tempora-Regular"/>
              </a:rPr>
              <a:t>Идентификатор станка (</a:t>
            </a:r>
            <a:r>
              <a:rPr lang="en-US" sz="2000" dirty="0" err="1">
                <a:latin typeface="Tempora-Regular"/>
              </a:rPr>
              <a:t>ProductId</a:t>
            </a:r>
            <a:r>
              <a:rPr lang="ru-RU" sz="2000" dirty="0">
                <a:latin typeface="Tempora-Regular"/>
              </a:rPr>
              <a:t>)</a:t>
            </a:r>
            <a:endParaRPr lang="en-US" sz="2000" dirty="0">
              <a:latin typeface="Tempora-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735E50-A39F-489E-9AE8-A4A5E8ED34F3}"/>
                  </a:ext>
                </a:extLst>
              </p:cNvPr>
              <p:cNvSpPr txBox="1"/>
              <p:nvPr/>
            </p:nvSpPr>
            <p:spPr>
              <a:xfrm>
                <a:off x="7242772" y="2838775"/>
                <a:ext cx="4949228" cy="4004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>
                    <a:latin typeface="Tempora-Regular"/>
                  </a:rPr>
                  <a:t>В качестве </a:t>
                </a:r>
                <a:r>
                  <a:rPr lang="ru-RU" sz="2000" b="1" dirty="0">
                    <a:latin typeface="Tempora-Regular"/>
                  </a:rPr>
                  <a:t>дополнительного параметра </a:t>
                </a:r>
                <a:r>
                  <a:rPr lang="ru-RU" sz="2000" dirty="0">
                    <a:latin typeface="Tempora-Regular"/>
                  </a:rPr>
                  <a:t>(</a:t>
                </a:r>
                <a:r>
                  <a:rPr lang="en-US" sz="2000" dirty="0">
                    <a:latin typeface="Tempora-Regular"/>
                  </a:rPr>
                  <a:t>feature</a:t>
                </a:r>
                <a:r>
                  <a:rPr lang="ru-RU" sz="2000" dirty="0">
                    <a:latin typeface="Tempora-Regular"/>
                  </a:rPr>
                  <a:t>) возьмем мощность вращающегося объекта:</a:t>
                </a:r>
                <a:endParaRPr lang="en-US" sz="2000" dirty="0">
                  <a:latin typeface="Tempora-Regular"/>
                </a:endParaRPr>
              </a:p>
              <a:p>
                <a:endParaRPr lang="ru-RU" sz="2000" dirty="0">
                  <a:latin typeface="Tempora-Regular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ru-RU" sz="20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dirty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ru-RU" sz="2000" dirty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ru-RU" sz="2000" dirty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000" dirty="0">
                  <a:latin typeface="Tempora-Regular"/>
                </a:endParaRPr>
              </a:p>
              <a:p>
                <a:endParaRPr lang="ru-RU" sz="2000" dirty="0">
                  <a:latin typeface="Tempora-Regular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ru-RU" sz="2000" dirty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ru-RU" sz="2000" dirty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ru-RU" sz="2000" dirty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Tempora-Regular"/>
                </a:endParaRPr>
              </a:p>
              <a:p>
                <a:endParaRPr lang="ru-RU" sz="2000" dirty="0">
                  <a:latin typeface="Tempora-Regular"/>
                </a:endParaRPr>
              </a:p>
              <a:p>
                <a:pPr algn="ctr"/>
                <a:r>
                  <a:rPr lang="en-US" sz="2000" dirty="0">
                    <a:latin typeface="Cambria Math" panose="02040503050406030204" pitchFamily="18" charset="0"/>
                  </a:rPr>
                  <a:t>P</a:t>
                </a:r>
                <a:r>
                  <a:rPr lang="ru-RU" sz="2000" dirty="0">
                    <a:latin typeface="Cambria Math" panose="02040503050406030204" pitchFamily="18" charset="0"/>
                  </a:rPr>
                  <a:t> – мощность </a:t>
                </a:r>
                <a:r>
                  <a:rPr lang="en-US" sz="2000" dirty="0">
                    <a:latin typeface="Cambria Math" panose="02040503050406030204" pitchFamily="18" charset="0"/>
                  </a:rPr>
                  <a:t>[</a:t>
                </a:r>
                <a:r>
                  <a:rPr lang="ru-RU" sz="2000" dirty="0">
                    <a:latin typeface="Cambria Math" panose="02040503050406030204" pitchFamily="18" charset="0"/>
                  </a:rPr>
                  <a:t>Вт</a:t>
                </a:r>
                <a:r>
                  <a:rPr lang="en-US" sz="2000" dirty="0">
                    <a:latin typeface="Cambria Math" panose="02040503050406030204" pitchFamily="18" charset="0"/>
                  </a:rPr>
                  <a:t>]</a:t>
                </a:r>
                <a:endParaRPr lang="ru-RU" sz="20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2000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ru-RU" sz="2000" dirty="0">
                    <a:latin typeface="Cambria Math" panose="02040503050406030204" pitchFamily="18" charset="0"/>
                  </a:rPr>
                  <a:t> – моменты силы </a:t>
                </a:r>
                <a:r>
                  <a:rPr lang="en-US" sz="2000" dirty="0">
                    <a:latin typeface="Tempora-Regular"/>
                  </a:rPr>
                  <a:t>[</a:t>
                </a:r>
                <a:r>
                  <a:rPr lang="ru-RU" sz="2000" dirty="0">
                    <a:latin typeface="Tempora-Regular"/>
                  </a:rPr>
                  <a:t>Н * м</a:t>
                </a:r>
                <a:r>
                  <a:rPr lang="en-US" sz="2000" dirty="0">
                    <a:latin typeface="Tempora-Regular"/>
                  </a:rPr>
                  <a:t>]</a:t>
                </a:r>
                <a:endParaRPr lang="ru-RU" sz="20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2000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ru-RU" sz="2000" dirty="0">
                    <a:latin typeface="Cambria Math" panose="02040503050406030204" pitchFamily="18" charset="0"/>
                  </a:rPr>
                  <a:t> – угловая скорость </a:t>
                </a:r>
                <a:r>
                  <a:rPr lang="en-US" sz="2000" dirty="0">
                    <a:latin typeface="Cambria Math" panose="02040503050406030204" pitchFamily="18" charset="0"/>
                  </a:rPr>
                  <a:t>[</a:t>
                </a:r>
                <a:r>
                  <a:rPr lang="ru-RU" sz="2000" dirty="0">
                    <a:latin typeface="Cambria Math" panose="02040503050406030204" pitchFamily="18" charset="0"/>
                  </a:rPr>
                  <a:t>рад</a:t>
                </a:r>
                <a:r>
                  <a:rPr lang="en-US" sz="2000" dirty="0">
                    <a:latin typeface="Cambria Math" panose="02040503050406030204" pitchFamily="18" charset="0"/>
                  </a:rPr>
                  <a:t>/</a:t>
                </a:r>
                <a:r>
                  <a:rPr lang="ru-RU" sz="2000" dirty="0">
                    <a:latin typeface="Cambria Math" panose="02040503050406030204" pitchFamily="18" charset="0"/>
                  </a:rPr>
                  <a:t>с</a:t>
                </a:r>
                <a:r>
                  <a:rPr lang="en-US" sz="2000" dirty="0">
                    <a:latin typeface="Cambria Math" panose="02040503050406030204" pitchFamily="18" charset="0"/>
                  </a:rPr>
                  <a:t>]</a:t>
                </a:r>
                <a:endParaRPr lang="ru-RU" sz="20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ru-RU" sz="2000" dirty="0">
                    <a:latin typeface="Tempora-Regular"/>
                  </a:rPr>
                  <a:t> – кол-во оборотов в минуту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735E50-A39F-489E-9AE8-A4A5E8ED3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772" y="2838775"/>
                <a:ext cx="4949228" cy="4004879"/>
              </a:xfrm>
              <a:prstGeom prst="rect">
                <a:avLst/>
              </a:prstGeom>
              <a:blipFill>
                <a:blip r:embed="rId4"/>
                <a:stretch>
                  <a:fillRect l="-1232" t="-913" r="-2217" b="-18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391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</TotalTime>
  <Words>1158</Words>
  <Application>Microsoft Office PowerPoint</Application>
  <PresentationFormat>Широкоэкранный</PresentationFormat>
  <Paragraphs>316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KaTeX_Main</vt:lpstr>
      <vt:lpstr>KaTeX_Math</vt:lpstr>
      <vt:lpstr>Tempora</vt:lpstr>
      <vt:lpstr>Tempora-Regular</vt:lpstr>
      <vt:lpstr>Times New Roman</vt:lpstr>
      <vt:lpstr>ui-sans-serif</vt:lpstr>
      <vt:lpstr>Тема Office</vt:lpstr>
      <vt:lpstr>ПРОГНОЗИРОВАНИЕ РИСКА МЕХАНИЧЕСКОГО ПОВРЕЖДЕНИЯ СТАНКОВ С ПРИМЕНЕНИЕМ МЕТОДОВ МАШИННОГО ОБУЧЕНИЯ</vt:lpstr>
      <vt:lpstr>Цели и задачи исследования</vt:lpstr>
      <vt:lpstr>Актуальность исследования</vt:lpstr>
      <vt:lpstr>Существующие методы профилактики и предотвращения повреждений</vt:lpstr>
      <vt:lpstr>Типы рассматриваемых повреждений</vt:lpstr>
      <vt:lpstr>Дисбаланс классов</vt:lpstr>
      <vt:lpstr>Алгоритм SMOTE</vt:lpstr>
      <vt:lpstr>Результаты применения SMOTE</vt:lpstr>
      <vt:lpstr>Описание исходных параметров</vt:lpstr>
      <vt:lpstr>Корреляционный анализ</vt:lpstr>
      <vt:lpstr>Постановка задачи</vt:lpstr>
      <vt:lpstr>Используемые алгоритмы машинного обучения</vt:lpstr>
      <vt:lpstr>Используемые алгоритмы машинного обучения</vt:lpstr>
      <vt:lpstr>Метрики для  оценки моделей</vt:lpstr>
      <vt:lpstr>Результаты (F1 - мера)</vt:lpstr>
      <vt:lpstr>Выводы</vt:lpstr>
      <vt:lpstr>Ограниченность данных</vt:lpstr>
      <vt:lpstr>Логистическая регрессия</vt:lpstr>
      <vt:lpstr>Логистическая регрессия</vt:lpstr>
      <vt:lpstr>Отыскание пороговое значение алгоритма классификации</vt:lpstr>
      <vt:lpstr>Результаты (F1 - мера)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ПРОГНОЗИРОВАНИЕ РИСКА МЕХАНИЧЕСКОГО ПОВРЕЖДЕНИЯ СТАНКОВ С ПРИМЕНЕНИЕМ МЕТОДОВ МАШИННОГО ОБУЧЕНИЯ</dc:title>
  <dc:creator>Максим Трубачев</dc:creator>
  <cp:lastModifiedBy>Максим Трубачев</cp:lastModifiedBy>
  <cp:revision>52</cp:revision>
  <dcterms:created xsi:type="dcterms:W3CDTF">2024-06-04T22:05:58Z</dcterms:created>
  <dcterms:modified xsi:type="dcterms:W3CDTF">2024-06-17T21:43:02Z</dcterms:modified>
</cp:coreProperties>
</file>