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22" r:id="rId1"/>
  </p:sldMasterIdLst>
  <p:notesMasterIdLst>
    <p:notesMasterId r:id="rId27"/>
  </p:notesMasterIdLst>
  <p:sldIdLst>
    <p:sldId id="256" r:id="rId2"/>
    <p:sldId id="257" r:id="rId3"/>
    <p:sldId id="272" r:id="rId4"/>
    <p:sldId id="273" r:id="rId5"/>
    <p:sldId id="274" r:id="rId6"/>
    <p:sldId id="271" r:id="rId7"/>
    <p:sldId id="258" r:id="rId8"/>
    <p:sldId id="275" r:id="rId9"/>
    <p:sldId id="259" r:id="rId10"/>
    <p:sldId id="260" r:id="rId11"/>
    <p:sldId id="276" r:id="rId12"/>
    <p:sldId id="261" r:id="rId13"/>
    <p:sldId id="277" r:id="rId14"/>
    <p:sldId id="262" r:id="rId15"/>
    <p:sldId id="263" r:id="rId16"/>
    <p:sldId id="265" r:id="rId17"/>
    <p:sldId id="269" r:id="rId18"/>
    <p:sldId id="279" r:id="rId19"/>
    <p:sldId id="280" r:id="rId20"/>
    <p:sldId id="281" r:id="rId21"/>
    <p:sldId id="282" r:id="rId22"/>
    <p:sldId id="283" r:id="rId23"/>
    <p:sldId id="267" r:id="rId24"/>
    <p:sldId id="268" r:id="rId25"/>
    <p:sldId id="28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E9995-63F7-4053-9D6C-2A82F33BB675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0049-0349-4552-BA38-E90B2BA5CD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32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50049-0349-4552-BA38-E90B2BA5CD6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474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50049-0349-4552-BA38-E90B2BA5CD6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7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50049-0349-4552-BA38-E90B2BA5CD6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66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B61E-E43E-4B09-8140-4D8E59FBB295}" type="datetime1">
              <a:rPr lang="ru-RU" smtClean="0"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76FA-D11F-41A6-A50A-7C98A345439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59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13F5-47E1-4BCA-9E99-B40FDA928751}" type="datetime1">
              <a:rPr lang="ru-RU" smtClean="0"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76FA-D11F-41A6-A50A-7C98A3454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83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A6FEC-A6B5-4D7E-A8DC-3B02F50AD4CD}" type="datetime1">
              <a:rPr lang="ru-RU" smtClean="0"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76FA-D11F-41A6-A50A-7C98A3454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05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7AE6-6E19-406C-823D-7411343531FB}" type="datetime1">
              <a:rPr lang="ru-RU" smtClean="0"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76FA-D11F-41A6-A50A-7C98A3454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25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BBA6-16A7-4DBD-8E7A-54A343863242}" type="datetime1">
              <a:rPr lang="ru-RU" smtClean="0"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76FA-D11F-41A6-A50A-7C98A345439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35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E406B-75C1-4CE4-A88C-57CA9A162410}" type="datetime1">
              <a:rPr lang="ru-RU" smtClean="0"/>
              <a:t>29.06.2021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76FA-D11F-41A6-A50A-7C98A3454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41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C07A-2A35-45F1-8A85-F14DB8462A0A}" type="datetime1">
              <a:rPr lang="ru-RU" smtClean="0"/>
              <a:t>29.06.2021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76FA-D11F-41A6-A50A-7C98A3454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37054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9102-9BA5-4741-B2D9-252606D14163}" type="datetime1">
              <a:rPr lang="ru-RU" smtClean="0"/>
              <a:t>29.06.2021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76FA-D11F-41A6-A50A-7C98A3454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2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98DE-8A86-4627-A16E-290198DDB08A}" type="datetime1">
              <a:rPr lang="ru-RU" smtClean="0"/>
              <a:t>29.06.2021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76FA-D11F-41A6-A50A-7C98A3454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707AC8B-286D-4CC3-9D19-4BD809B5ED7F}" type="datetime1">
              <a:rPr lang="ru-RU" smtClean="0"/>
              <a:t>29.06.2021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E776FA-D11F-41A6-A50A-7C98A3454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16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7D42-983E-4A4A-8416-4E9ED43F7798}" type="datetime1">
              <a:rPr lang="ru-RU" smtClean="0"/>
              <a:t>29.06.2021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76FA-D11F-41A6-A50A-7C98A34543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6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501C07A-2A35-45F1-8A85-F14DB8462A0A}" type="datetime1">
              <a:rPr lang="ru-RU" smtClean="0"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E776FA-D11F-41A6-A50A-7C98A345439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9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88178-B75B-4480-AA0F-9D55283FC8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Создание модели индивидуального имплантата тазобедренного сустава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C62DB5-7019-461C-907C-28E40DC9B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6813" y="4694043"/>
            <a:ext cx="6595187" cy="127366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1800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Выполнила: 			</a:t>
            </a:r>
          </a:p>
          <a:p>
            <a:pPr algn="l"/>
            <a:r>
              <a:rPr lang="ru-RU" sz="1800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студентка группы 3630103/70201                   		Байбородова И.А.</a:t>
            </a:r>
          </a:p>
          <a:p>
            <a:pPr algn="l"/>
            <a:r>
              <a:rPr lang="ru-RU" sz="1800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Научный руководитель:	</a:t>
            </a:r>
          </a:p>
          <a:p>
            <a:pPr algn="l"/>
            <a:r>
              <a:rPr lang="ru-RU" sz="1800" cap="none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доцент ВШТМ, к.ф.-м.н.                                      		Лобода О.С.</a:t>
            </a:r>
          </a:p>
        </p:txBody>
      </p:sp>
    </p:spTree>
    <p:extLst>
      <p:ext uri="{BB962C8B-B14F-4D97-AF65-F5344CB8AC3E}">
        <p14:creationId xmlns:p14="http://schemas.microsoft.com/office/powerpoint/2010/main" val="2573046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D1651-260E-491C-9DBD-28A6A9F5B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3D-</a:t>
            </a:r>
            <a:r>
              <a:rPr lang="ru-RU" dirty="0"/>
              <a:t>модель системы «пояс нижних конечностей - имплантат»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75D25B-61D9-4F98-AEA6-2FA8723C4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DE776FA-D11F-41A6-A50A-7C98A3454395}" type="slidenum">
              <a:rPr lang="ru-RU" smtClean="0"/>
              <a:t>10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BD182A-AE9C-4C45-89BA-84AE48992A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68320" y="1873691"/>
            <a:ext cx="6019165" cy="427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7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D1651-260E-491C-9DBD-28A6A9F5B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Модель системы «пояс нижних конечностей - имплантат» после обработки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75D25B-61D9-4F98-AEA6-2FA8723C4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DE776FA-D11F-41A6-A50A-7C98A3454395}" type="slidenum">
              <a:rPr lang="ru-RU" smtClean="0"/>
              <a:t>11</a:t>
            </a:fld>
            <a:endParaRPr lang="ru-RU"/>
          </a:p>
        </p:txBody>
      </p:sp>
      <p:pic>
        <p:nvPicPr>
          <p:cNvPr id="5" name="Объект 10">
            <a:extLst>
              <a:ext uri="{FF2B5EF4-FFF2-40B4-BE49-F238E27FC236}">
                <a16:creationId xmlns:a16="http://schemas.microsoft.com/office/drawing/2014/main" id="{216E92E2-3FB1-4C93-A76D-8B35D82F6D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16567" y="1881504"/>
            <a:ext cx="6158865" cy="41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03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65CC0-9993-4B99-A9C7-9B1332733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Построение поверхностной сетки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001975-FF43-4124-8603-CCA7A4E5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DE776FA-D11F-41A6-A50A-7C98A3454395}" type="slidenum">
              <a:rPr lang="ru-RU" smtClean="0"/>
              <a:t>12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975002-79C1-4ED4-AE19-A8BE28763D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27509" y="1835574"/>
            <a:ext cx="6336982" cy="425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35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71891-C970-4FEF-8E2D-8C173EE43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Построение объемной сетки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F7C346-3762-41CD-96DE-42959585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76FA-D11F-41A6-A50A-7C98A3454395}" type="slidenum">
              <a:rPr lang="ru-RU" smtClean="0"/>
              <a:t>13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C1ADE8-7D40-4968-8E9F-2EA4962461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63411" y="1868804"/>
            <a:ext cx="5865177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10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AA2D8-ED00-4A0A-A1DA-11D49F1D6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Физико-механические свойства материалов модели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EA2104-8911-4467-B5FC-2F69A603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DE776FA-D11F-41A6-A50A-7C98A3454395}" type="slidenum">
              <a:rPr lang="ru-RU" smtClean="0"/>
              <a:t>14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247E12-1CB7-427F-82E4-B4256C4933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34720" y="1832733"/>
            <a:ext cx="5641340" cy="42937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56DC48-0F49-4981-BE33-E02E892C420B}"/>
              </a:ext>
            </a:extLst>
          </p:cNvPr>
          <p:cNvPicPr/>
          <p:nvPr/>
        </p:nvPicPr>
        <p:blipFill rotWithShape="1">
          <a:blip r:embed="rId3"/>
          <a:srcRect l="6404" r="5801"/>
          <a:stretch/>
        </p:blipFill>
        <p:spPr>
          <a:xfrm>
            <a:off x="6738620" y="2154933"/>
            <a:ext cx="4823460" cy="364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40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9CCA4-A1D8-45CD-BC5E-23C114C6B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Перенос модели в </a:t>
            </a:r>
            <a:r>
              <a:rPr lang="en-US" dirty="0"/>
              <a:t>ANSYS</a:t>
            </a:r>
            <a:r>
              <a:rPr lang="ru-RU" dirty="0"/>
              <a:t> </a:t>
            </a:r>
            <a:r>
              <a:rPr lang="en-US" dirty="0"/>
              <a:t>Workbench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A41224-DB52-4847-818C-CFF97A5CA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DE776FA-D11F-41A6-A50A-7C98A3454395}" type="slidenum">
              <a:rPr lang="ru-RU" smtClean="0"/>
              <a:t>15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EFD3A6-62F1-461F-9881-026FE7EA226A}"/>
              </a:ext>
            </a:extLst>
          </p:cNvPr>
          <p:cNvPicPr/>
          <p:nvPr/>
        </p:nvPicPr>
        <p:blipFill rotWithShape="1">
          <a:blip r:embed="rId2"/>
          <a:srcRect b="13417"/>
          <a:stretch/>
        </p:blipFill>
        <p:spPr bwMode="auto">
          <a:xfrm>
            <a:off x="1097280" y="2068512"/>
            <a:ext cx="4314825" cy="1995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702994-4C98-446F-908F-265EE47EC1D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10250" y="2068512"/>
            <a:ext cx="534543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1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1AD23-AB7B-40BC-9227-A8C2DCC1D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Граничные условия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8ADF51-69CE-42F2-9E9A-FC09519B9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DE776FA-D11F-41A6-A50A-7C98A3454395}" type="slidenum">
              <a:rPr lang="ru-RU" smtClean="0"/>
              <a:t>16</a:t>
            </a:fld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F8B28D0-5F58-4463-922B-985B281D6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данной работе будут рассмотрены три разных случая: когда заделка расположена на внутренней поверхности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ацетабулярного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компонента имплантата, когда заделка расположена в вертлужной впадине здорового сустава и когда заделка находится и там, и там. К срезанной поверхности пятого позвонка поясничного отдела прикладывается распределенная сила величиной 2000 Н, направленная вниз.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119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3CF28-AAD5-4D87-98C7-A7F00DEF2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Расчет напряженно-деформированного состояния модели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BA6B06-3538-44D0-9D20-F44DA1228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0" y="5266267"/>
            <a:ext cx="4021218" cy="907626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Заделка расположена на внутренней поверхности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ацетабулярного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компонента имплантата.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AC4349-712E-46BF-9C4E-154BCD36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DE776FA-D11F-41A6-A50A-7C98A3454395}" type="slidenum">
              <a:rPr lang="ru-RU" smtClean="0"/>
              <a:t>17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FE166F-9036-43C3-B600-69C3BC0A31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44719" y="1890077"/>
            <a:ext cx="7255113" cy="38300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D3BF7E-F76A-43B6-BF8C-D1E53390ECC1}"/>
              </a:ext>
            </a:extLst>
          </p:cNvPr>
          <p:cNvPicPr/>
          <p:nvPr/>
        </p:nvPicPr>
        <p:blipFill rotWithShape="1">
          <a:blip r:embed="rId3"/>
          <a:srcRect r="43649" b="10951"/>
          <a:stretch/>
        </p:blipFill>
        <p:spPr bwMode="auto">
          <a:xfrm>
            <a:off x="528320" y="1890077"/>
            <a:ext cx="4021218" cy="3280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3420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D8B59-EACC-4DD7-B698-342183FA7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Расчет напряженно-деформированного состояния модели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D0DC33-70E6-44C5-91EF-2ADDE9FC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76FA-D11F-41A6-A50A-7C98A3454395}" type="slidenum">
              <a:rPr lang="ru-RU" smtClean="0"/>
              <a:t>18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6854EC-F388-4977-804C-D5589D9F89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9921" y="2022157"/>
            <a:ext cx="6160452" cy="32813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044F00-59DE-4D27-B863-EEF139F9DFF4}"/>
              </a:ext>
            </a:extLst>
          </p:cNvPr>
          <p:cNvPicPr/>
          <p:nvPr/>
        </p:nvPicPr>
        <p:blipFill rotWithShape="1">
          <a:blip r:embed="rId3"/>
          <a:srcRect r="19674"/>
          <a:stretch/>
        </p:blipFill>
        <p:spPr>
          <a:xfrm>
            <a:off x="6983412" y="2022157"/>
            <a:ext cx="4771707" cy="295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A8B45-7868-4CEE-A72F-6403396A2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Расчет напряженно-деформированного состояния модели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686218-EE7A-4E1B-9A22-9F155073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76FA-D11F-41A6-A50A-7C98A3454395}" type="slidenum">
              <a:rPr lang="ru-RU" smtClean="0"/>
              <a:t>19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6ED4CA-8FC6-415E-A370-D7323CF26B6D}"/>
              </a:ext>
            </a:extLst>
          </p:cNvPr>
          <p:cNvPicPr/>
          <p:nvPr/>
        </p:nvPicPr>
        <p:blipFill rotWithShape="1">
          <a:blip r:embed="rId2"/>
          <a:srcRect r="43649" b="10682"/>
          <a:stretch/>
        </p:blipFill>
        <p:spPr bwMode="auto">
          <a:xfrm>
            <a:off x="589280" y="1878111"/>
            <a:ext cx="3982719" cy="31307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2ABA57-DC47-4F64-ABA1-388E113DCD7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75200" y="1878111"/>
            <a:ext cx="7264400" cy="39435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F45DCC-C631-4A32-9767-B1382E34CF85}"/>
              </a:ext>
            </a:extLst>
          </p:cNvPr>
          <p:cNvSpPr txBox="1"/>
          <p:nvPr/>
        </p:nvSpPr>
        <p:spPr>
          <a:xfrm>
            <a:off x="589280" y="5149631"/>
            <a:ext cx="3982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Заделка расположена в вертлужной впадине здорового сустава.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18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18A92-5651-461F-A52C-DF969FFC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 задачи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BC637B-0AE2-447C-865F-C59DCCE0E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19786"/>
          </a:xfrm>
        </p:spPr>
        <p:txBody>
          <a:bodyPr>
            <a:normAutofit lnSpcReduction="10000"/>
          </a:bodyPr>
          <a:lstStyle/>
          <a:p>
            <a:pPr indent="450215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Целью исследования является изучение процесса построения полноценной компьютерной трехмерной модели тазового пояса и имплантата тазобедренного сустава конкретной пациентки, которой была проведена ревизионная операция по замене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ацетабулярного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компонента эндопротеза, расчет напряженно-деформированного состояния модели.</a:t>
            </a:r>
          </a:p>
          <a:p>
            <a:pPr indent="450215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Построение трехмерной компьютерной модели имплантата и пояса нижних конечностей пациентки с помощью компьютерной томографии;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Построение поверхностной и объемной сеток модели;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Изучение литературы и выбор материалов модели;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Перенос готовой модели в программное обеспечение 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ANSYS Workbench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Расчет напряженно-деформированного состояния системы «пояс нижних конечностей − имплантат».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5D50C5-8DB1-497E-9EAA-965C6F12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DE776FA-D11F-41A6-A50A-7C98A345439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1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3F341-7F71-4CE1-A162-45CE41EA1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Расчет напряженно-деформированного состояния модели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609CC6-B0F5-4851-9D32-C3A020E1A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76FA-D11F-41A6-A50A-7C98A3454395}" type="slidenum">
              <a:rPr lang="ru-RU" smtClean="0"/>
              <a:t>20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2C8E90-EB6D-449D-A09D-632C1D21D0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6267" y="1981517"/>
            <a:ext cx="6099493" cy="32712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DCD240-91FF-4FE3-8143-1D6AD0EDD1EB}"/>
              </a:ext>
            </a:extLst>
          </p:cNvPr>
          <p:cNvPicPr/>
          <p:nvPr/>
        </p:nvPicPr>
        <p:blipFill rotWithShape="1">
          <a:blip r:embed="rId3"/>
          <a:srcRect r="18418"/>
          <a:stretch/>
        </p:blipFill>
        <p:spPr>
          <a:xfrm>
            <a:off x="6888481" y="1981517"/>
            <a:ext cx="4846320" cy="295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33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57C98-A213-4BD9-8F0D-FE7297EE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Расчет напряженно-деформированного состояния модели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820E3B-95C1-4D19-98A0-12C7F7E1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76FA-D11F-41A6-A50A-7C98A3454395}" type="slidenum">
              <a:rPr lang="ru-RU" smtClean="0"/>
              <a:t>21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4D86F0-17CF-482D-A7B3-ECB65B723661}"/>
              </a:ext>
            </a:extLst>
          </p:cNvPr>
          <p:cNvPicPr/>
          <p:nvPr/>
        </p:nvPicPr>
        <p:blipFill rotWithShape="1">
          <a:blip r:embed="rId2"/>
          <a:srcRect r="43783" b="9884"/>
          <a:stretch/>
        </p:blipFill>
        <p:spPr bwMode="auto">
          <a:xfrm>
            <a:off x="583567" y="1895157"/>
            <a:ext cx="4039233" cy="32254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85E23D-2AFE-4016-AE59-507D40B0AB2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12346" y="1895157"/>
            <a:ext cx="7125654" cy="38960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DEA260-84DC-4A72-8B8E-0FCA4E9D1DD6}"/>
              </a:ext>
            </a:extLst>
          </p:cNvPr>
          <p:cNvSpPr txBox="1"/>
          <p:nvPr/>
        </p:nvSpPr>
        <p:spPr>
          <a:xfrm>
            <a:off x="565466" y="5130802"/>
            <a:ext cx="40573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аделка расположена и на внутренней поверхности </a:t>
            </a:r>
            <a:r>
              <a:rPr lang="ru-R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ацетабулярного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компонента имплантата, и в вертлужной впадине здорового сустава.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39877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9F08A-70B5-42EA-8BCB-84F04101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Расчет напряженно-деформированного состояния модели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B53319-A05A-4DA6-B908-1F62EE85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76FA-D11F-41A6-A50A-7C98A3454395}" type="slidenum">
              <a:rPr lang="ru-RU" smtClean="0"/>
              <a:t>22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B5A458-3050-47C6-BF71-697C4AD1A5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8480" y="1930717"/>
            <a:ext cx="6258560" cy="34134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C2CA42-F7ED-402F-AC0C-F5FDF4E56FC9}"/>
              </a:ext>
            </a:extLst>
          </p:cNvPr>
          <p:cNvPicPr/>
          <p:nvPr/>
        </p:nvPicPr>
        <p:blipFill rotWithShape="1">
          <a:blip r:embed="rId3"/>
          <a:srcRect r="17504"/>
          <a:stretch/>
        </p:blipFill>
        <p:spPr>
          <a:xfrm>
            <a:off x="6935787" y="1930717"/>
            <a:ext cx="4900613" cy="295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41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594B6-83E1-4E42-986E-146746530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9959CE-DAF9-432C-95A4-1264643C1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25663"/>
          </a:xfrm>
        </p:spPr>
        <p:txBody>
          <a:bodyPr>
            <a:noAutofit/>
          </a:bodyPr>
          <a:lstStyle/>
          <a:p>
            <a:pPr indent="457200">
              <a:lnSpc>
                <a:spcPct val="100000"/>
              </a:lnSpc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-6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данной</a:t>
            </a:r>
            <a:r>
              <a:rPr lang="ru-RU" sz="1800" spc="-7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работе</a:t>
            </a:r>
            <a:r>
              <a:rPr lang="ru-RU" sz="1800" spc="-7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был</a:t>
            </a:r>
            <a:r>
              <a:rPr lang="ru-RU" sz="1800" spc="-8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проведён</a:t>
            </a:r>
            <a:r>
              <a:rPr lang="ru-RU" sz="1800" spc="-6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литературный</a:t>
            </a:r>
            <a:r>
              <a:rPr lang="ru-RU" sz="1800" spc="-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анализ</a:t>
            </a:r>
            <a:r>
              <a:rPr lang="ru-RU" sz="1800" spc="-6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проблем</a:t>
            </a:r>
            <a:r>
              <a:rPr lang="ru-RU" sz="1800" spc="-7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sz="1800" spc="-2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тазобедренного</a:t>
            </a:r>
            <a:r>
              <a:rPr lang="ru-RU" sz="1800" spc="-2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сустава, с</a:t>
            </a:r>
            <a:r>
              <a:rPr lang="ru-RU" sz="1800" dirty="0">
                <a:effectLst/>
                <a:ea typeface="Calibri" panose="020F0502020204030204" pitchFamily="34" charset="0"/>
              </a:rPr>
              <a:t> помощью снимков компьютерной томографии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созданы 3D-модели </a:t>
            </a:r>
            <a:r>
              <a:rPr lang="ru-RU" sz="1800" dirty="0">
                <a:effectLst/>
                <a:ea typeface="Calibri" panose="020F0502020204030204" pitchFamily="34" charset="0"/>
              </a:rPr>
              <a:t>пояса нижних конечностей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ацетабулярного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компонента эндопротеза тазобедренного сустава пациентки. </a:t>
            </a:r>
          </a:p>
          <a:p>
            <a:pPr indent="457200">
              <a:lnSpc>
                <a:spcPct val="100000"/>
              </a:lnSpc>
            </a:pPr>
            <a:r>
              <a:rPr lang="ru-RU" sz="1800" dirty="0">
                <a:ea typeface="Calibri" panose="020F0502020204030204" pitchFamily="34" charset="0"/>
              </a:rPr>
              <a:t>П</a:t>
            </a:r>
            <a:r>
              <a:rPr lang="ru-RU" sz="1800" dirty="0">
                <a:effectLst/>
                <a:ea typeface="Calibri" panose="020F0502020204030204" pitchFamily="34" charset="0"/>
              </a:rPr>
              <a:t>олученные модели были объединены в систему «пояс нижних конечностей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−</a:t>
            </a:r>
            <a:r>
              <a:rPr lang="ru-RU" sz="1800" dirty="0">
                <a:effectLst/>
                <a:ea typeface="Calibri" panose="020F0502020204030204" pitchFamily="34" charset="0"/>
              </a:rPr>
              <a:t> имплантат», построены поверхностная и объемная сетки конечной модели, а также были заданы физико-механические свойства костных структур и титана, из которого выполнен имплантат.</a:t>
            </a:r>
          </a:p>
          <a:p>
            <a:pPr indent="457200" algn="just">
              <a:lnSpc>
                <a:spcPct val="100000"/>
              </a:lnSpc>
              <a:spcAft>
                <a:spcPts val="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Был произведен перенос готовой модели, ее сетки и свойств материалов в программное обеспечение 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ANSYS Workbench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заданы граничные условия (распределенная сила 2000 Н и заделки), а также посчитаны деформации и напряжения, возникающие в модели. </a:t>
            </a:r>
          </a:p>
          <a:p>
            <a:pPr indent="457200">
              <a:lnSpc>
                <a:spcPct val="100000"/>
              </a:lnSpc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Максимальные значения напряжения наблюдаются на фланцах имплантата, но они все равно очень малы относительно критических напряжений для титана (1020-1065 МПа) и не будут деформировать имплантат.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191560-37B7-4347-91AD-1FC9E05C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DE776FA-D11F-41A6-A50A-7C98A3454395}" type="slidenum">
              <a:rPr lang="ru-RU" smtClean="0"/>
              <a:t>23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C659FA-3D68-46FE-9795-FC8610FB1A90}"/>
              </a:ext>
            </a:extLst>
          </p:cNvPr>
          <p:cNvSpPr txBox="1"/>
          <p:nvPr/>
        </p:nvSpPr>
        <p:spPr>
          <a:xfrm>
            <a:off x="0" y="6363245"/>
            <a:ext cx="10519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Боровков А.И., Маслов Л.Б.,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Жмайло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М.А. и др. Конечно-элементный анализ напряженно-деформированного состояния эндопротеза тазобедренного сустава</a:t>
            </a:r>
          </a:p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двухопорном стоянии // Российский журнал биомеханики. 2018. -№4. - с. 437-458</a:t>
            </a:r>
            <a:endParaRPr lang="ru-RU" sz="12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83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974EC-6FA2-4D0F-B0CF-AC2413BF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Список использованных источников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65A83D-6FAC-4141-B233-29F988502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521546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Боровков А.И., Маслов Л.Б., </a:t>
            </a:r>
            <a:r>
              <a:rPr lang="ru-RU" sz="84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Жмайло</a:t>
            </a: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М.А. и др. Конечно-элементный анализ напряженно-деформированного состояния эндопротеза тазобедренного сустава при двухопорном стоянии // Российский журнал биомеханики. 2018. -№4. - с. 437-458</a:t>
            </a:r>
          </a:p>
          <a:p>
            <a:pPr marL="34290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Кавалерский Г.М., </a:t>
            </a:r>
            <a:r>
              <a:rPr lang="ru-RU" sz="84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Мурылев</a:t>
            </a: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В.Ю. и др. Тотальное эндопротезирование тазобедренного сустава при </a:t>
            </a:r>
            <a:r>
              <a:rPr lang="ru-RU" sz="84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протрузионных</a:t>
            </a: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дефектах дна вертлужной впадины // Хирургия. Журнал им. Н.И. Пирогова. 2009. - №1. - с. 38-43</a:t>
            </a:r>
          </a:p>
          <a:p>
            <a:pPr marL="34290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84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Каграманов</a:t>
            </a: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С.В. Ревизионное эндопротезирование тазобедренного сустава // </a:t>
            </a:r>
            <a:r>
              <a:rPr lang="ru-RU" sz="84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Автореф</a:t>
            </a: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84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дис</a:t>
            </a: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на </a:t>
            </a:r>
            <a:r>
              <a:rPr lang="ru-RU" sz="84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соиск</a:t>
            </a: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учен. степ. док. мед. наук (14.01.15) – Москва, 2017. – 302 с.</a:t>
            </a:r>
          </a:p>
          <a:p>
            <a:pPr marL="34290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84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Казарян</a:t>
            </a: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Г.М. </a:t>
            </a:r>
            <a:r>
              <a:rPr lang="ru-RU" sz="840" dirty="0">
                <a:effectLst/>
                <a:ea typeface="TimesNewRomanPSMT"/>
                <a:cs typeface="Times New Roman" panose="02020603050405020304" pitchFamily="18" charset="0"/>
              </a:rPr>
              <a:t>Эндопротезирование тазобедренного сустава при диспластическом коксартрозе при помощи компьютерной навигации // </a:t>
            </a:r>
            <a:r>
              <a:rPr lang="ru-RU" sz="84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Дис</a:t>
            </a: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на </a:t>
            </a:r>
            <a:r>
              <a:rPr lang="ru-RU" sz="84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соиск</a:t>
            </a: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учен. степ. канд. мед. наук (14.01.15) – Москва, 2014. – 164 с.</a:t>
            </a:r>
          </a:p>
          <a:p>
            <a:pPr marL="34290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Корнилов, Н.В.</a:t>
            </a:r>
            <a:r>
              <a:rPr lang="ru-RU" sz="84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Войтович А.В., Машков В.М., Эпштейн Г.Г. Хирургическое лечение дегенеративно-дистрофических поражений тазобедренного сустава /– СПб.: ЛИТО Синтез, 1997. — 292 с.</a:t>
            </a:r>
          </a:p>
          <a:p>
            <a:pPr marL="342900" lvl="0" indent="-3429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Лоскутов О.А., Левадный Е.В. Анализ напряженного состояния элементов системы "бедренная кость — имплантат" при функциональных нагрузках эндопротеза тазобедренного сустава // Травма. — 2015. — Т. 16, № 6. — С. 48 – 54.</a:t>
            </a:r>
          </a:p>
          <a:p>
            <a:pPr marL="34290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Музыченков А.В. Тотальное эндопротезирование коленного сустава при посттравматических деформациях нижней конечности// </a:t>
            </a:r>
            <a:r>
              <a:rPr lang="ru-RU" sz="84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Дис</a:t>
            </a: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на </a:t>
            </a:r>
            <a:r>
              <a:rPr lang="ru-RU" sz="84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соиск</a:t>
            </a: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учен. степ. канд. мед. наук (14.01.15) – Москва, 2016. – 157 с.</a:t>
            </a:r>
          </a:p>
          <a:p>
            <a:pPr marL="34290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Неверов, В.А. Ревизионное эндопротезирование тазобедренного сустава / В.А. Неверов, С.М. Закари. – СПб.: Образование, 1997. – 112 с.</a:t>
            </a:r>
          </a:p>
          <a:p>
            <a:pPr marL="34290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Прохоренко В. М. Первичное и ревизионное эндопротезирование тазобедренного сустава / В. М. Прохоренко. — Новосибирск: АНО «Клиника НИИТО», 2007. — 348 с.</a:t>
            </a:r>
          </a:p>
          <a:p>
            <a:pPr marL="34290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Рогожников Г.И., Конюхова С.Г., </a:t>
            </a:r>
            <a:r>
              <a:rPr lang="ru-RU" sz="84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Няшин</a:t>
            </a: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Ю.И. и др. Влияние модуля упругости губчатой и кортикальной кости на напряженное состояние в </a:t>
            </a:r>
            <a:r>
              <a:rPr lang="ru-RU" sz="84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областипластинчатого</a:t>
            </a: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имплантата при </a:t>
            </a:r>
            <a:r>
              <a:rPr lang="ru-RU" sz="84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окклюзионной</a:t>
            </a: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нагрузке // Российский журнал биомеханики. 2004. -№1. - с. 54-60</a:t>
            </a:r>
          </a:p>
          <a:p>
            <a:pPr marL="34290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Рябова М.Н. Асептическая нестабильность </a:t>
            </a:r>
            <a:r>
              <a:rPr lang="ru-RU" sz="84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ацетабулярного</a:t>
            </a: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компонента при </a:t>
            </a:r>
            <a:r>
              <a:rPr lang="ru-RU" sz="84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бесцементном</a:t>
            </a: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эндопротезировании тазобедренного сустава // Наука молодых (</a:t>
            </a:r>
            <a:r>
              <a:rPr lang="ru-RU" sz="84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Eruditio</a:t>
            </a: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84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Juvenium</a:t>
            </a: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 2016. - №4. - С. 117-125</a:t>
            </a:r>
          </a:p>
          <a:p>
            <a:pPr marL="34290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Усов А.К. Совершенствование укрепления вертлужного компонента при тотальном цементном эндопротезировании тазобедренного сустава // </a:t>
            </a:r>
            <a:r>
              <a:rPr lang="ru-RU" sz="84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Автореф</a:t>
            </a: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84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дис</a:t>
            </a: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на </a:t>
            </a:r>
            <a:r>
              <a:rPr lang="ru-RU" sz="84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соиск</a:t>
            </a: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учен. степ. канд. мед. наук (14.01.15) – Самара, 2018. – 23 с.</a:t>
            </a:r>
          </a:p>
          <a:p>
            <a:pPr marL="34290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Чуйко А.Н., Копытов А.А., Копытов А.А. Компьютерная томография и основные механические характеристики костных тканей // Медицинская визуализация. 2012. - №1. - с. 102-107</a:t>
            </a:r>
          </a:p>
          <a:p>
            <a:pPr marL="342900" lvl="0" indent="-3429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84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Pengfei</a:t>
            </a:r>
            <a:r>
              <a:rPr lang="en-US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Xin, </a:t>
            </a:r>
            <a:r>
              <a:rPr lang="en-US" sz="84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Pulin</a:t>
            </a:r>
            <a:r>
              <a:rPr lang="en-US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4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</a:t>
            </a:r>
            <a:r>
              <a:rPr lang="en-US" sz="84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Bin Jiang Material Assignment in Finite Element Modeling: Heterogeneous Properties of the Mandibular Bone // The Journal of Craniofacial Surgery. 2013. - №2.- p. 405-410</a:t>
            </a:r>
            <a:endParaRPr lang="ru-RU" sz="84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5B4D81-23D2-4192-87F2-26ED2B25A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DE776FA-D11F-41A6-A50A-7C98A345439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523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FED98-846C-44A9-86E0-8B4D7745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C947A6-668B-40AA-9AFE-0EBA86294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76FA-D11F-41A6-A50A-7C98A345439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253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F120F-A7C8-44F4-A869-79832C1F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Анатомия тазобедренного сустава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AC372137-7DEB-4B05-8A89-BAB000C70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680" y="1870770"/>
            <a:ext cx="4677950" cy="4171276"/>
          </a:xfrm>
        </p:spPr>
        <p:txBody>
          <a:bodyPr>
            <a:normAutofit/>
          </a:bodyPr>
          <a:lstStyle/>
          <a:p>
            <a:pPr indent="45000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ea typeface="Calibri" panose="020F0502020204030204" pitchFamily="34" charset="0"/>
              </a:rPr>
              <a:t>Тазовый пояс или пояс нижних конечностей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800" dirty="0">
                <a:effectLst/>
                <a:ea typeface="Calibri" panose="020F0502020204030204" pitchFamily="34" charset="0"/>
              </a:rPr>
              <a:t> это часть скелета, которая соединяет позвоночник и свободные нижние конечности.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00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Тазобедренный сустав образован вертлужной впадиной и головкой бедренной кости.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733407-9C5C-4F00-954D-468EE781C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DE776FA-D11F-41A6-A50A-7C98A3454395}" type="slidenum">
              <a:rPr lang="ru-RU" smtClean="0"/>
              <a:t>3</a:t>
            </a:fld>
            <a:endParaRPr lang="ru-RU"/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FEE0632D-31A4-4C3D-BFCA-19A20CAEF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08" y="1869516"/>
            <a:ext cx="4237486" cy="41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4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1C3CF-B62A-49CE-A1AB-E6E1440E6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Эндопротез тазобедренного сустава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DBE14C4-E89F-4A3A-A1AE-E7BAB5A54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450840" cy="4634161"/>
          </a:xfrm>
        </p:spPr>
        <p:txBody>
          <a:bodyPr>
            <a:normAutofit lnSpcReduction="10000"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800" dirty="0">
                <a:effectLst/>
                <a:ea typeface="Times New Roman" panose="02020603050405020304" pitchFamily="18" charset="0"/>
              </a:rPr>
              <a:t>Все эндопротезы тазобедренного сустава состоят из двух частей – </a:t>
            </a:r>
            <a:r>
              <a:rPr lang="ru-RU" sz="1800" dirty="0" err="1">
                <a:effectLst/>
                <a:ea typeface="Times New Roman" panose="02020603050405020304" pitchFamily="18" charset="0"/>
              </a:rPr>
              <a:t>ацетабулярного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компонента и бедренного компонента. Бедренный компонент эндопротеза выполняет функции шейки и головки бедренной кости и представляет собой ножку и головку эндопротеза. Ножка эндопротеза изготавливается из металла, а головка – из металла или керамики. </a:t>
            </a:r>
          </a:p>
          <a:p>
            <a:pPr indent="450215" algn="just">
              <a:lnSpc>
                <a:spcPct val="150000"/>
              </a:lnSpc>
            </a:pPr>
            <a:r>
              <a:rPr lang="ru-RU" sz="1800" dirty="0" err="1">
                <a:effectLst/>
                <a:ea typeface="Times New Roman" panose="02020603050405020304" pitchFamily="18" charset="0"/>
              </a:rPr>
              <a:t>Ацетабулярный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компонент, т.е. чашка эндопротеза, устанавливается вместо суставной впадины тазобедренного сустава.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A628D8-0BC8-496C-ADDA-8290EAC7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DE776FA-D11F-41A6-A50A-7C98A3454395}" type="slidenum">
              <a:rPr lang="ru-RU" smtClean="0"/>
              <a:t>4</a:t>
            </a:fld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7440C47-5970-4050-8A28-8B3E352D0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7"/>
          <a:stretch/>
        </p:blipFill>
        <p:spPr bwMode="auto">
          <a:xfrm>
            <a:off x="6659841" y="1951039"/>
            <a:ext cx="5188452" cy="382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398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0ED27-A754-4937-8C6E-BEC681E05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Ревизионное эндопротезирование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F909EB-A7F4-41E6-BE34-E7A2B911D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280" y="1845733"/>
            <a:ext cx="4724400" cy="4614051"/>
          </a:xfrm>
        </p:spPr>
        <p:txBody>
          <a:bodyPr>
            <a:normAutofit fontScale="85000" lnSpcReduction="10000"/>
          </a:bodyPr>
          <a:lstStyle/>
          <a:p>
            <a:pPr indent="4572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dirty="0">
                <a:solidFill>
                  <a:srgbClr val="2C2C2C"/>
                </a:solidFill>
                <a:effectLst/>
                <a:ea typeface="Times New Roman" panose="02020603050405020304" pitchFamily="18" charset="0"/>
              </a:rPr>
              <a:t>Ревизионное эндопротезирование </a:t>
            </a:r>
            <a:r>
              <a:rPr lang="ru-RU" sz="19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– это хирургическая операция, во время которой происходит замена компонентов ранее поставленного эндопротеза. При ревизионном эндопротезировании хирурги сталкиваются с различными костными дефектами.</a:t>
            </a:r>
          </a:p>
          <a:p>
            <a:pPr indent="45000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rgbClr val="2C2C2C"/>
                </a:solidFill>
                <a:effectLst/>
                <a:ea typeface="Times New Roman" panose="02020603050405020304" pitchFamily="18" charset="0"/>
              </a:rPr>
              <a:t>При обширных костных дефектах вертлужной впадины возникает необходимость в использовании индивидуально изготовленных </a:t>
            </a:r>
            <a:r>
              <a:rPr lang="ru-RU" sz="1900" dirty="0" err="1">
                <a:solidFill>
                  <a:srgbClr val="2C2C2C"/>
                </a:solidFill>
                <a:effectLst/>
                <a:ea typeface="Times New Roman" panose="02020603050405020304" pitchFamily="18" charset="0"/>
              </a:rPr>
              <a:t>ацетабулярных</a:t>
            </a:r>
            <a:r>
              <a:rPr lang="ru-RU" sz="1900" dirty="0">
                <a:solidFill>
                  <a:srgbClr val="2C2C2C"/>
                </a:solidFill>
                <a:effectLst/>
                <a:ea typeface="Times New Roman" panose="02020603050405020304" pitchFamily="18" charset="0"/>
              </a:rPr>
              <a:t> компонентов, которые позволяют добиться удовлетворительной фиксации и замещают дефекты.</a:t>
            </a:r>
            <a:endParaRPr lang="ru-RU" sz="1900" dirty="0">
              <a:effectLst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4E4A1E-1426-4DB7-A69A-57BA366AA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76FA-D11F-41A6-A50A-7C98A3454395}" type="slidenum">
              <a:rPr lang="ru-RU" smtClean="0"/>
              <a:t>5</a:t>
            </a:fld>
            <a:endParaRPr lang="ru-RU"/>
          </a:p>
        </p:txBody>
      </p:sp>
      <p:pic>
        <p:nvPicPr>
          <p:cNvPr id="6" name="Рисунок 5" descr="Paprosky classification of acetabular defects, (a) type 1, (b) type 2a,...  | Download Scientific Diagram">
            <a:extLst>
              <a:ext uri="{FF2B5EF4-FFF2-40B4-BE49-F238E27FC236}">
                <a16:creationId xmlns:a16="http://schemas.microsoft.com/office/drawing/2014/main" id="{014EBEBB-E01F-4671-B0A4-A8803A1A44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987974"/>
            <a:ext cx="5161280" cy="3462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34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DFE67-BFB2-44E3-9847-B7A3443C4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Информация об операции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B2E27-A311-45EA-BEAF-A4B70E033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59578" cy="4351338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 основу для построения трехмерной компьютерной модели была взята компьютерная томограмма пациентки 61 года, которой была проведена ревизионная операция по замене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ацетабулярного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компонента эндопротеза левого тазобедренного сустава.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C9A6E7-AC15-4F64-940B-69FE3E47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DE776FA-D11F-41A6-A50A-7C98A3454395}" type="slidenum">
              <a:rPr lang="ru-RU" smtClean="0"/>
              <a:t>6</a:t>
            </a:fld>
            <a:endParaRPr lang="ru-RU"/>
          </a:p>
        </p:txBody>
      </p:sp>
      <p:pic>
        <p:nvPicPr>
          <p:cNvPr id="5" name="Объект 11">
            <a:extLst>
              <a:ext uri="{FF2B5EF4-FFF2-40B4-BE49-F238E27FC236}">
                <a16:creationId xmlns:a16="http://schemas.microsoft.com/office/drawing/2014/main" id="{942D9640-7EFB-4B26-83B7-B3ED76E32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766" y="1825625"/>
            <a:ext cx="3256704" cy="43513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B5885B-B0E5-4C9C-9F74-8CBAA356F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20" y="1825625"/>
            <a:ext cx="3256704" cy="435133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7B95A6-CB31-49A1-B443-1DA36E4214A4}"/>
              </a:ext>
            </a:extLst>
          </p:cNvPr>
          <p:cNvSpPr/>
          <p:nvPr/>
        </p:nvSpPr>
        <p:spPr>
          <a:xfrm>
            <a:off x="7152640" y="2052320"/>
            <a:ext cx="203200" cy="32512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53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E48CA-0825-4FD2-974F-7575E8B36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Обработка снимков компьютерной томографии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7F7F17-F9E6-40CC-9A67-F4E9FDED9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79600"/>
            <a:ext cx="10115203" cy="4297363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effectLst/>
                <a:ea typeface="Calibri" panose="020F0502020204030204" pitchFamily="34" charset="0"/>
              </a:rPr>
              <a:t>Для обработки снимков компьютерной томографии использовались программы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Mimics</a:t>
            </a:r>
            <a:r>
              <a:rPr lang="ru-RU" sz="1800" dirty="0">
                <a:effectLst/>
                <a:ea typeface="Calibri" panose="020F0502020204030204" pitchFamily="34" charset="0"/>
              </a:rPr>
              <a:t> Medical 21.0 и 3-matic Medical 13.0.</a:t>
            </a:r>
            <a:endParaRPr lang="ru-RU" sz="3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C1848C-04E8-4544-A8B3-0D41D87B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DE776FA-D11F-41A6-A50A-7C98A3454395}" type="slidenum">
              <a:rPr lang="ru-RU" smtClean="0"/>
              <a:t>7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DB22F2-EB10-49C3-B8B6-F5E577A12E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87687" y="2638743"/>
            <a:ext cx="6016625" cy="353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42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ECF98-62C4-491F-ACC8-ACDE1EE4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Обработка снимков компьютерной томографии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448310-D07E-4CCB-9B3D-9B36E5389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76FA-D11F-41A6-A50A-7C98A3454395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928B93-3C98-47C3-AA8D-1174ED885B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97279" y="1904012"/>
            <a:ext cx="5860415" cy="41310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675BBA-9AEE-4A3E-9987-7DB72AE19D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58611" y="1904012"/>
            <a:ext cx="4131310" cy="413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41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B792B-4216-4447-935E-E2DA14D0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Обработка моделей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444EEF-0574-4320-AF94-8ED9AE8B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DE776FA-D11F-41A6-A50A-7C98A3454395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F9D78E-FA2F-400B-8F4C-5E4E366F72B5}"/>
              </a:ext>
            </a:extLst>
          </p:cNvPr>
          <p:cNvPicPr/>
          <p:nvPr/>
        </p:nvPicPr>
        <p:blipFill rotWithShape="1">
          <a:blip r:embed="rId2"/>
          <a:srcRect t="3013"/>
          <a:stretch/>
        </p:blipFill>
        <p:spPr>
          <a:xfrm>
            <a:off x="3028261" y="1988785"/>
            <a:ext cx="6135477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155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Другая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A5A5A5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476</TotalTime>
  <Words>1266</Words>
  <Application>Microsoft Office PowerPoint</Application>
  <PresentationFormat>Широкоэкранный</PresentationFormat>
  <Paragraphs>96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Calibri</vt:lpstr>
      <vt:lpstr>Calibri Light</vt:lpstr>
      <vt:lpstr>Times New Roman</vt:lpstr>
      <vt:lpstr>Ретро</vt:lpstr>
      <vt:lpstr>Создание модели индивидуального имплантата тазобедренного сустава</vt:lpstr>
      <vt:lpstr>Цель и задачи исследования</vt:lpstr>
      <vt:lpstr>Анатомия тазобедренного сустава</vt:lpstr>
      <vt:lpstr>Эндопротез тазобедренного сустава</vt:lpstr>
      <vt:lpstr>Ревизионное эндопротезирование</vt:lpstr>
      <vt:lpstr>Информация об операции</vt:lpstr>
      <vt:lpstr>Обработка снимков компьютерной томографии </vt:lpstr>
      <vt:lpstr>Обработка снимков компьютерной томографии </vt:lpstr>
      <vt:lpstr>Обработка моделей</vt:lpstr>
      <vt:lpstr>3D-модель системы «пояс нижних конечностей - имплантат»</vt:lpstr>
      <vt:lpstr>Модель системы «пояс нижних конечностей - имплантат» после обработки</vt:lpstr>
      <vt:lpstr>Построение поверхностной сетки </vt:lpstr>
      <vt:lpstr>Построение объемной сетки</vt:lpstr>
      <vt:lpstr>Физико-механические свойства материалов модели</vt:lpstr>
      <vt:lpstr>Перенос модели в ANSYS Workbench</vt:lpstr>
      <vt:lpstr>Граничные условия</vt:lpstr>
      <vt:lpstr>Расчет напряженно-деформированного состояния модели </vt:lpstr>
      <vt:lpstr>Расчет напряженно-деформированного состояния модели </vt:lpstr>
      <vt:lpstr>Расчет напряженно-деформированного состояния модели </vt:lpstr>
      <vt:lpstr>Расчет напряженно-деформированного состояния модели </vt:lpstr>
      <vt:lpstr>Расчет напряженно-деформированного состояния модели </vt:lpstr>
      <vt:lpstr>Расчет напряженно-деформированного состояния модели </vt:lpstr>
      <vt:lpstr>Заключение</vt:lpstr>
      <vt:lpstr>Список использованных источников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модели индивидуального имплантата тазобедренного сустава</dc:title>
  <dc:creator>user</dc:creator>
  <cp:lastModifiedBy>Ирина Байбородова</cp:lastModifiedBy>
  <cp:revision>37</cp:revision>
  <dcterms:created xsi:type="dcterms:W3CDTF">2021-06-07T14:40:32Z</dcterms:created>
  <dcterms:modified xsi:type="dcterms:W3CDTF">2021-06-28T23:56:30Z</dcterms:modified>
</cp:coreProperties>
</file>