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88" r:id="rId3"/>
    <p:sldId id="301" r:id="rId4"/>
    <p:sldId id="291" r:id="rId5"/>
    <p:sldId id="293" r:id="rId6"/>
    <p:sldId id="294" r:id="rId7"/>
    <p:sldId id="298" r:id="rId8"/>
    <p:sldId id="292" r:id="rId9"/>
    <p:sldId id="300" r:id="rId10"/>
    <p:sldId id="299" r:id="rId11"/>
    <p:sldId id="295" r:id="rId12"/>
    <p:sldId id="296" r:id="rId13"/>
    <p:sldId id="297" r:id="rId14"/>
    <p:sldId id="29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24EC-270A-4A26-9FED-DFCA6789AC9F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B1B99-A288-44E6-A676-0CD8F92EE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5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324FEE-5DAD-4292-BDEA-6B6F11122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0CAC17-B7A6-49C0-AFB2-48C22C476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DC6BD6-85C1-48FB-8292-D7360B93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93C6-D341-443C-B9B9-3D3E92770D25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B55E5A-6879-4470-92DB-5A89863D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6305E1-3F61-4EA8-91FC-6208A6D3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5895C-D6E6-4768-9A5E-8AE297A0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42985A-C5B8-4ADE-91EF-03E01708F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5BA1D-4C4A-47F5-A2F7-C3E642F1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04C-4898-46E6-AEB4-BB62249DD982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33309C-FFF1-4564-B565-09893329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F67022-236C-41BF-BB2A-5B5BC9A7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6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18EECD8-61D0-4E3E-B88E-2F5DE7599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A117FB-7DB0-4104-BCF8-39CEC679C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DFC01A-2417-4355-AB1B-BF926AB5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D92-707C-421F-978E-46AE0CDE45D7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1361DE-A1CC-40CF-89EF-F79015A4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ED5B36-D77E-4820-8757-09AA38C4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0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739B3-C5E6-4402-953C-DD184AD9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6A3C87-90DA-4446-8CA8-42E9648B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FDE767-B8B4-4ECB-BA4C-2549FA6E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821A-7CB9-45F2-90DC-4F13CB1E00FE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5C0397-7BA4-4F91-8F5D-CC166826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E1A646-A27B-46F1-B65E-BB69EEDB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9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4EC81D-85FC-4959-A80A-030092C2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8B2625-2641-4040-A7F2-FA42D5415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1393EC-6507-4C5B-A8E8-17EC88AD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2050-EF8D-47B5-B898-2C892AB9E06B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2EFB75-D7BE-450E-B4DB-415AA5FC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61B585-6033-42A8-B770-599CD543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0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0BD22A-5F71-489A-A2C8-C0678008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43FA84-09AA-4CEA-8174-AFC610A9F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47A3DD-28D2-4B00-B95A-AB98BBE83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2392B1-8531-47DE-B8BD-C62155C5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94BC-CE6B-4FC8-9663-D9E0C6AA3E31}" type="datetime1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A42753-4B5E-4A03-B12B-F6215B38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AE859E-416A-466E-AA9B-AC57AC71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571BE0-219C-4443-AD34-81E480BB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A8986A-CF6D-4245-B537-CECD2CC5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09CC57-36EC-4F4B-8512-A8861B81B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A4A0870-C7B7-433A-A51A-4A1E36456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18802E-7C3F-4023-BDFC-088CFADDE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52AABB-9DDD-4F5D-B0ED-292211D0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497A-1195-4C32-B6B8-4108A10E6E1F}" type="datetime1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778DD16-6571-4E21-ABE5-B9FBEFF1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56834A5-F18B-4320-B261-A3BECECC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BC801-0664-4433-BF0A-B1ADBF4D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092DF42-3B6A-4158-98B8-70554A47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EBF6-D093-4BC7-BE7C-65AD16D3D64A}" type="datetime1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15197C-3890-447B-8A60-E49EE880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C4D9D66-B66C-441A-B9EF-F5E57051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4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57A947-18DC-4A98-ACC9-8A33DAF5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381A-1566-441E-9AA3-14C4BD7EF401}" type="datetime1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A91EE6-3320-49E8-B602-38307C32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76C848-6F46-47AD-9E51-4B6E85D1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4EF1C9-DB39-45CF-B8D6-70861554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530F59-B1B4-4BC5-96F6-D60E5688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4CD54F-5862-43A6-8789-CED4F4B0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80E1C9-8105-46C3-B426-EE9D99F8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D95-0B9F-4AEB-B749-258E6B146445}" type="datetime1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7AA6A1-6553-4FB8-845D-2AF8BC3F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1A1C02-7318-4B95-AE67-24056E4C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3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5B342-5444-46CD-B73C-BE3C3634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DDCCA3-BD28-443A-A927-69E7C303F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9051BE-A786-430B-BA66-699E4F9F1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1E2BB7-04F5-47CF-AE74-70EB10B1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490-D96D-4652-A094-46732DDA64A8}" type="datetime1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0FBD7E-F156-4745-988D-11908FF3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538797-7E19-46A1-A037-4C4E8CD3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0ACA76-6900-4E8D-BADF-0D0C4BCC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96BB3B-1E64-4E2D-AD8F-2F8268891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FF563B-837D-4289-990D-792BA3704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48AA-1B0D-4D00-9F7D-B1BD706EA2B3}" type="datetime1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D094E6-C3A8-4DBE-BB2E-A6C651B95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BF3708-4AA7-48B4-8C9C-9A3FD5E25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5106E-E18A-4527-A798-6687799F8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7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4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63A30A-637F-4963-9D1F-FDBE3F6F5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4783"/>
            <a:ext cx="9144000" cy="6217994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Санкт-Петербургский Политехнический университет Петра Великого</a:t>
            </a:r>
            <a:br>
              <a:rPr lang="ru-RU" sz="2200" b="1" dirty="0"/>
            </a:br>
            <a:r>
              <a:rPr lang="ru-RU" sz="2200" b="1" dirty="0" smtClean="0"/>
              <a:t>Высшая школа теоретической </a:t>
            </a:r>
            <a:r>
              <a:rPr lang="ru-RU" sz="2200" b="1" dirty="0"/>
              <a:t>механики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/>
              <a:t>Волновые процессы в дискретной системе, моделирующей цилиндрическую </a:t>
            </a:r>
            <a:r>
              <a:rPr lang="ru-RU" sz="4000" dirty="0" smtClean="0"/>
              <a:t>оболочку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700" dirty="0" smtClean="0"/>
              <a:t>Д.Р. Шаякберова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Научный </a:t>
            </a:r>
            <a:r>
              <a:rPr lang="ru-RU" sz="2700" dirty="0" smtClean="0"/>
              <a:t>руководитель:</a:t>
            </a:r>
            <a:r>
              <a:rPr lang="ru-RU" sz="2400" dirty="0" smtClean="0"/>
              <a:t>к.ф</a:t>
            </a:r>
            <a:r>
              <a:rPr lang="ru-RU" sz="2400" dirty="0"/>
              <a:t>.-м.н., доцент Высшей школы теоретической механики </a:t>
            </a:r>
            <a:r>
              <a:rPr lang="ru-RU" sz="2400" dirty="0" err="1" smtClean="0"/>
              <a:t>СПбПУ</a:t>
            </a:r>
            <a:r>
              <a:rPr lang="ru-RU" sz="2400" dirty="0" smtClean="0"/>
              <a:t> </a:t>
            </a:r>
            <a:r>
              <a:rPr lang="ru-RU" sz="2400" dirty="0" err="1"/>
              <a:t>Бабенков</a:t>
            </a:r>
            <a:r>
              <a:rPr lang="ru-RU" sz="2400" dirty="0"/>
              <a:t> М.Б</a:t>
            </a:r>
            <a:r>
              <a:rPr lang="ru-RU" sz="2400" dirty="0" smtClean="0"/>
              <a:t>. </a:t>
            </a:r>
            <a:endParaRPr lang="ru-RU" sz="27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A9CB8A-46D1-47FB-BA4F-4980415FB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6676" cy="20288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9F9CDA-31B6-499D-AB5E-D7A09D200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324" y="0"/>
            <a:ext cx="2016676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19291-B179-4348-BD47-93C7F71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Длинноволновое приближение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76030E-A8A5-434D-8ADB-7FF540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10</a:t>
            </a:fld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1505811"/>
                <a:ext cx="6096000" cy="13812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𝕛</m:t>
                              </m:r>
                            </m:sup>
                          </m:sSub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𝕚</m:t>
                              </m:r>
                            </m:sup>
                          </m:sSub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𝕚</m:t>
                              </m:r>
                            </m:sup>
                          </m:sSub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𝕚</m:t>
                              </m:r>
                            </m:sup>
                          </m:sSub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05811"/>
                <a:ext cx="6096000" cy="13812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2831374"/>
                <a:ext cx="6096000" cy="14334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𝕚</m:t>
                              </m:r>
                            </m:sup>
                          </m:sSub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𝕛</m:t>
                              </m:r>
                            </m:sup>
                          </m:sSub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𝕛</m:t>
                              </m:r>
                            </m:sup>
                          </m:sSub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𝕛</m:t>
                              </m:r>
                            </m:sup>
                          </m:sSub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31374"/>
                <a:ext cx="6096000" cy="14334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77484" y="4993345"/>
                <a:ext cx="4941032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+µ</m:t>
                          </m:r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+2µ</m:t>
                          </m:r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+µ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84" y="4993345"/>
                <a:ext cx="4941032" cy="7033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7484" y="5835514"/>
                <a:ext cx="4937184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+µ</m:t>
                          </m:r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+2µ</m:t>
                          </m:r>
                        </m:e>
                      </m:d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+µ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84" y="5835514"/>
                <a:ext cx="4937184" cy="7033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880574" y="1751804"/>
                <a:ext cx="6096000" cy="37905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+µ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+µ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(1−2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𝜈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𝜈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𝜆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+µ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+µ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𝜈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+µ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+µ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574" y="1751804"/>
                <a:ext cx="6096000" cy="37905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4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19291-B179-4348-BD47-93C7F71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вибрации и датчики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76030E-A8A5-434D-8ADB-7FF540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11</a:t>
            </a:fld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683857" y="2580467"/>
                <a:ext cx="4897430" cy="4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𝕚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𝕚</m:t>
                              </m:r>
                            </m:sup>
                          </m:sSub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𝕚</m:t>
                              </m:r>
                            </m:sup>
                          </m:sSub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𝕚</m:t>
                              </m:r>
                            </m:sup>
                          </m:sSub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𝕚</m:t>
                              </m:r>
                            </m:sup>
                          </m:sSub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857" y="2580467"/>
                <a:ext cx="4897430" cy="424347"/>
              </a:xfrm>
              <a:prstGeom prst="rect">
                <a:avLst/>
              </a:prstGeom>
              <a:blipFill rotWithShape="0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83857" y="3109201"/>
                <a:ext cx="501233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𝕛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𝕛</m:t>
                              </m:r>
                            </m:sup>
                          </m:sSub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𝕛</m:t>
                              </m:r>
                            </m:sup>
                          </m:sSub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𝕛</m:t>
                              </m:r>
                            </m:sup>
                          </m:sSub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𝕛</m:t>
                              </m:r>
                            </m:sup>
                          </m:sSub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857" y="3109201"/>
                <a:ext cx="5012333" cy="506870"/>
              </a:xfrm>
              <a:prstGeom prst="rect">
                <a:avLst/>
              </a:prstGeom>
              <a:blipFill rotWithShape="0">
                <a:blip r:embed="rId5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512157" y="3888506"/>
                <a:ext cx="2614411" cy="59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0,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𝕚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=0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157" y="3888506"/>
                <a:ext cx="2614411" cy="5903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683857" y="1676110"/>
                <a:ext cx="2994025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𝕚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𝐻𝑠𝑖𝑛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ωt</m:t>
                                      </m:r>
                                    </m:e>
                                  </m:d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∈[0,</m:t>
                                  </m:r>
                                  <m:r>
                                    <a:rPr lang="ru-RU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857" y="1676110"/>
                <a:ext cx="2994025" cy="7101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846739" y="4373249"/>
                <a:ext cx="4189945" cy="661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47625" defTabSz="939800">
                  <a:lnSpc>
                    <a:spcPct val="150000"/>
                  </a:lnSpc>
                  <a:spcAft>
                    <a:spcPts val="0"/>
                  </a:spcAft>
                  <a:tabLst>
                    <a:tab pos="9921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𝕛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=0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739" y="4373249"/>
                <a:ext cx="4189945" cy="6613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132869" y="4937837"/>
                <a:ext cx="6096000" cy="6613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28600" indent="450215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𝕛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=0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869" y="4937837"/>
                <a:ext cx="6096000" cy="6613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871025" y="5641461"/>
                <a:ext cx="1896673" cy="4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𝕚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25" y="5641461"/>
                <a:ext cx="1896673" cy="424347"/>
              </a:xfrm>
              <a:prstGeom prst="rect">
                <a:avLst/>
              </a:prstGeom>
              <a:blipFill rotWithShape="0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2" y="1928148"/>
            <a:ext cx="4747260" cy="4137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2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71BD74-4514-4A7F-A7F3-B7B967B7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полученных данных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BC81153-E760-4837-BABC-8DEAD6C3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12</a:t>
            </a:fld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90" y="1523999"/>
            <a:ext cx="2870859" cy="4594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939" y="1526336"/>
            <a:ext cx="2818954" cy="4592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784" y="1523999"/>
            <a:ext cx="3171112" cy="45899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380113" y="2994510"/>
            <a:ext cx="28118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 :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E=1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МПа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v=0.2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II: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E=1.5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МПа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v=0.2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III: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E=1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МПа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v=0.1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71BD74-4514-4A7F-A7F3-B7B967B7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полученных данных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BC81153-E760-4837-BABC-8DEAD6C3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13</a:t>
            </a:fld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45" y="1500686"/>
            <a:ext cx="6845310" cy="475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2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6ABD27-5A8F-422B-B9E2-6A249C6E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BF311C-2608-4801-A2CD-1E838D50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78" y="1529256"/>
            <a:ext cx="10515600" cy="5111242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Проведена дискретизация модели </a:t>
            </a:r>
            <a:r>
              <a:rPr lang="ru-RU" sz="3200" dirty="0"/>
              <a:t>цилиндрической </a:t>
            </a:r>
            <a:r>
              <a:rPr lang="ru-RU" sz="3200" dirty="0" smtClean="0"/>
              <a:t>пластины</a:t>
            </a:r>
            <a:r>
              <a:rPr lang="en-US" sz="3200" dirty="0" smtClean="0"/>
              <a:t>;</a:t>
            </a:r>
            <a:endParaRPr lang="ru-RU" sz="3200" dirty="0"/>
          </a:p>
          <a:p>
            <a:r>
              <a:rPr lang="ru-RU" sz="3200" dirty="0" smtClean="0"/>
              <a:t>Предложена модель расположения датчиков </a:t>
            </a:r>
            <a:r>
              <a:rPr lang="ru-RU" sz="3200" dirty="0"/>
              <a:t>для регистрации положения частиц в </a:t>
            </a:r>
            <a:r>
              <a:rPr lang="ru-RU" sz="3200" dirty="0" smtClean="0"/>
              <a:t>текущий </a:t>
            </a:r>
            <a:r>
              <a:rPr lang="ru-RU" sz="3200" dirty="0"/>
              <a:t>момент </a:t>
            </a:r>
            <a:r>
              <a:rPr lang="ru-RU" sz="3200" dirty="0" smtClean="0"/>
              <a:t>времени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Рассчитана матрица </a:t>
            </a:r>
            <a:r>
              <a:rPr lang="ru-RU" sz="3200" dirty="0"/>
              <a:t>жесткости, определена устойчивость положения равновесия системы и показано выполнение законов сохранения энергии, импульса и момента </a:t>
            </a:r>
            <a:r>
              <a:rPr lang="ru-RU" sz="3200" dirty="0" smtClean="0"/>
              <a:t>импульса</a:t>
            </a:r>
            <a:r>
              <a:rPr lang="en-US" sz="3200" dirty="0" smtClean="0"/>
              <a:t>;</a:t>
            </a:r>
            <a:endParaRPr lang="ru-RU" sz="3200" dirty="0"/>
          </a:p>
          <a:p>
            <a:r>
              <a:rPr lang="ru-RU" sz="3200" dirty="0" smtClean="0"/>
              <a:t>Предложена методика </a:t>
            </a:r>
            <a:r>
              <a:rPr lang="ru-RU" sz="3200" dirty="0"/>
              <a:t>обработки результатов измерений перемещений частиц-датчиков и получения упругих характеристик </a:t>
            </a:r>
            <a:r>
              <a:rPr lang="ru-RU" sz="3200" dirty="0" smtClean="0"/>
              <a:t>системы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Проведена </a:t>
            </a:r>
            <a:r>
              <a:rPr lang="ru-RU" sz="3200" dirty="0"/>
              <a:t>оценка необходимой для получения результатов разрешающей способности датчика </a:t>
            </a:r>
            <a:r>
              <a:rPr lang="ru-RU" sz="3200" dirty="0" smtClean="0"/>
              <a:t>прибора: ~ </a:t>
            </a:r>
            <a:r>
              <a:rPr lang="ru-RU" sz="3200" dirty="0"/>
              <a:t>0.01 </a:t>
            </a:r>
            <a:r>
              <a:rPr lang="ru-RU" sz="3200" dirty="0" smtClean="0"/>
              <a:t>мкм</a:t>
            </a:r>
            <a:r>
              <a:rPr lang="en-US" sz="3200" dirty="0" smtClean="0"/>
              <a:t>;</a:t>
            </a:r>
            <a:endParaRPr lang="ru-RU" sz="3200" dirty="0"/>
          </a:p>
          <a:p>
            <a:r>
              <a:rPr lang="ru-RU" sz="3200" dirty="0" smtClean="0"/>
              <a:t>Установлены пределы </a:t>
            </a:r>
            <a:r>
              <a:rPr lang="ru-RU" sz="3200" dirty="0"/>
              <a:t>изменения значений модуля </a:t>
            </a:r>
            <a:r>
              <a:rPr lang="ru-RU" sz="3200" dirty="0" smtClean="0"/>
              <a:t>Юнга: </a:t>
            </a:r>
            <a:r>
              <a:rPr lang="ru-RU" sz="3200" dirty="0"/>
              <a:t>от 0.3 МПа до 25 </a:t>
            </a:r>
            <a:r>
              <a:rPr lang="ru-RU" sz="3200" dirty="0" smtClean="0"/>
              <a:t>МПа</a:t>
            </a:r>
            <a:r>
              <a:rPr lang="en-US" sz="3200" dirty="0" smtClean="0"/>
              <a:t>;</a:t>
            </a:r>
            <a:endParaRPr lang="ru-RU" sz="3200" dirty="0"/>
          </a:p>
          <a:p>
            <a:r>
              <a:rPr lang="ru-RU" sz="3200" dirty="0" smtClean="0"/>
              <a:t>Выявлен диапазон </a:t>
            </a:r>
            <a:r>
              <a:rPr lang="ru-RU" sz="3200" dirty="0"/>
              <a:t>значений, при которых датчик обладает наилучшей разрешающей способностью: 0.6 МПа – 3 </a:t>
            </a:r>
            <a:r>
              <a:rPr lang="ru-RU" sz="3200" dirty="0" smtClean="0"/>
              <a:t>МПа</a:t>
            </a:r>
            <a:r>
              <a:rPr lang="en-US" sz="3200" dirty="0" smtClean="0"/>
              <a:t>;</a:t>
            </a:r>
            <a:endParaRPr lang="ru-RU" sz="3200" dirty="0"/>
          </a:p>
          <a:p>
            <a:r>
              <a:rPr lang="ru-RU" sz="3200" dirty="0" smtClean="0"/>
              <a:t>Проведены исследования </a:t>
            </a:r>
            <a:r>
              <a:rPr lang="ru-RU" sz="3200" dirty="0"/>
              <a:t>оптимального расстояния между </a:t>
            </a:r>
            <a:r>
              <a:rPr lang="ru-RU" sz="3200" dirty="0" smtClean="0"/>
              <a:t>датчиками: </a:t>
            </a:r>
            <a:r>
              <a:rPr lang="ru-RU" sz="3200" dirty="0"/>
              <a:t>20 – 50 мкм.</a:t>
            </a:r>
          </a:p>
          <a:p>
            <a:endParaRPr lang="ru-RU" sz="3200" dirty="0"/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288D85-C51E-4881-A421-C1275DDE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14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11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5885E8-53DD-489F-AA50-02539C83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B05726-FCF3-48E7-8301-2FEDB189D281}"/>
              </a:ext>
            </a:extLst>
          </p:cNvPr>
          <p:cNvSpPr txBox="1"/>
          <p:nvPr/>
        </p:nvSpPr>
        <p:spPr>
          <a:xfrm>
            <a:off x="1014153" y="2122950"/>
            <a:ext cx="108326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Механические свойства материалов важны для задач контроля и диагностики, когда по их значениям можно выявить наличие дефектов и нарушений.</a:t>
            </a:r>
          </a:p>
          <a:p>
            <a:pPr algn="just"/>
            <a:r>
              <a:rPr lang="ru-RU" sz="2800" dirty="0"/>
              <a:t> 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0BE74E6-67A6-44FA-865F-86A3CA1F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18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19291-B179-4348-BD47-93C7F71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задачи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76030E-A8A5-434D-8ADB-7FF540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3</a:t>
            </a:fld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19622" y="3066136"/>
                <a:ext cx="5549211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+µ</m:t>
                          </m:r>
                        </m:e>
                      </m:d>
                      <m:r>
                        <a:rPr lang="ru-RU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1" i="1" smtClean="0">
                              <a:latin typeface="Cambria Math" panose="02040503050406030204" pitchFamily="18" charset="0"/>
                            </a:rPr>
                            <m:t>η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622" y="3066136"/>
                <a:ext cx="5549211" cy="7203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57" y="1929794"/>
            <a:ext cx="4152373" cy="31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19291-B179-4348-BD47-93C7F71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Дискретизация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76030E-A8A5-434D-8ADB-7FF540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4</a:t>
            </a:fld>
            <a:endParaRPr lang="ru-RU" sz="2400" dirty="0"/>
          </a:p>
        </p:txBody>
      </p:sp>
      <p:pic>
        <p:nvPicPr>
          <p:cNvPr id="5" name="Рисунок 4" descr="C:\Users\Diana\AppData\Local\Microsoft\Windows\INetCache\Content.Word\geo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4409"/>
          <a:stretch/>
        </p:blipFill>
        <p:spPr bwMode="auto">
          <a:xfrm>
            <a:off x="692445" y="1794654"/>
            <a:ext cx="3597391" cy="34380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721" y="3249546"/>
            <a:ext cx="9619273" cy="1522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38" y="2175983"/>
            <a:ext cx="11913524" cy="7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19291-B179-4348-BD47-93C7F71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Матрица жесткости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76030E-A8A5-434D-8ADB-7FF540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5</a:t>
            </a:fld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2966" y="2060013"/>
            <a:ext cx="10886446" cy="3227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91" y="2279629"/>
            <a:ext cx="8603141" cy="730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970990" y="2914861"/>
                <a:ext cx="174701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990" y="2914861"/>
                <a:ext cx="1747017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970990" y="3550860"/>
                <a:ext cx="204947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990" y="3550860"/>
                <a:ext cx="2049472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970990" y="4170487"/>
                <a:ext cx="292163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990" y="4170487"/>
                <a:ext cx="2921634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6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19291-B179-4348-BD47-93C7F71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сохранения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76030E-A8A5-434D-8ADB-7FF540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6</a:t>
            </a:fld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0" y="4496998"/>
            <a:ext cx="9287083" cy="204191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699754" y="1458682"/>
            <a:ext cx="6792492" cy="2855753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4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19291-B179-4348-BD47-93C7F71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сохранения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76030E-A8A5-434D-8ADB-7FF540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7</a:t>
            </a:fld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82475" y="1641085"/>
            <a:ext cx="5173980" cy="267335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12180" y="1642392"/>
            <a:ext cx="5341620" cy="2672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464" y="4566769"/>
                <a:ext cx="11183155" cy="78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𝕚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𝕛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𝕚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+1,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𝕚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𝕚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𝕛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+1,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4" y="4566769"/>
                <a:ext cx="11183155" cy="787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91166" y="5461559"/>
                <a:ext cx="10513453" cy="78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𝕚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𝕛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+1,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𝕚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𝕚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𝕚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+1,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𝕛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+1,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66" y="5461559"/>
                <a:ext cx="10513453" cy="787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19291-B179-4348-BD47-93C7F71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Периодическая ячейка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76030E-A8A5-434D-8ADB-7FF540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8</a:t>
            </a:fld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256" y="2160423"/>
            <a:ext cx="9977204" cy="2249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76" y="1489734"/>
            <a:ext cx="35623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19291-B179-4348-BD47-93C7F71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Длинноволновое приближение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76030E-A8A5-434D-8ADB-7FF540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106E-E18A-4527-A798-6687799F8863}" type="slidenum">
              <a:rPr lang="ru-RU" sz="2400" smtClean="0"/>
              <a:t>9</a:t>
            </a:fld>
            <a:endParaRPr lang="ru-RU" sz="2400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3811156" y="1690688"/>
            <a:ext cx="4569688" cy="40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Words>183</Words>
  <Application>Microsoft Office PowerPoint</Application>
  <PresentationFormat>Широкоэкранный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Санкт-Петербургский Политехнический университет Петра Великого Высшая школа теоретической механики    Волновые процессы в дискретной системе, моделирующей цилиндрическую оболочку    Д.Р. Шаякберова  Научный руководитель:к.ф.-м.н., доцент Высшей школы теоретической механики СПбПУ Бабенков М.Б. </vt:lpstr>
      <vt:lpstr>Актуальность</vt:lpstr>
      <vt:lpstr>Постановка задачи</vt:lpstr>
      <vt:lpstr>Дискретизация</vt:lpstr>
      <vt:lpstr>Матрица жесткости</vt:lpstr>
      <vt:lpstr>Законы сохранения</vt:lpstr>
      <vt:lpstr>Законы сохранения</vt:lpstr>
      <vt:lpstr>Периодическая ячейка</vt:lpstr>
      <vt:lpstr>Длинноволновое приближение</vt:lpstr>
      <vt:lpstr>Длинноволновое приближение</vt:lpstr>
      <vt:lpstr>Источник вибрации и датчики</vt:lpstr>
      <vt:lpstr>Анализ полученных данных</vt:lpstr>
      <vt:lpstr>Анализ полученных данных</vt:lpstr>
      <vt:lpstr>Результаты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Титульник</dc:title>
  <dc:creator>Gregory2</dc:creator>
  <cp:lastModifiedBy>Diana</cp:lastModifiedBy>
  <cp:revision>200</cp:revision>
  <dcterms:created xsi:type="dcterms:W3CDTF">2018-06-02T11:30:16Z</dcterms:created>
  <dcterms:modified xsi:type="dcterms:W3CDTF">2020-06-25T15:57:48Z</dcterms:modified>
</cp:coreProperties>
</file>