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6" r:id="rId4"/>
    <p:sldId id="257" r:id="rId5"/>
    <p:sldId id="262" r:id="rId6"/>
    <p:sldId id="281" r:id="rId7"/>
    <p:sldId id="266" r:id="rId8"/>
    <p:sldId id="282" r:id="rId9"/>
    <p:sldId id="268" r:id="rId10"/>
    <p:sldId id="263" r:id="rId11"/>
    <p:sldId id="273" r:id="rId12"/>
    <p:sldId id="285" r:id="rId13"/>
    <p:sldId id="286" r:id="rId14"/>
    <p:sldId id="259" r:id="rId15"/>
    <p:sldId id="277" r:id="rId16"/>
    <p:sldId id="272" r:id="rId17"/>
    <p:sldId id="279" r:id="rId18"/>
    <p:sldId id="27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75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График добычи нефти по скважине 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Лист1!$H$1:$H$121</c:f>
              <c:numCache>
                <c:formatCode>m/d/yyyy</c:formatCode>
                <c:ptCount val="121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44621</c:v>
                </c:pt>
                <c:pt idx="104">
                  <c:v>44652</c:v>
                </c:pt>
                <c:pt idx="105">
                  <c:v>44682</c:v>
                </c:pt>
                <c:pt idx="106">
                  <c:v>44713</c:v>
                </c:pt>
                <c:pt idx="107">
                  <c:v>44743</c:v>
                </c:pt>
                <c:pt idx="108">
                  <c:v>44774</c:v>
                </c:pt>
                <c:pt idx="109">
                  <c:v>44805</c:v>
                </c:pt>
                <c:pt idx="110">
                  <c:v>44835</c:v>
                </c:pt>
                <c:pt idx="111">
                  <c:v>44866</c:v>
                </c:pt>
                <c:pt idx="112">
                  <c:v>44896</c:v>
                </c:pt>
                <c:pt idx="113">
                  <c:v>44927</c:v>
                </c:pt>
                <c:pt idx="114">
                  <c:v>44958</c:v>
                </c:pt>
                <c:pt idx="115">
                  <c:v>43466</c:v>
                </c:pt>
                <c:pt idx="116">
                  <c:v>43466</c:v>
                </c:pt>
                <c:pt idx="117">
                  <c:v>44958</c:v>
                </c:pt>
                <c:pt idx="118">
                  <c:v>44958</c:v>
                </c:pt>
                <c:pt idx="119">
                  <c:v>44743</c:v>
                </c:pt>
                <c:pt idx="120">
                  <c:v>44743</c:v>
                </c:pt>
              </c:numCache>
            </c:numRef>
          </c:cat>
          <c:val>
            <c:numRef>
              <c:f>Лист1!$I$1:$I$121</c:f>
              <c:numCache>
                <c:formatCode>#,##0.00</c:formatCode>
                <c:ptCount val="121"/>
                <c:pt idx="0">
                  <c:v>1020</c:v>
                </c:pt>
                <c:pt idx="1">
                  <c:v>1326</c:v>
                </c:pt>
                <c:pt idx="2">
                  <c:v>1168</c:v>
                </c:pt>
                <c:pt idx="3">
                  <c:v>984</c:v>
                </c:pt>
                <c:pt idx="4">
                  <c:v>979</c:v>
                </c:pt>
                <c:pt idx="5">
                  <c:v>900</c:v>
                </c:pt>
                <c:pt idx="6">
                  <c:v>897</c:v>
                </c:pt>
                <c:pt idx="7">
                  <c:v>702</c:v>
                </c:pt>
                <c:pt idx="8">
                  <c:v>674</c:v>
                </c:pt>
                <c:pt idx="9">
                  <c:v>613</c:v>
                </c:pt>
                <c:pt idx="10">
                  <c:v>597</c:v>
                </c:pt>
                <c:pt idx="11">
                  <c:v>599</c:v>
                </c:pt>
                <c:pt idx="12">
                  <c:v>570</c:v>
                </c:pt>
                <c:pt idx="13">
                  <c:v>598</c:v>
                </c:pt>
                <c:pt idx="14">
                  <c:v>636.77200000000005</c:v>
                </c:pt>
                <c:pt idx="15">
                  <c:v>654.37</c:v>
                </c:pt>
                <c:pt idx="16">
                  <c:v>807.89700000000005</c:v>
                </c:pt>
                <c:pt idx="17">
                  <c:v>756.86500000000001</c:v>
                </c:pt>
                <c:pt idx="18">
                  <c:v>484.45</c:v>
                </c:pt>
                <c:pt idx="19">
                  <c:v>430.54199999999997</c:v>
                </c:pt>
                <c:pt idx="20">
                  <c:v>351.75099999999998</c:v>
                </c:pt>
                <c:pt idx="21">
                  <c:v>409.495</c:v>
                </c:pt>
                <c:pt idx="22">
                  <c:v>332.892</c:v>
                </c:pt>
                <c:pt idx="23">
                  <c:v>359.98</c:v>
                </c:pt>
                <c:pt idx="24">
                  <c:v>384.26299999999998</c:v>
                </c:pt>
                <c:pt idx="25">
                  <c:v>440.95100000000002</c:v>
                </c:pt>
                <c:pt idx="26">
                  <c:v>474.024</c:v>
                </c:pt>
                <c:pt idx="27">
                  <c:v>411.71199999999999</c:v>
                </c:pt>
                <c:pt idx="28">
                  <c:v>350.15600000000001</c:v>
                </c:pt>
                <c:pt idx="29">
                  <c:v>350.33300000000003</c:v>
                </c:pt>
                <c:pt idx="30">
                  <c:v>521.53399999999999</c:v>
                </c:pt>
                <c:pt idx="31">
                  <c:v>626.19200000000001</c:v>
                </c:pt>
                <c:pt idx="32">
                  <c:v>640.21799999999996</c:v>
                </c:pt>
                <c:pt idx="33">
                  <c:v>823.48800000000006</c:v>
                </c:pt>
                <c:pt idx="34">
                  <c:v>849.00300000000004</c:v>
                </c:pt>
                <c:pt idx="35">
                  <c:v>871.904</c:v>
                </c:pt>
                <c:pt idx="36">
                  <c:v>856.22900000000004</c:v>
                </c:pt>
                <c:pt idx="37">
                  <c:v>811.22699999999998</c:v>
                </c:pt>
                <c:pt idx="38">
                  <c:v>754.88499999999999</c:v>
                </c:pt>
                <c:pt idx="39">
                  <c:v>740.45600000000002</c:v>
                </c:pt>
                <c:pt idx="40">
                  <c:v>813.25099999999998</c:v>
                </c:pt>
                <c:pt idx="41">
                  <c:v>728.97299999999996</c:v>
                </c:pt>
                <c:pt idx="42">
                  <c:v>758.2</c:v>
                </c:pt>
                <c:pt idx="43">
                  <c:v>719.89200000000005</c:v>
                </c:pt>
                <c:pt idx="44">
                  <c:v>658.09699999999998</c:v>
                </c:pt>
                <c:pt idx="45">
                  <c:v>741.32399999999996</c:v>
                </c:pt>
                <c:pt idx="46">
                  <c:v>677.91399999999999</c:v>
                </c:pt>
                <c:pt idx="47">
                  <c:v>723.88599999999997</c:v>
                </c:pt>
                <c:pt idx="48">
                  <c:v>697.50599999999997</c:v>
                </c:pt>
                <c:pt idx="49">
                  <c:v>679.28300000000002</c:v>
                </c:pt>
                <c:pt idx="50">
                  <c:v>662.428</c:v>
                </c:pt>
                <c:pt idx="51">
                  <c:v>644.73500000000001</c:v>
                </c:pt>
                <c:pt idx="52">
                  <c:v>619.23099999999999</c:v>
                </c:pt>
                <c:pt idx="53">
                  <c:v>598.90800000000002</c:v>
                </c:pt>
                <c:pt idx="54">
                  <c:v>635.44000000000005</c:v>
                </c:pt>
                <c:pt idx="55">
                  <c:v>537.51499999999999</c:v>
                </c:pt>
                <c:pt idx="56">
                  <c:v>528.74400000000003</c:v>
                </c:pt>
                <c:pt idx="57">
                  <c:v>580.42200000000003</c:v>
                </c:pt>
                <c:pt idx="58">
                  <c:v>609.89300000000003</c:v>
                </c:pt>
                <c:pt idx="59">
                  <c:v>577.94299999999998</c:v>
                </c:pt>
                <c:pt idx="60">
                  <c:v>603.98</c:v>
                </c:pt>
                <c:pt idx="61">
                  <c:v>680.21600000000001</c:v>
                </c:pt>
                <c:pt idx="62">
                  <c:v>896.97500000000002</c:v>
                </c:pt>
                <c:pt idx="63">
                  <c:v>904.47</c:v>
                </c:pt>
                <c:pt idx="64">
                  <c:v>824.74900000000002</c:v>
                </c:pt>
                <c:pt idx="65">
                  <c:v>836.01599999999996</c:v>
                </c:pt>
                <c:pt idx="66">
                  <c:v>825.44399999999996</c:v>
                </c:pt>
                <c:pt idx="67">
                  <c:v>763.56299999999999</c:v>
                </c:pt>
                <c:pt idx="68">
                  <c:v>742.40899999999999</c:v>
                </c:pt>
                <c:pt idx="69">
                  <c:v>772.09299999999996</c:v>
                </c:pt>
                <c:pt idx="70">
                  <c:v>749.35299999999995</c:v>
                </c:pt>
                <c:pt idx="71">
                  <c:v>669.43499999999995</c:v>
                </c:pt>
                <c:pt idx="72">
                  <c:v>655.02599999999995</c:v>
                </c:pt>
                <c:pt idx="73">
                  <c:v>621.61599999999999</c:v>
                </c:pt>
                <c:pt idx="74">
                  <c:v>564.92499999999995</c:v>
                </c:pt>
                <c:pt idx="75">
                  <c:v>567.41399999999999</c:v>
                </c:pt>
                <c:pt idx="76">
                  <c:v>552.00099999999998</c:v>
                </c:pt>
                <c:pt idx="77">
                  <c:v>559.55499999999995</c:v>
                </c:pt>
                <c:pt idx="78">
                  <c:v>548.024</c:v>
                </c:pt>
                <c:pt idx="79">
                  <c:v>481.95400000000001</c:v>
                </c:pt>
                <c:pt idx="80">
                  <c:v>478.74099999999999</c:v>
                </c:pt>
                <c:pt idx="81">
                  <c:v>489.50099999999998</c:v>
                </c:pt>
                <c:pt idx="82">
                  <c:v>489.61700000000002</c:v>
                </c:pt>
                <c:pt idx="83">
                  <c:v>468.77699999999999</c:v>
                </c:pt>
                <c:pt idx="84">
                  <c:v>524.19100000000003</c:v>
                </c:pt>
                <c:pt idx="85">
                  <c:v>629.81700000000001</c:v>
                </c:pt>
                <c:pt idx="86">
                  <c:v>701.25400000000002</c:v>
                </c:pt>
                <c:pt idx="87">
                  <c:v>720.76</c:v>
                </c:pt>
                <c:pt idx="88">
                  <c:v>677.54300000000001</c:v>
                </c:pt>
                <c:pt idx="89">
                  <c:v>694.90499999999997</c:v>
                </c:pt>
                <c:pt idx="90">
                  <c:v>699.69</c:v>
                </c:pt>
                <c:pt idx="91">
                  <c:v>618.62800000000004</c:v>
                </c:pt>
                <c:pt idx="92">
                  <c:v>688.55200000000002</c:v>
                </c:pt>
                <c:pt idx="93">
                  <c:v>671.74699999999996</c:v>
                </c:pt>
                <c:pt idx="94">
                  <c:v>676.68200000000002</c:v>
                </c:pt>
                <c:pt idx="95">
                  <c:v>597.81700000000001</c:v>
                </c:pt>
                <c:pt idx="96">
                  <c:v>530.93399999999997</c:v>
                </c:pt>
                <c:pt idx="97">
                  <c:v>490.94799999999998</c:v>
                </c:pt>
                <c:pt idx="98">
                  <c:v>470.19200000000001</c:v>
                </c:pt>
                <c:pt idx="99">
                  <c:v>457.78399999999999</c:v>
                </c:pt>
                <c:pt idx="100">
                  <c:v>216.46899999999999</c:v>
                </c:pt>
                <c:pt idx="101">
                  <c:v>231.22</c:v>
                </c:pt>
                <c:pt idx="102">
                  <c:v>231.04400000000001</c:v>
                </c:pt>
                <c:pt idx="103">
                  <c:v>223.44300000000001</c:v>
                </c:pt>
                <c:pt idx="104">
                  <c:v>253.875</c:v>
                </c:pt>
                <c:pt idx="105">
                  <c:v>253.96199999999999</c:v>
                </c:pt>
                <c:pt idx="106">
                  <c:v>243.36799999999999</c:v>
                </c:pt>
                <c:pt idx="107">
                  <c:v>256.44099999999997</c:v>
                </c:pt>
                <c:pt idx="108">
                  <c:v>251.63499999999999</c:v>
                </c:pt>
                <c:pt idx="109">
                  <c:v>212.077</c:v>
                </c:pt>
                <c:pt idx="110">
                  <c:v>227.46299999999999</c:v>
                </c:pt>
                <c:pt idx="111">
                  <c:v>184.32900000000001</c:v>
                </c:pt>
                <c:pt idx="112">
                  <c:v>177.34299999999999</c:v>
                </c:pt>
                <c:pt idx="113">
                  <c:v>178.047</c:v>
                </c:pt>
                <c:pt idx="114">
                  <c:v>137.77799999999999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9F-4F27-A5F9-329029E1A460}"/>
            </c:ext>
          </c:extLst>
        </c:ser>
        <c:ser>
          <c:idx val="1"/>
          <c:order val="1"/>
          <c:tx>
            <c:v>Дата А1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Лист1!$H$1:$H$121</c:f>
              <c:numCache>
                <c:formatCode>m/d/yyyy</c:formatCode>
                <c:ptCount val="121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44621</c:v>
                </c:pt>
                <c:pt idx="104">
                  <c:v>44652</c:v>
                </c:pt>
                <c:pt idx="105">
                  <c:v>44682</c:v>
                </c:pt>
                <c:pt idx="106">
                  <c:v>44713</c:v>
                </c:pt>
                <c:pt idx="107">
                  <c:v>44743</c:v>
                </c:pt>
                <c:pt idx="108">
                  <c:v>44774</c:v>
                </c:pt>
                <c:pt idx="109">
                  <c:v>44805</c:v>
                </c:pt>
                <c:pt idx="110">
                  <c:v>44835</c:v>
                </c:pt>
                <c:pt idx="111">
                  <c:v>44866</c:v>
                </c:pt>
                <c:pt idx="112">
                  <c:v>44896</c:v>
                </c:pt>
                <c:pt idx="113">
                  <c:v>44927</c:v>
                </c:pt>
                <c:pt idx="114">
                  <c:v>44958</c:v>
                </c:pt>
                <c:pt idx="115">
                  <c:v>43466</c:v>
                </c:pt>
                <c:pt idx="116">
                  <c:v>43466</c:v>
                </c:pt>
                <c:pt idx="117">
                  <c:v>44958</c:v>
                </c:pt>
                <c:pt idx="118">
                  <c:v>44958</c:v>
                </c:pt>
                <c:pt idx="119">
                  <c:v>44743</c:v>
                </c:pt>
                <c:pt idx="120">
                  <c:v>44743</c:v>
                </c:pt>
              </c:numCache>
            </c:numRef>
          </c:cat>
          <c:val>
            <c:numRef>
              <c:f>Лист1!$J$1:$J$121</c:f>
              <c:numCache>
                <c:formatCode>General</c:formatCode>
                <c:ptCount val="121"/>
                <c:pt idx="115">
                  <c:v>0</c:v>
                </c:pt>
                <c:pt idx="116">
                  <c:v>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69F-4F27-A5F9-329029E1A460}"/>
            </c:ext>
          </c:extLst>
        </c:ser>
        <c:ser>
          <c:idx val="2"/>
          <c:order val="2"/>
          <c:tx>
            <c:v>Дата An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Лист1!$H$1:$H$121</c:f>
              <c:numCache>
                <c:formatCode>m/d/yyyy</c:formatCode>
                <c:ptCount val="121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44621</c:v>
                </c:pt>
                <c:pt idx="104">
                  <c:v>44652</c:v>
                </c:pt>
                <c:pt idx="105">
                  <c:v>44682</c:v>
                </c:pt>
                <c:pt idx="106">
                  <c:v>44713</c:v>
                </c:pt>
                <c:pt idx="107">
                  <c:v>44743</c:v>
                </c:pt>
                <c:pt idx="108">
                  <c:v>44774</c:v>
                </c:pt>
                <c:pt idx="109">
                  <c:v>44805</c:v>
                </c:pt>
                <c:pt idx="110">
                  <c:v>44835</c:v>
                </c:pt>
                <c:pt idx="111">
                  <c:v>44866</c:v>
                </c:pt>
                <c:pt idx="112">
                  <c:v>44896</c:v>
                </c:pt>
                <c:pt idx="113">
                  <c:v>44927</c:v>
                </c:pt>
                <c:pt idx="114">
                  <c:v>44958</c:v>
                </c:pt>
                <c:pt idx="115">
                  <c:v>43466</c:v>
                </c:pt>
                <c:pt idx="116">
                  <c:v>43466</c:v>
                </c:pt>
                <c:pt idx="117">
                  <c:v>44958</c:v>
                </c:pt>
                <c:pt idx="118">
                  <c:v>44958</c:v>
                </c:pt>
                <c:pt idx="119">
                  <c:v>44743</c:v>
                </c:pt>
                <c:pt idx="120">
                  <c:v>44743</c:v>
                </c:pt>
              </c:numCache>
            </c:numRef>
          </c:cat>
          <c:val>
            <c:numRef>
              <c:f>Лист1!$K$1:$K$121</c:f>
              <c:numCache>
                <c:formatCode>General</c:formatCode>
                <c:ptCount val="121"/>
                <c:pt idx="117">
                  <c:v>0</c:v>
                </c:pt>
                <c:pt idx="118">
                  <c:v>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9F-4F27-A5F9-329029E1A460}"/>
            </c:ext>
          </c:extLst>
        </c:ser>
        <c:ser>
          <c:idx val="3"/>
          <c:order val="3"/>
          <c:tx>
            <c:v>Дата Ai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Лист1!$H$1:$H$121</c:f>
              <c:numCache>
                <c:formatCode>m/d/yyyy</c:formatCode>
                <c:ptCount val="121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44621</c:v>
                </c:pt>
                <c:pt idx="104">
                  <c:v>44652</c:v>
                </c:pt>
                <c:pt idx="105">
                  <c:v>44682</c:v>
                </c:pt>
                <c:pt idx="106">
                  <c:v>44713</c:v>
                </c:pt>
                <c:pt idx="107">
                  <c:v>44743</c:v>
                </c:pt>
                <c:pt idx="108">
                  <c:v>44774</c:v>
                </c:pt>
                <c:pt idx="109">
                  <c:v>44805</c:v>
                </c:pt>
                <c:pt idx="110">
                  <c:v>44835</c:v>
                </c:pt>
                <c:pt idx="111">
                  <c:v>44866</c:v>
                </c:pt>
                <c:pt idx="112">
                  <c:v>44896</c:v>
                </c:pt>
                <c:pt idx="113">
                  <c:v>44927</c:v>
                </c:pt>
                <c:pt idx="114">
                  <c:v>44958</c:v>
                </c:pt>
                <c:pt idx="115">
                  <c:v>43466</c:v>
                </c:pt>
                <c:pt idx="116">
                  <c:v>43466</c:v>
                </c:pt>
                <c:pt idx="117">
                  <c:v>44958</c:v>
                </c:pt>
                <c:pt idx="118">
                  <c:v>44958</c:v>
                </c:pt>
                <c:pt idx="119">
                  <c:v>44743</c:v>
                </c:pt>
                <c:pt idx="120">
                  <c:v>44743</c:v>
                </c:pt>
              </c:numCache>
            </c:numRef>
          </c:cat>
          <c:val>
            <c:numRef>
              <c:f>Лист1!$L$1:$L$121</c:f>
              <c:numCache>
                <c:formatCode>General</c:formatCode>
                <c:ptCount val="121"/>
                <c:pt idx="119">
                  <c:v>0</c:v>
                </c:pt>
                <c:pt idx="120">
                  <c:v>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69F-4F27-A5F9-329029E1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098128"/>
        <c:axId val="73748416"/>
      </c:lineChart>
      <c:dateAx>
        <c:axId val="5570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Дата, месяцы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748416"/>
        <c:crosses val="autoZero"/>
        <c:auto val="1"/>
        <c:lblOffset val="100"/>
        <c:baseTimeUnit val="days"/>
      </c:dateAx>
      <c:valAx>
        <c:axId val="737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Добыча нефти </a:t>
                </a:r>
                <a:r>
                  <a:rPr lang="en-US"/>
                  <a:t>Q</a:t>
                </a:r>
                <a:r>
                  <a:rPr lang="ru-RU"/>
                  <a:t>н, тонны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0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ED13D-E709-4E71-B351-E6C54A5D5DE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55AB4-C32D-4BCC-83F0-B057F35F3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1FF54-90D1-D160-6170-9FEC10B1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985A3-632B-1790-DB5A-431CC0A5D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93CDC-EDF8-11B3-F61B-44263C40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5758A-7CB8-6B0E-3DC6-513AF3D1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1974A-54E8-470F-FA5D-D1E2FDFE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6CDEF-B707-4837-71A8-695C8406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03FBE9-859E-2820-C633-DDB9926C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AA2E5-84A2-00B1-C75D-908DBCE8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803AB-FB7E-0E17-6A14-A3045BF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DD784-E903-40AD-3CC8-AFA04D13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1CB1A8-BA78-6A39-DFD8-D84C580E6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6D703F-D720-F30A-DF25-52C7B12CE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12AE5-F030-F4B2-0BB0-54B8F4BE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B81DC-984C-BE6E-9E1E-3E737385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A5D8-4E5B-17FA-90AF-2AD3864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C399-00FA-E33A-7A2D-281FBE27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48A70-612A-37E5-0C44-0D5C01F0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CC3CC-7AE8-2B9B-D848-234BFA02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D5FC1-1257-02EA-E330-EC82AA23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4F8A1-D34C-1216-752E-150855A4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5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16671-0BA4-7FF5-4BB5-F83713FB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35FB55-56C8-F215-026C-481232A0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703C0-88F2-59D9-E0F3-6264F37F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A7E50-83F0-6928-E680-DABFA138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4FE93-FED6-5567-5C38-92AA5C11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D407-7002-064E-6409-E1C44715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85FE2-604A-C55D-A1F4-8A37FCE4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0EDE3-D2E5-91BC-F0B3-ABB798F0C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87E4-649A-5EE3-FF60-3A24484F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AD633-8514-8E6A-7F04-8CC08E39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C4DF2C-821F-EDD1-D09E-B749EAB1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942E1-C1F4-1BDE-A569-3F5A26B8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F5845-6D21-8452-8AB9-2940AA9F5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80422-1E6C-F6F4-1FF0-592633BE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F73830-15DC-241D-BCC0-7FA4F6FDD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DDDA3B-8F8A-115F-8995-A2DBE7236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3294A7-1873-540A-9677-24A8F3F2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75FE17-F234-212F-2094-65246C06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6F4FC7-161B-13B9-4469-CEE1AE90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534C9-F9F6-DC7A-E908-6847A36F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4F571F-B406-7655-40C6-28783C20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CC4000-6CF4-D3AA-7B7F-50F7182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66A1DA-8BB3-685A-0A4B-03FE24B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03ADFC-509C-33AB-5A39-1CE57E38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59F45C-B732-C8BA-8C19-E1F01875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88702C-3DCE-0372-A629-A8722D59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7D6C7-E4C5-B514-20B3-AEA0B39F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64FA1-18A2-B856-402D-9AA7D8F1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C055CB-452B-C0ED-0CD9-5422541D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3D52E6-D484-82F7-8D47-C8308C9C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75937-816E-DC14-BE06-37A4764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77DFF-8441-64E4-5A2A-297B9B1A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095EB-2A37-A78C-E515-E791B8B0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EB800D-D744-6989-2D80-B3001B358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5930A5-AA9F-BD57-A4CD-59C801C4A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9F8E7-8D8A-3D4D-8BEB-07A1E94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79FF5E-E859-10D4-503E-D502855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51155-B5C1-142B-6501-EBB0C8F8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B9B0D-B047-7F1E-6576-2E1103DE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BB076-D58F-9220-1D65-4385FCBB9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0B340-25F4-D500-858A-AF3538F95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D12B-0370-49D0-AC13-E2C9FC8BE6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1C12E-1CF9-7853-8503-E728D142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AB6B1-1780-5D89-4060-2EA951CA2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E6C2-110D-4EF6-89F3-B2704988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B06E0-83C7-D40E-CF01-237F4FA8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63" y="4071597"/>
            <a:ext cx="10515600" cy="1286544"/>
          </a:xfrm>
          <a:noFill/>
        </p:spPr>
        <p:txBody>
          <a:bodyPr anchor="b">
            <a:normAutofit/>
          </a:bodyPr>
          <a:lstStyle/>
          <a:p>
            <a:r>
              <a:rPr lang="ru-RU" sz="2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Оценка потенциала месторождений с учётом вероятностного распределения прогноза выработки остаточных запасов</a:t>
            </a:r>
            <a:endParaRPr lang="ru-RU" sz="29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7DCF8-D7A8-1DDD-F413-23435ACB0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69" y="5572126"/>
            <a:ext cx="10509388" cy="997350"/>
          </a:xfrm>
          <a:noFill/>
        </p:spPr>
        <p:txBody>
          <a:bodyPr>
            <a:noAutofit/>
          </a:bodyPr>
          <a:lstStyle/>
          <a:p>
            <a:r>
              <a:rPr lang="ru-RU" sz="1600" dirty="0">
                <a:latin typeface="+mj-lt"/>
              </a:rPr>
              <a:t>Докладчик</a:t>
            </a:r>
            <a:r>
              <a:rPr lang="en-US" sz="1600" dirty="0">
                <a:latin typeface="+mj-lt"/>
              </a:rPr>
              <a:t>: </a:t>
            </a:r>
            <a:r>
              <a:rPr lang="ru-RU" sz="1600" dirty="0">
                <a:latin typeface="+mj-lt"/>
              </a:rPr>
              <a:t>Старовойтов Денис</a:t>
            </a:r>
          </a:p>
          <a:p>
            <a:r>
              <a:rPr lang="ru-RU" sz="1600" dirty="0">
                <a:latin typeface="+mj-lt"/>
              </a:rPr>
              <a:t>Руководитель: И.С. </a:t>
            </a:r>
            <a:r>
              <a:rPr lang="ru-RU" sz="1600" dirty="0" err="1">
                <a:latin typeface="+mj-lt"/>
              </a:rPr>
              <a:t>Каешков</a:t>
            </a:r>
            <a:r>
              <a:rPr lang="ru-RU" sz="1600" dirty="0">
                <a:latin typeface="+mj-lt"/>
              </a:rPr>
              <a:t>, доцент </a:t>
            </a:r>
            <a:r>
              <a:rPr lang="ru-RU" sz="1600" dirty="0" err="1">
                <a:latin typeface="+mj-lt"/>
              </a:rPr>
              <a:t>ВШТМиМФ</a:t>
            </a:r>
            <a:r>
              <a:rPr lang="ru-RU" sz="1600" dirty="0">
                <a:latin typeface="+mj-lt"/>
              </a:rPr>
              <a:t>, к.т.н.</a:t>
            </a:r>
          </a:p>
          <a:p>
            <a:r>
              <a:rPr lang="ru-RU" sz="1600" dirty="0">
                <a:latin typeface="+mj-lt"/>
              </a:rPr>
              <a:t>Консультант: Я.В. Иванова, ведущий специалист ООО Газпромнефть НТЦ  </a:t>
            </a:r>
          </a:p>
        </p:txBody>
      </p:sp>
      <p:pic>
        <p:nvPicPr>
          <p:cNvPr id="4" name="Picture 2" descr="http://nsproject.ru/wp-content/uploads/2012/05/oil_pic.jpg">
            <a:extLst>
              <a:ext uri="{FF2B5EF4-FFF2-40B4-BE49-F238E27FC236}">
                <a16:creationId xmlns:a16="http://schemas.microsoft.com/office/drawing/2014/main" id="{36282186-26EB-E9FC-5FDD-F048166D7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111" b="247"/>
          <a:stretch/>
        </p:blipFill>
        <p:spPr bwMode="auto">
          <a:xfrm>
            <a:off x="20" y="2"/>
            <a:ext cx="12191979" cy="3900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8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Процессор с двоичными числами и схемой">
            <a:extLst>
              <a:ext uri="{FF2B5EF4-FFF2-40B4-BE49-F238E27FC236}">
                <a16:creationId xmlns:a16="http://schemas.microsoft.com/office/drawing/2014/main" id="{6B26F004-3860-673E-636D-683BED525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263B9-72ED-6DDE-55B3-33E6C7C3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Century Gothic" panose="020B0502020202020204" pitchFamily="34" charset="0"/>
              </a:rPr>
              <a:t>Результаты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работы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программы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29410-E468-E615-C9CB-371CD27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18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Данные об оптимальных интервалах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0DDC64-CC8E-5146-F77D-838C563353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0579951"/>
              </p:ext>
            </p:extLst>
          </p:nvPr>
        </p:nvGraphicFramePr>
        <p:xfrm>
          <a:off x="2234216" y="2663353"/>
          <a:ext cx="7723568" cy="3533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500">
                  <a:extLst>
                    <a:ext uri="{9D8B030D-6E8A-4147-A177-3AD203B41FA5}">
                      <a16:colId xmlns:a16="http://schemas.microsoft.com/office/drawing/2014/main" val="1485306649"/>
                    </a:ext>
                  </a:extLst>
                </a:gridCol>
                <a:gridCol w="1572673">
                  <a:extLst>
                    <a:ext uri="{9D8B030D-6E8A-4147-A177-3AD203B41FA5}">
                      <a16:colId xmlns:a16="http://schemas.microsoft.com/office/drawing/2014/main" val="767395198"/>
                    </a:ext>
                  </a:extLst>
                </a:gridCol>
                <a:gridCol w="1782363">
                  <a:extLst>
                    <a:ext uri="{9D8B030D-6E8A-4147-A177-3AD203B41FA5}">
                      <a16:colId xmlns:a16="http://schemas.microsoft.com/office/drawing/2014/main" val="3619042206"/>
                    </a:ext>
                  </a:extLst>
                </a:gridCol>
                <a:gridCol w="838758">
                  <a:extLst>
                    <a:ext uri="{9D8B030D-6E8A-4147-A177-3AD203B41FA5}">
                      <a16:colId xmlns:a16="http://schemas.microsoft.com/office/drawing/2014/main" val="918675739"/>
                    </a:ext>
                  </a:extLst>
                </a:gridCol>
                <a:gridCol w="838758">
                  <a:extLst>
                    <a:ext uri="{9D8B030D-6E8A-4147-A177-3AD203B41FA5}">
                      <a16:colId xmlns:a16="http://schemas.microsoft.com/office/drawing/2014/main" val="2809021422"/>
                    </a:ext>
                  </a:extLst>
                </a:gridCol>
                <a:gridCol w="838758">
                  <a:extLst>
                    <a:ext uri="{9D8B030D-6E8A-4147-A177-3AD203B41FA5}">
                      <a16:colId xmlns:a16="http://schemas.microsoft.com/office/drawing/2014/main" val="3928162942"/>
                    </a:ext>
                  </a:extLst>
                </a:gridCol>
                <a:gridCol w="838758">
                  <a:extLst>
                    <a:ext uri="{9D8B030D-6E8A-4147-A177-3AD203B41FA5}">
                      <a16:colId xmlns:a16="http://schemas.microsoft.com/office/drawing/2014/main" val="3050639411"/>
                    </a:ext>
                  </a:extLst>
                </a:gridCol>
              </a:tblGrid>
              <a:tr h="728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 скважины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Минимальный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Дата начала стабильного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extLst>
                  <a:ext uri="{0D108BD9-81ED-4DB2-BD59-A6C34878D82A}">
                    <a16:rowId xmlns:a16="http://schemas.microsoft.com/office/drawing/2014/main" val="3477484633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8,804531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2022-04-01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-0,04876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1000,405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-0,0167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4,319527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093097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16,62593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2022-04-01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-0,12419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2467,121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-0,01194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4,302563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360203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12,83065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2021-07-01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-0,05829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1300,272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-0,01523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4,99138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06680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17,58497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2021-09-01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-0,04268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956,0527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-0,0069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4,195287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026911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11,00403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2022-02-01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-0,04593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960,5093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-0,01868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4,870551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936294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22,00302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2021-12-01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-0,05584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1156,268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-0,00221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3,281884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232936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24,82269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2022-03-01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-0,07733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1521,807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-0,03713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4,681171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188596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034" marR="7034" marT="703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19,47195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2021-08-01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-0,05058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1028,75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-0,01206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4,110167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6626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C36199-A5C8-64CB-ACEB-F9F67957C177}"/>
              </a:ext>
            </a:extLst>
          </p:cNvPr>
          <p:cNvSpPr txBox="1"/>
          <p:nvPr/>
        </p:nvSpPr>
        <p:spPr>
          <a:xfrm>
            <a:off x="838200" y="1580225"/>
            <a:ext cx="1020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В результате работы программы получена таблица с данными об оптимальных прогнозирования добычи нефти и </a:t>
            </a:r>
            <a:r>
              <a:rPr lang="en-US" dirty="0">
                <a:latin typeface="+mj-lt"/>
              </a:rPr>
              <a:t>Ln(</a:t>
            </a:r>
            <a:r>
              <a:rPr lang="ru-RU" dirty="0">
                <a:latin typeface="+mj-lt"/>
              </a:rPr>
              <a:t>ВНФ)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для каждой скважины, включающая минимальный </a:t>
            </a:r>
            <a:r>
              <a:rPr lang="en-US" dirty="0">
                <a:latin typeface="+mj-lt"/>
              </a:rPr>
              <a:t>CV </a:t>
            </a:r>
            <a:r>
              <a:rPr lang="ru-RU" dirty="0">
                <a:latin typeface="+mj-lt"/>
              </a:rPr>
              <a:t>и соответствующие ему коэффициенты </a:t>
            </a:r>
            <a:r>
              <a:rPr lang="en-US" dirty="0">
                <a:latin typeface="+mj-lt"/>
              </a:rPr>
              <a:t>a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b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c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d, </a:t>
            </a:r>
            <a:r>
              <a:rPr lang="ru-RU" dirty="0">
                <a:latin typeface="+mj-lt"/>
              </a:rPr>
              <a:t>где </a:t>
            </a:r>
            <a:r>
              <a:rPr lang="en-US" dirty="0">
                <a:latin typeface="+mj-lt"/>
              </a:rPr>
              <a:t>a</a:t>
            </a:r>
            <a:r>
              <a:rPr lang="ru-RU" dirty="0">
                <a:latin typeface="+mj-lt"/>
              </a:rPr>
              <a:t> и</a:t>
            </a:r>
            <a:r>
              <a:rPr lang="en-US" dirty="0">
                <a:latin typeface="+mj-lt"/>
              </a:rPr>
              <a:t> c &lt;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2025187-9653-FE3C-14BE-609572B280C0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1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8887E-7DC9-9F6E-7456-E113721B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60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Графики прогнозов по скважинам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14E58FB-0573-010A-0DE2-0232799A3E99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2B3FA9AC-C2F7-8DB7-EC1A-8C30E4A19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0"/>
          <a:stretch/>
        </p:blipFill>
        <p:spPr>
          <a:xfrm>
            <a:off x="1703524" y="1138561"/>
            <a:ext cx="8784951" cy="2119745"/>
          </a:xfrm>
        </p:spPr>
      </p:pic>
      <p:pic>
        <p:nvPicPr>
          <p:cNvPr id="7" name="Объект 13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691A6-AA20-B50A-5F54-1DA986B98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 b="52336"/>
          <a:stretch/>
        </p:blipFill>
        <p:spPr>
          <a:xfrm>
            <a:off x="1703524" y="3659667"/>
            <a:ext cx="8784949" cy="205977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E19BC-9705-38D0-58AF-6B895C44A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6" b="2715"/>
          <a:stretch/>
        </p:blipFill>
        <p:spPr>
          <a:xfrm>
            <a:off x="1669032" y="3227185"/>
            <a:ext cx="8819441" cy="421948"/>
          </a:xfrm>
          <a:prstGeom prst="rect">
            <a:avLst/>
          </a:prstGeom>
        </p:spPr>
      </p:pic>
      <p:pic>
        <p:nvPicPr>
          <p:cNvPr id="10" name="Объект 22">
            <a:extLst>
              <a:ext uri="{FF2B5EF4-FFF2-40B4-BE49-F238E27FC236}">
                <a16:creationId xmlns:a16="http://schemas.microsoft.com/office/drawing/2014/main" id="{A989F043-6756-441B-2537-C1F59B022E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8" r="1010" b="3318"/>
          <a:stretch/>
        </p:blipFill>
        <p:spPr>
          <a:xfrm>
            <a:off x="1606887" y="5706122"/>
            <a:ext cx="8784948" cy="4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9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8887E-7DC9-9F6E-7456-E113721B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60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Графики прогнозов по скважинам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14E58FB-0573-010A-0DE2-0232799A3E99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13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691A6-AA20-B50A-5F54-1DA986B98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 b="52336"/>
          <a:stretch/>
        </p:blipFill>
        <p:spPr>
          <a:xfrm>
            <a:off x="1703524" y="3698058"/>
            <a:ext cx="8784949" cy="2059772"/>
          </a:xfrm>
        </p:spPr>
      </p:pic>
      <p:pic>
        <p:nvPicPr>
          <p:cNvPr id="4" name="Объект 13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699FBFE4-78C7-CDDD-A3EE-76FBB074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5" b="28778"/>
          <a:stretch/>
        </p:blipFill>
        <p:spPr>
          <a:xfrm>
            <a:off x="1703524" y="1180731"/>
            <a:ext cx="8773328" cy="2059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C8AEB-E8F8-A3E7-55CD-F2450D01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99" y="1175910"/>
            <a:ext cx="4205130" cy="2059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BA9730-F5D4-ACF9-95B2-2231DE19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4" r="2500" b="2945"/>
          <a:stretch/>
        </p:blipFill>
        <p:spPr>
          <a:xfrm>
            <a:off x="1641380" y="3235681"/>
            <a:ext cx="8549168" cy="412306"/>
          </a:xfrm>
          <a:prstGeom prst="rect">
            <a:avLst/>
          </a:prstGeom>
        </p:spPr>
      </p:pic>
      <p:pic>
        <p:nvPicPr>
          <p:cNvPr id="13" name="Объект 13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9F958102-5845-4AB6-FE4A-0861F292C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3" b="913"/>
          <a:stretch/>
        </p:blipFill>
        <p:spPr>
          <a:xfrm>
            <a:off x="1715145" y="3647987"/>
            <a:ext cx="8773328" cy="24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5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42AA-F2C7-B8D8-9452-F4B9BD23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Суммарные прогнозы по месторождению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79666A2-11F6-8B9C-0DE5-4DF49054D5FA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4D8E3F-F0FE-19A4-555F-79C791A54510}"/>
              </a:ext>
            </a:extLst>
          </p:cNvPr>
          <p:cNvSpPr txBox="1"/>
          <p:nvPr/>
        </p:nvSpPr>
        <p:spPr>
          <a:xfrm>
            <a:off x="994299" y="1544715"/>
            <a:ext cx="1049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В результате суммирования прогноза и фактических данных по всем скважинам для добычи нефти и усреднения данных </a:t>
            </a:r>
            <a:r>
              <a:rPr lang="en-US" dirty="0">
                <a:latin typeface="+mj-lt"/>
              </a:rPr>
              <a:t>Ln(</a:t>
            </a:r>
            <a:r>
              <a:rPr lang="ru-RU" dirty="0">
                <a:latin typeface="+mj-lt"/>
              </a:rPr>
              <a:t>ВНФ) по всем скважинам были получены итоговые графики по месторождению.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F652C97-307A-5004-2639-35EEBE5A7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4523" r="8552" b="2958"/>
          <a:stretch/>
        </p:blipFill>
        <p:spPr>
          <a:xfrm>
            <a:off x="6270425" y="2413452"/>
            <a:ext cx="5217896" cy="293059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305BF6-4A49-608D-6542-0DE6CEED6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6845" r="8803" b="2476"/>
          <a:stretch/>
        </p:blipFill>
        <p:spPr>
          <a:xfrm>
            <a:off x="994299" y="2484010"/>
            <a:ext cx="5276125" cy="28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3C21B34-868D-D8D8-D82E-E6C8E51E97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0493255"/>
              </p:ext>
            </p:extLst>
          </p:nvPr>
        </p:nvGraphicFramePr>
        <p:xfrm>
          <a:off x="838187" y="3487906"/>
          <a:ext cx="9300091" cy="12875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24774">
                  <a:extLst>
                    <a:ext uri="{9D8B030D-6E8A-4147-A177-3AD203B41FA5}">
                      <a16:colId xmlns:a16="http://schemas.microsoft.com/office/drawing/2014/main" val="585608369"/>
                    </a:ext>
                  </a:extLst>
                </a:gridCol>
                <a:gridCol w="2324774">
                  <a:extLst>
                    <a:ext uri="{9D8B030D-6E8A-4147-A177-3AD203B41FA5}">
                      <a16:colId xmlns:a16="http://schemas.microsoft.com/office/drawing/2014/main" val="1143080528"/>
                    </a:ext>
                  </a:extLst>
                </a:gridCol>
                <a:gridCol w="2324774">
                  <a:extLst>
                    <a:ext uri="{9D8B030D-6E8A-4147-A177-3AD203B41FA5}">
                      <a16:colId xmlns:a16="http://schemas.microsoft.com/office/drawing/2014/main" val="1066018087"/>
                    </a:ext>
                  </a:extLst>
                </a:gridCol>
                <a:gridCol w="2325769">
                  <a:extLst>
                    <a:ext uri="{9D8B030D-6E8A-4147-A177-3AD203B41FA5}">
                      <a16:colId xmlns:a16="http://schemas.microsoft.com/office/drawing/2014/main" val="410164173"/>
                    </a:ext>
                  </a:extLst>
                </a:gridCol>
              </a:tblGrid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 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медленном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ожидаемом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быстром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extLst>
                  <a:ext uri="{0D108BD9-81ED-4DB2-BD59-A6C34878D82A}">
                    <a16:rowId xmlns:a16="http://schemas.microsoft.com/office/drawing/2014/main" val="2725463092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P10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132588.064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132588.064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38508.904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580078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P50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85600.354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54797.471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30887.483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4012350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P90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14002.957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13302.492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11518.715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545728"/>
                  </a:ext>
                </a:extLst>
              </a:tr>
            </a:tbl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EDDA56B-E70D-2FE2-32C3-39BEC084F3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8233489"/>
              </p:ext>
            </p:extLst>
          </p:nvPr>
        </p:nvGraphicFramePr>
        <p:xfrm>
          <a:off x="838199" y="5253067"/>
          <a:ext cx="9300092" cy="11932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24774">
                  <a:extLst>
                    <a:ext uri="{9D8B030D-6E8A-4147-A177-3AD203B41FA5}">
                      <a16:colId xmlns:a16="http://schemas.microsoft.com/office/drawing/2014/main" val="3798335925"/>
                    </a:ext>
                  </a:extLst>
                </a:gridCol>
                <a:gridCol w="2324774">
                  <a:extLst>
                    <a:ext uri="{9D8B030D-6E8A-4147-A177-3AD203B41FA5}">
                      <a16:colId xmlns:a16="http://schemas.microsoft.com/office/drawing/2014/main" val="1825195380"/>
                    </a:ext>
                  </a:extLst>
                </a:gridCol>
                <a:gridCol w="2324774">
                  <a:extLst>
                    <a:ext uri="{9D8B030D-6E8A-4147-A177-3AD203B41FA5}">
                      <a16:colId xmlns:a16="http://schemas.microsoft.com/office/drawing/2014/main" val="3283362043"/>
                    </a:ext>
                  </a:extLst>
                </a:gridCol>
                <a:gridCol w="2325770">
                  <a:extLst>
                    <a:ext uri="{9D8B030D-6E8A-4147-A177-3AD203B41FA5}">
                      <a16:colId xmlns:a16="http://schemas.microsoft.com/office/drawing/2014/main" val="3102817714"/>
                    </a:ext>
                  </a:extLst>
                </a:gridCol>
              </a:tblGrid>
              <a:tr h="368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медленном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ожидаемом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8308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ОИЗ при быстром росте обводненности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884" marR="59884" marT="0" marB="0" anchor="ctr"/>
                </a:tc>
                <a:extLst>
                  <a:ext uri="{0D108BD9-81ED-4DB2-BD59-A6C34878D82A}">
                    <a16:rowId xmlns:a16="http://schemas.microsoft.com/office/drawing/2014/main" val="2197808941"/>
                  </a:ext>
                </a:extLst>
              </a:tr>
              <a:tr h="25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P10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1715812.992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1657745.555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1621733.832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746992"/>
                  </a:ext>
                </a:extLst>
              </a:tr>
              <a:tr h="25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P50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1668825.282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1638022.399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1614112.411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997609"/>
                  </a:ext>
                </a:extLst>
              </a:tr>
              <a:tr h="25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783080" algn="l"/>
                        </a:tabLs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P90 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добычи нефти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9884" marR="598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1597227.885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1596527.420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1594743.643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130269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47D0BAE-AA14-5BCE-709E-EBF639061909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D7A1C54-41A8-9D64-0FF2-984C4CE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13142"/>
              </p:ext>
            </p:extLst>
          </p:nvPr>
        </p:nvGraphicFramePr>
        <p:xfrm>
          <a:off x="838187" y="1868351"/>
          <a:ext cx="9300104" cy="90145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6441">
                  <a:extLst>
                    <a:ext uri="{9D8B030D-6E8A-4147-A177-3AD203B41FA5}">
                      <a16:colId xmlns:a16="http://schemas.microsoft.com/office/drawing/2014/main" val="2775878012"/>
                    </a:ext>
                  </a:extLst>
                </a:gridCol>
                <a:gridCol w="2123611">
                  <a:extLst>
                    <a:ext uri="{9D8B030D-6E8A-4147-A177-3AD203B41FA5}">
                      <a16:colId xmlns:a16="http://schemas.microsoft.com/office/drawing/2014/main" val="2808376295"/>
                    </a:ext>
                  </a:extLst>
                </a:gridCol>
                <a:gridCol w="2325026">
                  <a:extLst>
                    <a:ext uri="{9D8B030D-6E8A-4147-A177-3AD203B41FA5}">
                      <a16:colId xmlns:a16="http://schemas.microsoft.com/office/drawing/2014/main" val="4111088381"/>
                    </a:ext>
                  </a:extLst>
                </a:gridCol>
                <a:gridCol w="2325026">
                  <a:extLst>
                    <a:ext uri="{9D8B030D-6E8A-4147-A177-3AD203B41FA5}">
                      <a16:colId xmlns:a16="http://schemas.microsoft.com/office/drawing/2014/main" val="3582250332"/>
                    </a:ext>
                  </a:extLst>
                </a:gridCol>
              </a:tblGrid>
              <a:tr h="450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 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Позитивный прогноз (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p10)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Медианный прогноз (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50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)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Негативный прогноз (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p90)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955247"/>
                  </a:ext>
                </a:extLst>
              </a:tr>
              <a:tr h="450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Даты пересечения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c Ln</a:t>
                      </a:r>
                      <a:r>
                        <a:rPr lang="ru-RU" sz="1400" b="0" dirty="0">
                          <a:effectLst/>
                          <a:latin typeface="+mj-lt"/>
                        </a:rPr>
                        <a:t>(ВНФ) = 4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+mj-lt"/>
                        </a:rPr>
                        <a:t>01-09-2027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+mj-lt"/>
                        </a:rPr>
                        <a:t>01-02-2025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latin typeface="+mj-lt"/>
                        </a:rPr>
                        <a:t>01-01-2024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968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3757F3-D9C0-C92B-A931-C1D28A9D0776}"/>
              </a:ext>
            </a:extLst>
          </p:cNvPr>
          <p:cNvSpPr txBox="1"/>
          <p:nvPr/>
        </p:nvSpPr>
        <p:spPr>
          <a:xfrm>
            <a:off x="838187" y="2806104"/>
            <a:ext cx="93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Находим сумму значений прогноза </a:t>
            </a:r>
            <a:r>
              <a:rPr lang="en-US" dirty="0">
                <a:latin typeface="+mj-lt"/>
              </a:rPr>
              <a:t>p10, p50 </a:t>
            </a:r>
            <a:r>
              <a:rPr lang="ru-RU" dirty="0">
                <a:latin typeface="+mj-lt"/>
              </a:rPr>
              <a:t>и</a:t>
            </a:r>
            <a:r>
              <a:rPr lang="en-US" dirty="0">
                <a:latin typeface="+mj-lt"/>
              </a:rPr>
              <a:t> p90</a:t>
            </a:r>
            <a:r>
              <a:rPr lang="ru-RU" dirty="0">
                <a:latin typeface="+mj-lt"/>
              </a:rPr>
              <a:t> по добыче нефти до полученных дат пересечений с </a:t>
            </a:r>
            <a:r>
              <a:rPr lang="en-US" sz="1800" dirty="0">
                <a:effectLst/>
                <a:latin typeface="+mj-lt"/>
              </a:rPr>
              <a:t>Ln</a:t>
            </a:r>
            <a:r>
              <a:rPr lang="ru-RU" sz="1800" dirty="0">
                <a:effectLst/>
                <a:latin typeface="+mj-lt"/>
              </a:rPr>
              <a:t>(ВНФ) = 4 и получаем ОИЗ в тоннах.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4F734-92CE-8C09-3D45-A2E4A5B9BEAB}"/>
              </a:ext>
            </a:extLst>
          </p:cNvPr>
          <p:cNvSpPr txBox="1"/>
          <p:nvPr/>
        </p:nvSpPr>
        <p:spPr>
          <a:xfrm>
            <a:off x="838187" y="4810968"/>
            <a:ext cx="99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Добавим НДН и получим НИЗ в тоннах.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00A44-0812-7865-7C31-D51115774E8E}"/>
              </a:ext>
            </a:extLst>
          </p:cNvPr>
          <p:cNvSpPr txBox="1"/>
          <p:nvPr/>
        </p:nvSpPr>
        <p:spPr>
          <a:xfrm>
            <a:off x="838188" y="1158240"/>
            <a:ext cx="936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Ищем пересечение прогнозов с </a:t>
            </a:r>
            <a:r>
              <a:rPr lang="en-US" sz="1800" dirty="0">
                <a:effectLst/>
                <a:latin typeface="+mj-lt"/>
              </a:rPr>
              <a:t>Ln</a:t>
            </a:r>
            <a:r>
              <a:rPr lang="ru-RU" sz="1800" dirty="0">
                <a:effectLst/>
                <a:latin typeface="+mj-lt"/>
              </a:rPr>
              <a:t>(ВНФ) = 4, так как при этом числе достигается максимальная обводненность и добыча становится нерентабельной: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E1DDF4F-1BB9-57B7-9DA5-498EE10B030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8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</a:rPr>
              <a:t>Поиск прогнозных ОИЗ и НИЗ</a:t>
            </a:r>
          </a:p>
        </p:txBody>
      </p:sp>
    </p:spTree>
    <p:extLst>
      <p:ext uri="{BB962C8B-B14F-4D97-AF65-F5344CB8AC3E}">
        <p14:creationId xmlns:p14="http://schemas.microsoft.com/office/powerpoint/2010/main" val="358138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A7A1B-30D4-2422-DDFB-640A9CAA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Сравнение с фактическими данными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CDDC1B-77EA-A145-0DF7-A6882C3F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189038"/>
            <a:ext cx="5157787" cy="6110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>
                <a:latin typeface="+mj-lt"/>
              </a:rPr>
              <a:t>Прогнозы до применения методики (расчёт по всей истории разработки)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79B7B0-1C31-691B-8BD3-65D7C71DF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1189038"/>
            <a:ext cx="5338439" cy="6110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>
                <a:latin typeface="+mj-lt"/>
              </a:rPr>
              <a:t>Прогнозы после применения методики (расчет с учётом оптимальных интервалов)</a:t>
            </a: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8AD54F5F-9995-0F08-7D3F-BDC0EDD59D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334493" y="4148489"/>
            <a:ext cx="4154749" cy="2251251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1A58F25-AAB0-44C6-2142-E53FFDBF6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2759" y="4148489"/>
            <a:ext cx="4306400" cy="2344386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6839FE-DC02-14E2-4E8C-1CB95E8F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759" y="1841927"/>
            <a:ext cx="4306400" cy="23065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C4718B-2F8E-BA81-7F14-D22513443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842" y="1841927"/>
            <a:ext cx="4306400" cy="224469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B383D95-CEFE-476B-ADD5-413CDF2E9240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8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1F6CB27-46D5-3947-6548-BB09BD3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Выводы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B522D84-C3AD-9FA0-C1C4-1AC46C3C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1"/>
            <a:ext cx="10515600" cy="457898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Предложено решение проблемы автоматизации 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отбора промежутков исследования для поиска коэффициентов экстраполяции, что может значительно повысить эффективность и скорость процесса.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Произведен расчёт вероятностной оценки запасов, основанный распределениях коэффициентов экстраполяции, что позволяет более точно оценить ОИЗ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Выполнено сравнение полученных расчётов с фактическими данными из которого следует, что методика сокращает разрыв между негативным и позитивным прогнозом, уточняя прогнозы.</a:t>
            </a:r>
          </a:p>
          <a:p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51FEAA5-1E2B-9FED-6089-A9A07A1B9902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3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1F6CB27-46D5-3947-6548-BB09BD3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Дальнейшее развитие темы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B522D84-C3AD-9FA0-C1C4-1AC46C3C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1"/>
            <a:ext cx="10515600" cy="4578982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Автоматизация подбора комбинаций кривых падения и кривых обводнения с учётом фактических данных месторождения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Учёт статических и динамических неопределенностей, таких как толщина пласта, проницаемость, система расстановки скважин. Данные параметры учитываются в других исследованиях по данной теме.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Автоматизация подбора видов распределения параметров, так как в данной работе используется только нормальное распределение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Расчёт экономических показателей </a:t>
            </a:r>
            <a:r>
              <a:rPr lang="en-US" sz="2400" dirty="0">
                <a:latin typeface="+mj-lt"/>
              </a:rPr>
              <a:t>NPV </a:t>
            </a:r>
            <a:r>
              <a:rPr lang="ru-RU" sz="2400" dirty="0">
                <a:latin typeface="+mj-lt"/>
              </a:rPr>
              <a:t>и </a:t>
            </a:r>
            <a:r>
              <a:rPr lang="en-US" sz="2400" dirty="0">
                <a:latin typeface="+mj-lt"/>
              </a:rPr>
              <a:t>EMV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51FEAA5-1E2B-9FED-6089-A9A07A1B9902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7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nsproject.ru/wp-content/uploads/2012/05/oil_pic.jpg">
            <a:extLst>
              <a:ext uri="{FF2B5EF4-FFF2-40B4-BE49-F238E27FC236}">
                <a16:creationId xmlns:a16="http://schemas.microsoft.com/office/drawing/2014/main" id="{F2B5D160-9377-9949-F27F-8A51BCE0E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</a:blip>
          <a:srcRect l="12152" r="22960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2E2F5-1BF4-D95B-7B88-ACEAF8B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7500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0BA04-9B9E-43C4-AA9E-56D79A44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Введение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2564F-9162-4DCB-877E-568717EE3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9626" y="4476241"/>
            <a:ext cx="5181595" cy="13830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+mj-lt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Предмет исследования:</a:t>
            </a:r>
            <a:r>
              <a:rPr lang="en-US" sz="2000" b="1" dirty="0">
                <a:latin typeface="+mj-lt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</a:t>
            </a:r>
            <a:r>
              <a:rPr lang="ru-RU" sz="2000" dirty="0">
                <a:latin typeface="+mj-lt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Показатели разработки месторождения </a:t>
            </a:r>
            <a:r>
              <a:rPr lang="en-US" sz="2000" dirty="0">
                <a:latin typeface="+mj-lt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N: 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даны номера скважин и соответствующая им добыча нефти, воды и жидкости по месяцам</a:t>
            </a:r>
            <a:endParaRPr lang="ru-RU" sz="2000" dirty="0">
              <a:latin typeface="+mj-lt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CC2B2EC-AA85-4FA5-B7C8-3112E99D069F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DCAC5-1AFD-F513-8B64-078CAA040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6259"/>
            <a:ext cx="5181600" cy="4633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Остаточные извлекаемые запасы нефти (ОИЗ) характеризуют количество нефти, которое возможно извлечь из пласта после завершения первичной и вторичной добычи. Данные запасы играют значительную роль в нефтегазовой промышленности, поскольку их число влияет на инвестиционную привлекательность месторождения.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для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оценки (ОИЗ) всё шире применяются вероятностные методы, так как точные методы оценки запасов часто сталкиваются с неопределенностью, обусловленной изменчивостью геологических условий и ограниченными исходными данными.</a:t>
            </a:r>
            <a:endParaRPr lang="en-US" sz="2000" b="1" dirty="0">
              <a:latin typeface="+mj-lt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D30D5E2-7167-BD4C-F879-768C562A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32971"/>
              </p:ext>
            </p:extLst>
          </p:nvPr>
        </p:nvGraphicFramePr>
        <p:xfrm>
          <a:off x="6533966" y="1226258"/>
          <a:ext cx="5097255" cy="313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790">
                  <a:extLst>
                    <a:ext uri="{9D8B030D-6E8A-4147-A177-3AD203B41FA5}">
                      <a16:colId xmlns:a16="http://schemas.microsoft.com/office/drawing/2014/main" val="322414108"/>
                    </a:ext>
                  </a:extLst>
                </a:gridCol>
                <a:gridCol w="892950">
                  <a:extLst>
                    <a:ext uri="{9D8B030D-6E8A-4147-A177-3AD203B41FA5}">
                      <a16:colId xmlns:a16="http://schemas.microsoft.com/office/drawing/2014/main" val="3703942790"/>
                    </a:ext>
                  </a:extLst>
                </a:gridCol>
                <a:gridCol w="892950">
                  <a:extLst>
                    <a:ext uri="{9D8B030D-6E8A-4147-A177-3AD203B41FA5}">
                      <a16:colId xmlns:a16="http://schemas.microsoft.com/office/drawing/2014/main" val="3928280625"/>
                    </a:ext>
                  </a:extLst>
                </a:gridCol>
                <a:gridCol w="1190600">
                  <a:extLst>
                    <a:ext uri="{9D8B030D-6E8A-4147-A177-3AD203B41FA5}">
                      <a16:colId xmlns:a16="http://schemas.microsoft.com/office/drawing/2014/main" val="3619721799"/>
                    </a:ext>
                  </a:extLst>
                </a:gridCol>
                <a:gridCol w="985965">
                  <a:extLst>
                    <a:ext uri="{9D8B030D-6E8A-4147-A177-3AD203B41FA5}">
                      <a16:colId xmlns:a16="http://schemas.microsoft.com/office/drawing/2014/main" val="1387074821"/>
                    </a:ext>
                  </a:extLst>
                </a:gridCol>
              </a:tblGrid>
              <a:tr h="72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Дата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Добыча нефти, 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Добыча воды, 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Добыча жидкости, 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 скважины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4162131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01.04.2015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18,42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16,81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35,23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9832409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01.05.2015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1 089,38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692,00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1 781,38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347653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01.06.2015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1 038,94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410,78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1 449,72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7002271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01.07.2015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1 002,24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344,02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1 346,26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7460129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01.08.2015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1 054,14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278,46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1 332,60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229094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01.09.2015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951,60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233,00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1 184,59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6440517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01.10.2015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843,65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283,55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1 127,20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013210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01.11.2015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772,84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241,72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1 014,56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163151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01.12.2015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801,88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243,66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1 045,53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535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01.01.2016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906,52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297,41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1 203,93</a:t>
                      </a:r>
                      <a:endParaRPr lang="ru-RU" sz="1400" b="0" i="0" u="none" strike="noStrike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rgbClr val="08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343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44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F1A6C1-5C5D-15E6-D8DC-4485E302F60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260630"/>
                <a:ext cx="5392731" cy="521062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8000" dirty="0">
                    <a:latin typeface="+mj-lt"/>
                  </a:rPr>
                  <a:t>Характеристики вытеснения нефти используют для оценки ОИЗ. К ним и будет применяться вероятностная оценка.</a:t>
                </a:r>
              </a:p>
              <a:p>
                <a:pPr marL="0" indent="0">
                  <a:buNone/>
                </a:pPr>
                <a:r>
                  <a:rPr lang="ru-RU" sz="8000" dirty="0">
                    <a:latin typeface="+mj-lt"/>
                  </a:rPr>
                  <a:t>Месторождение</a:t>
                </a:r>
                <a:r>
                  <a:rPr lang="en-US" sz="8000" dirty="0">
                    <a:latin typeface="+mj-lt"/>
                  </a:rPr>
                  <a:t> N </a:t>
                </a:r>
                <a:r>
                  <a:rPr lang="ru-RU" sz="8000" dirty="0">
                    <a:latin typeface="+mj-lt"/>
                  </a:rPr>
                  <a:t>имеет высокий накопленный водонефтяной фактор, большую и стабильную историю разработки, поэтому рассматривается модифицированный метод Назарова-Сипачёва</a:t>
                </a:r>
                <a:r>
                  <a:rPr lang="en-US" sz="8000" dirty="0">
                    <a:latin typeface="+mj-lt"/>
                  </a:rPr>
                  <a:t>:</a:t>
                </a:r>
                <a:endParaRPr lang="ru-RU" sz="8000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ru-RU" sz="80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ru-RU" sz="8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8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800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80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8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800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80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ru-RU" sz="8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8000" b="0" i="1" smtClean="0">
                        <a:latin typeface="Cambria Math" panose="02040503050406030204" pitchFamily="18" charset="0"/>
                      </a:rPr>
                      <m:t>с</m:t>
                    </m:r>
                    <m:r>
                      <a:rPr lang="ru-RU" sz="80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ru-RU" sz="8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ru-RU" sz="8000" i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ru-RU" sz="8000" dirty="0">
                    <a:latin typeface="+mj-lt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8000" i="1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8000" dirty="0">
                    <a:latin typeface="+mj-lt"/>
                  </a:rPr>
                  <a:t> – добыча нефти и воды, </a:t>
                </a:r>
                <a14:m>
                  <m:oMath xmlns:m="http://schemas.openxmlformats.org/officeDocument/2006/math">
                    <m:r>
                      <a:rPr lang="ru-RU" sz="8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8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8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8000" i="0" smtClean="0">
                        <a:latin typeface="Cambria Math" panose="02040503050406030204" pitchFamily="18" charset="0"/>
                      </a:rPr>
                      <m:t> –</m:t>
                    </m:r>
                  </m:oMath>
                </a14:m>
                <a:r>
                  <a:rPr lang="ru-RU" sz="8000" dirty="0">
                    <a:latin typeface="+mj-lt"/>
                  </a:rPr>
                  <a:t> коэффициенты экстраполяции. Необходимо выполнить переход в координаты, учитывающие время </a:t>
                </a:r>
                <a:r>
                  <a:rPr lang="en-US" sz="8000" dirty="0">
                    <a:latin typeface="+mj-lt"/>
                  </a:rPr>
                  <a:t>t</a:t>
                </a:r>
                <a:r>
                  <a:rPr lang="ru-RU" sz="8000" dirty="0">
                    <a:latin typeface="+mj-lt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ru-RU" sz="80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8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8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8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8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func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ru-RU" sz="8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8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8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8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8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sz="80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800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func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8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8000" i="1" dirty="0">
                  <a:latin typeface="+mj-lt"/>
                </a:endParaRPr>
              </a:p>
              <a:p>
                <a:pPr marL="0" indent="0" algn="just">
                  <a:buNone/>
                </a:pPr>
                <a:r>
                  <a:rPr lang="ru-RU" sz="8000" dirty="0">
                    <a:latin typeface="+mj-lt"/>
                  </a:rPr>
                  <a:t>С учетом постоянной системы разработки для этого был выбран метод постоянного дебита нефти</a:t>
                </a:r>
                <a:r>
                  <a:rPr lang="en-US" sz="8000" dirty="0">
                    <a:latin typeface="+mj-lt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8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80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80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ru-RU" sz="8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80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80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8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8000" i="1" dirty="0">
                  <a:latin typeface="+mj-lt"/>
                </a:endParaRPr>
              </a:p>
              <a:p>
                <a:pPr marL="0" indent="0" algn="just">
                  <a:buNone/>
                </a:pPr>
                <a:r>
                  <a:rPr lang="ru-RU" sz="8000" dirty="0">
                    <a:latin typeface="+mj-lt"/>
                  </a:rPr>
                  <a:t>Далее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80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8000" i="1" dirty="0">
                    <a:latin typeface="+mj-lt"/>
                  </a:rPr>
                  <a:t> </a:t>
                </a:r>
                <a:r>
                  <a:rPr lang="ru-RU" sz="8000" dirty="0">
                    <a:latin typeface="+mj-lt"/>
                  </a:rPr>
                  <a:t>подставляется в используемый метод. </a:t>
                </a:r>
              </a:p>
              <a:p>
                <a:pPr marL="0" indent="0">
                  <a:buNone/>
                </a:pPr>
                <a:br>
                  <a:rPr lang="ru-RU" dirty="0">
                    <a:latin typeface="+mj-lt"/>
                  </a:rPr>
                </a:b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AF1A6C1-5C5D-15E6-D8DC-4485E302F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260630"/>
                <a:ext cx="5392731" cy="5210622"/>
              </a:xfrm>
              <a:blipFill>
                <a:blip r:embed="rId2"/>
                <a:stretch>
                  <a:fillRect l="-1130" t="-2222" r="-1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 descr="Изображение выглядит как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56FFBC6-8FFB-F3B0-E32E-935219071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0894" y="1893665"/>
            <a:ext cx="5392733" cy="3070669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AE5FD2-3722-DF81-552E-8B51E88E8D40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3CA5C9-5A03-CA37-4C90-6619175A4F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Характеристики вытеснения нефти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4FDCD-D665-BA97-913F-ECDA9D617ED9}"/>
              </a:ext>
            </a:extLst>
          </p:cNvPr>
          <p:cNvSpPr txBox="1"/>
          <p:nvPr/>
        </p:nvSpPr>
        <p:spPr>
          <a:xfrm>
            <a:off x="6747029" y="4964334"/>
            <a:ext cx="467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Стадии разработки нефтяных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9206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38A470F-9DEF-D174-C84D-6E2652A6B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95495" y="1305018"/>
            <a:ext cx="4486182" cy="2387604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6E797FE-60FB-59E0-7D82-D400627E594E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7" descr="Изображение выглядит как линия, График,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2C732BA-7000-448F-DB84-7996F85A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495" y="3692622"/>
            <a:ext cx="4486182" cy="2752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3A6678DF-D62C-55BF-2F52-8CCA0F9B6A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305018"/>
                <a:ext cx="5136466" cy="48719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Проблематика</a:t>
                </a:r>
                <a:r>
                  <a:rPr lang="en-US" sz="2000" b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 существует алгоритма для подбора оптимальных коэффициентов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Они определяются интервалом значений, на котором происходит аппроксимация методом наименьших квадратов</a:t>
                </a:r>
                <a:r>
                  <a:rPr lang="ru-RU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Интервал </a:t>
                </a:r>
                <a:r>
                  <a:rPr lang="ru-RU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подбирают вручную исходя из вида графика либо производят расчёт по всей истории разработки, что снижает точность прогноза.</a:t>
                </a:r>
              </a:p>
              <a:p>
                <a:pPr marL="0" indent="0">
                  <a:buNone/>
                </a:pPr>
                <a:endParaRPr lang="ru-RU" sz="2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Цель работы</a:t>
                </a: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ru-RU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Разработка методологии и соответствующего ПО, которое позволит подбирать оптимальные интервалы для расчёта коэффициентов экстраполяции и построение вероятностных прогнозов ОИЗ и НИЗ на данных интервалах.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3A6678DF-D62C-55BF-2F52-8CCA0F9B6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305018"/>
                <a:ext cx="5136466" cy="4871945"/>
              </a:xfrm>
              <a:blipFill>
                <a:blip r:embed="rId4"/>
                <a:stretch>
                  <a:fillRect l="-1306" t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C65288A-4862-7B0E-5C44-B7502F79109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13987" cy="59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Проблема определения оптимального интервала </a:t>
            </a:r>
          </a:p>
        </p:txBody>
      </p:sp>
    </p:spTree>
    <p:extLst>
      <p:ext uri="{BB962C8B-B14F-4D97-AF65-F5344CB8AC3E}">
        <p14:creationId xmlns:p14="http://schemas.microsoft.com/office/powerpoint/2010/main" val="202255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0DEDF175-93F1-98C7-F721-67DC3E552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0" t="9091" r="280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30BA-8834-58DE-D224-1AE9DA9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Century Gothic" panose="020B0502020202020204" pitchFamily="34" charset="0"/>
              </a:rPr>
              <a:t>Идея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решения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задачи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352C5A-DECE-D9DA-C5B3-C9834949B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36342"/>
            <a:ext cx="10613981" cy="5040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В данной работе предлагается метод подбора оптимального интервала прогнозирования добычи нефти и значений </a:t>
            </a:r>
            <a:r>
              <a:rPr lang="en-US" sz="2000" dirty="0">
                <a:latin typeface="+mj-lt"/>
              </a:rPr>
              <a:t>Ln(</a:t>
            </a:r>
            <a:r>
              <a:rPr lang="ru-RU" sz="2000" dirty="0">
                <a:latin typeface="+mj-lt"/>
              </a:rPr>
              <a:t>ВНФ), удовлетворяющего двум условиям: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+mj-lt"/>
              </a:rPr>
              <a:t>Стабильность, что означает наиболее однородные данные без резких изменений. Выбранная характеристика вытеснения позволяет найти ОИЗ, но чувствительна к резким изменениям показателей разработки, поэтому большой разброс данных снижает качество прогноза.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+mj-lt"/>
              </a:rPr>
              <a:t>Возрастание </a:t>
            </a:r>
            <a:r>
              <a:rPr lang="en-US" sz="2000" dirty="0">
                <a:latin typeface="+mj-lt"/>
              </a:rPr>
              <a:t>Ln(</a:t>
            </a:r>
            <a:r>
              <a:rPr lang="ru-RU" sz="2000" dirty="0">
                <a:latin typeface="+mj-lt"/>
              </a:rPr>
              <a:t>ВНФ) вследствие роста обводненности, а также снижение добычи нефти, происходящее на последнем этапе разработки месторождения.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Далее на выбранном интервале требуется построить вероятностный прогноз методом Монте-Карло, основанный на распределениях коэффициентов экстраполяции.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В итоге, необходимо получить 9 профилей НИЗ и ОИЗ, основанных на сочетаниях прогнозов добычи нефти и </a:t>
            </a:r>
            <a:r>
              <a:rPr lang="en-US" sz="2000" dirty="0">
                <a:latin typeface="+mj-lt"/>
              </a:rPr>
              <a:t>Ln(</a:t>
            </a:r>
            <a:r>
              <a:rPr lang="ru-RU" sz="2000" dirty="0">
                <a:latin typeface="+mj-lt"/>
              </a:rPr>
              <a:t>ВНФ).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DCDD911-DBC0-FF24-C824-1A336E133A7C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1E8992-A660-D1E3-0240-C7A9D28C916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13987" cy="59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Постановка задачи</a:t>
            </a:r>
          </a:p>
        </p:txBody>
      </p:sp>
    </p:spTree>
    <p:extLst>
      <p:ext uri="{BB962C8B-B14F-4D97-AF65-F5344CB8AC3E}">
        <p14:creationId xmlns:p14="http://schemas.microsoft.com/office/powerpoint/2010/main" val="22033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352C5A-DECE-D9DA-C5B3-C9834949B1D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136342"/>
                <a:ext cx="5181600" cy="50406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Используется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понятие мат</a:t>
                </a:r>
                <a:r>
                  <a:rPr lang="ru-RU" sz="1800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ематического о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жидания случайной величины Х =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f(w):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+mj-lt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Дисперсия:</a:t>
                </a:r>
                <a:endParaRPr lang="en-US" sz="1800" dirty="0">
                  <a:solidFill>
                    <a:srgbClr val="000000"/>
                  </a:solidFill>
                  <a:latin typeface="+mj-lt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ru-RU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ru-RU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1800" i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Стандартное отклонение: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1800" i="1" dirty="0">
                  <a:solidFill>
                    <a:srgbClr val="000000"/>
                  </a:solidFill>
                  <a:effectLst/>
                  <a:latin typeface="+mj-lt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Коэффициент вариации:</a:t>
                </a:r>
                <a:endParaRPr lang="ru-RU" sz="1800" dirty="0">
                  <a:solidFill>
                    <a:srgbClr val="000000"/>
                  </a:solidFill>
                  <a:effectLst/>
                  <a:latin typeface="+mj-lt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𝐶𝑉</m:t>
                      </m:r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ru-RU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ru-RU" sz="1800" i="1" dirty="0">
                  <a:latin typeface="+mj-lt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CV</m:t>
                    </m:r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Характеризует разброс значений относительно их среднего. По минимальному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CV</m:t>
                    </m:r>
                  </m:oMath>
                </a14:m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 среди всех </a:t>
                </a:r>
                <a:r>
                  <a:rPr lang="ru-RU" sz="1800" dirty="0">
                    <a:latin typeface="+mj-lt"/>
                    <a:ea typeface="Calibri" panose="020F0502020204030204" pitchFamily="34" charset="0"/>
                  </a:rPr>
                  <a:t>промежутков на графике добычи нефти определяется наиболее </a:t>
                </a:r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стабильный.</a:t>
                </a:r>
              </a:p>
              <a:p>
                <a:pPr marL="0" indent="0"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352C5A-DECE-D9DA-C5B3-C9834949B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136342"/>
                <a:ext cx="5181600" cy="5040621"/>
              </a:xfrm>
              <a:blipFill>
                <a:blip r:embed="rId2"/>
                <a:stretch>
                  <a:fillRect l="-1059" t="-1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DCDD911-DBC0-FF24-C824-1A336E133A7C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BD51A6-B3AC-FA39-4E98-3751B2DBA759}"/>
              </a:ext>
            </a:extLst>
          </p:cNvPr>
          <p:cNvSpPr txBox="1"/>
          <p:nvPr/>
        </p:nvSpPr>
        <p:spPr>
          <a:xfrm>
            <a:off x="6596849" y="5191490"/>
            <a:ext cx="491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Закрепляется конечная точка интервала </a:t>
            </a:r>
            <a:r>
              <a:rPr lang="en-US" dirty="0">
                <a:latin typeface="+mj-lt"/>
              </a:rPr>
              <a:t>An,</a:t>
            </a:r>
            <a:r>
              <a:rPr lang="ru-RU" dirty="0">
                <a:latin typeface="+mj-lt"/>
              </a:rPr>
              <a:t> а начальная проходит значения от </a:t>
            </a:r>
            <a:r>
              <a:rPr lang="en-US" dirty="0">
                <a:latin typeface="+mj-lt"/>
              </a:rPr>
              <a:t>A1 </a:t>
            </a:r>
            <a:r>
              <a:rPr lang="ru-RU" dirty="0">
                <a:latin typeface="+mj-lt"/>
              </a:rPr>
              <a:t>до </a:t>
            </a:r>
            <a:r>
              <a:rPr lang="en-US" dirty="0">
                <a:latin typeface="+mj-lt"/>
              </a:rPr>
              <a:t>Ai, </a:t>
            </a:r>
            <a:r>
              <a:rPr lang="ru-RU" dirty="0">
                <a:latin typeface="+mj-lt"/>
              </a:rPr>
              <a:t>формируя множество промежутков </a:t>
            </a:r>
            <a:r>
              <a:rPr lang="en-US" dirty="0">
                <a:latin typeface="+mj-lt"/>
              </a:rPr>
              <a:t>[A1; An]… [Ai; An]</a:t>
            </a:r>
            <a:endParaRPr lang="ru-RU" dirty="0">
              <a:latin typeface="+mj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1E8992-A660-D1E3-0240-C7A9D28C916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13987" cy="59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Применение статистических параметров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88A972C-883C-2C10-7E12-F0949D0C93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2314181"/>
              </p:ext>
            </p:extLst>
          </p:nvPr>
        </p:nvGraphicFramePr>
        <p:xfrm>
          <a:off x="6449626" y="1234314"/>
          <a:ext cx="4904174" cy="395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69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352C5A-DECE-D9DA-C5B3-C9834949B1D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8" y="1136342"/>
                <a:ext cx="6690065" cy="533490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Стабильный интервал может иметь возрастающий или убывающий тренд. Отбираем такой, чтобы добыча нефти снижалась, а 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ln(</a:t>
                </a: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ВНФ) рос.</a:t>
                </a:r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Ищем коэффициенты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</m:t>
                    </m:r>
                    <m:r>
                      <m:rPr>
                        <m:sty m:val="p"/>
                      </m:rPr>
                      <a:rPr lang="ru-RU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для функции вида: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ax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ru-RU" sz="18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должны минимиз</a:t>
                </a:r>
                <a:r>
                  <a:rPr lang="ru-RU" sz="1800" dirty="0">
                    <a:latin typeface="+mj-lt"/>
                    <a:ea typeface="Calibri" panose="020F0502020204030204" pitchFamily="34" charset="0"/>
                  </a:rPr>
                  <a:t>и</a:t>
                </a:r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ровать сумму квадратов ошибок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:</a:t>
                </a:r>
                <a:endParaRPr lang="ru-RU" sz="18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SSE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800" i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800" i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Формула коэффициентов для линейной регрессии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8737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ru-RU" sz="18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18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ru-RU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;    </m:t>
                      </m:r>
                      <m:r>
                        <m:rPr>
                          <m:sty m:val="p"/>
                        </m:rP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acc>
                      <m: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ru-RU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87376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1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ru-RU" sz="1800" dirty="0">
                    <a:effectLst/>
                    <a:latin typeface="+mj-lt"/>
                    <a:ea typeface="Calibri" panose="020F0502020204030204" pitchFamily="34" charset="0"/>
                  </a:rPr>
                  <a:t> - средние значения, то есть: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  <m: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ru-RU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;      </m:t>
                      </m:r>
                      <m:acc>
                        <m:accPr>
                          <m:chr m:val="̅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acc>
                      <m:r>
                        <a:rPr lang="ru-RU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8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Промежуток соответствует 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 с 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&lt; 0 </a:t>
                </a:r>
                <a:r>
                  <a:rPr lang="ru-RU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A352C5A-DECE-D9DA-C5B3-C9834949B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8" y="1136342"/>
                <a:ext cx="6690065" cy="5334909"/>
              </a:xfrm>
              <a:blipFill>
                <a:blip r:embed="rId2"/>
                <a:stretch>
                  <a:fillRect l="-546" t="-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DCDD911-DBC0-FF24-C824-1A336E133A7C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1E8992-A660-D1E3-0240-C7A9D28C916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13987" cy="59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entury Gothic" panose="020B0502020202020204" pitchFamily="34" charset="0"/>
              </a:rPr>
              <a:t>Применение МНК для расчёта тренда</a:t>
            </a:r>
            <a:endParaRPr lang="ru-RU" sz="3200" dirty="0">
              <a:latin typeface="Century Gothic" panose="020B0502020202020204" pitchFamily="34" charset="0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DBE5F9B-DB2C-B33E-67E7-642355236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44722" y="1136342"/>
            <a:ext cx="3707463" cy="2631373"/>
          </a:xfrm>
          <a:prstGeom prst="rect">
            <a:avLst/>
          </a:prstGeom>
        </p:spPr>
      </p:pic>
      <p:pic>
        <p:nvPicPr>
          <p:cNvPr id="9" name="Объект 20">
            <a:extLst>
              <a:ext uri="{FF2B5EF4-FFF2-40B4-BE49-F238E27FC236}">
                <a16:creationId xmlns:a16="http://schemas.microsoft.com/office/drawing/2014/main" id="{7202C8DE-A44C-4B41-3D77-E809E2AF7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003" y="3733447"/>
            <a:ext cx="3750933" cy="2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85B4-EA68-EA0E-7013-203BBE47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Вероятностная оценка методом  Монте-Карло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0A2A439-D572-DD4F-8684-D20DEE010B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8" y="1240475"/>
                <a:ext cx="6619035" cy="51977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dirty="0">
                    <a:latin typeface="+mj-lt"/>
                  </a:rPr>
                  <a:t>С помощью метода Монте-Карло за 10000 испытаний были сгенерированы распределения коэффициентов </a:t>
                </a:r>
                <a:r>
                  <a:rPr lang="en-US" sz="1800" dirty="0">
                    <a:latin typeface="+mj-lt"/>
                  </a:rPr>
                  <a:t>a, b, c, d. </a:t>
                </a:r>
                <a:r>
                  <a:rPr lang="ru-RU" sz="1800" dirty="0">
                    <a:latin typeface="+mj-lt"/>
                  </a:rPr>
                  <a:t>Формула метода</a:t>
                </a:r>
                <a:r>
                  <a:rPr lang="en-US" sz="1800" dirty="0">
                    <a:latin typeface="+mj-lt"/>
                  </a:rPr>
                  <a:t>:</a:t>
                </a:r>
                <a:endParaRPr lang="ru-RU" sz="1800" dirty="0">
                  <a:latin typeface="+mj-lt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≈0.997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искомая величина, </a:t>
                </a:r>
                <a:r>
                  <a:rPr lang="ru-RU" sz="18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такая случайная величина, что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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m, а D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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b.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число случайных величин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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Для выделения прогнозных профилей используется понятие N-перцентиля – это значение в массиве данных, такое что N% чисел из массива будут больше или равны этому числу. Полученные</a:t>
                </a:r>
                <a:r>
                  <a:rPr lang="ru-RU" sz="1800" dirty="0">
                    <a:latin typeface="+mj-lt"/>
                  </a:rPr>
                  <a:t> прогнозы разбиты на позитивный (</a:t>
                </a:r>
                <a:r>
                  <a:rPr lang="en-US" sz="1800" dirty="0">
                    <a:latin typeface="+mj-lt"/>
                  </a:rPr>
                  <a:t>p10), </a:t>
                </a:r>
                <a:r>
                  <a:rPr lang="ru-RU" sz="1800" dirty="0">
                    <a:latin typeface="+mj-lt"/>
                  </a:rPr>
                  <a:t>негативный (</a:t>
                </a:r>
                <a:r>
                  <a:rPr lang="en-US" sz="1800" dirty="0">
                    <a:latin typeface="+mj-lt"/>
                  </a:rPr>
                  <a:t>p90) </a:t>
                </a:r>
                <a:r>
                  <a:rPr lang="ru-RU" sz="1800" dirty="0">
                    <a:latin typeface="+mj-lt"/>
                  </a:rPr>
                  <a:t>и медианный (р50).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0A2A439-D572-DD4F-8684-D20DEE010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8" y="1240475"/>
                <a:ext cx="6619035" cy="5197779"/>
              </a:xfrm>
              <a:blipFill>
                <a:blip r:embed="rId2"/>
                <a:stretch>
                  <a:fillRect l="-737" r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A9F3B31-5909-42B4-B45E-6DD553165DE9}"/>
              </a:ext>
            </a:extLst>
          </p:cNvPr>
          <p:cNvCxnSpPr>
            <a:cxnSpLocks/>
          </p:cNvCxnSpPr>
          <p:nvPr/>
        </p:nvCxnSpPr>
        <p:spPr>
          <a:xfrm>
            <a:off x="408373" y="386749"/>
            <a:ext cx="0" cy="60845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1351E022-7478-5527-AFC5-46D531578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9733" y="1161288"/>
            <a:ext cx="3563966" cy="2593458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767CB6-A5AC-89D3-9C0C-03C0780C5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176" y="3754745"/>
            <a:ext cx="3723523" cy="25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31037</TotalTime>
  <Words>1371</Words>
  <Application>Microsoft Office PowerPoint</Application>
  <PresentationFormat>Широкоэкранный</PresentationFormat>
  <Paragraphs>247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Тема Office</vt:lpstr>
      <vt:lpstr>Оценка потенциала месторождений с учётом вероятностного распределения прогноза выработки остаточных запасов</vt:lpstr>
      <vt:lpstr>Введение</vt:lpstr>
      <vt:lpstr>Презентация PowerPoint</vt:lpstr>
      <vt:lpstr>Презентация PowerPoint</vt:lpstr>
      <vt:lpstr>Идея решения задачи</vt:lpstr>
      <vt:lpstr>Презентация PowerPoint</vt:lpstr>
      <vt:lpstr>Презентация PowerPoint</vt:lpstr>
      <vt:lpstr>Презентация PowerPoint</vt:lpstr>
      <vt:lpstr>Вероятностная оценка методом  Монте-Карло</vt:lpstr>
      <vt:lpstr>Результаты работы программы</vt:lpstr>
      <vt:lpstr>Данные об оптимальных интервалах</vt:lpstr>
      <vt:lpstr>Графики прогнозов по скважинам</vt:lpstr>
      <vt:lpstr>Графики прогнозов по скважинам</vt:lpstr>
      <vt:lpstr>Суммарные прогнозы по месторождению</vt:lpstr>
      <vt:lpstr>Презентация PowerPoint</vt:lpstr>
      <vt:lpstr>Сравнение с фактическими данными</vt:lpstr>
      <vt:lpstr>Выводы</vt:lpstr>
      <vt:lpstr>Дальнейшее развитие темы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потенциала месторождений с учётом вероятностного распределения прогноза выработки остаточных запасов</dc:title>
  <dc:creator>Денис Старовойтов</dc:creator>
  <cp:lastModifiedBy>Денис Старовойтов</cp:lastModifiedBy>
  <cp:revision>40</cp:revision>
  <dcterms:created xsi:type="dcterms:W3CDTF">2023-05-19T09:26:33Z</dcterms:created>
  <dcterms:modified xsi:type="dcterms:W3CDTF">2023-06-27T18:47:12Z</dcterms:modified>
</cp:coreProperties>
</file>