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4" r:id="rId4"/>
    <p:sldId id="283" r:id="rId5"/>
    <p:sldId id="271" r:id="rId6"/>
    <p:sldId id="265" r:id="rId7"/>
    <p:sldId id="267" r:id="rId8"/>
    <p:sldId id="269" r:id="rId9"/>
    <p:sldId id="270" r:id="rId10"/>
    <p:sldId id="278" r:id="rId11"/>
    <p:sldId id="276" r:id="rId12"/>
    <p:sldId id="277" r:id="rId13"/>
    <p:sldId id="280" r:id="rId14"/>
    <p:sldId id="281" r:id="rId15"/>
    <p:sldId id="282" r:id="rId16"/>
    <p:sldId id="272" r:id="rId17"/>
    <p:sldId id="273" r:id="rId18"/>
    <p:sldId id="279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11" autoAdjust="0"/>
  </p:normalViewPr>
  <p:slideViewPr>
    <p:cSldViewPr snapToGrid="0">
      <p:cViewPr varScale="1">
        <p:scale>
          <a:sx n="60" d="100"/>
          <a:sy n="60" d="100"/>
        </p:scale>
        <p:origin x="4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47463-27F2-4544-A5E5-BC853E637EFF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E60F4-811E-4B7D-B15B-6C027EEAC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0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E60F4-811E-4B7D-B15B-6C027EEACE7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3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E60F4-811E-4B7D-B15B-6C027EEACE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14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E60F4-811E-4B7D-B15B-6C027EEACE7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2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E60F4-811E-4B7D-B15B-6C027EEACE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8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E60F4-811E-4B7D-B15B-6C027EEACE7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0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E60F4-811E-4B7D-B15B-6C027EEACE7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8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A25E6-EF31-45BB-BD95-5F0DB7DD4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907368-5514-4E80-AD04-50806EF22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DE68F-40C8-4689-93BD-8DDCDE98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D330-9333-4002-A6F8-514D44CED1D7}" type="datetime1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6D5D9-4E46-4CB0-8C56-30D0221B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7A44AE-AF20-4DD8-80F0-254AD198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9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552D3-4B1A-4E45-BC27-4A5A6339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A5AD40-030A-44EF-B1A1-34CEA8DC5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A72F6B-A58C-4758-AA47-CF0E503C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1A36-53AF-46AC-BC3E-F3B66CB88184}" type="datetime1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AFFC9F-7D5C-4777-8FDD-042258F0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6404A5-905B-4228-82D9-87BB1344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9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DD0DAC-FA73-41AC-83FF-47218E9B6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B27FE8-8B63-4571-A486-FFD2301C8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DC2549-5ECC-463A-802C-A3C9AF7D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2CD5-EA0B-4D71-A790-4F7307427C10}" type="datetime1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B40A4-8615-42B6-9BD0-C5280C55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5AED4F-429B-4075-9CFC-E222692B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ED242-BC7C-4B87-A4C7-7270D5DB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8DB88C-2D53-4457-A0D7-233603F17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EC903B-BF79-40AB-A433-956676AE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0846-EEE1-4159-AD4E-D94ED8754140}" type="datetime1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32339-516A-4812-B255-F75CE8E0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BE1F63-04C2-48AC-9651-A5C1DA66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2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80B07-3E02-44FF-B804-2F1322CB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3C1BF8-D08E-48A7-8BA2-7504B6F32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519A6-07CB-4CD0-8064-84C7E37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1ED6-9487-402D-AF17-1CB0ED67A8EB}" type="datetime1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7998C2-28CA-4ACC-8F5D-52DD6B8E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B6F2A-1E33-4CDA-9652-CC5C63BE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E83CA-C2A9-474C-9CA0-0FA6F4C6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C2B03-A646-446F-8B4C-8BCEC6BC0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818DE9-736F-4680-9360-05C9EBDB2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5DA61E-E378-4DB5-A5DA-0B6CF1A5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932C-A017-4052-A94A-BA868D0B3D0A}" type="datetime1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635376-844B-4DD3-A1BA-948E1588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4CAA8-C325-4D6D-BC83-0698425A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0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E6F01-359C-4D5A-B033-921B23A9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19B9B2-2E07-4E65-8BA3-5DE63092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34F34-8626-44BC-B27F-B18EDEE26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27BF06-6FEB-4272-A30C-6019BEA60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1E0426-7FF0-486C-92B8-E1464FA08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BF3C73-A19F-4DEC-BA15-70CA7B0B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EB46-D1E0-42A3-871F-E97B6011D62E}" type="datetime1">
              <a:rPr lang="ru-RU" smtClean="0"/>
              <a:t>15.06.2022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C2447E-8721-471D-973C-79FCCEFD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5752B6-6F51-4493-8259-AD356A87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6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97CE3-487E-47B2-B91D-B20CBD9A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8E3D2C-46A3-4585-B76F-02B396B7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CB1A-0037-4970-A654-8B8C22424F41}" type="datetime1">
              <a:rPr lang="ru-RU" smtClean="0"/>
              <a:t>15.06.2022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50E92B-3AE0-4D64-9CC1-AA63975DD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004DF4-68BB-44AA-AE16-18DFED14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1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B65D37-5F84-4EAC-90B3-6F963D93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677-5C41-4653-BB74-88D764AB5154}" type="datetime1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CD6E9B-7EF1-4EFD-BC0E-AE2648D65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1A2DD9-FC7E-4F00-AA14-AB209D76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FDD5E-894F-469A-9892-0F76A52E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704D4-E9E5-4BFB-A80B-3A5488882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601107-D0A3-43D0-9E73-F1A79FE87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9B6338-B105-45B4-B2B9-C34496B0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A141-25E9-401B-BD44-05FAD25EC4FE}" type="datetime1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2C9AF7-5D65-4DE8-9A49-E9C4BB2F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58B1-BEFE-488F-B504-194DF69A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9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7E00C-D52F-416B-9AB3-805775BC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D8D0C4-2B4B-4130-9511-3084452EC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08F152-24B1-4AF9-A8A9-0371CE775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B84E67-D897-41A9-B14A-51B8B59D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371D-98E5-4155-A9F4-2A4C5473BF34}" type="datetime1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15C91F-9313-404C-9EFF-D71DE348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551BED-0946-437B-994B-0FCB1349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7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ECE89-CDB8-43A4-8DE7-DB380CDD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7AC86E-636E-4F89-9A05-2F5222EAD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1F2CDA-EBB4-4B63-86E8-C8A42972E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1156E-5794-4E87-8545-4DC1F6339B75}" type="datetime1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56FA8C-A866-45B7-B8A8-571563340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A94CEA-B3B2-4293-B42A-AC2BDEC8F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811F-ABE9-467C-AA32-D80D126F1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2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58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76.png"/><Relationship Id="rId4" Type="http://schemas.openxmlformats.org/officeDocument/2006/relationships/image" Target="../media/image42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8C9065-47B3-4632-ABD0-BE6A81D2B1F5}"/>
              </a:ext>
            </a:extLst>
          </p:cNvPr>
          <p:cNvSpPr txBox="1"/>
          <p:nvPr/>
        </p:nvSpPr>
        <p:spPr>
          <a:xfrm>
            <a:off x="1515370" y="525379"/>
            <a:ext cx="9641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Санкт-Петербургский политехнический университет Петра Великого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Физико-механический институт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Высшая школа теоретической механики и математической физики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DFB12-0514-44CE-A255-AE529C5ACBB8}"/>
              </a:ext>
            </a:extLst>
          </p:cNvPr>
          <p:cNvSpPr txBox="1"/>
          <p:nvPr/>
        </p:nvSpPr>
        <p:spPr>
          <a:xfrm>
            <a:off x="1035323" y="5132293"/>
            <a:ext cx="10121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студентка гр. 5040103/00101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Суббота Анастасия Дмитриевна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к.ф.-м.н., доцент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ВШМиПУ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Лукин Алексей Вячеславович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52751-B853-4A67-81E1-A6BDFA28FE29}"/>
              </a:ext>
            </a:extLst>
          </p:cNvPr>
          <p:cNvSpPr txBox="1"/>
          <p:nvPr/>
        </p:nvSpPr>
        <p:spPr>
          <a:xfrm>
            <a:off x="1874295" y="2459504"/>
            <a:ext cx="9069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подходов к компактному моделированию упругих и диссипативных свойств грунта в системах типа "сооружение-основание"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9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B33446-1FB7-CFEB-950B-E139B254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10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DE4D9-910B-4CF0-542C-B909EF182B1F}"/>
              </a:ext>
            </a:extLst>
          </p:cNvPr>
          <p:cNvSpPr txBox="1"/>
          <p:nvPr/>
        </p:nvSpPr>
        <p:spPr>
          <a:xfrm>
            <a:off x="5257800" y="90217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Bef>
                <a:spcPts val="600"/>
              </a:spcBef>
              <a:spcAft>
                <a:spcPts val="600"/>
              </a:spcAft>
            </a:pPr>
            <a:r>
              <a:rPr lang="ru-RU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численных результатов со значениями </a:t>
            </a:r>
            <a:r>
              <a: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NIST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63D93CCD-CA23-4472-80D0-95173C571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714439"/>
                  </p:ext>
                </p:extLst>
              </p:nvPr>
            </p:nvGraphicFramePr>
            <p:xfrm>
              <a:off x="421689" y="1355109"/>
              <a:ext cx="5423520" cy="437986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632576">
                      <a:extLst>
                        <a:ext uri="{9D8B030D-6E8A-4147-A177-3AD203B41FA5}">
                          <a16:colId xmlns:a16="http://schemas.microsoft.com/office/drawing/2014/main" val="988332219"/>
                        </a:ext>
                      </a:extLst>
                    </a:gridCol>
                    <a:gridCol w="479439">
                      <a:extLst>
                        <a:ext uri="{9D8B030D-6E8A-4147-A177-3AD203B41FA5}">
                          <a16:colId xmlns:a16="http://schemas.microsoft.com/office/drawing/2014/main" val="1720195584"/>
                        </a:ext>
                      </a:extLst>
                    </a:gridCol>
                    <a:gridCol w="478355">
                      <a:extLst>
                        <a:ext uri="{9D8B030D-6E8A-4147-A177-3AD203B41FA5}">
                          <a16:colId xmlns:a16="http://schemas.microsoft.com/office/drawing/2014/main" val="3435688047"/>
                        </a:ext>
                      </a:extLst>
                    </a:gridCol>
                    <a:gridCol w="479439">
                      <a:extLst>
                        <a:ext uri="{9D8B030D-6E8A-4147-A177-3AD203B41FA5}">
                          <a16:colId xmlns:a16="http://schemas.microsoft.com/office/drawing/2014/main" val="623481915"/>
                        </a:ext>
                      </a:extLst>
                    </a:gridCol>
                    <a:gridCol w="447983">
                      <a:extLst>
                        <a:ext uri="{9D8B030D-6E8A-4147-A177-3AD203B41FA5}">
                          <a16:colId xmlns:a16="http://schemas.microsoft.com/office/drawing/2014/main" val="2264479557"/>
                        </a:ext>
                      </a:extLst>
                    </a:gridCol>
                    <a:gridCol w="426289">
                      <a:extLst>
                        <a:ext uri="{9D8B030D-6E8A-4147-A177-3AD203B41FA5}">
                          <a16:colId xmlns:a16="http://schemas.microsoft.com/office/drawing/2014/main" val="3741667355"/>
                        </a:ext>
                      </a:extLst>
                    </a:gridCol>
                    <a:gridCol w="479439">
                      <a:extLst>
                        <a:ext uri="{9D8B030D-6E8A-4147-A177-3AD203B41FA5}">
                          <a16:colId xmlns:a16="http://schemas.microsoft.com/office/drawing/2014/main" val="2509845145"/>
                        </a:ext>
                      </a:extLst>
                    </a:gridCol>
                  </a:tblGrid>
                  <a:tr h="9358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Размер области грунта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50×50×35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60×60×45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70×70×55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80×80×65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90×90×75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100×100×85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10979724"/>
                      </a:ext>
                    </a:extLst>
                  </a:tr>
                  <a:tr h="5752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ASCE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%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13,99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12,50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11,44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10,65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10,03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9,53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4534632"/>
                      </a:ext>
                    </a:extLst>
                  </a:tr>
                  <a:tr h="5758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ASCE</a:t>
                          </a: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%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14,95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13,50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12,48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11,71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11,12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10,64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15151776"/>
                      </a:ext>
                    </a:extLst>
                  </a:tr>
                  <a:tr h="5752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ASCE</a:t>
                          </a: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%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21,29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19,68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18,60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17,81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17,21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16,74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81585675"/>
                      </a:ext>
                    </a:extLst>
                  </a:tr>
                  <a:tr h="5835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ASCE</a:t>
                          </a: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%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11,88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11,86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11,84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11,83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11,82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11,81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158421"/>
                      </a:ext>
                    </a:extLst>
                  </a:tr>
                  <a:tr h="5670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ASCE</a:t>
                          </a: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%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13,93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13,91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13,89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13,89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13,88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13,88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9010340"/>
                      </a:ext>
                    </a:extLst>
                  </a:tr>
                  <a:tr h="5670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ASCE</a:t>
                          </a: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%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70,49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70,48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70,47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70,47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70,46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70,46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52833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63D93CCD-CA23-4472-80D0-95173C571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714439"/>
                  </p:ext>
                </p:extLst>
              </p:nvPr>
            </p:nvGraphicFramePr>
            <p:xfrm>
              <a:off x="421689" y="1355109"/>
              <a:ext cx="5423520" cy="437986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632576">
                      <a:extLst>
                        <a:ext uri="{9D8B030D-6E8A-4147-A177-3AD203B41FA5}">
                          <a16:colId xmlns:a16="http://schemas.microsoft.com/office/drawing/2014/main" val="988332219"/>
                        </a:ext>
                      </a:extLst>
                    </a:gridCol>
                    <a:gridCol w="479439">
                      <a:extLst>
                        <a:ext uri="{9D8B030D-6E8A-4147-A177-3AD203B41FA5}">
                          <a16:colId xmlns:a16="http://schemas.microsoft.com/office/drawing/2014/main" val="1720195584"/>
                        </a:ext>
                      </a:extLst>
                    </a:gridCol>
                    <a:gridCol w="478355">
                      <a:extLst>
                        <a:ext uri="{9D8B030D-6E8A-4147-A177-3AD203B41FA5}">
                          <a16:colId xmlns:a16="http://schemas.microsoft.com/office/drawing/2014/main" val="3435688047"/>
                        </a:ext>
                      </a:extLst>
                    </a:gridCol>
                    <a:gridCol w="479439">
                      <a:extLst>
                        <a:ext uri="{9D8B030D-6E8A-4147-A177-3AD203B41FA5}">
                          <a16:colId xmlns:a16="http://schemas.microsoft.com/office/drawing/2014/main" val="623481915"/>
                        </a:ext>
                      </a:extLst>
                    </a:gridCol>
                    <a:gridCol w="447983">
                      <a:extLst>
                        <a:ext uri="{9D8B030D-6E8A-4147-A177-3AD203B41FA5}">
                          <a16:colId xmlns:a16="http://schemas.microsoft.com/office/drawing/2014/main" val="2264479557"/>
                        </a:ext>
                      </a:extLst>
                    </a:gridCol>
                    <a:gridCol w="426289">
                      <a:extLst>
                        <a:ext uri="{9D8B030D-6E8A-4147-A177-3AD203B41FA5}">
                          <a16:colId xmlns:a16="http://schemas.microsoft.com/office/drawing/2014/main" val="3741667355"/>
                        </a:ext>
                      </a:extLst>
                    </a:gridCol>
                    <a:gridCol w="479439">
                      <a:extLst>
                        <a:ext uri="{9D8B030D-6E8A-4147-A177-3AD203B41FA5}">
                          <a16:colId xmlns:a16="http://schemas.microsoft.com/office/drawing/2014/main" val="2509845145"/>
                        </a:ext>
                      </a:extLst>
                    </a:gridCol>
                  </a:tblGrid>
                  <a:tr h="9358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Размер области грунта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50×50×35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60×60×45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70×70×55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80×80×65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90×90×75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100×100×85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10979724"/>
                      </a:ext>
                    </a:extLst>
                  </a:tr>
                  <a:tr h="5752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1" t="-164894" r="-106481" b="-50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13,99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12,50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11,44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10,65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10,03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9,53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4534632"/>
                      </a:ext>
                    </a:extLst>
                  </a:tr>
                  <a:tr h="5758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1" t="-262105" r="-106481" b="-39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14,95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13,50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12,48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11,71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11,12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10,64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15151776"/>
                      </a:ext>
                    </a:extLst>
                  </a:tr>
                  <a:tr h="5752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1" t="-365957" r="-106481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21,29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19,68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18,60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17,81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17,21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16,74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81585675"/>
                      </a:ext>
                    </a:extLst>
                  </a:tr>
                  <a:tr h="58357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1" t="-456250" r="-106481" b="-1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11,88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11,86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11,84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11,83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11,82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11,81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158421"/>
                      </a:ext>
                    </a:extLst>
                  </a:tr>
                  <a:tr h="5670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1" t="-574194" r="-106481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13,93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13,91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13,89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13,89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13,88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13,88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9010340"/>
                      </a:ext>
                    </a:extLst>
                  </a:tr>
                  <a:tr h="5670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1" t="-674194" r="-106481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70,49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70,48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70,47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70,47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70,46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70,46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52833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BB5449E7-A924-E985-6EAA-DA720AF7E4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390285"/>
                  </p:ext>
                </p:extLst>
              </p:nvPr>
            </p:nvGraphicFramePr>
            <p:xfrm>
              <a:off x="6346790" y="1355109"/>
              <a:ext cx="5423521" cy="437986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632577">
                      <a:extLst>
                        <a:ext uri="{9D8B030D-6E8A-4147-A177-3AD203B41FA5}">
                          <a16:colId xmlns:a16="http://schemas.microsoft.com/office/drawing/2014/main" val="988332219"/>
                        </a:ext>
                      </a:extLst>
                    </a:gridCol>
                    <a:gridCol w="479439">
                      <a:extLst>
                        <a:ext uri="{9D8B030D-6E8A-4147-A177-3AD203B41FA5}">
                          <a16:colId xmlns:a16="http://schemas.microsoft.com/office/drawing/2014/main" val="1720195584"/>
                        </a:ext>
                      </a:extLst>
                    </a:gridCol>
                    <a:gridCol w="478355">
                      <a:extLst>
                        <a:ext uri="{9D8B030D-6E8A-4147-A177-3AD203B41FA5}">
                          <a16:colId xmlns:a16="http://schemas.microsoft.com/office/drawing/2014/main" val="3435688047"/>
                        </a:ext>
                      </a:extLst>
                    </a:gridCol>
                    <a:gridCol w="479439">
                      <a:extLst>
                        <a:ext uri="{9D8B030D-6E8A-4147-A177-3AD203B41FA5}">
                          <a16:colId xmlns:a16="http://schemas.microsoft.com/office/drawing/2014/main" val="623481915"/>
                        </a:ext>
                      </a:extLst>
                    </a:gridCol>
                    <a:gridCol w="447983">
                      <a:extLst>
                        <a:ext uri="{9D8B030D-6E8A-4147-A177-3AD203B41FA5}">
                          <a16:colId xmlns:a16="http://schemas.microsoft.com/office/drawing/2014/main" val="2264479557"/>
                        </a:ext>
                      </a:extLst>
                    </a:gridCol>
                    <a:gridCol w="426289">
                      <a:extLst>
                        <a:ext uri="{9D8B030D-6E8A-4147-A177-3AD203B41FA5}">
                          <a16:colId xmlns:a16="http://schemas.microsoft.com/office/drawing/2014/main" val="3741667355"/>
                        </a:ext>
                      </a:extLst>
                    </a:gridCol>
                    <a:gridCol w="479439">
                      <a:extLst>
                        <a:ext uri="{9D8B030D-6E8A-4147-A177-3AD203B41FA5}">
                          <a16:colId xmlns:a16="http://schemas.microsoft.com/office/drawing/2014/main" val="2509845145"/>
                        </a:ext>
                      </a:extLst>
                    </a:gridCol>
                  </a:tblGrid>
                  <a:tr h="9358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Размер области грунта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50×50×35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60×60×45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70×70×55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80×80×65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90×90×75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100×100×85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10979724"/>
                      </a:ext>
                    </a:extLst>
                  </a:tr>
                  <a:tr h="5752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NIST</a:t>
                          </a:r>
                          <a:r>
                            <a:rPr lang="ru-RU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 %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13,31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11,80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10,73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9,93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9,31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8,81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4534632"/>
                      </a:ext>
                    </a:extLst>
                  </a:tr>
                  <a:tr h="5758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NIST</a:t>
                          </a:r>
                          <a:r>
                            <a:rPr lang="ru-RU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 %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14,53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13,07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12,04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11,27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10,68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10,20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15151776"/>
                      </a:ext>
                    </a:extLst>
                  </a:tr>
                  <a:tr h="5752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NIST</a:t>
                          </a:r>
                          <a:r>
                            <a:rPr lang="ru-RU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 %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18,58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16,92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15,80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14,99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14,37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13,88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81585675"/>
                      </a:ext>
                    </a:extLst>
                  </a:tr>
                  <a:tr h="5835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NIST</a:t>
                          </a:r>
                          <a:r>
                            <a:rPr lang="ru-RU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05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16,77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16,75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16,73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16,72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16,71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16,70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158421"/>
                      </a:ext>
                    </a:extLst>
                  </a:tr>
                  <a:tr h="5670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NIST</a:t>
                          </a:r>
                          <a:r>
                            <a:rPr lang="ru-RU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05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26,30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26,28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26,27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26,26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26,26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26,26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9010340"/>
                      </a:ext>
                    </a:extLst>
                  </a:tr>
                  <a:tr h="5670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NIST</a:t>
                          </a:r>
                          <a:r>
                            <a:rPr lang="ru-RU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05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05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11,97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11,93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11,90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11,89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11,88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11,88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52833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BB5449E7-A924-E985-6EAA-DA720AF7E4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390285"/>
                  </p:ext>
                </p:extLst>
              </p:nvPr>
            </p:nvGraphicFramePr>
            <p:xfrm>
              <a:off x="6346790" y="1355109"/>
              <a:ext cx="5423521" cy="437986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632577">
                      <a:extLst>
                        <a:ext uri="{9D8B030D-6E8A-4147-A177-3AD203B41FA5}">
                          <a16:colId xmlns:a16="http://schemas.microsoft.com/office/drawing/2014/main" val="988332219"/>
                        </a:ext>
                      </a:extLst>
                    </a:gridCol>
                    <a:gridCol w="479439">
                      <a:extLst>
                        <a:ext uri="{9D8B030D-6E8A-4147-A177-3AD203B41FA5}">
                          <a16:colId xmlns:a16="http://schemas.microsoft.com/office/drawing/2014/main" val="1720195584"/>
                        </a:ext>
                      </a:extLst>
                    </a:gridCol>
                    <a:gridCol w="478355">
                      <a:extLst>
                        <a:ext uri="{9D8B030D-6E8A-4147-A177-3AD203B41FA5}">
                          <a16:colId xmlns:a16="http://schemas.microsoft.com/office/drawing/2014/main" val="3435688047"/>
                        </a:ext>
                      </a:extLst>
                    </a:gridCol>
                    <a:gridCol w="479439">
                      <a:extLst>
                        <a:ext uri="{9D8B030D-6E8A-4147-A177-3AD203B41FA5}">
                          <a16:colId xmlns:a16="http://schemas.microsoft.com/office/drawing/2014/main" val="623481915"/>
                        </a:ext>
                      </a:extLst>
                    </a:gridCol>
                    <a:gridCol w="447983">
                      <a:extLst>
                        <a:ext uri="{9D8B030D-6E8A-4147-A177-3AD203B41FA5}">
                          <a16:colId xmlns:a16="http://schemas.microsoft.com/office/drawing/2014/main" val="2264479557"/>
                        </a:ext>
                      </a:extLst>
                    </a:gridCol>
                    <a:gridCol w="426289">
                      <a:extLst>
                        <a:ext uri="{9D8B030D-6E8A-4147-A177-3AD203B41FA5}">
                          <a16:colId xmlns:a16="http://schemas.microsoft.com/office/drawing/2014/main" val="3741667355"/>
                        </a:ext>
                      </a:extLst>
                    </a:gridCol>
                    <a:gridCol w="479439">
                      <a:extLst>
                        <a:ext uri="{9D8B030D-6E8A-4147-A177-3AD203B41FA5}">
                          <a16:colId xmlns:a16="http://schemas.microsoft.com/office/drawing/2014/main" val="2509845145"/>
                        </a:ext>
                      </a:extLst>
                    </a:gridCol>
                  </a:tblGrid>
                  <a:tr h="9358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Размер области грунта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50×50×35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60×60×45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70×70×55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80×80×65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90×90×75 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100×100×85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239" marR="59239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10979724"/>
                      </a:ext>
                    </a:extLst>
                  </a:tr>
                  <a:tr h="5752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1" t="-164894" r="-106481" b="-50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13,31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11,80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10,73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9,93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9,31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8,81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4534632"/>
                      </a:ext>
                    </a:extLst>
                  </a:tr>
                  <a:tr h="5758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1" t="-262105" r="-106481" b="-39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14,53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13,07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12,04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11,27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10,68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10,20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15151776"/>
                      </a:ext>
                    </a:extLst>
                  </a:tr>
                  <a:tr h="5752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1" t="-365957" r="-106481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18,58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16,92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15,80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14,99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14,37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13,88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81585675"/>
                      </a:ext>
                    </a:extLst>
                  </a:tr>
                  <a:tr h="58357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1" t="-456250" r="-106481" b="-1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16,77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16,75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16,73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16,72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16,71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16,70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158421"/>
                      </a:ext>
                    </a:extLst>
                  </a:tr>
                  <a:tr h="5670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1" t="-574194" r="-106481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26,30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26,28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26,27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26,26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26,26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26,26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9010340"/>
                      </a:ext>
                    </a:extLst>
                  </a:tr>
                  <a:tr h="5670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1" t="-674194" r="-106481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11,97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11,93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11,90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11,89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11,88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11,88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52833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BF8AFFC-050D-6172-81F5-BDF344117177}"/>
              </a:ext>
            </a:extLst>
          </p:cNvPr>
          <p:cNvSpPr txBox="1"/>
          <p:nvPr/>
        </p:nvSpPr>
        <p:spPr>
          <a:xfrm>
            <a:off x="-606062" y="902177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численных результатов со значениями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39CF7F-72B7-EA31-8928-F07A0DA0DAA6}"/>
              </a:ext>
            </a:extLst>
          </p:cNvPr>
          <p:cNvSpPr txBox="1"/>
          <p:nvPr/>
        </p:nvSpPr>
        <p:spPr>
          <a:xfrm>
            <a:off x="228600" y="280801"/>
            <a:ext cx="1173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Сравнение прямого подхода к моделированию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истемы с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методиками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нормативных документов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3969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6A7FE-5C8E-2C24-00E9-1CBA222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9" y="6857"/>
            <a:ext cx="10515600" cy="59195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 компактном моделировании заглубленных фундаментов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6158CA-A028-10FF-3F79-E1D71941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11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BFE954-F257-D343-B9B8-8A8D4466783E}"/>
                  </a:ext>
                </a:extLst>
              </p:cNvPr>
              <p:cNvSpPr txBox="1"/>
              <p:nvPr/>
            </p:nvSpPr>
            <p:spPr>
              <a:xfrm>
                <a:off x="249302" y="1661692"/>
                <a:ext cx="6096000" cy="5059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1+1.3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1+0.2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1+0.15</m:t>
                          </m:r>
                          <m:rad>
                            <m:radPr>
                              <m:degHide m:val="on"/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1+0.52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  <m:sup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0.4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1+1.4</m:t>
                      </m:r>
                      <m:d>
                        <m:d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0.9</m:t>
                          </m:r>
                        </m:sup>
                      </m:sSup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1+0.92</m:t>
                      </m:r>
                      <m:sSup>
                        <m:sSup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0.6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1.5+</m:t>
                              </m:r>
                              <m:sSup>
                                <m:s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𝐷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1.9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−0.6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1+1,26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−0.2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глубина залегания фундамента;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высота эффективного контакта с боковой стеной;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глубина до цента эффективного контакта с боковой стеной;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площадь контакта для эффективной высоты контакта. Если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BFE954-F257-D343-B9B8-8A8D44667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02" y="1661692"/>
                <a:ext cx="6096000" cy="5059783"/>
              </a:xfrm>
              <a:prstGeom prst="rect">
                <a:avLst/>
              </a:prstGeom>
              <a:blipFill>
                <a:blip r:embed="rId3"/>
                <a:stretch>
                  <a:fillRect l="-1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F3A4A1B7-DD88-4F9C-D0E7-2D8F2BC23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435874"/>
            <a:ext cx="2743200" cy="1441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B875444B-D010-FCD2-BB8B-5C614CA465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4728960"/>
                  </p:ext>
                </p:extLst>
              </p:nvPr>
            </p:nvGraphicFramePr>
            <p:xfrm>
              <a:off x="6410729" y="2408460"/>
              <a:ext cx="4654132" cy="121920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327066">
                      <a:extLst>
                        <a:ext uri="{9D8B030D-6E8A-4147-A177-3AD203B41FA5}">
                          <a16:colId xmlns:a16="http://schemas.microsoft.com/office/drawing/2014/main" val="3994873698"/>
                        </a:ext>
                      </a:extLst>
                    </a:gridCol>
                    <a:gridCol w="2327066">
                      <a:extLst>
                        <a:ext uri="{9D8B030D-6E8A-4147-A177-3AD203B41FA5}">
                          <a16:colId xmlns:a16="http://schemas.microsoft.com/office/drawing/2014/main" val="34285789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Параметр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Значение, 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04333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609946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 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96270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86509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 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24395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B875444B-D010-FCD2-BB8B-5C614CA465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4728960"/>
                  </p:ext>
                </p:extLst>
              </p:nvPr>
            </p:nvGraphicFramePr>
            <p:xfrm>
              <a:off x="6410729" y="2408460"/>
              <a:ext cx="4654132" cy="121920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327066">
                      <a:extLst>
                        <a:ext uri="{9D8B030D-6E8A-4147-A177-3AD203B41FA5}">
                          <a16:colId xmlns:a16="http://schemas.microsoft.com/office/drawing/2014/main" val="3994873698"/>
                        </a:ext>
                      </a:extLst>
                    </a:gridCol>
                    <a:gridCol w="2327066">
                      <a:extLst>
                        <a:ext uri="{9D8B030D-6E8A-4147-A177-3AD203B41FA5}">
                          <a16:colId xmlns:a16="http://schemas.microsoft.com/office/drawing/2014/main" val="342857899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Параметр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Значение, 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0433333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1" t="-88372" r="-100261" b="-3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6099468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1" t="-188372" r="-1002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 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962705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1" t="-295238" r="-100261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865091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1" t="-386047" r="-100261" b="-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 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24395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>
                <a:extLst>
                  <a:ext uri="{FF2B5EF4-FFF2-40B4-BE49-F238E27FC236}">
                    <a16:creationId xmlns:a16="http://schemas.microsoft.com/office/drawing/2014/main" id="{729BB600-7BA4-8693-1992-1BAF56281B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619837"/>
                  </p:ext>
                </p:extLst>
              </p:nvPr>
            </p:nvGraphicFramePr>
            <p:xfrm>
              <a:off x="5706283" y="4045503"/>
              <a:ext cx="6349576" cy="230674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587394">
                      <a:extLst>
                        <a:ext uri="{9D8B030D-6E8A-4147-A177-3AD203B41FA5}">
                          <a16:colId xmlns:a16="http://schemas.microsoft.com/office/drawing/2014/main" val="2350108554"/>
                        </a:ext>
                      </a:extLst>
                    </a:gridCol>
                    <a:gridCol w="1587394">
                      <a:extLst>
                        <a:ext uri="{9D8B030D-6E8A-4147-A177-3AD203B41FA5}">
                          <a16:colId xmlns:a16="http://schemas.microsoft.com/office/drawing/2014/main" val="3391396643"/>
                        </a:ext>
                      </a:extLst>
                    </a:gridCol>
                    <a:gridCol w="1587394">
                      <a:extLst>
                        <a:ext uri="{9D8B030D-6E8A-4147-A177-3AD203B41FA5}">
                          <a16:colId xmlns:a16="http://schemas.microsoft.com/office/drawing/2014/main" val="2177994048"/>
                        </a:ext>
                      </a:extLst>
                    </a:gridCol>
                    <a:gridCol w="1587394">
                      <a:extLst>
                        <a:ext uri="{9D8B030D-6E8A-4147-A177-3AD203B41FA5}">
                          <a16:colId xmlns:a16="http://schemas.microsoft.com/office/drawing/2014/main" val="2638434998"/>
                        </a:ext>
                      </a:extLst>
                    </a:gridCol>
                  </a:tblGrid>
                  <a:tr h="315059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Значения жесткостей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Отклонения значений, %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0348975"/>
                      </a:ext>
                    </a:extLst>
                  </a:tr>
                  <a:tr h="35133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Численное решение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NIST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5500708"/>
                      </a:ext>
                    </a:extLst>
                  </a:tr>
                  <a:tr h="3150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5,5081*10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3,6505*10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50.89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25253010"/>
                      </a:ext>
                    </a:extLst>
                  </a:tr>
                  <a:tr h="3475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6,8083*10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5,3608*10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5988548"/>
                      </a:ext>
                    </a:extLst>
                  </a:tr>
                  <a:tr h="3150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4,1874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3,1472*10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24.84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8731641"/>
                      </a:ext>
                    </a:extLst>
                  </a:tr>
                  <a:tr h="3475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2,9990*10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1,2686*10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57.70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1618862"/>
                      </a:ext>
                    </a:extLst>
                  </a:tr>
                  <a:tr h="3150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2,9990*10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1,4997*10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49.99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583583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>
                <a:extLst>
                  <a:ext uri="{FF2B5EF4-FFF2-40B4-BE49-F238E27FC236}">
                    <a16:creationId xmlns:a16="http://schemas.microsoft.com/office/drawing/2014/main" id="{729BB600-7BA4-8693-1992-1BAF56281B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619837"/>
                  </p:ext>
                </p:extLst>
              </p:nvPr>
            </p:nvGraphicFramePr>
            <p:xfrm>
              <a:off x="5706283" y="4045503"/>
              <a:ext cx="6349576" cy="230674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587394">
                      <a:extLst>
                        <a:ext uri="{9D8B030D-6E8A-4147-A177-3AD203B41FA5}">
                          <a16:colId xmlns:a16="http://schemas.microsoft.com/office/drawing/2014/main" val="2350108554"/>
                        </a:ext>
                      </a:extLst>
                    </a:gridCol>
                    <a:gridCol w="1587394">
                      <a:extLst>
                        <a:ext uri="{9D8B030D-6E8A-4147-A177-3AD203B41FA5}">
                          <a16:colId xmlns:a16="http://schemas.microsoft.com/office/drawing/2014/main" val="3391396643"/>
                        </a:ext>
                      </a:extLst>
                    </a:gridCol>
                    <a:gridCol w="1587394">
                      <a:extLst>
                        <a:ext uri="{9D8B030D-6E8A-4147-A177-3AD203B41FA5}">
                          <a16:colId xmlns:a16="http://schemas.microsoft.com/office/drawing/2014/main" val="2177994048"/>
                        </a:ext>
                      </a:extLst>
                    </a:gridCol>
                    <a:gridCol w="1587394">
                      <a:extLst>
                        <a:ext uri="{9D8B030D-6E8A-4147-A177-3AD203B41FA5}">
                          <a16:colId xmlns:a16="http://schemas.microsoft.com/office/drawing/2014/main" val="2638434998"/>
                        </a:ext>
                      </a:extLst>
                    </a:gridCol>
                  </a:tblGrid>
                  <a:tr h="315059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Значения жесткостей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Отклонения значений, %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0348975"/>
                      </a:ext>
                    </a:extLst>
                  </a:tr>
                  <a:tr h="35133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Численное решение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NIST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5500708"/>
                      </a:ext>
                    </a:extLst>
                  </a:tr>
                  <a:tr h="3150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3" t="-213462" r="-300000" b="-4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5,5081*10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3,6505*10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50.89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25253010"/>
                      </a:ext>
                    </a:extLst>
                  </a:tr>
                  <a:tr h="34759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3" t="-285965" r="-300000" b="-2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6,8083*10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5,3608*10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5988548"/>
                      </a:ext>
                    </a:extLst>
                  </a:tr>
                  <a:tr h="3150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3" t="-423077" r="-300000" b="-2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4,1874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3,1472*10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24.84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8731641"/>
                      </a:ext>
                    </a:extLst>
                  </a:tr>
                  <a:tr h="34759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3" t="-477193" r="-300000" b="-107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2,9990*10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1,2686*10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57.70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1618862"/>
                      </a:ext>
                    </a:extLst>
                  </a:tr>
                  <a:tr h="3150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3" t="-632692" r="-300000" b="-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2,9990*10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1,4997*10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49.99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583583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FCE9B1-D33E-FA4C-25E0-58D34CA863B4}"/>
                  </a:ext>
                </a:extLst>
              </p:cNvPr>
              <p:cNvSpPr txBox="1"/>
              <p:nvPr/>
            </p:nvSpPr>
            <p:spPr>
              <a:xfrm>
                <a:off x="76200" y="653327"/>
                <a:ext cx="6096000" cy="45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В отличии от фундамента, находящегося на поверхности земли, для заглубленного фундамента жесткости пружин рассчитываются по формуле:</m:t>
                      </m:r>
                    </m:oMath>
                  </m:oMathPara>
                </a14:m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FCE9B1-D33E-FA4C-25E0-58D34CA86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53327"/>
                <a:ext cx="6096000" cy="457433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DCE918-EB47-E664-CFEA-99B8BE3050CD}"/>
                  </a:ext>
                </a:extLst>
              </p:cNvPr>
              <p:cNvSpPr txBox="1"/>
              <p:nvPr/>
            </p:nvSpPr>
            <p:spPr>
              <a:xfrm>
                <a:off x="180975" y="1153520"/>
                <a:ext cx="6096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DCE918-EB47-E664-CFEA-99B8BE305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" y="1153520"/>
                <a:ext cx="609600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8E013B-920B-0D40-DA2D-6A6BA886C42B}"/>
                  </a:ext>
                </a:extLst>
              </p:cNvPr>
              <p:cNvSpPr txBox="1"/>
              <p:nvPr/>
            </p:nvSpPr>
            <p:spPr>
              <a:xfrm>
                <a:off x="314729" y="1407140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жесткость, соответствующая данной степени свободы;</a:t>
                </a:r>
              </a:p>
              <a:p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коэффициент заделки, который для каждого направления колебаний рассчитывается индивидуально по формулам:</a:t>
                </a:r>
                <a:endParaRPr lang="ru-RU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8E013B-920B-0D40-DA2D-6A6BA886C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29" y="1407140"/>
                <a:ext cx="6096000" cy="646331"/>
              </a:xfrm>
              <a:prstGeom prst="rect">
                <a:avLst/>
              </a:prstGeom>
              <a:blipFill>
                <a:blip r:embed="rId9"/>
                <a:stretch>
                  <a:fillRect l="-100" t="-943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F30418D-0F4A-51B4-2723-E957004E21B6}"/>
              </a:ext>
            </a:extLst>
          </p:cNvPr>
          <p:cNvSpPr txBox="1"/>
          <p:nvPr/>
        </p:nvSpPr>
        <p:spPr>
          <a:xfrm>
            <a:off x="7444192" y="180910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заглубленного фундамента</a:t>
            </a:r>
            <a:endParaRPr lang="ru-RU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03B33C-F122-7DA8-F1CD-8DDFA297F69F}"/>
              </a:ext>
            </a:extLst>
          </p:cNvPr>
          <p:cNvSpPr txBox="1"/>
          <p:nvPr/>
        </p:nvSpPr>
        <p:spPr>
          <a:xfrm>
            <a:off x="4867275" y="2067136"/>
            <a:ext cx="6762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Геометрические параметры модели заглубленного фундамента: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5B8826-07E1-4EC3-3026-5601B06AFC28}"/>
              </a:ext>
            </a:extLst>
          </p:cNvPr>
          <p:cNvSpPr txBox="1"/>
          <p:nvPr/>
        </p:nvSpPr>
        <p:spPr>
          <a:xfrm>
            <a:off x="4201333" y="3670533"/>
            <a:ext cx="6762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 жесткостей для модели с заглубленным фундаментом: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2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5B2D0A-A75D-C76B-B006-78486CE7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137F3E7-5E60-05E1-D5E9-D0761ED74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27761"/>
              </p:ext>
            </p:extLst>
          </p:nvPr>
        </p:nvGraphicFramePr>
        <p:xfrm>
          <a:off x="342900" y="1246395"/>
          <a:ext cx="5174322" cy="18205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07773">
                  <a:extLst>
                    <a:ext uri="{9D8B030D-6E8A-4147-A177-3AD203B41FA5}">
                      <a16:colId xmlns:a16="http://schemas.microsoft.com/office/drawing/2014/main" val="1254738413"/>
                    </a:ext>
                  </a:extLst>
                </a:gridCol>
                <a:gridCol w="2166549">
                  <a:extLst>
                    <a:ext uri="{9D8B030D-6E8A-4147-A177-3AD203B41FA5}">
                      <a16:colId xmlns:a16="http://schemas.microsoft.com/office/drawing/2014/main" val="3365136765"/>
                    </a:ext>
                  </a:extLst>
                </a:gridCol>
              </a:tblGrid>
              <a:tr h="300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74673"/>
                  </a:ext>
                </a:extLst>
              </a:tr>
              <a:tr h="3100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Юнга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 *10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МПа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923473"/>
                  </a:ext>
                </a:extLst>
              </a:tr>
              <a:tr h="3001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Пуассона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810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802562"/>
                  </a:ext>
                </a:extLst>
              </a:tr>
              <a:tr h="3100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2550 кг/м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936072"/>
                  </a:ext>
                </a:extLst>
              </a:tr>
              <a:tr h="3001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Нормативная прочность на сжатие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49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МПа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808109"/>
                  </a:ext>
                </a:extLst>
              </a:tr>
              <a:tr h="3001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прочность на сжатие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49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 МПа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0697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F3E585-5833-2180-87FC-989927F27E48}"/>
              </a:ext>
            </a:extLst>
          </p:cNvPr>
          <p:cNvSpPr txBox="1"/>
          <p:nvPr/>
        </p:nvSpPr>
        <p:spPr>
          <a:xfrm>
            <a:off x="-1634220" y="89268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Физико-механические свойства бетона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86628-FDEC-B1CF-B964-9519D2146B75}"/>
              </a:ext>
            </a:extLst>
          </p:cNvPr>
          <p:cNvSpPr txBox="1"/>
          <p:nvPr/>
        </p:nvSpPr>
        <p:spPr>
          <a:xfrm>
            <a:off x="6298633" y="974767"/>
            <a:ext cx="5275927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Постановки задачи: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Прямое моделирование грунта с совместной сеткой;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Прямое моделирование грунта с контактом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separation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грунта эквивалентными пружинами с жесткостями.</a:t>
            </a: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Варианты нагружения верхней плоскости фундамента: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Постоянная нагрузка равная 100 Па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Распределенная нагрузка (Вар.1), заданная по формуле 100*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координата по оси направленной вдоль длинной стороны фундамента;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Распределенная нагрузка (Вар.2), заданная по формуле 100*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|x|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координата по оси направленной вдоль длинной стороны фундамента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98A677-1197-2286-9BF6-D348E3C0D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97" y="3497397"/>
            <a:ext cx="2770282" cy="25199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D4E5F4-1228-DC72-3007-44FA83AFF1B3}"/>
              </a:ext>
            </a:extLst>
          </p:cNvPr>
          <p:cNvSpPr txBox="1"/>
          <p:nvPr/>
        </p:nvSpPr>
        <p:spPr>
          <a:xfrm>
            <a:off x="97204" y="5970520"/>
            <a:ext cx="342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модель случая прямого моделирования при нагружении постоянной нагрузкой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3A88B9-5E91-7F81-6C75-895DA9670F3F}"/>
              </a:ext>
            </a:extLst>
          </p:cNvPr>
          <p:cNvSpPr txBox="1"/>
          <p:nvPr/>
        </p:nvSpPr>
        <p:spPr>
          <a:xfrm>
            <a:off x="342900" y="55865"/>
            <a:ext cx="11172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об определении напряженно-деформируемого состояния фундамента при использовании компактных механических моделей грунта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9E72DE-842C-0A13-663F-E34BCA088DD9}"/>
              </a:ext>
            </a:extLst>
          </p:cNvPr>
          <p:cNvSpPr txBox="1"/>
          <p:nvPr/>
        </p:nvSpPr>
        <p:spPr>
          <a:xfrm>
            <a:off x="4055708" y="5970521"/>
            <a:ext cx="3747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модель случая прямого моделирования при нагружении распределенной нагрузкой (Вар.2)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9763D9-5341-7A7C-5474-831387316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61" y="3492919"/>
            <a:ext cx="2820863" cy="247760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цепь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DD638F43-3A4E-F4A2-752D-561ADEB92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500" y="3635618"/>
            <a:ext cx="3677830" cy="22521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40AB0C-63E0-CBBE-0749-9FC47D9FBA6B}"/>
              </a:ext>
            </a:extLst>
          </p:cNvPr>
          <p:cNvSpPr txBox="1"/>
          <p:nvPr/>
        </p:nvSpPr>
        <p:spPr>
          <a:xfrm>
            <a:off x="7861277" y="5970520"/>
            <a:ext cx="420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модель случая моделирования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грунта множеством пружин при нагружении распределенной нагрузкой (Вар.1)</a:t>
            </a:r>
          </a:p>
        </p:txBody>
      </p:sp>
    </p:spTree>
    <p:extLst>
      <p:ext uri="{BB962C8B-B14F-4D97-AF65-F5344CB8AC3E}">
        <p14:creationId xmlns:p14="http://schemas.microsoft.com/office/powerpoint/2010/main" val="335166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402584-FB7E-B519-164C-BBF28626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13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AC743-58E9-EFE0-8555-CE78D0A374CB}"/>
              </a:ext>
            </a:extLst>
          </p:cNvPr>
          <p:cNvSpPr txBox="1"/>
          <p:nvPr/>
        </p:nvSpPr>
        <p:spPr>
          <a:xfrm>
            <a:off x="7288625" y="3214353"/>
            <a:ext cx="35147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Сравнение 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модуля </a:t>
            </a:r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максимальных значений перемещений при постоянной нагрузкой</a:t>
            </a:r>
            <a:endParaRPr lang="ru-RU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6AE7D-0CFF-A15C-88FD-68DC774E4B10}"/>
              </a:ext>
            </a:extLst>
          </p:cNvPr>
          <p:cNvSpPr txBox="1"/>
          <p:nvPr/>
        </p:nvSpPr>
        <p:spPr>
          <a:xfrm>
            <a:off x="6816654" y="6338857"/>
            <a:ext cx="41388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Сравнение модуля максимальных значений перемещений при постоянной нагрузке (Вар.2)</a:t>
            </a:r>
            <a:endParaRPr lang="ru-RU" sz="1000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ABE740A-1FE1-409E-D78A-343DE15F6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4FD901-987F-E79B-F23E-BD227D64B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88"/>
          <a:stretch/>
        </p:blipFill>
        <p:spPr>
          <a:xfrm>
            <a:off x="286104" y="757945"/>
            <a:ext cx="5390796" cy="23377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91C1FE-BE4A-66CF-55B7-C759C9244A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36"/>
          <a:stretch/>
        </p:blipFill>
        <p:spPr>
          <a:xfrm>
            <a:off x="258168" y="3747329"/>
            <a:ext cx="5599439" cy="2395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B74097-378D-185F-A272-42CC4F92E025}"/>
                  </a:ext>
                </a:extLst>
              </p:cNvPr>
              <p:cNvSpPr txBox="1"/>
              <p:nvPr/>
            </p:nvSpPr>
            <p:spPr>
              <a:xfrm>
                <a:off x="440048" y="3187748"/>
                <a:ext cx="4722732" cy="482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Распределение перемещений по пути в центральном сечении для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0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0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  <m:r>
                      <a:rPr lang="ru-RU" sz="1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=0,5</m:t>
                    </m:r>
                  </m:oMath>
                </a14:m>
                <a:r>
                  <a:rPr lang="ru-RU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нагружении постоянной нагрузкой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B74097-378D-185F-A272-42CC4F92E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48" y="3187748"/>
                <a:ext cx="4722732" cy="482504"/>
              </a:xfrm>
              <a:prstGeom prst="rect">
                <a:avLst/>
              </a:prstGeom>
              <a:blipFill>
                <a:blip r:embed="rId4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A35593-FE8C-910C-E7DA-4889D8F2CBF4}"/>
                  </a:ext>
                </a:extLst>
              </p:cNvPr>
              <p:cNvSpPr txBox="1"/>
              <p:nvPr/>
            </p:nvSpPr>
            <p:spPr>
              <a:xfrm>
                <a:off x="511263" y="6235237"/>
                <a:ext cx="4722732" cy="482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Распределение перемещений по пути в центральном сечении для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0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0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  <m:r>
                      <a:rPr lang="ru-RU" sz="1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=0,5</m:t>
                    </m:r>
                  </m:oMath>
                </a14:m>
                <a:r>
                  <a:rPr lang="ru-RU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распределенной нагрузке (Вар.2)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A35593-FE8C-910C-E7DA-4889D8F2C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63" y="6235237"/>
                <a:ext cx="4722732" cy="482504"/>
              </a:xfrm>
              <a:prstGeom prst="rect">
                <a:avLst/>
              </a:prstGeom>
              <a:blipFill>
                <a:blip r:embed="rId5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1912558-A7FB-D104-2319-9CE149B620B3}"/>
              </a:ext>
            </a:extLst>
          </p:cNvPr>
          <p:cNvSpPr txBox="1"/>
          <p:nvPr/>
        </p:nvSpPr>
        <p:spPr>
          <a:xfrm>
            <a:off x="258169" y="172499"/>
            <a:ext cx="7350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аспределения перемещений в центральном сечении фундамента</a:t>
            </a:r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5F86E2-2540-6CF7-EA6A-9533CC482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2590" y="3770935"/>
            <a:ext cx="5206775" cy="23958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778BDE-E235-BE33-FD8F-89D6160F2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169" y="915401"/>
            <a:ext cx="5398196" cy="218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9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6C3204-5AB4-5876-33BC-0063738F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14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714F29-A001-7185-B526-319825F80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33"/>
          <a:stretch/>
        </p:blipFill>
        <p:spPr>
          <a:xfrm>
            <a:off x="682764" y="399764"/>
            <a:ext cx="5592244" cy="2450083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35FE7D4E-36C6-1645-3504-B9701C58C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02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B7A049-B7B8-107D-83A8-CD622EAFAA39}"/>
              </a:ext>
            </a:extLst>
          </p:cNvPr>
          <p:cNvSpPr txBox="1"/>
          <p:nvPr/>
        </p:nvSpPr>
        <p:spPr>
          <a:xfrm>
            <a:off x="239598" y="26313"/>
            <a:ext cx="120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аспределения перемещений в центральном сечении и напряжений на верхней плоскости основания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D012D1-77EA-27E6-67D6-30307E9EDF28}"/>
                  </a:ext>
                </a:extLst>
              </p:cNvPr>
              <p:cNvSpPr txBox="1"/>
              <p:nvPr/>
            </p:nvSpPr>
            <p:spPr>
              <a:xfrm>
                <a:off x="1117520" y="2780025"/>
                <a:ext cx="4722732" cy="482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Распределение перемещений по пути в центральном сечении для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0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0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  <m:r>
                      <a:rPr lang="ru-RU" sz="1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=0,5</m:t>
                    </m:r>
                  </m:oMath>
                </a14:m>
                <a:r>
                  <a:rPr lang="ru-RU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распределенной нагрузке (Вар.1)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D012D1-77EA-27E6-67D6-30307E9E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20" y="2780025"/>
                <a:ext cx="4722732" cy="482504"/>
              </a:xfrm>
              <a:prstGeom prst="rect">
                <a:avLst/>
              </a:prstGeom>
              <a:blipFill>
                <a:blip r:embed="rId3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57CD50-3D9B-3ADC-936B-C2DE4C19C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529" y="578507"/>
            <a:ext cx="5241856" cy="24164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5552AC-49BE-6C39-FDF4-EDCEE69F9CAB}"/>
              </a:ext>
            </a:extLst>
          </p:cNvPr>
          <p:cNvSpPr txBox="1"/>
          <p:nvPr/>
        </p:nvSpPr>
        <p:spPr>
          <a:xfrm>
            <a:off x="7059069" y="2909826"/>
            <a:ext cx="41388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Сравнение модуля максимальных значений перемещений при распределенной нагрузке (Вар.1)</a:t>
            </a:r>
            <a:endParaRPr lang="ru-RU" sz="1000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75CF2DF7-1022-44DF-008A-544433381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851" y="5726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22E5BC95-36A3-247E-BA6F-4AD22FB53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851" y="28109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834010-9F49-A205-7722-9A3668D12F09}"/>
              </a:ext>
            </a:extLst>
          </p:cNvPr>
          <p:cNvSpPr txBox="1"/>
          <p:nvPr/>
        </p:nvSpPr>
        <p:spPr>
          <a:xfrm>
            <a:off x="7214937" y="5889864"/>
            <a:ext cx="41388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Сравнение модуля максимальных значений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напряжений на верхней плоскости фундамента</a:t>
            </a: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распределенной нагрузке (Вар.1)</a:t>
            </a:r>
            <a:endParaRPr lang="ru-RU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090D01-B14E-4F75-DFE8-C3BA7A4B8914}"/>
              </a:ext>
            </a:extLst>
          </p:cNvPr>
          <p:cNvSpPr txBox="1"/>
          <p:nvPr/>
        </p:nvSpPr>
        <p:spPr>
          <a:xfrm>
            <a:off x="159517" y="4510072"/>
            <a:ext cx="24988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Прямое моделирование грунта с совместной сеткой</a:t>
            </a:r>
            <a:endParaRPr lang="ru-RU" sz="105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527386-D3EB-FFB4-55A7-3E380A4E7078}"/>
              </a:ext>
            </a:extLst>
          </p:cNvPr>
          <p:cNvSpPr txBox="1"/>
          <p:nvPr/>
        </p:nvSpPr>
        <p:spPr>
          <a:xfrm>
            <a:off x="3728610" y="4559175"/>
            <a:ext cx="26064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Прямое моделирование грунта с контактом </a:t>
            </a: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separation</a:t>
            </a:r>
            <a:endParaRPr lang="ru-RU" sz="105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120C14-B71F-265F-E5D2-D24CA0925C1C}"/>
              </a:ext>
            </a:extLst>
          </p:cNvPr>
          <p:cNvSpPr txBox="1"/>
          <p:nvPr/>
        </p:nvSpPr>
        <p:spPr>
          <a:xfrm>
            <a:off x="1640665" y="6027363"/>
            <a:ext cx="299997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грунта эквивалентными пружинами с жесткостями</a:t>
            </a:r>
            <a:endParaRPr lang="ru-RU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495DA5-B368-2398-5FBF-82555C2C39F1}"/>
              </a:ext>
            </a:extLst>
          </p:cNvPr>
          <p:cNvSpPr txBox="1"/>
          <p:nvPr/>
        </p:nvSpPr>
        <p:spPr>
          <a:xfrm>
            <a:off x="642297" y="6334780"/>
            <a:ext cx="538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напряжений на верхней поверхности фундаментной плиты при распределенной нагрузке (Вар.1)</a:t>
            </a:r>
          </a:p>
        </p:txBody>
      </p:sp>
      <p:pic>
        <p:nvPicPr>
          <p:cNvPr id="36" name="Рисунок 35" descr="Изображение выглядит как текст, воздушный шар, транспорт, воздушное судно&#10;&#10;Автоматически созданное описание">
            <a:extLst>
              <a:ext uri="{FF2B5EF4-FFF2-40B4-BE49-F238E27FC236}">
                <a16:creationId xmlns:a16="http://schemas.microsoft.com/office/drawing/2014/main" id="{306DEF18-A423-7EE1-3C5A-5FDC5688B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1" y="3344684"/>
            <a:ext cx="2932430" cy="11811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екст, воздушный шар, транспорт, воздушное судно&#10;&#10;Автоматически созданное описание">
            <a:extLst>
              <a:ext uri="{FF2B5EF4-FFF2-40B4-BE49-F238E27FC236}">
                <a16:creationId xmlns:a16="http://schemas.microsoft.com/office/drawing/2014/main" id="{33757C01-C1BD-397E-3885-EB3327541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5161" y="3361140"/>
            <a:ext cx="2943225" cy="117856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19C7084-60E2-86FC-C9C4-8A7B1EDB4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391" y="4902392"/>
            <a:ext cx="2826521" cy="115893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20F16E8-7FB1-A2D9-CD24-5FFF552873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9529" y="3436272"/>
            <a:ext cx="5412713" cy="24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9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668A4C-D570-1207-C907-D7C8ECA5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133">
            <a:extLst>
              <a:ext uri="{FF2B5EF4-FFF2-40B4-BE49-F238E27FC236}">
                <a16:creationId xmlns:a16="http://schemas.microsoft.com/office/drawing/2014/main" id="{2EF978E5-60D4-0246-BE1E-EC3577CEB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2" y="819909"/>
            <a:ext cx="4424027" cy="142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64">
            <a:extLst>
              <a:ext uri="{FF2B5EF4-FFF2-40B4-BE49-F238E27FC236}">
                <a16:creationId xmlns:a16="http://schemas.microsoft.com/office/drawing/2014/main" id="{4165D480-C746-97DA-0493-351D23898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0" y="2610188"/>
            <a:ext cx="4297410" cy="140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32">
            <a:extLst>
              <a:ext uri="{FF2B5EF4-FFF2-40B4-BE49-F238E27FC236}">
                <a16:creationId xmlns:a16="http://schemas.microsoft.com/office/drawing/2014/main" id="{C40DE506-E7AC-2DFF-C8D5-96C3C4ED1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1" y="4340171"/>
            <a:ext cx="4325653" cy="142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0673BD-1A47-F0BF-EB3D-3EEB89F1E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09" y="2266244"/>
            <a:ext cx="41622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Прямое моделирование грунта с совместной сеткой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C1CE70-5D9C-69CA-BEE9-53A0AC366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19" y="6109149"/>
            <a:ext cx="52975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Нормальные напряжения на нижней плоскости фундаментной бетонной плиты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6B576-57E5-8239-A95C-9F5BE61378BB}"/>
              </a:ext>
            </a:extLst>
          </p:cNvPr>
          <p:cNvSpPr txBox="1"/>
          <p:nvPr/>
        </p:nvSpPr>
        <p:spPr>
          <a:xfrm>
            <a:off x="1147917" y="4024050"/>
            <a:ext cx="35878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Прямое моделирование грунта с контактом 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separation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Рисунок 91">
            <a:extLst>
              <a:ext uri="{FF2B5EF4-FFF2-40B4-BE49-F238E27FC236}">
                <a16:creationId xmlns:a16="http://schemas.microsoft.com/office/drawing/2014/main" id="{22FCAC78-D593-3CCA-6AB3-0249C3BD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64" y="179808"/>
            <a:ext cx="3649487" cy="180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93">
            <a:extLst>
              <a:ext uri="{FF2B5EF4-FFF2-40B4-BE49-F238E27FC236}">
                <a16:creationId xmlns:a16="http://schemas.microsoft.com/office/drawing/2014/main" id="{68A315AA-89B7-4429-0B43-F9466B4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73" y="2314273"/>
            <a:ext cx="3694253" cy="186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95">
            <a:extLst>
              <a:ext uri="{FF2B5EF4-FFF2-40B4-BE49-F238E27FC236}">
                <a16:creationId xmlns:a16="http://schemas.microsoft.com/office/drawing/2014/main" id="{C488BED5-1288-E17C-FBEB-DF787A9B6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73" y="4523320"/>
            <a:ext cx="3651901" cy="183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562E2380-6178-DBA4-E627-415CB545C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524" y="-320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DE59041-4195-D1D7-2977-83B75CC5C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245" y="1940847"/>
            <a:ext cx="574228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 максимальных значений напряжений на нижней плоскости фундамента при нагружении давлением равным 100 Па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C78D28F0-EC7F-E287-75C1-7ED0C2944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155" y="4164720"/>
            <a:ext cx="60627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 максимальных значений напряжений на нижней плоскости фундамента при нагружении давлением равным 100*х Па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DFBFF799-E1BF-9E80-5403-AA53A1035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967" y="6327578"/>
            <a:ext cx="54343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 максимальных значений напряжений на нижней плоскости фундамента при нагружении давлением равным 100*|х| Па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0854FE-10BE-E176-16F8-2DD4E7423A89}"/>
              </a:ext>
            </a:extLst>
          </p:cNvPr>
          <p:cNvSpPr txBox="1"/>
          <p:nvPr/>
        </p:nvSpPr>
        <p:spPr>
          <a:xfrm>
            <a:off x="251025" y="5814169"/>
            <a:ext cx="53816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грунта эквивалентными пружинами с жесткостями</a:t>
            </a:r>
            <a:endParaRPr lang="ru-RU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37F620-DB81-CB9C-FBB9-110EBEB3E8FE}"/>
              </a:ext>
            </a:extLst>
          </p:cNvPr>
          <p:cNvSpPr txBox="1"/>
          <p:nvPr/>
        </p:nvSpPr>
        <p:spPr>
          <a:xfrm>
            <a:off x="222173" y="116994"/>
            <a:ext cx="7350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аспределения напряжений на нижней плоскости фундамента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3803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6AF2F3-F05B-15EE-5F04-BE136CEA380E}"/>
                  </a:ext>
                </a:extLst>
              </p:cNvPr>
              <p:cNvSpPr txBox="1"/>
              <p:nvPr/>
            </p:nvSpPr>
            <p:spPr>
              <a:xfrm>
                <a:off x="139833" y="3893078"/>
                <a:ext cx="6096000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𝑚𝑖𝑑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𝐵𝐿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6AF2F3-F05B-15EE-5F04-BE136CEA3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33" y="3893078"/>
                <a:ext cx="6096000" cy="499945"/>
              </a:xfrm>
              <a:prstGeom prst="rect">
                <a:avLst/>
              </a:prstGeom>
              <a:blipFill>
                <a:blip r:embed="rId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92D478-6C2F-C8DC-AE09-C0A3F72E09E8}"/>
                  </a:ext>
                </a:extLst>
              </p:cNvPr>
              <p:cNvSpPr txBox="1"/>
              <p:nvPr/>
            </p:nvSpPr>
            <p:spPr>
              <a:xfrm>
                <a:off x="1644214" y="4692205"/>
                <a:ext cx="3087238" cy="1735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  <m:sSup>
                                    <m:sSup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𝐿</m:t>
                                              </m:r>
                                            </m:num>
                                            <m:den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  <m:sSup>
                                    <m:sSup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𝐵</m:t>
                                              </m:r>
                                            </m:num>
                                            <m:den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92D478-6C2F-C8DC-AE09-C0A3F72E0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214" y="4692205"/>
                <a:ext cx="3087238" cy="1735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C988F3B-BDCF-3093-EEB8-2C624EC99EB1}"/>
              </a:ext>
            </a:extLst>
          </p:cNvPr>
          <p:cNvSpPr txBox="1"/>
          <p:nvPr/>
        </p:nvSpPr>
        <p:spPr>
          <a:xfrm>
            <a:off x="302217" y="4324661"/>
            <a:ext cx="6424862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жесткости боковых пружин может быть рассчитано по формулам: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301FEA-7E8D-4F64-C9F1-212F6CFFB42F}"/>
                  </a:ext>
                </a:extLst>
              </p:cNvPr>
              <p:cNvSpPr txBox="1"/>
              <p:nvPr/>
            </p:nvSpPr>
            <p:spPr>
              <a:xfrm>
                <a:off x="7531030" y="3184363"/>
                <a:ext cx="3008539" cy="726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𝐵𝐿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301FEA-7E8D-4F64-C9F1-212F6CFFB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030" y="3184363"/>
                <a:ext cx="3008539" cy="7266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8D5AC0-39B1-C4C2-AF02-5294FEFC8981}"/>
                  </a:ext>
                </a:extLst>
              </p:cNvPr>
              <p:cNvSpPr txBox="1"/>
              <p:nvPr/>
            </p:nvSpPr>
            <p:spPr>
              <a:xfrm>
                <a:off x="7531030" y="4205713"/>
                <a:ext cx="3536496" cy="494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8D5AC0-39B1-C4C2-AF02-5294FEFC8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030" y="4205713"/>
                <a:ext cx="3536496" cy="494238"/>
              </a:xfrm>
              <a:prstGeom prst="rect">
                <a:avLst/>
              </a:prstGeom>
              <a:blipFill>
                <a:blip r:embed="rId6"/>
                <a:stretch>
                  <a:fillRect t="-30864" b="-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2927F92-EC58-9A8F-2D84-70A97E4CFEA0}"/>
              </a:ext>
            </a:extLst>
          </p:cNvPr>
          <p:cNvSpPr txBox="1"/>
          <p:nvPr/>
        </p:nvSpPr>
        <p:spPr>
          <a:xfrm>
            <a:off x="278874" y="3668830"/>
            <a:ext cx="2908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Жесткость пружин в центре: 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BF30E9-4FFB-7BA5-2CAF-AEE9F6DD2C7C}"/>
              </a:ext>
            </a:extLst>
          </p:cNvPr>
          <p:cNvSpPr txBox="1"/>
          <p:nvPr/>
        </p:nvSpPr>
        <p:spPr>
          <a:xfrm>
            <a:off x="6947509" y="2898206"/>
            <a:ext cx="41459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оэффициент дефицита вращательной жесткости: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2D60DB-8E8E-9A30-0ECA-E81E7A7DFD05}"/>
                  </a:ext>
                </a:extLst>
              </p:cNvPr>
              <p:cNvSpPr txBox="1"/>
              <p:nvPr/>
            </p:nvSpPr>
            <p:spPr>
              <a:xfrm>
                <a:off x="6045873" y="5092185"/>
                <a:ext cx="6424862" cy="495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2D60DB-8E8E-9A30-0ECA-E81E7A7DF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873" y="5092185"/>
                <a:ext cx="6424862" cy="49564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A01D270-9E82-513E-14C1-7D16646D7E94}"/>
              </a:ext>
            </a:extLst>
          </p:cNvPr>
          <p:cNvSpPr txBox="1"/>
          <p:nvPr/>
        </p:nvSpPr>
        <p:spPr>
          <a:xfrm>
            <a:off x="6947509" y="3893078"/>
            <a:ext cx="3041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Длина области у края основания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CDC541-DD40-9607-89BF-527142BBBB42}"/>
                  </a:ext>
                </a:extLst>
              </p:cNvPr>
              <p:cNvSpPr txBox="1"/>
              <p:nvPr/>
            </p:nvSpPr>
            <p:spPr>
              <a:xfrm>
                <a:off x="6947509" y="4709667"/>
                <a:ext cx="273922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Проверка коэффициента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ru-RU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CDC541-DD40-9607-89BF-527142BBB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509" y="4709667"/>
                <a:ext cx="2739226" cy="307777"/>
              </a:xfrm>
              <a:prstGeom prst="rect">
                <a:avLst/>
              </a:prstGeom>
              <a:blipFill>
                <a:blip r:embed="rId8"/>
                <a:stretch>
                  <a:fillRect l="-668" t="-6000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5A54286-3804-2DF0-09E9-80B0C7DCC491}"/>
              </a:ext>
            </a:extLst>
          </p:cNvPr>
          <p:cNvSpPr txBox="1"/>
          <p:nvPr/>
        </p:nvSpPr>
        <p:spPr>
          <a:xfrm>
            <a:off x="363632" y="90061"/>
            <a:ext cx="1154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методики задания распределено-упругих свойств грунта посредством семейства пружин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5A1C8E-D4A3-66A2-0A40-12139C8B4B70}"/>
                  </a:ext>
                </a:extLst>
              </p:cNvPr>
              <p:cNvSpPr txBox="1"/>
              <p:nvPr/>
            </p:nvSpPr>
            <p:spPr>
              <a:xfrm>
                <a:off x="7893038" y="5953545"/>
                <a:ext cx="2812480" cy="594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𝑚𝑖𝑑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5A1C8E-D4A3-66A2-0A40-12139C8B4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038" y="5953545"/>
                <a:ext cx="2812480" cy="5943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40EBEBE-26CD-6759-10AE-9D5AA1DD3525}"/>
              </a:ext>
            </a:extLst>
          </p:cNvPr>
          <p:cNvSpPr txBox="1"/>
          <p:nvPr/>
        </p:nvSpPr>
        <p:spPr>
          <a:xfrm>
            <a:off x="6947509" y="5508686"/>
            <a:ext cx="53306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Жесткость пружин на краю основания вычисляется по формуле: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196008-BB16-6E9D-EF19-30E4EE672E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9818" y="674786"/>
            <a:ext cx="4825741" cy="15733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1AB980-CF4F-2AA5-EB51-AF6179167F0B}"/>
              </a:ext>
            </a:extLst>
          </p:cNvPr>
          <p:cNvSpPr txBox="1"/>
          <p:nvPr/>
        </p:nvSpPr>
        <p:spPr>
          <a:xfrm>
            <a:off x="302217" y="6549122"/>
            <a:ext cx="84665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Harden, C.W., and Hutchinson, T.C., "Beam-on-nonlinear-Winkler-foundation modeling of shallow, rocking-dominated footings," Earthquake Spectra, 2009;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03B273-04EB-B5C1-D48C-E43BF64638BF}"/>
                  </a:ext>
                </a:extLst>
              </p:cNvPr>
              <p:cNvSpPr txBox="1"/>
              <p:nvPr/>
            </p:nvSpPr>
            <p:spPr>
              <a:xfrm>
                <a:off x="3099727" y="2255280"/>
                <a:ext cx="6830704" cy="291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Вертикальное распределение пружин для воспроизведения общей жесткости на качание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03B273-04EB-B5C1-D48C-E43BF6463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727" y="2255280"/>
                <a:ext cx="6830704" cy="291618"/>
              </a:xfrm>
              <a:prstGeom prst="rect">
                <a:avLst/>
              </a:prstGeom>
              <a:blipFill>
                <a:blip r:embed="rId11"/>
                <a:stretch>
                  <a:fillRect t="-2083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4094FCC-8143-0B11-C4C9-8B7DEB40DF0E}"/>
              </a:ext>
            </a:extLst>
          </p:cNvPr>
          <p:cNvSpPr txBox="1"/>
          <p:nvPr/>
        </p:nvSpPr>
        <p:spPr>
          <a:xfrm>
            <a:off x="302217" y="2512849"/>
            <a:ext cx="597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выкладки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EC4FCD-178A-F36B-4FCC-2AB79998E969}"/>
              </a:ext>
            </a:extLst>
          </p:cNvPr>
          <p:cNvSpPr txBox="1"/>
          <p:nvPr/>
        </p:nvSpPr>
        <p:spPr>
          <a:xfrm>
            <a:off x="6947509" y="2524016"/>
            <a:ext cx="597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выкладки статьи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CF6272-DB2E-120C-ACB1-EE108EBE98FC}"/>
                  </a:ext>
                </a:extLst>
              </p:cNvPr>
              <p:cNvSpPr txBox="1"/>
              <p:nvPr/>
            </p:nvSpPr>
            <p:spPr>
              <a:xfrm>
                <a:off x="302217" y="6239301"/>
                <a:ext cx="675322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коэффициент, который обычно принимается в диапазоне от 0,3 до 0,5</a:t>
                </a:r>
                <a:endParaRPr lang="ru-RU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CF6272-DB2E-120C-ACB1-EE108EBE9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17" y="6239301"/>
                <a:ext cx="6753224" cy="307777"/>
              </a:xfrm>
              <a:prstGeom prst="rect">
                <a:avLst/>
              </a:prstGeom>
              <a:blipFill>
                <a:blip r:embed="rId12"/>
                <a:stretch>
                  <a:fillRect l="-271" t="-6000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D33F51-39CC-1C48-641D-CDE2BE3AB2F0}"/>
                  </a:ext>
                </a:extLst>
              </p:cNvPr>
              <p:cNvSpPr txBox="1"/>
              <p:nvPr/>
            </p:nvSpPr>
            <p:spPr>
              <a:xfrm>
                <a:off x="1419585" y="3178895"/>
                <a:ext cx="3536496" cy="494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D33F51-39CC-1C48-641D-CDE2BE3AB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85" y="3178895"/>
                <a:ext cx="3536496" cy="494238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5816552-2B2C-4F53-516A-9B06D475A004}"/>
              </a:ext>
            </a:extLst>
          </p:cNvPr>
          <p:cNvSpPr txBox="1"/>
          <p:nvPr/>
        </p:nvSpPr>
        <p:spPr>
          <a:xfrm>
            <a:off x="285546" y="2880920"/>
            <a:ext cx="60027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Длина участка с более жесткими пружинами вычисляется по формуле: </a:t>
            </a:r>
            <a:endParaRPr lang="ru-RU" sz="1400" dirty="0"/>
          </a:p>
        </p:txBody>
      </p:sp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id="{8B72ABC9-C88B-4AD7-49EE-C9203B68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D0811F-ABE9-467C-AA32-D80D126F124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20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B240F1A9-33B6-481A-ACA9-A50F43CB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17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9786B4-9D80-9BF8-1ED9-0579137B8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462" y="3951908"/>
            <a:ext cx="2769870" cy="22955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48C457-6E52-9AAC-DB5A-C49362A85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81" y="3950074"/>
            <a:ext cx="2851617" cy="22973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6982F2-8B0D-0165-B9E1-1E0B6CF6E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462" y="1021742"/>
            <a:ext cx="2879369" cy="23386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94CDE2-1219-E5C2-1776-5977E8683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81" y="1021742"/>
            <a:ext cx="2933700" cy="2354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AB177403-5800-6A5D-C95B-680C496D65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2159317"/>
                  </p:ext>
                </p:extLst>
              </p:nvPr>
            </p:nvGraphicFramePr>
            <p:xfrm>
              <a:off x="7048881" y="889648"/>
              <a:ext cx="4962967" cy="550800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19679">
                      <a:extLst>
                        <a:ext uri="{9D8B030D-6E8A-4147-A177-3AD203B41FA5}">
                          <a16:colId xmlns:a16="http://schemas.microsoft.com/office/drawing/2014/main" val="629865772"/>
                        </a:ext>
                      </a:extLst>
                    </a:gridCol>
                    <a:gridCol w="983948">
                      <a:extLst>
                        <a:ext uri="{9D8B030D-6E8A-4147-A177-3AD203B41FA5}">
                          <a16:colId xmlns:a16="http://schemas.microsoft.com/office/drawing/2014/main" val="1800202591"/>
                        </a:ext>
                      </a:extLst>
                    </a:gridCol>
                    <a:gridCol w="983948">
                      <a:extLst>
                        <a:ext uri="{9D8B030D-6E8A-4147-A177-3AD203B41FA5}">
                          <a16:colId xmlns:a16="http://schemas.microsoft.com/office/drawing/2014/main" val="3353039435"/>
                        </a:ext>
                      </a:extLst>
                    </a:gridCol>
                    <a:gridCol w="107467">
                      <a:extLst>
                        <a:ext uri="{9D8B030D-6E8A-4147-A177-3AD203B41FA5}">
                          <a16:colId xmlns:a16="http://schemas.microsoft.com/office/drawing/2014/main" val="2075867361"/>
                        </a:ext>
                      </a:extLst>
                    </a:gridCol>
                    <a:gridCol w="1030229">
                      <a:extLst>
                        <a:ext uri="{9D8B030D-6E8A-4147-A177-3AD203B41FA5}">
                          <a16:colId xmlns:a16="http://schemas.microsoft.com/office/drawing/2014/main" val="3179478627"/>
                        </a:ext>
                      </a:extLst>
                    </a:gridCol>
                    <a:gridCol w="107467">
                      <a:extLst>
                        <a:ext uri="{9D8B030D-6E8A-4147-A177-3AD203B41FA5}">
                          <a16:colId xmlns:a16="http://schemas.microsoft.com/office/drawing/2014/main" val="865769364"/>
                        </a:ext>
                      </a:extLst>
                    </a:gridCol>
                    <a:gridCol w="1030229">
                      <a:extLst>
                        <a:ext uri="{9D8B030D-6E8A-4147-A177-3AD203B41FA5}">
                          <a16:colId xmlns:a16="http://schemas.microsoft.com/office/drawing/2014/main" val="2795882998"/>
                        </a:ext>
                      </a:extLst>
                    </a:gridCol>
                  </a:tblGrid>
                  <a:tr h="69999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ru-RU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жестких пружин с одного края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Н*м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Погрешность, %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9337418"/>
                      </a:ext>
                    </a:extLst>
                  </a:tr>
                  <a:tr h="216120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lang="ru-RU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  <m:r>
                                  <a:rPr lang="ru-RU" sz="1000">
                                    <a:effectLst/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0,2592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2,7023*10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1,01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7560548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2,8614*10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4,82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3857026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2,7986*10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2,52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4636775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2,7414*10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6970379"/>
                      </a:ext>
                    </a:extLst>
                  </a:tr>
                  <a:tr h="239362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Поворотная жесткость для 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=4 м, 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4 м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  <m:r>
                                <a:rPr lang="ru-RU" sz="1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2,7298*10</a:t>
                          </a:r>
                          <a:r>
                            <a:rPr lang="ru-RU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Н*м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9866984"/>
                      </a:ext>
                    </a:extLst>
                  </a:tr>
                  <a:tr h="216120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lang="ru-RU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  <m:r>
                                  <a:rPr lang="ru-RU" sz="1000">
                                    <a:effectLst/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ru-RU" sz="1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0,2355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2,0289*10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12,66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74226731"/>
                      </a:ext>
                    </a:extLst>
                  </a:tr>
                  <a:tr h="23527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1,8852*10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4,68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54459058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800" dirty="0">
                              <a:effectLst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1,8437*10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2,37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0616830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800" dirty="0">
                              <a:effectLst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1,8062*10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05042715"/>
                      </a:ext>
                    </a:extLst>
                  </a:tr>
                  <a:tr h="239362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Поворотная жесткость для 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=4 м, 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2 м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  <m:r>
                                <a:rPr lang="ru-RU" sz="1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1,8010*10</a:t>
                          </a:r>
                          <a:r>
                            <a:rPr lang="ru-RU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 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Н*м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628597"/>
                      </a:ext>
                    </a:extLst>
                  </a:tr>
                  <a:tr h="216120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lang="ru-RU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  <m:r>
                                  <a:rPr lang="ru-RU" sz="1000">
                                    <a:effectLst/>
                                    <a:latin typeface="Cambria Math" panose="02040503050406030204" pitchFamily="18" charset="0"/>
                                  </a:rPr>
                                  <m:t>=0.25</m:t>
                                </m:r>
                              </m:oMath>
                            </m:oMathPara>
                          </a14:m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0,1936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1,1588*10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2,47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7602815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1,2404*10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4,39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2019347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1,1078*10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6,77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5902313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1,1886*10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2880923"/>
                      </a:ext>
                    </a:extLst>
                  </a:tr>
                  <a:tr h="239362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Поворотная жесткость для 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=4 м, </a:t>
                          </a: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2 м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  <m:r>
                                <a:rPr lang="ru-RU" sz="1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1,1882*10</a:t>
                          </a:r>
                          <a:r>
                            <a:rPr lang="ru-RU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 </a:t>
                          </a: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Н*м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9711437"/>
                      </a:ext>
                    </a:extLst>
                  </a:tr>
                  <a:tr h="335465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lang="ru-RU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  <m:r>
                                  <a:rPr lang="ru-RU" sz="1000">
                                    <a:effectLst/>
                                    <a:latin typeface="Cambria Math" panose="02040503050406030204" pitchFamily="18" charset="0"/>
                                  </a:rPr>
                                  <m:t>=0.125</m:t>
                                </m:r>
                              </m:oMath>
                            </m:oMathPara>
                          </a14:m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0,1306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7,4322*10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5,19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264342"/>
                      </a:ext>
                    </a:extLst>
                  </a:tr>
                  <a:tr h="31642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8,1453*10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3,90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5750369"/>
                      </a:ext>
                    </a:extLst>
                  </a:tr>
                  <a:tr h="31306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7,9637*10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3362024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7,8070*10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0,41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960896"/>
                      </a:ext>
                    </a:extLst>
                  </a:tr>
                  <a:tr h="296260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Поворотная жесткость для L=4 м, B = 0,5 м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  <m:r>
                                <a:rPr lang="ru-RU" sz="1000">
                                  <a:effectLst/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,839*108 Н*м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08150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AB177403-5800-6A5D-C95B-680C496D65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2159317"/>
                  </p:ext>
                </p:extLst>
              </p:nvPr>
            </p:nvGraphicFramePr>
            <p:xfrm>
              <a:off x="7048881" y="889648"/>
              <a:ext cx="4962967" cy="550800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19679">
                      <a:extLst>
                        <a:ext uri="{9D8B030D-6E8A-4147-A177-3AD203B41FA5}">
                          <a16:colId xmlns:a16="http://schemas.microsoft.com/office/drawing/2014/main" val="629865772"/>
                        </a:ext>
                      </a:extLst>
                    </a:gridCol>
                    <a:gridCol w="983948">
                      <a:extLst>
                        <a:ext uri="{9D8B030D-6E8A-4147-A177-3AD203B41FA5}">
                          <a16:colId xmlns:a16="http://schemas.microsoft.com/office/drawing/2014/main" val="1800202591"/>
                        </a:ext>
                      </a:extLst>
                    </a:gridCol>
                    <a:gridCol w="983948">
                      <a:extLst>
                        <a:ext uri="{9D8B030D-6E8A-4147-A177-3AD203B41FA5}">
                          <a16:colId xmlns:a16="http://schemas.microsoft.com/office/drawing/2014/main" val="3353039435"/>
                        </a:ext>
                      </a:extLst>
                    </a:gridCol>
                    <a:gridCol w="107467">
                      <a:extLst>
                        <a:ext uri="{9D8B030D-6E8A-4147-A177-3AD203B41FA5}">
                          <a16:colId xmlns:a16="http://schemas.microsoft.com/office/drawing/2014/main" val="2075867361"/>
                        </a:ext>
                      </a:extLst>
                    </a:gridCol>
                    <a:gridCol w="1030229">
                      <a:extLst>
                        <a:ext uri="{9D8B030D-6E8A-4147-A177-3AD203B41FA5}">
                          <a16:colId xmlns:a16="http://schemas.microsoft.com/office/drawing/2014/main" val="3179478627"/>
                        </a:ext>
                      </a:extLst>
                    </a:gridCol>
                    <a:gridCol w="107467">
                      <a:extLst>
                        <a:ext uri="{9D8B030D-6E8A-4147-A177-3AD203B41FA5}">
                          <a16:colId xmlns:a16="http://schemas.microsoft.com/office/drawing/2014/main" val="865769364"/>
                        </a:ext>
                      </a:extLst>
                    </a:gridCol>
                    <a:gridCol w="1030229">
                      <a:extLst>
                        <a:ext uri="{9D8B030D-6E8A-4147-A177-3AD203B41FA5}">
                          <a16:colId xmlns:a16="http://schemas.microsoft.com/office/drawing/2014/main" val="2795882998"/>
                        </a:ext>
                      </a:extLst>
                    </a:gridCol>
                  </a:tblGrid>
                  <a:tr h="69999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3457" t="-870" r="-331481" b="-695652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жестких пружин с одного края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45989" t="-870" r="-91444" b="-6956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Погрешность, %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9337418"/>
                      </a:ext>
                    </a:extLst>
                  </a:tr>
                  <a:tr h="216120">
                    <a:tc row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47" t="-81690" r="-592373" b="-463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0,2592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2,7023*10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1,01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7560548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2,8614*10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4,82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3857026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2,7986*10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2,52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4636775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2,7414*10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6970379"/>
                      </a:ext>
                    </a:extLst>
                  </a:tr>
                  <a:tr h="239362">
                    <a:tc gridSpan="7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3" t="-661538" r="-245" b="-158717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9866984"/>
                      </a:ext>
                    </a:extLst>
                  </a:tr>
                  <a:tr h="216120">
                    <a:tc row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47" t="-203425" r="-592373" b="-323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0,2355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2,0289*10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12,66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74226731"/>
                      </a:ext>
                    </a:extLst>
                  </a:tr>
                  <a:tr h="23527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1,8852*10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4,68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54459058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800" dirty="0">
                              <a:effectLst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1,8437*10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2,37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0616830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800" dirty="0">
                              <a:effectLst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1,8062*10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05042715"/>
                      </a:ext>
                    </a:extLst>
                  </a:tr>
                  <a:tr h="239362">
                    <a:tc gridSpan="7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3" t="-1135897" r="-245" b="-111282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628597"/>
                      </a:ext>
                    </a:extLst>
                  </a:tr>
                  <a:tr h="216120">
                    <a:tc row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47" t="-339437" r="-592373" b="-20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0,1936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1,1588*10</a:t>
                          </a:r>
                          <a:r>
                            <a:rPr lang="en-US" sz="10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2,47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7602815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1,2404*10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4,39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2019347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1,1078*10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6,77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5902313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1,1886*10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2880923"/>
                      </a:ext>
                    </a:extLst>
                  </a:tr>
                  <a:tr h="239362">
                    <a:tc gridSpan="7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3" t="-1600000" r="-245" b="-6487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9711437"/>
                      </a:ext>
                    </a:extLst>
                  </a:tr>
                  <a:tr h="335465">
                    <a:tc row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47" t="-341753" r="-592373" b="-30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0,1306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7,4322*10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5,19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264342"/>
                      </a:ext>
                    </a:extLst>
                  </a:tr>
                  <a:tr h="31642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8,1453*10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3,90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5750369"/>
                      </a:ext>
                    </a:extLst>
                  </a:tr>
                  <a:tr h="31306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7,9637*10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3362024"/>
                      </a:ext>
                    </a:extLst>
                  </a:tr>
                  <a:tr h="216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7,8070*10</a:t>
                          </a:r>
                          <a:r>
                            <a:rPr lang="en-US" sz="10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ru-RU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0,41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7783" marR="47783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960896"/>
                      </a:ext>
                    </a:extLst>
                  </a:tr>
                  <a:tr h="296260">
                    <a:tc gridSpan="7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7783" marR="47783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3" t="-1748980" r="-245" b="-2040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08150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8626A6-00AE-CE41-D7E9-D289E67BDC8C}"/>
                  </a:ext>
                </a:extLst>
              </p:cNvPr>
              <p:cNvSpPr txBox="1"/>
              <p:nvPr/>
            </p:nvSpPr>
            <p:spPr>
              <a:xfrm>
                <a:off x="5914748" y="384736"/>
                <a:ext cx="6733712" cy="451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Зависимость жесткости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 коэффициента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для различных отношений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8626A6-00AE-CE41-D7E9-D289E67BD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748" y="384736"/>
                <a:ext cx="6733712" cy="451662"/>
              </a:xfrm>
              <a:prstGeom prst="rect">
                <a:avLst/>
              </a:prstGeom>
              <a:blipFill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2622E9-3A19-A0A3-1B82-180BE8B52463}"/>
                  </a:ext>
                </a:extLst>
              </p:cNvPr>
              <p:cNvSpPr txBox="1"/>
              <p:nvPr/>
            </p:nvSpPr>
            <p:spPr>
              <a:xfrm>
                <a:off x="3389111" y="6183186"/>
                <a:ext cx="3957637" cy="538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Зависимость вертикальной жесткости от       коэффициента </a:t>
                </a:r>
                <a:r>
                  <a:rPr lang="ru-RU" sz="1200" dirty="0">
                    <a:solidFill>
                      <a:srgbClr val="0A0A0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отношения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2622E9-3A19-A0A3-1B82-180BE8B52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111" y="6183186"/>
                <a:ext cx="3957637" cy="5382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563951-FF47-5A57-5FE9-A41322B2C1F5}"/>
                  </a:ext>
                </a:extLst>
              </p:cNvPr>
              <p:cNvSpPr txBox="1"/>
              <p:nvPr/>
            </p:nvSpPr>
            <p:spPr>
              <a:xfrm>
                <a:off x="573462" y="6183186"/>
                <a:ext cx="2933700" cy="538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Зависимость вертикальной жесткости от коэффициента </a:t>
                </a:r>
                <a:r>
                  <a:rPr lang="ru-RU" sz="1200" dirty="0">
                    <a:solidFill>
                      <a:srgbClr val="0A0A0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отношения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0,5</a:t>
                </a:r>
                <a:endParaRPr lang="ru-RU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563951-FF47-5A57-5FE9-A41322B2C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2" y="6183186"/>
                <a:ext cx="2933700" cy="5382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936B38-C775-9039-223E-3B8A1075EF32}"/>
                  </a:ext>
                </a:extLst>
              </p:cNvPr>
              <p:cNvSpPr txBox="1"/>
              <p:nvPr/>
            </p:nvSpPr>
            <p:spPr>
              <a:xfrm>
                <a:off x="3729631" y="3292161"/>
                <a:ext cx="3252522" cy="538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Зависимость вертикальной жесткости от коэффициента </a:t>
                </a:r>
                <a:r>
                  <a:rPr lang="ru-RU" sz="1200" dirty="0">
                    <a:solidFill>
                      <a:srgbClr val="0A0A0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отношения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0,25</a:t>
                </a:r>
                <a:endParaRPr lang="ru-RU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936B38-C775-9039-223E-3B8A1075E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631" y="3292161"/>
                <a:ext cx="3252522" cy="538289"/>
              </a:xfrm>
              <a:prstGeom prst="rect">
                <a:avLst/>
              </a:prstGeom>
              <a:blipFill>
                <a:blip r:embed="rId10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EF0330-E59B-6529-9DDD-1B90E1C5563C}"/>
                  </a:ext>
                </a:extLst>
              </p:cNvPr>
              <p:cNvSpPr txBox="1"/>
              <p:nvPr/>
            </p:nvSpPr>
            <p:spPr>
              <a:xfrm>
                <a:off x="332109" y="3292160"/>
                <a:ext cx="3416407" cy="538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Зависимость вертикальной жесткости от коэффициента </a:t>
                </a:r>
                <a:r>
                  <a:rPr lang="ru-RU" sz="1200" dirty="0">
                    <a:solidFill>
                      <a:srgbClr val="0A0A0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отношения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0,125</a:t>
                </a:r>
                <a:endParaRPr lang="ru-RU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EF0330-E59B-6529-9DDD-1B90E1C55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09" y="3292160"/>
                <a:ext cx="3416407" cy="538289"/>
              </a:xfrm>
              <a:prstGeom prst="rect">
                <a:avLst/>
              </a:prstGeom>
              <a:blipFill>
                <a:blip r:embed="rId11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4DA7DB1-8E35-F84B-F345-05763255C347}"/>
              </a:ext>
            </a:extLst>
          </p:cNvPr>
          <p:cNvSpPr txBox="1"/>
          <p:nvPr/>
        </p:nvSpPr>
        <p:spPr>
          <a:xfrm>
            <a:off x="363632" y="90061"/>
            <a:ext cx="1154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методики задания распределено-упругих свойств грунта посредством семейства пружин</a:t>
            </a:r>
          </a:p>
        </p:txBody>
      </p:sp>
    </p:spTree>
    <p:extLst>
      <p:ext uri="{BB962C8B-B14F-4D97-AF65-F5344CB8AC3E}">
        <p14:creationId xmlns:p14="http://schemas.microsoft.com/office/powerpoint/2010/main" val="42029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B1841B-CCDE-7532-C17C-1BE16F7C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8950" y="6377814"/>
            <a:ext cx="2743200" cy="365125"/>
          </a:xfrm>
        </p:spPr>
        <p:txBody>
          <a:bodyPr/>
          <a:lstStyle/>
          <a:p>
            <a:fld id="{7BD0811F-ABE9-467C-AA32-D80D126F1243}" type="slidenum">
              <a:rPr lang="ru-RU" smtClean="0"/>
              <a:t>18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B8ACA0-E1AD-0079-FA85-AEDF23325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10"/>
          <a:stretch/>
        </p:blipFill>
        <p:spPr>
          <a:xfrm>
            <a:off x="3809876" y="453928"/>
            <a:ext cx="4697139" cy="2136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244043-996F-600C-D5B3-02EAF9C66F41}"/>
              </a:ext>
            </a:extLst>
          </p:cNvPr>
          <p:cNvSpPr txBox="1"/>
          <p:nvPr/>
        </p:nvSpPr>
        <p:spPr>
          <a:xfrm>
            <a:off x="4128024" y="2593833"/>
            <a:ext cx="4378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Сравнение модуля максимальных значений перемещений при распределенной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нагрузке, заданной по формуле 100*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ru-RU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8EA8D-5249-4F38-A1AD-A3C5EADA8AC6}"/>
              </a:ext>
            </a:extLst>
          </p:cNvPr>
          <p:cNvSpPr txBox="1"/>
          <p:nvPr/>
        </p:nvSpPr>
        <p:spPr>
          <a:xfrm>
            <a:off x="93038" y="43659"/>
            <a:ext cx="1154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методики задания распределено-упругих свойств грунта посредством семейства пружин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F1F254-E009-EBD4-636C-4AF541F7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78" y="4516579"/>
            <a:ext cx="2776129" cy="1128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3A7F87-E478-247F-4E27-645D19EDA29E}"/>
              </a:ext>
            </a:extLst>
          </p:cNvPr>
          <p:cNvSpPr txBox="1"/>
          <p:nvPr/>
        </p:nvSpPr>
        <p:spPr>
          <a:xfrm>
            <a:off x="394501" y="4120640"/>
            <a:ext cx="24988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Прямое моделирование грунта с совместной сеткой</a:t>
            </a:r>
            <a:endParaRPr lang="ru-RU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3F3E7-E8CF-F0BC-5FB0-46445E8D4294}"/>
              </a:ext>
            </a:extLst>
          </p:cNvPr>
          <p:cNvSpPr txBox="1"/>
          <p:nvPr/>
        </p:nvSpPr>
        <p:spPr>
          <a:xfrm>
            <a:off x="3389248" y="4141339"/>
            <a:ext cx="26064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Прямое моделирование грунта с контактом </a:t>
            </a: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separation</a:t>
            </a:r>
            <a:endParaRPr lang="ru-RU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434BD-7BF0-D5FC-A430-312504850E6D}"/>
              </a:ext>
            </a:extLst>
          </p:cNvPr>
          <p:cNvSpPr txBox="1"/>
          <p:nvPr/>
        </p:nvSpPr>
        <p:spPr>
          <a:xfrm>
            <a:off x="148817" y="5612332"/>
            <a:ext cx="299997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грунта 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распределенными </a:t>
            </a:r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эквивалентными пружинами с жесткостями</a:t>
            </a:r>
            <a:endParaRPr lang="ru-RU" sz="1050" dirty="0"/>
          </a:p>
        </p:txBody>
      </p:sp>
      <p:pic>
        <p:nvPicPr>
          <p:cNvPr id="12" name="Рисунок 11" descr="Изображение выглядит как текст, воздушный шар, транспорт, воздушное судно&#10;&#10;Автоматически созданное описание">
            <a:extLst>
              <a:ext uri="{FF2B5EF4-FFF2-40B4-BE49-F238E27FC236}">
                <a16:creationId xmlns:a16="http://schemas.microsoft.com/office/drawing/2014/main" id="{05C5AC12-5FED-FCA4-25E3-805ED01FA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12" y="3061161"/>
            <a:ext cx="2689486" cy="108324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воздушный шар, транспорт, воздушное судно&#10;&#10;Автоматически созданное описание">
            <a:extLst>
              <a:ext uri="{FF2B5EF4-FFF2-40B4-BE49-F238E27FC236}">
                <a16:creationId xmlns:a16="http://schemas.microsoft.com/office/drawing/2014/main" id="{474DB20D-31EE-2EE8-0FDA-9619838E9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526" y="3082544"/>
            <a:ext cx="2705204" cy="10832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92E9DD-901F-634A-27B9-55289A819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026" y="4540437"/>
            <a:ext cx="2688200" cy="11022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A24050-F48C-B2A4-B244-3EB51A622534}"/>
              </a:ext>
            </a:extLst>
          </p:cNvPr>
          <p:cNvSpPr txBox="1"/>
          <p:nvPr/>
        </p:nvSpPr>
        <p:spPr>
          <a:xfrm>
            <a:off x="3216815" y="5612332"/>
            <a:ext cx="299997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грунта эквивалентными пружинами с жесткостями</a:t>
            </a:r>
            <a:endParaRPr lang="ru-RU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04A82B-D04F-6C28-D20E-40DA72D1D6CC}"/>
              </a:ext>
            </a:extLst>
          </p:cNvPr>
          <p:cNvSpPr txBox="1"/>
          <p:nvPr/>
        </p:nvSpPr>
        <p:spPr>
          <a:xfrm>
            <a:off x="373974" y="6017305"/>
            <a:ext cx="538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напряжений на верхней поверхности фундаментной плиты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распределенной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нагрузке, заданной по формуле 100*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D9A33C-0D6C-E2E5-56D0-2ED18B69F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1944" y="4575945"/>
            <a:ext cx="2743200" cy="11439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77946DB-C78B-7FE8-D00E-C4BAF007B393}"/>
              </a:ext>
            </a:extLst>
          </p:cNvPr>
          <p:cNvSpPr txBox="1"/>
          <p:nvPr/>
        </p:nvSpPr>
        <p:spPr>
          <a:xfrm>
            <a:off x="6711311" y="4185504"/>
            <a:ext cx="24988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Прямое моделирование грунта с совместной сеткой</a:t>
            </a:r>
            <a:endParaRPr lang="ru-RU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472D35-A155-5784-318B-AF58E3598ECC}"/>
              </a:ext>
            </a:extLst>
          </p:cNvPr>
          <p:cNvSpPr txBox="1"/>
          <p:nvPr/>
        </p:nvSpPr>
        <p:spPr>
          <a:xfrm>
            <a:off x="9699983" y="4185504"/>
            <a:ext cx="26064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Прямое моделирование грунта с контактом </a:t>
            </a: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separation</a:t>
            </a:r>
            <a:endParaRPr lang="ru-RU" sz="10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CC2C11-73D1-0E47-DF62-7120C36220F2}"/>
              </a:ext>
            </a:extLst>
          </p:cNvPr>
          <p:cNvSpPr txBox="1"/>
          <p:nvPr/>
        </p:nvSpPr>
        <p:spPr>
          <a:xfrm>
            <a:off x="6517866" y="5659799"/>
            <a:ext cx="299997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грунта 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распределенными </a:t>
            </a:r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эквивалентными пружинами с жесткостями</a:t>
            </a:r>
            <a:endParaRPr lang="ru-RU" sz="10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F317EC-1F17-B04B-B16B-88C4221F4810}"/>
              </a:ext>
            </a:extLst>
          </p:cNvPr>
          <p:cNvSpPr txBox="1"/>
          <p:nvPr/>
        </p:nvSpPr>
        <p:spPr>
          <a:xfrm>
            <a:off x="9410301" y="5674337"/>
            <a:ext cx="299997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грунта эквивалентными пружинами с жесткостями</a:t>
            </a:r>
            <a:endParaRPr lang="ru-RU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C8AAFD-711A-3C95-5BE2-9DFBE9E8A8B4}"/>
              </a:ext>
            </a:extLst>
          </p:cNvPr>
          <p:cNvSpPr txBox="1"/>
          <p:nvPr/>
        </p:nvSpPr>
        <p:spPr>
          <a:xfrm>
            <a:off x="6748053" y="6042216"/>
            <a:ext cx="538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напряжений на нижней поверхности фундаментной плиты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распределенной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нагрузке, заданной по формуле 100*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3FC8E0C-E1FE-A9E6-6E62-E26CE7F090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6450" y="3082544"/>
            <a:ext cx="2834188" cy="118462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17462F0-5E33-9B0D-3A8A-51386383CD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7120" y="3061161"/>
            <a:ext cx="2976611" cy="119152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8DE00C7-3E00-C898-9A92-C70D54F2E7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0301" y="4544970"/>
            <a:ext cx="2743200" cy="120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3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46DC8-7089-128C-308F-563D06C3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1CF968-2A70-B4D2-25FA-548A57F3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19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7A1431A-5A12-D2F1-467D-59DF88649682}"/>
              </a:ext>
            </a:extLst>
          </p:cNvPr>
          <p:cNvSpPr txBox="1">
            <a:spLocks/>
          </p:cNvSpPr>
          <p:nvPr/>
        </p:nvSpPr>
        <p:spPr>
          <a:xfrm>
            <a:off x="838200" y="1343656"/>
            <a:ext cx="10515600" cy="4802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Сформулированы рекомендации по использованию современных нормативных подходов к моделированию систем типа «сооружение-основание»;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 подбор оптимальных параметров численной модели для прямого подхода к моделированию системы «сооружение-основание»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ограничения методики задания распределено-упругих свойств грунта посредством семейства пружин, связанных с фундаментов;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Рассмотрена задача о компактном моделировании заглубленных фундаментов;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 вопрос точности определения напряженно-деформируемого состояния фундамента при использовании компактных механических моделей грунта</a:t>
            </a:r>
          </a:p>
        </p:txBody>
      </p:sp>
    </p:spTree>
    <p:extLst>
      <p:ext uri="{BB962C8B-B14F-4D97-AF65-F5344CB8AC3E}">
        <p14:creationId xmlns:p14="http://schemas.microsoft.com/office/powerpoint/2010/main" val="353563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D16A5E-C982-C537-5099-5239FAF10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711" y="1421975"/>
            <a:ext cx="4991100" cy="4714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5E699B-420F-C41F-7B87-0B0C1D55952B}"/>
              </a:ext>
            </a:extLst>
          </p:cNvPr>
          <p:cNvSpPr txBox="1"/>
          <p:nvPr/>
        </p:nvSpPr>
        <p:spPr>
          <a:xfrm>
            <a:off x="710214" y="6006190"/>
            <a:ext cx="429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метод анализа взаимодействия системы «сооружение-основание»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F9E0B3-51D0-ECE2-9DB7-2E7D1A9CEEFB}"/>
              </a:ext>
            </a:extLst>
          </p:cNvPr>
          <p:cNvSpPr txBox="1"/>
          <p:nvPr/>
        </p:nvSpPr>
        <p:spPr>
          <a:xfrm>
            <a:off x="6281711" y="6113532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Субструктурный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анализа взаимодействия системы «сооружение-основание»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E997E-99A0-3B00-61D4-745293BCC989}"/>
              </a:ext>
            </a:extLst>
          </p:cNvPr>
          <p:cNvSpPr txBox="1"/>
          <p:nvPr/>
        </p:nvSpPr>
        <p:spPr>
          <a:xfrm>
            <a:off x="483123" y="480310"/>
            <a:ext cx="5798588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«Взаимодействие грунта и основания»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инерционного взаимодействия и диссипации;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кинематического взаимодействия;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гибкости грунтового основания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7199D-8E7F-0C67-C04C-454EA5761AE2}"/>
              </a:ext>
            </a:extLst>
          </p:cNvPr>
          <p:cNvSpPr txBox="1"/>
          <p:nvPr/>
        </p:nvSpPr>
        <p:spPr>
          <a:xfrm>
            <a:off x="352926" y="46668"/>
            <a:ext cx="1029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учета динамических характеристик грунта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84DA891-5A49-52D1-149B-F2E95924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EC2E9E-B087-BB2E-D6B6-AECCE4E1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15" y="2714625"/>
            <a:ext cx="4092890" cy="342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6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8434A-A63C-131B-BFCC-05B3EDA7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6E8AB-F261-00AC-F8D4-3D4DA256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233"/>
            <a:ext cx="10515600" cy="480244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обзор современных нормативных подходов к моделированию систем типа «сооружение-основание»;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проверку точности аналитически полученных величин жесткости упругого полупространства, нагруженного посредством прямоугольного штампа как модели фундаментной плиты;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 реализовать методику задания распределено-упругих свойств грунта посредством семейства пружин, связанных с фундаментом;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вопрос точности определения напряженно-деформируемого состояния фундамента при использовании компактных механических моделей грунта;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задачу о компактном моделировании заглубленных фундаментов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18F9ED-1FD9-BA4B-26F2-D8BDCA62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3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FA164-3CD7-FDD5-3144-2E13D7C4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026644-F30E-B912-1E54-FA6D0BE2D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827" y="606484"/>
            <a:ext cx="2206802" cy="28059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5F2E3E-F18E-17EA-1495-A298D3D42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070" y="698036"/>
            <a:ext cx="2005518" cy="2599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ABB50E-ABC6-DFC0-787B-157DBA7632C8}"/>
              </a:ext>
            </a:extLst>
          </p:cNvPr>
          <p:cNvSpPr txBox="1"/>
          <p:nvPr/>
        </p:nvSpPr>
        <p:spPr>
          <a:xfrm>
            <a:off x="100279" y="6356350"/>
            <a:ext cx="995142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ASCE STANDART 4-16. Seismic Analysis of Safety-Related Nuclear Structures and Commentary, 2017;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Soil-Structure Interaction for Building Structures – NIST GCR 12-917-21, 2012;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900" dirty="0">
                <a:latin typeface="Times New Roman" panose="02020603050405020304" pitchFamily="18" charset="0"/>
              </a:rPr>
              <a:t>3. </a:t>
            </a:r>
            <a:r>
              <a:rPr lang="en-US" sz="900" dirty="0" err="1">
                <a:latin typeface="Times New Roman" panose="02020603050405020304" pitchFamily="18" charset="0"/>
              </a:rPr>
              <a:t>Gazetas</a:t>
            </a:r>
            <a:r>
              <a:rPr lang="en-US" sz="900" dirty="0">
                <a:latin typeface="Times New Roman" panose="02020603050405020304" pitchFamily="18" charset="0"/>
              </a:rPr>
              <a:t>, G., "Foundation vibrations," Foundation Engineering Handbook, 2nd Edition, Chapter 15, H.-Y. Fang, ed., Chapman and Hall, New York, New York, 1991;</a:t>
            </a:r>
            <a:endParaRPr lang="ru-RU" sz="900" dirty="0">
              <a:latin typeface="Times New Roman" panose="02020603050405020304" pitchFamily="18" charset="0"/>
            </a:endParaRPr>
          </a:p>
          <a:p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8D12B18A-76C1-A30D-B9E0-DB677073B2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8440231"/>
                  </p:ext>
                </p:extLst>
              </p:nvPr>
            </p:nvGraphicFramePr>
            <p:xfrm>
              <a:off x="230014" y="747096"/>
              <a:ext cx="6369659" cy="190800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899265">
                      <a:extLst>
                        <a:ext uri="{9D8B030D-6E8A-4147-A177-3AD203B41FA5}">
                          <a16:colId xmlns:a16="http://schemas.microsoft.com/office/drawing/2014/main" val="1909366596"/>
                        </a:ext>
                      </a:extLst>
                    </a:gridCol>
                    <a:gridCol w="2470394">
                      <a:extLst>
                        <a:ext uri="{9D8B030D-6E8A-4147-A177-3AD203B41FA5}">
                          <a16:colId xmlns:a16="http://schemas.microsoft.com/office/drawing/2014/main" val="1383003017"/>
                        </a:ext>
                      </a:extLst>
                    </a:gridCol>
                  </a:tblGrid>
                  <a:tr h="401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Жесткость горизонтальных пружин, Н/м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4958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ru-RU" sz="1100">
                                    <a:effectLst/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d>
                                  <m:d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  <m:r>
                                  <a:rPr lang="ru-RU" sz="1100">
                                    <a:effectLst/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sSub>
                                  <m:sSub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ad>
                                  <m:radPr>
                                    <m:degHide m:val="on"/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𝐵𝐿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023875"/>
                      </a:ext>
                    </a:extLst>
                  </a:tr>
                  <a:tr h="4614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Жесткость вертикальных пружин, Н/м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49580"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ru-RU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ru-RU" sz="11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ru-RU" sz="1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den>
                              </m:f>
                              <m:sSub>
                                <m:sSubPr>
                                  <m:ctrlPr>
                                    <a:rPr lang="ru-RU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ru-RU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𝐵𝐿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9381016"/>
                      </a:ext>
                    </a:extLst>
                  </a:tr>
                  <a:tr h="583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Жесткость поворотных горизонтальных пружин, Н*м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4958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  <m:r>
                                      <a:rPr lang="en-US" sz="11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1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  <m:r>
                                  <a:rPr lang="ru-RU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sz="1100">
                                    <a:effectLst/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sSup>
                                  <m:sSup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ru-RU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ru-RU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𝐵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ru-RU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2553"/>
                      </a:ext>
                    </a:extLst>
                  </a:tr>
                  <a:tr h="4614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Жесткость поворотных вертикальных пружин, Н*м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4958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𝑧𝑧</m:t>
                                    </m:r>
                                  </m:sub>
                                </m:sSub>
                                <m:r>
                                  <a:rPr lang="ru-RU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d>
                                  </m:den>
                                </m:f>
                                <m:sSub>
                                  <m:sSub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sub>
                                </m:sSub>
                                <m:r>
                                  <a:rPr lang="ru-RU" sz="1100"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sSup>
                                  <m:sSup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0599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8D12B18A-76C1-A30D-B9E0-DB677073B2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8440231"/>
                  </p:ext>
                </p:extLst>
              </p:nvPr>
            </p:nvGraphicFramePr>
            <p:xfrm>
              <a:off x="230014" y="747096"/>
              <a:ext cx="6369659" cy="190800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899265">
                      <a:extLst>
                        <a:ext uri="{9D8B030D-6E8A-4147-A177-3AD203B41FA5}">
                          <a16:colId xmlns:a16="http://schemas.microsoft.com/office/drawing/2014/main" val="1909366596"/>
                        </a:ext>
                      </a:extLst>
                    </a:gridCol>
                    <a:gridCol w="2470394">
                      <a:extLst>
                        <a:ext uri="{9D8B030D-6E8A-4147-A177-3AD203B41FA5}">
                          <a16:colId xmlns:a16="http://schemas.microsoft.com/office/drawing/2014/main" val="1383003017"/>
                        </a:ext>
                      </a:extLst>
                    </a:gridCol>
                  </a:tblGrid>
                  <a:tr h="401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Жесткость горизонтальных пружин, Н/м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7882" t="-1515" r="-493" b="-3787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023875"/>
                      </a:ext>
                    </a:extLst>
                  </a:tr>
                  <a:tr h="4614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Жесткость вертикальных пружин, Н/м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7882" t="-88158" r="-493" b="-2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9381016"/>
                      </a:ext>
                    </a:extLst>
                  </a:tr>
                  <a:tr h="583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Жесткость поворотных горизонтальных пружин, Н*м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7882" t="-148958" r="-493" b="-8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2553"/>
                      </a:ext>
                    </a:extLst>
                  </a:tr>
                  <a:tr h="4614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Жесткость поворотных вертикальных пружин, Н*м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7882" t="-314474" r="-493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05990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876FC5B-A2D4-048C-4470-5D4A04F571D9}"/>
              </a:ext>
            </a:extLst>
          </p:cNvPr>
          <p:cNvSpPr txBox="1"/>
          <p:nvPr/>
        </p:nvSpPr>
        <p:spPr>
          <a:xfrm>
            <a:off x="100279" y="439595"/>
            <a:ext cx="62885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Жесткостные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параметры грунта по 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ASCE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4-16</a:t>
            </a:r>
            <a:r>
              <a:rPr lang="ru-RU" sz="1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49594C-5A6B-0AA9-EB5B-9145FB646802}"/>
                  </a:ext>
                </a:extLst>
              </p:cNvPr>
              <p:cNvSpPr txBox="1"/>
              <p:nvPr/>
            </p:nvSpPr>
            <p:spPr>
              <a:xfrm>
                <a:off x="6850670" y="3817963"/>
                <a:ext cx="4744760" cy="2538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ru-RU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жесткость, соответствующая данной степени свободы;</a:t>
                </a:r>
              </a:p>
              <a:p>
                <a14:m>
                  <m:oMath xmlns:m="http://schemas.openxmlformats.org/officeDocument/2006/math">
                    <m:r>
                      <a:rPr lang="en-US" sz="11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ru-RU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ширина фундамента в направлении, перпендикулярном направлению горизонтального сейсмического возбуждения; 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ru-RU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длина фундамента в направлении, параллельном горизонтальному направлению сейсмического возмущения; 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ru-RU" sz="1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1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половина длины фундамента;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ru-RU" sz="1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1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половина ширина фундамента;</a:t>
                </a: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1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ru-RU" sz="1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ru-RU" sz="1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ru-RU" sz="1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1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u-RU" sz="1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ru-RU" sz="1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ru-RU" sz="1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1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1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ru-RU" sz="1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1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моменты инерции</a:t>
                </a:r>
              </a:p>
              <a:p>
                <a14:m>
                  <m:oMath xmlns:m="http://schemas.openxmlformats.org/officeDocument/2006/math">
                    <m:r>
                      <a:rPr lang="en-US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ru-RU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коэффициент Пуассона; 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u-RU" sz="1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ru-RU" sz="1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𝜓</m:t>
                        </m:r>
                      </m:sub>
                    </m:sSub>
                    <m:r>
                      <a:rPr lang="ru-RU" sz="1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константы, которые являются функциями отношения размеров фундамента;</a:t>
                </a:r>
                <a:endParaRPr lang="en-US" sz="1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ru-RU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модуль сдвига</a:t>
                </a:r>
                <a:endParaRPr lang="ru-RU" sz="1100" dirty="0"/>
              </a:p>
              <a:p>
                <a:pPr algn="ctr">
                  <a:spcAft>
                    <a:spcPts val="800"/>
                  </a:spcAft>
                </a:pP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49594C-5A6B-0AA9-EB5B-9145FB646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670" y="3817963"/>
                <a:ext cx="4744760" cy="25383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1133CE4-0AEE-4A6C-FE43-D4405174CCA9}"/>
              </a:ext>
            </a:extLst>
          </p:cNvPr>
          <p:cNvSpPr txBox="1"/>
          <p:nvPr/>
        </p:nvSpPr>
        <p:spPr>
          <a:xfrm>
            <a:off x="293387" y="13656"/>
            <a:ext cx="11419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современных нормативных подходов к моделированию систем типа «сооружение-основание»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Таблица 14">
                <a:extLst>
                  <a:ext uri="{FF2B5EF4-FFF2-40B4-BE49-F238E27FC236}">
                    <a16:creationId xmlns:a16="http://schemas.microsoft.com/office/drawing/2014/main" id="{C3466DC7-BBCE-8327-53B7-A54F1B969A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7981251"/>
                  </p:ext>
                </p:extLst>
              </p:nvPr>
            </p:nvGraphicFramePr>
            <p:xfrm>
              <a:off x="230014" y="2936729"/>
              <a:ext cx="6369659" cy="31611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08503">
                      <a:extLst>
                        <a:ext uri="{9D8B030D-6E8A-4147-A177-3AD203B41FA5}">
                          <a16:colId xmlns:a16="http://schemas.microsoft.com/office/drawing/2014/main" val="2734524233"/>
                        </a:ext>
                      </a:extLst>
                    </a:gridCol>
                    <a:gridCol w="2961156">
                      <a:extLst>
                        <a:ext uri="{9D8B030D-6E8A-4147-A177-3AD203B41FA5}">
                          <a16:colId xmlns:a16="http://schemas.microsoft.com/office/drawing/2014/main" val="2052989488"/>
                        </a:ext>
                      </a:extLst>
                    </a:gridCol>
                  </a:tblGrid>
                  <a:tr h="529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1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Жесткость горизонтальных пружин, направленных вдоль большей стороны фундамента</a:t>
                          </a: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ru-RU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sSub>
                                      <m:sSub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2−</m:t>
                                    </m:r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2+2.5</m:t>
                                    </m:r>
                                    <m:sSup>
                                      <m:sSup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ru-RU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ru-RU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𝐵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ru-RU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0.85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ru-RU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5300360"/>
                      </a:ext>
                    </a:extLst>
                  </a:tr>
                  <a:tr h="4619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1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Жесткость горизонтальных пружин, направленных вдоль меньшей стороны фундамента</a:t>
                          </a: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ru-RU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ru-RU" sz="11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sSub>
                                      <m:sSub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0.75−</m:t>
                                    </m:r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ru-RU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ru-RU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9648754"/>
                      </a:ext>
                    </a:extLst>
                  </a:tr>
                  <a:tr h="529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Жесткость вертикальных пружин, Н/м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ru-RU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sSub>
                                      <m:sSub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0.73+1.54</m:t>
                                    </m:r>
                                    <m:sSup>
                                      <m:sSup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ru-RU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ru-RU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𝐵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ru-RU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0.75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ru-RU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1103193"/>
                      </a:ext>
                    </a:extLst>
                  </a:tr>
                  <a:tr h="5864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1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Жесткость поворотных горизонтальных пружин при повороте вокруг оси, направленной вдоль меньшей стороны фундамента</a:t>
                          </a: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  <m:r>
                                  <a:rPr lang="ru-RU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num>
                                  <m:den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ru-RU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0.75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ru-RU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ru-RU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ru-RU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𝐵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0.15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ru-RU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84471"/>
                      </a:ext>
                    </a:extLst>
                  </a:tr>
                  <a:tr h="4962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1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Жесткость поворотных горизонтальных пружин при повороте </a:t>
                          </a: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вокруг оси, направленной вдоль </a:t>
                          </a: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большей стороны фундамента</a:t>
                          </a: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  <m:r>
                                  <a:rPr lang="ru-RU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num>
                                  <m:den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ru-RU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0.75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r>
                                              <a:rPr lang="ru-RU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0.25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2.4+0.5</m:t>
                                    </m:r>
                                    <m:d>
                                      <m:d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ru-RU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ru-RU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8485961"/>
                      </a:ext>
                    </a:extLst>
                  </a:tr>
                  <a:tr h="5275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Жесткость поворотных вертикальных пружин, Н*м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𝑧𝑧</m:t>
                                    </m:r>
                                  </m:sub>
                                </m:sSub>
                                <m:r>
                                  <a:rPr lang="ru-RU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1100">
                                    <a:effectLst/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sSup>
                                  <m:sSup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</m:e>
                                          <m:sub>
                                            <m:r>
                                              <a:rPr lang="ru-RU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0.75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4+11</m:t>
                                    </m:r>
                                    <m:sSup>
                                      <m:sSup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ru-RU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ru-RU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𝐵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ru-RU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1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ru-RU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03523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Таблица 14">
                <a:extLst>
                  <a:ext uri="{FF2B5EF4-FFF2-40B4-BE49-F238E27FC236}">
                    <a16:creationId xmlns:a16="http://schemas.microsoft.com/office/drawing/2014/main" id="{C3466DC7-BBCE-8327-53B7-A54F1B969A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7981251"/>
                  </p:ext>
                </p:extLst>
              </p:nvPr>
            </p:nvGraphicFramePr>
            <p:xfrm>
              <a:off x="230014" y="2936729"/>
              <a:ext cx="6369659" cy="317417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08503">
                      <a:extLst>
                        <a:ext uri="{9D8B030D-6E8A-4147-A177-3AD203B41FA5}">
                          <a16:colId xmlns:a16="http://schemas.microsoft.com/office/drawing/2014/main" val="2734524233"/>
                        </a:ext>
                      </a:extLst>
                    </a:gridCol>
                    <a:gridCol w="2961156">
                      <a:extLst>
                        <a:ext uri="{9D8B030D-6E8A-4147-A177-3AD203B41FA5}">
                          <a16:colId xmlns:a16="http://schemas.microsoft.com/office/drawing/2014/main" val="2052989488"/>
                        </a:ext>
                      </a:extLst>
                    </a:gridCol>
                  </a:tblGrid>
                  <a:tr h="5370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1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Жесткость горизонтальных пружин, направленных вдоль большей стороны фундамента</a:t>
                          </a: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5432" t="-1136" r="-412" b="-49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5300360"/>
                      </a:ext>
                    </a:extLst>
                  </a:tr>
                  <a:tr h="4681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1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Жесткость горизонтальных пружин, направленных вдоль меньшей стороны фундамента</a:t>
                          </a: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5432" t="-115584" r="-412" b="-4662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9648754"/>
                      </a:ext>
                    </a:extLst>
                  </a:tr>
                  <a:tr h="5370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Жесткость вертикальных пружин, Н/м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5432" t="-186517" r="-412" b="-3033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1103193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1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Жесткость поворотных горизонтальных пружин при повороте вокруг оси, направленной вдоль меньшей стороны фундамента</a:t>
                          </a: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5432" t="-262887" r="-412" b="-178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84471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1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Жесткость поворотных горизонтальных пружин при повороте </a:t>
                          </a: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вокруг оси, направленной вдоль </a:t>
                          </a: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большей стороны фундамента</a:t>
                          </a: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5432" t="-424096" r="-412" b="-1084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8485961"/>
                      </a:ext>
                    </a:extLst>
                  </a:tr>
                  <a:tr h="53460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Жесткость поворотных вертикальных пружин, Н*м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5432" t="-494318" r="-412" b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3523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73FB61A-B180-9410-FFE4-D26E14A4361B}"/>
              </a:ext>
            </a:extLst>
          </p:cNvPr>
          <p:cNvSpPr txBox="1"/>
          <p:nvPr/>
        </p:nvSpPr>
        <p:spPr>
          <a:xfrm>
            <a:off x="100279" y="26604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Жесткостные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параметры грунта по 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NIST</a:t>
            </a:r>
            <a:r>
              <a:rPr lang="ru-RU" sz="1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2,3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2375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3857C4-97C7-B285-4557-D839E19B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>
                <a:extLst>
                  <a:ext uri="{FF2B5EF4-FFF2-40B4-BE49-F238E27FC236}">
                    <a16:creationId xmlns:a16="http://schemas.microsoft.com/office/drawing/2014/main" id="{8E367370-25C1-7B57-738B-118813487A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515466"/>
                  </p:ext>
                </p:extLst>
              </p:nvPr>
            </p:nvGraphicFramePr>
            <p:xfrm>
              <a:off x="332766" y="3745864"/>
              <a:ext cx="5562600" cy="231685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78593">
                      <a:extLst>
                        <a:ext uri="{9D8B030D-6E8A-4147-A177-3AD203B41FA5}">
                          <a16:colId xmlns:a16="http://schemas.microsoft.com/office/drawing/2014/main" val="1162656032"/>
                        </a:ext>
                      </a:extLst>
                    </a:gridCol>
                    <a:gridCol w="1518479">
                      <a:extLst>
                        <a:ext uri="{9D8B030D-6E8A-4147-A177-3AD203B41FA5}">
                          <a16:colId xmlns:a16="http://schemas.microsoft.com/office/drawing/2014/main" val="4101294157"/>
                        </a:ext>
                      </a:extLst>
                    </a:gridCol>
                    <a:gridCol w="1603600">
                      <a:extLst>
                        <a:ext uri="{9D8B030D-6E8A-4147-A177-3AD203B41FA5}">
                          <a16:colId xmlns:a16="http://schemas.microsoft.com/office/drawing/2014/main" val="3760755065"/>
                        </a:ext>
                      </a:extLst>
                    </a:gridCol>
                    <a:gridCol w="1261928">
                      <a:extLst>
                        <a:ext uri="{9D8B030D-6E8A-4147-A177-3AD203B41FA5}">
                          <a16:colId xmlns:a16="http://schemas.microsoft.com/office/drawing/2014/main" val="2448678588"/>
                        </a:ext>
                      </a:extLst>
                    </a:gridCol>
                  </a:tblGrid>
                  <a:tr h="4843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ASCE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NIRST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Отклонение, %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8465859"/>
                      </a:ext>
                    </a:extLst>
                  </a:tr>
                  <a:tr h="3463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1,36896*10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1,37987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6985241"/>
                      </a:ext>
                    </a:extLst>
                  </a:tr>
                  <a:tr h="298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1,30673*10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31321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3625549"/>
                      </a:ext>
                    </a:extLst>
                  </a:tr>
                  <a:tr h="3024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1,45841*10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1,50855*10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3,44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0353167"/>
                      </a:ext>
                    </a:extLst>
                  </a:tr>
                  <a:tr h="2917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7,04000*10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6,02825*10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9711566"/>
                      </a:ext>
                    </a:extLst>
                  </a:tr>
                  <a:tr h="2965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1,90667*10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1,80098*10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9971550"/>
                      </a:ext>
                    </a:extLst>
                  </a:tr>
                  <a:tr h="2965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6,87914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2,05225*10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66,48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0929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>
                <a:extLst>
                  <a:ext uri="{FF2B5EF4-FFF2-40B4-BE49-F238E27FC236}">
                    <a16:creationId xmlns:a16="http://schemas.microsoft.com/office/drawing/2014/main" id="{8E367370-25C1-7B57-738B-118813487A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515466"/>
                  </p:ext>
                </p:extLst>
              </p:nvPr>
            </p:nvGraphicFramePr>
            <p:xfrm>
              <a:off x="332766" y="3745864"/>
              <a:ext cx="5562600" cy="231685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78593">
                      <a:extLst>
                        <a:ext uri="{9D8B030D-6E8A-4147-A177-3AD203B41FA5}">
                          <a16:colId xmlns:a16="http://schemas.microsoft.com/office/drawing/2014/main" val="1162656032"/>
                        </a:ext>
                      </a:extLst>
                    </a:gridCol>
                    <a:gridCol w="1518479">
                      <a:extLst>
                        <a:ext uri="{9D8B030D-6E8A-4147-A177-3AD203B41FA5}">
                          <a16:colId xmlns:a16="http://schemas.microsoft.com/office/drawing/2014/main" val="4101294157"/>
                        </a:ext>
                      </a:extLst>
                    </a:gridCol>
                    <a:gridCol w="1603600">
                      <a:extLst>
                        <a:ext uri="{9D8B030D-6E8A-4147-A177-3AD203B41FA5}">
                          <a16:colId xmlns:a16="http://schemas.microsoft.com/office/drawing/2014/main" val="3760755065"/>
                        </a:ext>
                      </a:extLst>
                    </a:gridCol>
                    <a:gridCol w="1261928">
                      <a:extLst>
                        <a:ext uri="{9D8B030D-6E8A-4147-A177-3AD203B41FA5}">
                          <a16:colId xmlns:a16="http://schemas.microsoft.com/office/drawing/2014/main" val="2448678588"/>
                        </a:ext>
                      </a:extLst>
                    </a:gridCol>
                  </a:tblGrid>
                  <a:tr h="4843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ASCE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NIRST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Отклонение, %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8465859"/>
                      </a:ext>
                    </a:extLst>
                  </a:tr>
                  <a:tr h="3463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5" t="-142105" r="-372165" b="-4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1,36896*10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1,37987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6985241"/>
                      </a:ext>
                    </a:extLst>
                  </a:tr>
                  <a:tr h="29872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5" t="-281633" r="-372165" b="-4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1,30673*10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31321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3625549"/>
                      </a:ext>
                    </a:extLst>
                  </a:tr>
                  <a:tr h="30247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5" t="-381633" r="-372165" b="-3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1,45841*10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1,50855*10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3,44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0353167"/>
                      </a:ext>
                    </a:extLst>
                  </a:tr>
                  <a:tr h="2917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5" t="-491667" r="-372165" b="-22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7,04000*10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6,02825*10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9711566"/>
                      </a:ext>
                    </a:extLst>
                  </a:tr>
                  <a:tr h="2965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5" t="-579592" r="-372165" b="-1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1,90667*10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1,80098*10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9971550"/>
                      </a:ext>
                    </a:extLst>
                  </a:tr>
                  <a:tr h="2965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5" t="-679592" r="-372165" b="-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6,87914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2,05225*10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66,48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0929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B3B09B-F2EB-EE0F-0ED1-A474C3023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93" y="1066163"/>
            <a:ext cx="5807242" cy="4615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869FED-3FEC-0B35-0FD9-3D24F6006412}"/>
              </a:ext>
            </a:extLst>
          </p:cNvPr>
          <p:cNvSpPr txBox="1"/>
          <p:nvPr/>
        </p:nvSpPr>
        <p:spPr>
          <a:xfrm>
            <a:off x="-300983" y="3325417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 нормативных документов для фундамента длиной L=8 м и шириной B=4 м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7E9113-D0B5-7FDC-1661-E4844433A5FE}"/>
                  </a:ext>
                </a:extLst>
              </p:cNvPr>
              <p:cNvSpPr txBox="1"/>
              <p:nvPr/>
            </p:nvSpPr>
            <p:spPr>
              <a:xfrm>
                <a:off x="6786355" y="5638655"/>
                <a:ext cx="4737717" cy="538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Отклонение по модулю жесткостей пружин рассчитанных по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ASCE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и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NIST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для различных отношений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7E9113-D0B5-7FDC-1661-E4844433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355" y="5638655"/>
                <a:ext cx="4737717" cy="538289"/>
              </a:xfrm>
              <a:prstGeom prst="rect">
                <a:avLst/>
              </a:prstGeom>
              <a:blipFill>
                <a:blip r:embed="rId6"/>
                <a:stretch>
                  <a:fillRect t="-1136" r="-644" b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Таблица 13">
                <a:extLst>
                  <a:ext uri="{FF2B5EF4-FFF2-40B4-BE49-F238E27FC236}">
                    <a16:creationId xmlns:a16="http://schemas.microsoft.com/office/drawing/2014/main" id="{6046AEDF-8CE9-04C4-FCAA-560498EAB7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511881"/>
                  </p:ext>
                </p:extLst>
              </p:nvPr>
            </p:nvGraphicFramePr>
            <p:xfrm>
              <a:off x="332766" y="1091323"/>
              <a:ext cx="5002714" cy="212399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951972">
                      <a:extLst>
                        <a:ext uri="{9D8B030D-6E8A-4147-A177-3AD203B41FA5}">
                          <a16:colId xmlns:a16="http://schemas.microsoft.com/office/drawing/2014/main" val="2475948768"/>
                        </a:ext>
                      </a:extLst>
                    </a:gridCol>
                    <a:gridCol w="2050742">
                      <a:extLst>
                        <a:ext uri="{9D8B030D-6E8A-4147-A177-3AD203B41FA5}">
                          <a16:colId xmlns:a16="http://schemas.microsoft.com/office/drawing/2014/main" val="3053703638"/>
                        </a:ext>
                      </a:extLst>
                    </a:gridCol>
                  </a:tblGrid>
                  <a:tr h="29527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Модуль Юнга, 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 [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МПа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1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26561483"/>
                      </a:ext>
                    </a:extLst>
                  </a:tr>
                  <a:tr h="2954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Коэффициент Пуассона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ν</a:t>
                          </a:r>
                          <a:endParaRPr lang="ru-RU" sz="1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0,20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54639887"/>
                      </a:ext>
                    </a:extLst>
                  </a:tr>
                  <a:tr h="2954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Плотность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ρ [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т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м3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1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19,5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82802440"/>
                      </a:ext>
                    </a:extLst>
                  </a:tr>
                  <a:tr h="39013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Длина основания, 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1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2200634"/>
                      </a:ext>
                    </a:extLst>
                  </a:tr>
                  <a:tr h="39013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Ширина основания, 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1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5907077"/>
                      </a:ext>
                    </a:extLst>
                  </a:tr>
                  <a:tr h="4575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Модуль сдвига, 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 [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МПа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1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ru-RU" sz="14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2(1+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14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ν</m:t>
                                  </m:r>
                                  <m:r>
                                    <a:rPr lang="ru-RU" sz="14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92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18524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Таблица 13">
                <a:extLst>
                  <a:ext uri="{FF2B5EF4-FFF2-40B4-BE49-F238E27FC236}">
                    <a16:creationId xmlns:a16="http://schemas.microsoft.com/office/drawing/2014/main" id="{6046AEDF-8CE9-04C4-FCAA-560498EAB7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511881"/>
                  </p:ext>
                </p:extLst>
              </p:nvPr>
            </p:nvGraphicFramePr>
            <p:xfrm>
              <a:off x="332766" y="1091323"/>
              <a:ext cx="5002714" cy="212399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951972">
                      <a:extLst>
                        <a:ext uri="{9D8B030D-6E8A-4147-A177-3AD203B41FA5}">
                          <a16:colId xmlns:a16="http://schemas.microsoft.com/office/drawing/2014/main" val="2475948768"/>
                        </a:ext>
                      </a:extLst>
                    </a:gridCol>
                    <a:gridCol w="2050742">
                      <a:extLst>
                        <a:ext uri="{9D8B030D-6E8A-4147-A177-3AD203B41FA5}">
                          <a16:colId xmlns:a16="http://schemas.microsoft.com/office/drawing/2014/main" val="3053703638"/>
                        </a:ext>
                      </a:extLst>
                    </a:gridCol>
                  </a:tblGrid>
                  <a:tr h="29527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Модуль Юнга, 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 [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МПа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1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26561483"/>
                      </a:ext>
                    </a:extLst>
                  </a:tr>
                  <a:tr h="2954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Коэффициент Пуассона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ν</a:t>
                          </a:r>
                          <a:endParaRPr lang="ru-RU" sz="1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0,20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54639887"/>
                      </a:ext>
                    </a:extLst>
                  </a:tr>
                  <a:tr h="2954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Плотность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ρ [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т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м3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1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19,5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82802440"/>
                      </a:ext>
                    </a:extLst>
                  </a:tr>
                  <a:tr h="39013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Длина основания, 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1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2200634"/>
                      </a:ext>
                    </a:extLst>
                  </a:tr>
                  <a:tr h="39013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Ширина основания, 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1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5907077"/>
                      </a:ext>
                    </a:extLst>
                  </a:tr>
                  <a:tr h="4575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Модуль сдвига, 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 [</a:t>
                          </a:r>
                          <a:r>
                            <a:rPr lang="ru-RU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МПа</a:t>
                          </a: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1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44214" t="-369333" r="-593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18524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68CB0DA-7277-789A-F1C8-B8E9D62374F6}"/>
              </a:ext>
            </a:extLst>
          </p:cNvPr>
          <p:cNvSpPr txBox="1"/>
          <p:nvPr/>
        </p:nvSpPr>
        <p:spPr>
          <a:xfrm>
            <a:off x="-454863" y="728761"/>
            <a:ext cx="6248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Bef>
                <a:spcPts val="600"/>
              </a:spcBef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Физико-механические свойства грунта и геометрические параметры основания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78915-5937-F176-1135-7DC7EF52CB9D}"/>
              </a:ext>
            </a:extLst>
          </p:cNvPr>
          <p:cNvSpPr txBox="1"/>
          <p:nvPr/>
        </p:nvSpPr>
        <p:spPr>
          <a:xfrm>
            <a:off x="241180" y="149245"/>
            <a:ext cx="1170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современных нормативных подходов к моделированию систем типа «сооружение-основание»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85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6A9AA-3E96-AC98-23F8-1BCEED1A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33" y="-87963"/>
            <a:ext cx="10515600" cy="93814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роверка точности аналитически полученных величин жесткости на основе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ASCE</a:t>
            </a:r>
            <a:endParaRPr lang="ru-RU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6CAAB3-B630-4FF8-0FB3-7D6BC7A4BA0B}"/>
              </a:ext>
            </a:extLst>
          </p:cNvPr>
          <p:cNvSpPr txBox="1"/>
          <p:nvPr/>
        </p:nvSpPr>
        <p:spPr>
          <a:xfrm>
            <a:off x="9003539" y="442206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Расчетная модель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50C2D3-8977-1F73-8EB7-4BB1C81830C1}"/>
              </a:ext>
            </a:extLst>
          </p:cNvPr>
          <p:cNvSpPr txBox="1"/>
          <p:nvPr/>
        </p:nvSpPr>
        <p:spPr>
          <a:xfrm>
            <a:off x="362061" y="669037"/>
            <a:ext cx="6695964" cy="167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Рассмотренные параметры численной модели: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элемента конечно-элементной сетки;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элемента;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области грунтового основания при определенных размерах фундамента;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элемента конечно-элементной сетки.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4F5496-BEE4-0C0A-7AB4-152A7629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53" y="1216491"/>
            <a:ext cx="2929373" cy="3225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Объект 6">
                <a:extLst>
                  <a:ext uri="{FF2B5EF4-FFF2-40B4-BE49-F238E27FC236}">
                    <a16:creationId xmlns:a16="http://schemas.microsoft.com/office/drawing/2014/main" id="{7FF62BE8-1553-7625-77B7-52FBA32F601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6004754"/>
                  </p:ext>
                </p:extLst>
              </p:nvPr>
            </p:nvGraphicFramePr>
            <p:xfrm>
              <a:off x="230450" y="4856756"/>
              <a:ext cx="10969100" cy="177228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987601">
                      <a:extLst>
                        <a:ext uri="{9D8B030D-6E8A-4147-A177-3AD203B41FA5}">
                          <a16:colId xmlns:a16="http://schemas.microsoft.com/office/drawing/2014/main" val="4260633152"/>
                        </a:ext>
                      </a:extLst>
                    </a:gridCol>
                    <a:gridCol w="1834033">
                      <a:extLst>
                        <a:ext uri="{9D8B030D-6E8A-4147-A177-3AD203B41FA5}">
                          <a16:colId xmlns:a16="http://schemas.microsoft.com/office/drawing/2014/main" val="130195000"/>
                        </a:ext>
                      </a:extLst>
                    </a:gridCol>
                    <a:gridCol w="2663298">
                      <a:extLst>
                        <a:ext uri="{9D8B030D-6E8A-4147-A177-3AD203B41FA5}">
                          <a16:colId xmlns:a16="http://schemas.microsoft.com/office/drawing/2014/main" val="547740801"/>
                        </a:ext>
                      </a:extLst>
                    </a:gridCol>
                    <a:gridCol w="1996376">
                      <a:extLst>
                        <a:ext uri="{9D8B030D-6E8A-4147-A177-3AD203B41FA5}">
                          <a16:colId xmlns:a16="http://schemas.microsoft.com/office/drawing/2014/main" val="2445550293"/>
                        </a:ext>
                      </a:extLst>
                    </a:gridCol>
                    <a:gridCol w="2487792">
                      <a:extLst>
                        <a:ext uri="{9D8B030D-6E8A-4147-A177-3AD203B41FA5}">
                          <a16:colId xmlns:a16="http://schemas.microsoft.com/office/drawing/2014/main" val="377482908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SOLID185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SOLID186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486685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1,5381*10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1,5916*10</a:t>
                          </a:r>
                          <a:r>
                            <a:rPr lang="ru-RU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294837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1,4865*10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12,1</a:t>
                          </a: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1,5364*10</a:t>
                          </a:r>
                          <a:r>
                            <a:rPr lang="ru-RU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14,95</a:t>
                          </a: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2215004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1,7889*10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18,47 %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1,8529*10</a:t>
                          </a:r>
                          <a:r>
                            <a:rPr lang="ru-RU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21,29</a:t>
                          </a: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583501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1.9897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4,</a:t>
                          </a: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2,16380*10</a:t>
                          </a:r>
                          <a:r>
                            <a:rPr lang="en-US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11,91 </a:t>
                          </a: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202623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7.2569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2,98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8,17929*10</a:t>
                          </a:r>
                          <a:r>
                            <a:rPr lang="ru-RU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13,92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03060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Объект 6">
                <a:extLst>
                  <a:ext uri="{FF2B5EF4-FFF2-40B4-BE49-F238E27FC236}">
                    <a16:creationId xmlns:a16="http://schemas.microsoft.com/office/drawing/2014/main" id="{7FF62BE8-1553-7625-77B7-52FBA32F601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6004754"/>
                  </p:ext>
                </p:extLst>
              </p:nvPr>
            </p:nvGraphicFramePr>
            <p:xfrm>
              <a:off x="230450" y="4856756"/>
              <a:ext cx="10969100" cy="177228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987601">
                      <a:extLst>
                        <a:ext uri="{9D8B030D-6E8A-4147-A177-3AD203B41FA5}">
                          <a16:colId xmlns:a16="http://schemas.microsoft.com/office/drawing/2014/main" val="4260633152"/>
                        </a:ext>
                      </a:extLst>
                    </a:gridCol>
                    <a:gridCol w="1834033">
                      <a:extLst>
                        <a:ext uri="{9D8B030D-6E8A-4147-A177-3AD203B41FA5}">
                          <a16:colId xmlns:a16="http://schemas.microsoft.com/office/drawing/2014/main" val="130195000"/>
                        </a:ext>
                      </a:extLst>
                    </a:gridCol>
                    <a:gridCol w="2663298">
                      <a:extLst>
                        <a:ext uri="{9D8B030D-6E8A-4147-A177-3AD203B41FA5}">
                          <a16:colId xmlns:a16="http://schemas.microsoft.com/office/drawing/2014/main" val="547740801"/>
                        </a:ext>
                      </a:extLst>
                    </a:gridCol>
                    <a:gridCol w="1996376">
                      <a:extLst>
                        <a:ext uri="{9D8B030D-6E8A-4147-A177-3AD203B41FA5}">
                          <a16:colId xmlns:a16="http://schemas.microsoft.com/office/drawing/2014/main" val="2445550293"/>
                        </a:ext>
                      </a:extLst>
                    </a:gridCol>
                    <a:gridCol w="2487792">
                      <a:extLst>
                        <a:ext uri="{9D8B030D-6E8A-4147-A177-3AD203B41FA5}">
                          <a16:colId xmlns:a16="http://schemas.microsoft.com/office/drawing/2014/main" val="3774829087"/>
                        </a:ext>
                      </a:extLst>
                    </a:gridCol>
                  </a:tblGrid>
                  <a:tr h="2817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SOLID185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SOLID186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4866853"/>
                      </a:ext>
                    </a:extLst>
                  </a:tr>
                  <a:tr h="2858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7" t="-97917" r="-453067" b="-44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1,5381*10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1,5916*10</a:t>
                          </a:r>
                          <a:r>
                            <a:rPr lang="ru-RU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29483770"/>
                      </a:ext>
                    </a:extLst>
                  </a:tr>
                  <a:tr h="3165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7" t="-182692" r="-453067" b="-3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1,4865*10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12,1</a:t>
                          </a: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1,5364*10</a:t>
                          </a:r>
                          <a:r>
                            <a:rPr lang="ru-RU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14,95</a:t>
                          </a: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22150041"/>
                      </a:ext>
                    </a:extLst>
                  </a:tr>
                  <a:tr h="2858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7" t="-312766" r="-453067" b="-24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1,7889*10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18,47 %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1,8529*10</a:t>
                          </a:r>
                          <a:r>
                            <a:rPr lang="ru-RU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21,29</a:t>
                          </a: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5835014"/>
                      </a:ext>
                    </a:extLst>
                  </a:tr>
                  <a:tr h="3165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7" t="-373077" r="-453067" b="-1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1.9897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4,</a:t>
                          </a: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2,16380*10</a:t>
                          </a:r>
                          <a:r>
                            <a:rPr lang="en-US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11,91 </a:t>
                          </a: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20262347"/>
                      </a:ext>
                    </a:extLst>
                  </a:tr>
                  <a:tr h="2858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7" t="-523404" r="-453067" b="-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7.2569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2,98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8,17929*10</a:t>
                          </a:r>
                          <a:r>
                            <a:rPr lang="ru-RU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13,92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030609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6F389E8-9C6F-5FDD-B235-9D2E6916AA9B}"/>
              </a:ext>
            </a:extLst>
          </p:cNvPr>
          <p:cNvSpPr txBox="1"/>
          <p:nvPr/>
        </p:nvSpPr>
        <p:spPr>
          <a:xfrm>
            <a:off x="140461" y="4477872"/>
            <a:ext cx="7675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 численного и аналитического решений</a:t>
            </a:r>
          </a:p>
        </p:txBody>
      </p:sp>
      <p:sp>
        <p:nvSpPr>
          <p:cNvPr id="21" name="Номер слайда 2">
            <a:extLst>
              <a:ext uri="{FF2B5EF4-FFF2-40B4-BE49-F238E27FC236}">
                <a16:creationId xmlns:a16="http://schemas.microsoft.com/office/drawing/2014/main" id="{A2EEBD18-5736-88D8-502F-D5CC63E4A0CB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D0811F-ABE9-467C-AA32-D80D126F124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5C178AB-CDE3-F11F-54A6-B2335BCD5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562" y="2461910"/>
            <a:ext cx="1989855" cy="15947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4D0FCDC-4E8D-3C4A-7E34-4F39643A7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6829" y="2526604"/>
            <a:ext cx="1848171" cy="15836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C378AD-D306-07CE-DDE9-8355D157DA72}"/>
              </a:ext>
            </a:extLst>
          </p:cNvPr>
          <p:cNvSpPr txBox="1"/>
          <p:nvPr/>
        </p:nvSpPr>
        <p:spPr>
          <a:xfrm>
            <a:off x="1552359" y="4056644"/>
            <a:ext cx="1668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SOLID185 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6016DC-9896-F38E-0646-90D7C9B1E410}"/>
              </a:ext>
            </a:extLst>
          </p:cNvPr>
          <p:cNvSpPr txBox="1"/>
          <p:nvPr/>
        </p:nvSpPr>
        <p:spPr>
          <a:xfrm>
            <a:off x="4271211" y="4091234"/>
            <a:ext cx="1443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SOLID186</a:t>
            </a:r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AE59A7-D821-5709-BC4D-2669E15B5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6743" y="570179"/>
            <a:ext cx="2365257" cy="138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B37789-CC4D-1831-386F-9CE8A7D6EA08}"/>
              </a:ext>
            </a:extLst>
          </p:cNvPr>
          <p:cNvSpPr txBox="1"/>
          <p:nvPr/>
        </p:nvSpPr>
        <p:spPr>
          <a:xfrm>
            <a:off x="943900" y="1200014"/>
            <a:ext cx="63971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Линейный элемент с р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авномерной сокращенной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схемой интегрирования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E6D0CF-98BF-B047-DF6B-F6466D3E2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500" y="598595"/>
            <a:ext cx="3818600" cy="6140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77BD7C-0C2B-0605-F32C-D6C37C2F2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017" y="579686"/>
            <a:ext cx="3818600" cy="566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8888B3-810A-44B9-9346-CD9709A68761}"/>
              </a:ext>
            </a:extLst>
          </p:cNvPr>
          <p:cNvSpPr txBox="1"/>
          <p:nvPr/>
        </p:nvSpPr>
        <p:spPr>
          <a:xfrm>
            <a:off x="7232809" y="125475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Линейный элемент с полной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схемой интегрирования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FFDC549-FDF6-CDEF-DD75-4FC86F58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7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>
                <a:extLst>
                  <a:ext uri="{FF2B5EF4-FFF2-40B4-BE49-F238E27FC236}">
                    <a16:creationId xmlns:a16="http://schemas.microsoft.com/office/drawing/2014/main" id="{8F4634F4-F147-8FAF-7949-954857F10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0580930"/>
                  </p:ext>
                </p:extLst>
              </p:nvPr>
            </p:nvGraphicFramePr>
            <p:xfrm>
              <a:off x="218831" y="1743851"/>
              <a:ext cx="10858988" cy="235035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973339">
                      <a:extLst>
                        <a:ext uri="{9D8B030D-6E8A-4147-A177-3AD203B41FA5}">
                          <a16:colId xmlns:a16="http://schemas.microsoft.com/office/drawing/2014/main" val="4180421626"/>
                        </a:ext>
                      </a:extLst>
                    </a:gridCol>
                    <a:gridCol w="1797877">
                      <a:extLst>
                        <a:ext uri="{9D8B030D-6E8A-4147-A177-3AD203B41FA5}">
                          <a16:colId xmlns:a16="http://schemas.microsoft.com/office/drawing/2014/main" val="4196417168"/>
                        </a:ext>
                      </a:extLst>
                    </a:gridCol>
                    <a:gridCol w="2141586">
                      <a:extLst>
                        <a:ext uri="{9D8B030D-6E8A-4147-A177-3AD203B41FA5}">
                          <a16:colId xmlns:a16="http://schemas.microsoft.com/office/drawing/2014/main" val="104953154"/>
                        </a:ext>
                      </a:extLst>
                    </a:gridCol>
                    <a:gridCol w="1927775">
                      <a:extLst>
                        <a:ext uri="{9D8B030D-6E8A-4147-A177-3AD203B41FA5}">
                          <a16:colId xmlns:a16="http://schemas.microsoft.com/office/drawing/2014/main" val="635919262"/>
                        </a:ext>
                      </a:extLst>
                    </a:gridCol>
                    <a:gridCol w="2018411">
                      <a:extLst>
                        <a:ext uri="{9D8B030D-6E8A-4147-A177-3AD203B41FA5}">
                          <a16:colId xmlns:a16="http://schemas.microsoft.com/office/drawing/2014/main" val="288822838"/>
                        </a:ext>
                      </a:extLst>
                    </a:gridCol>
                  </a:tblGrid>
                  <a:tr h="57815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45340" marR="45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Полная схема интегрирования</a:t>
                          </a:r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Равномерная сокращенная схема интегрирования</a:t>
                          </a:r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Усовершенствованная формула деформации</a:t>
                          </a:r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Упрощенная улучшенная формула деформации</a:t>
                          </a:r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1153428"/>
                      </a:ext>
                    </a:extLst>
                  </a:tr>
                  <a:tr h="3496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ASCE</a:t>
                          </a: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2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%</a:t>
                          </a:r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18,12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11,00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18,28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18,32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3465612"/>
                      </a:ext>
                    </a:extLst>
                  </a:tr>
                  <a:tr h="36104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200" kern="1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ASCE</a:t>
                          </a:r>
                          <a:r>
                            <a:rPr lang="ru-RU" sz="1200" kern="1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 kern="1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%</a:t>
                          </a:r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18,97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12,09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19,08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19,12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9638120"/>
                      </a:ext>
                    </a:extLst>
                  </a:tr>
                  <a:tr h="3496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200" kern="1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ASCE</a:t>
                          </a:r>
                          <a:r>
                            <a:rPr lang="ru-RU" sz="1200" kern="1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 kern="1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%</a:t>
                          </a:r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23,76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18,47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23,89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23,93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30698047"/>
                      </a:ext>
                    </a:extLst>
                  </a:tr>
                  <a:tr h="3496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ASCE</a:t>
                          </a: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%</a:t>
                          </a:r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17,03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4,2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18,20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18,33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3634368"/>
                      </a:ext>
                    </a:extLst>
                  </a:tr>
                  <a:tr h="36216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ASCE</a:t>
                          </a: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для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%</a:t>
                          </a:r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20,89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2,98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21,37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21,49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816213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>
                <a:extLst>
                  <a:ext uri="{FF2B5EF4-FFF2-40B4-BE49-F238E27FC236}">
                    <a16:creationId xmlns:a16="http://schemas.microsoft.com/office/drawing/2014/main" id="{8F4634F4-F147-8FAF-7949-954857F10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0580930"/>
                  </p:ext>
                </p:extLst>
              </p:nvPr>
            </p:nvGraphicFramePr>
            <p:xfrm>
              <a:off x="218831" y="1743851"/>
              <a:ext cx="10858988" cy="235035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973339">
                      <a:extLst>
                        <a:ext uri="{9D8B030D-6E8A-4147-A177-3AD203B41FA5}">
                          <a16:colId xmlns:a16="http://schemas.microsoft.com/office/drawing/2014/main" val="4180421626"/>
                        </a:ext>
                      </a:extLst>
                    </a:gridCol>
                    <a:gridCol w="1797877">
                      <a:extLst>
                        <a:ext uri="{9D8B030D-6E8A-4147-A177-3AD203B41FA5}">
                          <a16:colId xmlns:a16="http://schemas.microsoft.com/office/drawing/2014/main" val="4196417168"/>
                        </a:ext>
                      </a:extLst>
                    </a:gridCol>
                    <a:gridCol w="2141586">
                      <a:extLst>
                        <a:ext uri="{9D8B030D-6E8A-4147-A177-3AD203B41FA5}">
                          <a16:colId xmlns:a16="http://schemas.microsoft.com/office/drawing/2014/main" val="104953154"/>
                        </a:ext>
                      </a:extLst>
                    </a:gridCol>
                    <a:gridCol w="1927775">
                      <a:extLst>
                        <a:ext uri="{9D8B030D-6E8A-4147-A177-3AD203B41FA5}">
                          <a16:colId xmlns:a16="http://schemas.microsoft.com/office/drawing/2014/main" val="635919262"/>
                        </a:ext>
                      </a:extLst>
                    </a:gridCol>
                    <a:gridCol w="2018411">
                      <a:extLst>
                        <a:ext uri="{9D8B030D-6E8A-4147-A177-3AD203B41FA5}">
                          <a16:colId xmlns:a16="http://schemas.microsoft.com/office/drawing/2014/main" val="288822838"/>
                        </a:ext>
                      </a:extLst>
                    </a:gridCol>
                  </a:tblGrid>
                  <a:tr h="57815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45340" marR="45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Полная схема интегрирования</a:t>
                          </a:r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Равномерная сокращенная схема интегрирования</a:t>
                          </a:r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Усовершенствованная формула деформации</a:t>
                          </a:r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Упрощенная улучшенная формула деформации</a:t>
                          </a:r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1153428"/>
                      </a:ext>
                    </a:extLst>
                  </a:tr>
                  <a:tr h="3496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5" t="-168421" r="-265779" b="-4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18,12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11,00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18,28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18,32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3465612"/>
                      </a:ext>
                    </a:extLst>
                  </a:tr>
                  <a:tr h="3610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5" t="-255000" r="-26577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18,97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12,09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19,08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19,12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9638120"/>
                      </a:ext>
                    </a:extLst>
                  </a:tr>
                  <a:tr h="3496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5" t="-373684" r="-265779" b="-2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23,76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18,47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23,89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23,93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30698047"/>
                      </a:ext>
                    </a:extLst>
                  </a:tr>
                  <a:tr h="3496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5" t="-465517" r="-265779" b="-1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17,03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4,2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18,20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18,33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3634368"/>
                      </a:ext>
                    </a:extLst>
                  </a:tr>
                  <a:tr h="3621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5340" marR="4534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5" t="-555932" r="-265779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20,89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2,98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21,37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21,49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816213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>
                <a:extLst>
                  <a:ext uri="{FF2B5EF4-FFF2-40B4-BE49-F238E27FC236}">
                    <a16:creationId xmlns:a16="http://schemas.microsoft.com/office/drawing/2014/main" id="{9D01EA3A-F840-DDD2-0282-6D23EAB25A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3918118"/>
                  </p:ext>
                </p:extLst>
              </p:nvPr>
            </p:nvGraphicFramePr>
            <p:xfrm>
              <a:off x="218831" y="4248295"/>
              <a:ext cx="10858988" cy="241200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948899">
                      <a:extLst>
                        <a:ext uri="{9D8B030D-6E8A-4147-A177-3AD203B41FA5}">
                          <a16:colId xmlns:a16="http://schemas.microsoft.com/office/drawing/2014/main" val="362071916"/>
                        </a:ext>
                      </a:extLst>
                    </a:gridCol>
                    <a:gridCol w="1234435">
                      <a:extLst>
                        <a:ext uri="{9D8B030D-6E8A-4147-A177-3AD203B41FA5}">
                          <a16:colId xmlns:a16="http://schemas.microsoft.com/office/drawing/2014/main" val="2775979813"/>
                        </a:ext>
                      </a:extLst>
                    </a:gridCol>
                    <a:gridCol w="1920872">
                      <a:extLst>
                        <a:ext uri="{9D8B030D-6E8A-4147-A177-3AD203B41FA5}">
                          <a16:colId xmlns:a16="http://schemas.microsoft.com/office/drawing/2014/main" val="3631131933"/>
                        </a:ext>
                      </a:extLst>
                    </a:gridCol>
                    <a:gridCol w="1282023">
                      <a:extLst>
                        <a:ext uri="{9D8B030D-6E8A-4147-A177-3AD203B41FA5}">
                          <a16:colId xmlns:a16="http://schemas.microsoft.com/office/drawing/2014/main" val="1496997516"/>
                        </a:ext>
                      </a:extLst>
                    </a:gridCol>
                    <a:gridCol w="1824253">
                      <a:extLst>
                        <a:ext uri="{9D8B030D-6E8A-4147-A177-3AD203B41FA5}">
                          <a16:colId xmlns:a16="http://schemas.microsoft.com/office/drawing/2014/main" val="2148099509"/>
                        </a:ext>
                      </a:extLst>
                    </a:gridCol>
                    <a:gridCol w="1824253">
                      <a:extLst>
                        <a:ext uri="{9D8B030D-6E8A-4147-A177-3AD203B41FA5}">
                          <a16:colId xmlns:a16="http://schemas.microsoft.com/office/drawing/2014/main" val="1012017252"/>
                        </a:ext>
                      </a:extLst>
                    </a:gridCol>
                    <a:gridCol w="1824253">
                      <a:extLst>
                        <a:ext uri="{9D8B030D-6E8A-4147-A177-3AD203B41FA5}">
                          <a16:colId xmlns:a16="http://schemas.microsoft.com/office/drawing/2014/main" val="1003049835"/>
                        </a:ext>
                      </a:extLst>
                    </a:gridCol>
                  </a:tblGrid>
                  <a:tr h="2604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Полная схема интегрирования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Равномерная сокращенная схема интегрирования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35782785"/>
                      </a:ext>
                    </a:extLst>
                  </a:tr>
                  <a:tr h="6179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SOLID185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SOLID186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SOLID186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7551738"/>
                      </a:ext>
                    </a:extLst>
                  </a:tr>
                  <a:tr h="293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1,6719*10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18,12</a:t>
                          </a:r>
                          <a: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1,6012*10</a:t>
                          </a:r>
                          <a:r>
                            <a:rPr lang="ru-RU" sz="12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14,51</a:t>
                          </a:r>
                          <a: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1,5916*10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19003899"/>
                      </a:ext>
                    </a:extLst>
                  </a:tr>
                  <a:tr h="3250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1,6127*10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18,97</a:t>
                          </a:r>
                          <a: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1,5444*10</a:t>
                          </a:r>
                          <a:r>
                            <a:rPr lang="ru-RU" sz="12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15,39</a:t>
                          </a:r>
                          <a: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1,5364*10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14,95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512620"/>
                      </a:ext>
                    </a:extLst>
                  </a:tr>
                  <a:tr h="293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1,9130*10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23,76</a:t>
                          </a:r>
                          <a: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1,8611*10</a:t>
                          </a:r>
                          <a:r>
                            <a:rPr lang="ru-RU" sz="12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21,64</a:t>
                          </a:r>
                          <a: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1,8529*10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21,29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85729333"/>
                      </a:ext>
                    </a:extLst>
                  </a:tr>
                  <a:tr h="293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298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05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189</a:t>
                          </a: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en-US" sz="12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12,93 %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2,16380*10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11,91 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6854160"/>
                      </a:ext>
                    </a:extLst>
                  </a:tr>
                  <a:tr h="3281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899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20,89 %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924</a:t>
                          </a: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en-US" sz="12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11,15 %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8,17929*10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13,92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45597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>
                <a:extLst>
                  <a:ext uri="{FF2B5EF4-FFF2-40B4-BE49-F238E27FC236}">
                    <a16:creationId xmlns:a16="http://schemas.microsoft.com/office/drawing/2014/main" id="{9D01EA3A-F840-DDD2-0282-6D23EAB25A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3918118"/>
                  </p:ext>
                </p:extLst>
              </p:nvPr>
            </p:nvGraphicFramePr>
            <p:xfrm>
              <a:off x="218831" y="4248295"/>
              <a:ext cx="10858988" cy="241200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948899">
                      <a:extLst>
                        <a:ext uri="{9D8B030D-6E8A-4147-A177-3AD203B41FA5}">
                          <a16:colId xmlns:a16="http://schemas.microsoft.com/office/drawing/2014/main" val="362071916"/>
                        </a:ext>
                      </a:extLst>
                    </a:gridCol>
                    <a:gridCol w="1234435">
                      <a:extLst>
                        <a:ext uri="{9D8B030D-6E8A-4147-A177-3AD203B41FA5}">
                          <a16:colId xmlns:a16="http://schemas.microsoft.com/office/drawing/2014/main" val="2775979813"/>
                        </a:ext>
                      </a:extLst>
                    </a:gridCol>
                    <a:gridCol w="1920872">
                      <a:extLst>
                        <a:ext uri="{9D8B030D-6E8A-4147-A177-3AD203B41FA5}">
                          <a16:colId xmlns:a16="http://schemas.microsoft.com/office/drawing/2014/main" val="3631131933"/>
                        </a:ext>
                      </a:extLst>
                    </a:gridCol>
                    <a:gridCol w="1282023">
                      <a:extLst>
                        <a:ext uri="{9D8B030D-6E8A-4147-A177-3AD203B41FA5}">
                          <a16:colId xmlns:a16="http://schemas.microsoft.com/office/drawing/2014/main" val="1496997516"/>
                        </a:ext>
                      </a:extLst>
                    </a:gridCol>
                    <a:gridCol w="1824253">
                      <a:extLst>
                        <a:ext uri="{9D8B030D-6E8A-4147-A177-3AD203B41FA5}">
                          <a16:colId xmlns:a16="http://schemas.microsoft.com/office/drawing/2014/main" val="2148099509"/>
                        </a:ext>
                      </a:extLst>
                    </a:gridCol>
                    <a:gridCol w="1824253">
                      <a:extLst>
                        <a:ext uri="{9D8B030D-6E8A-4147-A177-3AD203B41FA5}">
                          <a16:colId xmlns:a16="http://schemas.microsoft.com/office/drawing/2014/main" val="1012017252"/>
                        </a:ext>
                      </a:extLst>
                    </a:gridCol>
                    <a:gridCol w="1824253">
                      <a:extLst>
                        <a:ext uri="{9D8B030D-6E8A-4147-A177-3AD203B41FA5}">
                          <a16:colId xmlns:a16="http://schemas.microsoft.com/office/drawing/2014/main" val="1003049835"/>
                        </a:ext>
                      </a:extLst>
                    </a:gridCol>
                  </a:tblGrid>
                  <a:tr h="2604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Полная схема интегрирования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12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Равномерная сокращенная схема интегрирования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35782785"/>
                      </a:ext>
                    </a:extLst>
                  </a:tr>
                  <a:tr h="6179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SOLID185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SOLID186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SOLID186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7551738"/>
                      </a:ext>
                    </a:extLst>
                  </a:tr>
                  <a:tr h="2934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41" t="-304167" r="-1044231" b="-4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1,6719*10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18,12</a:t>
                          </a:r>
                          <a: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1,6012*10</a:t>
                          </a:r>
                          <a:r>
                            <a:rPr lang="ru-RU" sz="12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14,51</a:t>
                          </a:r>
                          <a: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1,5916*10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19003899"/>
                      </a:ext>
                    </a:extLst>
                  </a:tr>
                  <a:tr h="32504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41" t="-366038" r="-104423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1,6127*10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18,97</a:t>
                          </a:r>
                          <a: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1,5444*10</a:t>
                          </a:r>
                          <a:r>
                            <a:rPr lang="ru-RU" sz="12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15,39</a:t>
                          </a:r>
                          <a: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1,5364*10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14,95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512620"/>
                      </a:ext>
                    </a:extLst>
                  </a:tr>
                  <a:tr h="2934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41" t="-504082" r="-1044231" b="-22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1,9130*10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23,76</a:t>
                          </a:r>
                          <a: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1,8611*10</a:t>
                          </a:r>
                          <a:r>
                            <a:rPr lang="ru-RU" sz="12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21,64</a:t>
                          </a:r>
                          <a: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1,8529*10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21,29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85729333"/>
                      </a:ext>
                    </a:extLst>
                  </a:tr>
                  <a:tr h="2934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41" t="-616667" r="-1044231" b="-1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298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05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189</a:t>
                          </a: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en-US" sz="12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12,93 %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2,16380*10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11,91 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6854160"/>
                      </a:ext>
                    </a:extLst>
                  </a:tr>
                  <a:tr h="3281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41" t="-637037" r="-1044231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899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20,89 %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924</a:t>
                          </a: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*10</a:t>
                          </a:r>
                          <a:r>
                            <a:rPr lang="en-US" sz="12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11,15 %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8,17929*10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13,92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45597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D1743B0-DA72-D5F3-B61E-BB53C599AB09}"/>
              </a:ext>
            </a:extLst>
          </p:cNvPr>
          <p:cNvSpPr txBox="1"/>
          <p:nvPr/>
        </p:nvSpPr>
        <p:spPr>
          <a:xfrm>
            <a:off x="218830" y="215337"/>
            <a:ext cx="11411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Исследование влияния технологии элемента на величины жесткости 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C5AD9E-29F0-5809-7491-ECE888D33AB5}"/>
              </a:ext>
            </a:extLst>
          </p:cNvPr>
          <p:cNvSpPr txBox="1"/>
          <p:nvPr/>
        </p:nvSpPr>
        <p:spPr>
          <a:xfrm>
            <a:off x="-1901076" y="1482071"/>
            <a:ext cx="81814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Aft>
                <a:spcPts val="6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Значения отклонений  жесткостей пружин для элемента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185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2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178CD809-7FD4-3609-26CC-6031114A9E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01459726"/>
                  </p:ext>
                </p:extLst>
              </p:nvPr>
            </p:nvGraphicFramePr>
            <p:xfrm>
              <a:off x="537661" y="1218635"/>
              <a:ext cx="11330488" cy="208312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448552">
                      <a:extLst>
                        <a:ext uri="{9D8B030D-6E8A-4147-A177-3AD203B41FA5}">
                          <a16:colId xmlns:a16="http://schemas.microsoft.com/office/drawing/2014/main" val="313409804"/>
                        </a:ext>
                      </a:extLst>
                    </a:gridCol>
                    <a:gridCol w="2871537">
                      <a:extLst>
                        <a:ext uri="{9D8B030D-6E8A-4147-A177-3AD203B41FA5}">
                          <a16:colId xmlns:a16="http://schemas.microsoft.com/office/drawing/2014/main" val="3297990052"/>
                        </a:ext>
                      </a:extLst>
                    </a:gridCol>
                    <a:gridCol w="2197768">
                      <a:extLst>
                        <a:ext uri="{9D8B030D-6E8A-4147-A177-3AD203B41FA5}">
                          <a16:colId xmlns:a16="http://schemas.microsoft.com/office/drawing/2014/main" val="2932060654"/>
                        </a:ext>
                      </a:extLst>
                    </a:gridCol>
                    <a:gridCol w="2624131">
                      <a:extLst>
                        <a:ext uri="{9D8B030D-6E8A-4147-A177-3AD203B41FA5}">
                          <a16:colId xmlns:a16="http://schemas.microsoft.com/office/drawing/2014/main" val="2428491513"/>
                        </a:ext>
                      </a:extLst>
                    </a:gridCol>
                    <a:gridCol w="2188500">
                      <a:extLst>
                        <a:ext uri="{9D8B030D-6E8A-4147-A177-3AD203B41FA5}">
                          <a16:colId xmlns:a16="http://schemas.microsoft.com/office/drawing/2014/main" val="383808705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Размер элемента КЭ сетки 0.5 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Размер элемента КЭ сетки 1 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524858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1,5576*10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12,11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1,5916*10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16,27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25498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1,5045*10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13,15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1,5364*10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17,57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66124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1,8151*10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19,65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1,8529*10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27,05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290667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𝛳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2,06753*10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8,44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2,16380*10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13,49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54481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7,79666*10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10,75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8,17929*10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16,18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11183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178CD809-7FD4-3609-26CC-6031114A9E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01459726"/>
                  </p:ext>
                </p:extLst>
              </p:nvPr>
            </p:nvGraphicFramePr>
            <p:xfrm>
              <a:off x="537661" y="1218635"/>
              <a:ext cx="11330488" cy="208312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448552">
                      <a:extLst>
                        <a:ext uri="{9D8B030D-6E8A-4147-A177-3AD203B41FA5}">
                          <a16:colId xmlns:a16="http://schemas.microsoft.com/office/drawing/2014/main" val="313409804"/>
                        </a:ext>
                      </a:extLst>
                    </a:gridCol>
                    <a:gridCol w="2871537">
                      <a:extLst>
                        <a:ext uri="{9D8B030D-6E8A-4147-A177-3AD203B41FA5}">
                          <a16:colId xmlns:a16="http://schemas.microsoft.com/office/drawing/2014/main" val="3297990052"/>
                        </a:ext>
                      </a:extLst>
                    </a:gridCol>
                    <a:gridCol w="2197768">
                      <a:extLst>
                        <a:ext uri="{9D8B030D-6E8A-4147-A177-3AD203B41FA5}">
                          <a16:colId xmlns:a16="http://schemas.microsoft.com/office/drawing/2014/main" val="2932060654"/>
                        </a:ext>
                      </a:extLst>
                    </a:gridCol>
                    <a:gridCol w="2624131">
                      <a:extLst>
                        <a:ext uri="{9D8B030D-6E8A-4147-A177-3AD203B41FA5}">
                          <a16:colId xmlns:a16="http://schemas.microsoft.com/office/drawing/2014/main" val="2428491513"/>
                        </a:ext>
                      </a:extLst>
                    </a:gridCol>
                    <a:gridCol w="2188500">
                      <a:extLst>
                        <a:ext uri="{9D8B030D-6E8A-4147-A177-3AD203B41FA5}">
                          <a16:colId xmlns:a16="http://schemas.microsoft.com/office/drawing/2014/main" val="3838087058"/>
                        </a:ext>
                      </a:extLst>
                    </a:gridCol>
                  </a:tblGrid>
                  <a:tr h="6017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Размер элемента КЭ сетки 0.5 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Размер элемента КЭ сетки 1 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52485804"/>
                      </a:ext>
                    </a:extLst>
                  </a:tr>
                  <a:tr h="2817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0" t="-217391" r="-681933" b="-4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1,5576*10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12,11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1,5916*10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16,27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2549855"/>
                      </a:ext>
                    </a:extLst>
                  </a:tr>
                  <a:tr h="3165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0" t="-275472" r="-6819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1,5045*10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13,15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1,5364*10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17,57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6612404"/>
                      </a:ext>
                    </a:extLst>
                  </a:tr>
                  <a:tr h="2817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0" t="-432609" r="-681933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1,8151*10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19,65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1,8529*10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27,05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2906675"/>
                      </a:ext>
                    </a:extLst>
                  </a:tr>
                  <a:tr h="2817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0" t="-532609" r="-681933" b="-1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2,06753*10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8,44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2,16380*10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13,49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5448192"/>
                      </a:ext>
                    </a:extLst>
                  </a:tr>
                  <a:tr h="31953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0" t="-549057" r="-681933" b="-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7,79666*10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10,75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8,17929*10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16,18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111832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2FB15833-1284-14AB-F09E-76F5B6D85C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308123"/>
                  </p:ext>
                </p:extLst>
              </p:nvPr>
            </p:nvGraphicFramePr>
            <p:xfrm>
              <a:off x="537663" y="4078887"/>
              <a:ext cx="11330485" cy="208312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464592">
                      <a:extLst>
                        <a:ext uri="{9D8B030D-6E8A-4147-A177-3AD203B41FA5}">
                          <a16:colId xmlns:a16="http://schemas.microsoft.com/office/drawing/2014/main" val="3313535365"/>
                        </a:ext>
                      </a:extLst>
                    </a:gridCol>
                    <a:gridCol w="2823411">
                      <a:extLst>
                        <a:ext uri="{9D8B030D-6E8A-4147-A177-3AD203B41FA5}">
                          <a16:colId xmlns:a16="http://schemas.microsoft.com/office/drawing/2014/main" val="1591852133"/>
                        </a:ext>
                      </a:extLst>
                    </a:gridCol>
                    <a:gridCol w="2245895">
                      <a:extLst>
                        <a:ext uri="{9D8B030D-6E8A-4147-A177-3AD203B41FA5}">
                          <a16:colId xmlns:a16="http://schemas.microsoft.com/office/drawing/2014/main" val="1073854532"/>
                        </a:ext>
                      </a:extLst>
                    </a:gridCol>
                    <a:gridCol w="2630905">
                      <a:extLst>
                        <a:ext uri="{9D8B030D-6E8A-4147-A177-3AD203B41FA5}">
                          <a16:colId xmlns:a16="http://schemas.microsoft.com/office/drawing/2014/main" val="3447755118"/>
                        </a:ext>
                      </a:extLst>
                    </a:gridCol>
                    <a:gridCol w="2165682">
                      <a:extLst>
                        <a:ext uri="{9D8B030D-6E8A-4147-A177-3AD203B41FA5}">
                          <a16:colId xmlns:a16="http://schemas.microsoft.com/office/drawing/2014/main" val="12002865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Размер элемента КЭ сетки 1 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Размер элемента КЭ сетки 2 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109932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1,5132*10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10,54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1,5772*10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15,21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908018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1,4624*10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11,91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1,5219*10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16,46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89605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Н/м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1,7517*10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20,11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1,8175*10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24,62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5960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𝛳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2,16212*10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13,40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2,36066*10</a:t>
                          </a:r>
                          <a:r>
                            <a:rPr lang="ru-RU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23,81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86794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Н*м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8,17461*10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16,12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9,17684*10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30,35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398377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2FB15833-1284-14AB-F09E-76F5B6D85C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308123"/>
                  </p:ext>
                </p:extLst>
              </p:nvPr>
            </p:nvGraphicFramePr>
            <p:xfrm>
              <a:off x="537663" y="4078887"/>
              <a:ext cx="11330485" cy="208312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464592">
                      <a:extLst>
                        <a:ext uri="{9D8B030D-6E8A-4147-A177-3AD203B41FA5}">
                          <a16:colId xmlns:a16="http://schemas.microsoft.com/office/drawing/2014/main" val="3313535365"/>
                        </a:ext>
                      </a:extLst>
                    </a:gridCol>
                    <a:gridCol w="2823411">
                      <a:extLst>
                        <a:ext uri="{9D8B030D-6E8A-4147-A177-3AD203B41FA5}">
                          <a16:colId xmlns:a16="http://schemas.microsoft.com/office/drawing/2014/main" val="1591852133"/>
                        </a:ext>
                      </a:extLst>
                    </a:gridCol>
                    <a:gridCol w="2245895">
                      <a:extLst>
                        <a:ext uri="{9D8B030D-6E8A-4147-A177-3AD203B41FA5}">
                          <a16:colId xmlns:a16="http://schemas.microsoft.com/office/drawing/2014/main" val="1073854532"/>
                        </a:ext>
                      </a:extLst>
                    </a:gridCol>
                    <a:gridCol w="2630905">
                      <a:extLst>
                        <a:ext uri="{9D8B030D-6E8A-4147-A177-3AD203B41FA5}">
                          <a16:colId xmlns:a16="http://schemas.microsoft.com/office/drawing/2014/main" val="3447755118"/>
                        </a:ext>
                      </a:extLst>
                    </a:gridCol>
                    <a:gridCol w="2165682">
                      <a:extLst>
                        <a:ext uri="{9D8B030D-6E8A-4147-A177-3AD203B41FA5}">
                          <a16:colId xmlns:a16="http://schemas.microsoft.com/office/drawing/2014/main" val="120028654"/>
                        </a:ext>
                      </a:extLst>
                    </a:gridCol>
                  </a:tblGrid>
                  <a:tr h="6017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Размер элемента КЭ сетки 1 м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Размер элемента КЭ сетки 2 м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Отклонение от значений 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ACSE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1099323"/>
                      </a:ext>
                    </a:extLst>
                  </a:tr>
                  <a:tr h="2817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7" t="-217391" r="-675417" b="-4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1,5132*10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10,54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1,5772*10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15,21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90801826"/>
                      </a:ext>
                    </a:extLst>
                  </a:tr>
                  <a:tr h="3165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7" t="-280769" r="-675417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1,4624*10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11,91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1,5219*10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16,46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8960589"/>
                      </a:ext>
                    </a:extLst>
                  </a:tr>
                  <a:tr h="2817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7" t="-430435" r="-675417" b="-2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1,7517*10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20,11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1,8175*10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24,62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5960246"/>
                      </a:ext>
                    </a:extLst>
                  </a:tr>
                  <a:tr h="2817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7" t="-519149" r="-675417" b="-1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2,16212*10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13,40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2,36066*10</a:t>
                          </a:r>
                          <a:r>
                            <a:rPr lang="ru-RU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23,81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8679431"/>
                      </a:ext>
                    </a:extLst>
                  </a:tr>
                  <a:tr h="31953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7" t="-559615" r="-675417" b="-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8,17461*10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16,12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9,17684*10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30,35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398377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977F20C-8DE3-12DC-4287-0C165289B753}"/>
              </a:ext>
            </a:extLst>
          </p:cNvPr>
          <p:cNvSpPr txBox="1"/>
          <p:nvPr/>
        </p:nvSpPr>
        <p:spPr>
          <a:xfrm>
            <a:off x="299536" y="201436"/>
            <a:ext cx="1222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жесткостей от размеров элемента конечно-элементной сетки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A4F60-D997-CFF5-EF8B-3B33102839BD}"/>
              </a:ext>
            </a:extLst>
          </p:cNvPr>
          <p:cNvSpPr txBox="1"/>
          <p:nvPr/>
        </p:nvSpPr>
        <p:spPr>
          <a:xfrm>
            <a:off x="537661" y="778543"/>
            <a:ext cx="1133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SOLID186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равномерно сокращенной схемой интегрирования для размера области 50х50х35 м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AFC42-F4BA-7F26-BFEF-9920D83D87A4}"/>
              </a:ext>
            </a:extLst>
          </p:cNvPr>
          <p:cNvSpPr txBox="1"/>
          <p:nvPr/>
        </p:nvSpPr>
        <p:spPr>
          <a:xfrm>
            <a:off x="411706" y="3515613"/>
            <a:ext cx="1133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SOLID186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равномерно сокращенной схемой интегрирования для размера области 100х100х85 м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1D87439-F4DC-9749-55FD-EF6DEE4E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375" y="6252683"/>
            <a:ext cx="2743200" cy="365125"/>
          </a:xfrm>
        </p:spPr>
        <p:txBody>
          <a:bodyPr/>
          <a:lstStyle/>
          <a:p>
            <a:fld id="{7BD0811F-ABE9-467C-AA32-D80D126F124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F9AEF6D-715F-55B7-5BDE-22829A1D7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057179"/>
              </p:ext>
            </p:extLst>
          </p:nvPr>
        </p:nvGraphicFramePr>
        <p:xfrm>
          <a:off x="367718" y="974162"/>
          <a:ext cx="11243509" cy="8574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23177">
                  <a:extLst>
                    <a:ext uri="{9D8B030D-6E8A-4147-A177-3AD203B41FA5}">
                      <a16:colId xmlns:a16="http://schemas.microsoft.com/office/drawing/2014/main" val="1195419439"/>
                    </a:ext>
                  </a:extLst>
                </a:gridCol>
                <a:gridCol w="1364962">
                  <a:extLst>
                    <a:ext uri="{9D8B030D-6E8A-4147-A177-3AD203B41FA5}">
                      <a16:colId xmlns:a16="http://schemas.microsoft.com/office/drawing/2014/main" val="1506920927"/>
                    </a:ext>
                  </a:extLst>
                </a:gridCol>
                <a:gridCol w="1364962">
                  <a:extLst>
                    <a:ext uri="{9D8B030D-6E8A-4147-A177-3AD203B41FA5}">
                      <a16:colId xmlns:a16="http://schemas.microsoft.com/office/drawing/2014/main" val="3911155511"/>
                    </a:ext>
                  </a:extLst>
                </a:gridCol>
                <a:gridCol w="1364962">
                  <a:extLst>
                    <a:ext uri="{9D8B030D-6E8A-4147-A177-3AD203B41FA5}">
                      <a16:colId xmlns:a16="http://schemas.microsoft.com/office/drawing/2014/main" val="1626973152"/>
                    </a:ext>
                  </a:extLst>
                </a:gridCol>
                <a:gridCol w="1364962">
                  <a:extLst>
                    <a:ext uri="{9D8B030D-6E8A-4147-A177-3AD203B41FA5}">
                      <a16:colId xmlns:a16="http://schemas.microsoft.com/office/drawing/2014/main" val="4005057276"/>
                    </a:ext>
                  </a:extLst>
                </a:gridCol>
                <a:gridCol w="1342476">
                  <a:extLst>
                    <a:ext uri="{9D8B030D-6E8A-4147-A177-3AD203B41FA5}">
                      <a16:colId xmlns:a16="http://schemas.microsoft.com/office/drawing/2014/main" val="370594577"/>
                    </a:ext>
                  </a:extLst>
                </a:gridCol>
                <a:gridCol w="1718008">
                  <a:extLst>
                    <a:ext uri="{9D8B030D-6E8A-4147-A177-3AD203B41FA5}">
                      <a16:colId xmlns:a16="http://schemas.microsoft.com/office/drawing/2014/main" val="1797540951"/>
                    </a:ext>
                  </a:extLst>
                </a:gridCol>
              </a:tblGrid>
              <a:tr h="285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области грунта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50×50×35 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60×60×45 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70×70×55 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80×80×65 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90×90×75 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100×100×85 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990884"/>
                  </a:ext>
                </a:extLst>
              </a:tr>
              <a:tr h="285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узлов сетки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368271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675331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1116191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1714851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2495311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3481571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021148"/>
                  </a:ext>
                </a:extLst>
              </a:tr>
              <a:tr h="285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элементов сетки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269500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607500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958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7F38F9D-3EF8-A092-D67E-86F72333B5E0}"/>
              </a:ext>
            </a:extLst>
          </p:cNvPr>
          <p:cNvSpPr txBox="1"/>
          <p:nvPr/>
        </p:nvSpPr>
        <p:spPr>
          <a:xfrm>
            <a:off x="367717" y="275879"/>
            <a:ext cx="11243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жесткостей от геометрических параметров области грунта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E77F7-7894-9601-7D75-47571108276B}"/>
              </a:ext>
            </a:extLst>
          </p:cNvPr>
          <p:cNvSpPr txBox="1"/>
          <p:nvPr/>
        </p:nvSpPr>
        <p:spPr>
          <a:xfrm>
            <a:off x="2963779" y="5931288"/>
            <a:ext cx="6264442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Отклонение величин от значений эквивалентных жесткостей из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ASCE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B2C08EB9-38FC-C357-E3F8-F89EEE4E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811F-ABE9-467C-AA32-D80D126F1243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391CE2-2E6A-FFB1-C017-FAB7D17A3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79" y="2157581"/>
            <a:ext cx="6382079" cy="38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19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5655</TotalTime>
  <Words>2653</Words>
  <Application>Microsoft Office PowerPoint</Application>
  <PresentationFormat>Широкоэкранный</PresentationFormat>
  <Paragraphs>645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Тема Office</vt:lpstr>
      <vt:lpstr>Презентация PowerPoint</vt:lpstr>
      <vt:lpstr>Презентация PowerPoint</vt:lpstr>
      <vt:lpstr>Задачи исследования</vt:lpstr>
      <vt:lpstr>Презентация PowerPoint</vt:lpstr>
      <vt:lpstr>Презентация PowerPoint</vt:lpstr>
      <vt:lpstr>Проверка точности аналитически полученных величин жесткости на основе ASCE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о компактном моделировании заглубленных фундаментов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результаты: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Суббота Анастасия Дмитриевна</dc:creator>
  <cp:lastModifiedBy>Суббота Анастасия Дмитриевна</cp:lastModifiedBy>
  <cp:revision>115</cp:revision>
  <dcterms:created xsi:type="dcterms:W3CDTF">2022-04-16T05:06:59Z</dcterms:created>
  <dcterms:modified xsi:type="dcterms:W3CDTF">2022-06-14T22:39:10Z</dcterms:modified>
</cp:coreProperties>
</file>