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83" r:id="rId4"/>
    <p:sldId id="260" r:id="rId5"/>
    <p:sldId id="261" r:id="rId6"/>
    <p:sldId id="262" r:id="rId7"/>
    <p:sldId id="259" r:id="rId8"/>
    <p:sldId id="263" r:id="rId9"/>
    <p:sldId id="264" r:id="rId10"/>
    <p:sldId id="284" r:id="rId11"/>
    <p:sldId id="267" r:id="rId12"/>
    <p:sldId id="285" r:id="rId13"/>
    <p:sldId id="271" r:id="rId14"/>
    <p:sldId id="272" r:id="rId15"/>
    <p:sldId id="273" r:id="rId16"/>
    <p:sldId id="282" r:id="rId17"/>
    <p:sldId id="274" r:id="rId18"/>
    <p:sldId id="275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EEBD4-3CF1-40C1-A036-E575A5C6F635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E074B-0CD5-4D12-BFE5-669FDD8F3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804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14565-D632-A8F3-96A8-870B7E1BD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D72046-6EFC-3C80-A4BD-5E623357C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C561D-EBE8-93ED-9B2B-4296F9365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CDAE5-7C79-45F5-9E91-5092C87829F4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AFE518-AF7B-6FF0-B9B3-FD188E1AF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C3D890-2D50-550A-1609-B45E427D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B911-54B9-4B8C-B6CA-7430A3B83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85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F08C5-9B80-6407-37C8-55BCF3B6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4E6DEC-D789-BC3A-52C2-996A807F7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2A5AFD-831A-FD5F-10AE-19A871063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1EE01-5122-4C49-AED9-16607C788D03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5A6A2A-70D6-3E61-17FE-0D8FD7AF2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F2DEA8-28FE-C23A-E4B9-1B09AC058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B911-54B9-4B8C-B6CA-7430A3B83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2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F4323F-2184-41EA-BA37-F417970459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76E0CF-FA26-63C7-1E07-67922C3C1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CB0118-8DB2-8C5C-7617-2ED79046B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5762-7258-457B-85D8-A2086284B9A8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6ACBCD-A3AF-6F66-C804-3837DCD60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74760C-9845-C25E-2B26-D0F8DA92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B911-54B9-4B8C-B6CA-7430A3B83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88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FBD28-2642-03B2-A2EF-26795F2AA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BA09A9-493E-27DD-FFB3-AEA25D2DB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A6DDEB-7835-E872-9ABE-17AEABBBD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C656-0ADC-4F48-ADF5-42A8B3D6F40E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CF85B8-C0E1-8DFE-6ED3-D21BDBD90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330BEA-36DB-FFE7-49F0-DA7AB562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B911-54B9-4B8C-B6CA-7430A3B83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10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3D4358-0DE0-BDA4-6AEC-3B9034B0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E9B707-D6D3-7CD2-8EDF-A3DE86BBA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D8CA41-9438-58FF-0D9C-488303A0E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FD7D-C33C-497B-8EDC-1B33654C9736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47DA7C-03D7-EB83-A47D-BDF2FA162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CA2947-1DFD-FB89-64E8-DB63AE600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B911-54B9-4B8C-B6CA-7430A3B83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69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94F29D-806A-8947-2CEC-A688C028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A3957A-15C3-E99D-6FC8-1897CCD50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9CBA2F-D6B6-042B-D406-2D9D73752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29CB84-5FF5-8207-FCEF-7F10CF4D0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A8D9B-230F-453D-83BB-178BE61AA009}" type="datetime1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15A803-E60F-4418-6BD2-B4074F3D8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682977-3789-4AAB-1AAE-9ABCBFFC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B911-54B9-4B8C-B6CA-7430A3B83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439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FA716-EE9C-90A8-5C88-D3BD52879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BBC588-7E26-E807-6DB4-DCB9BA2C6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6F3171-BEDB-AD74-95FA-7C9F607D5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0D6C8B-95EB-B990-A414-135CD395F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FBFFCF-C4A0-9876-BEE3-79F3F8FDA1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FFF2CA1-0D34-BF25-1957-5076429A2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61094-ADDC-46A2-8026-DFC3262C2A6C}" type="datetime1">
              <a:rPr lang="ru-RU" smtClean="0"/>
              <a:t>27.06.2023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D70EFC-5340-16C5-A2D4-4838DE032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64F14C-5DB3-7262-D5BB-AC2B0E7D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B911-54B9-4B8C-B6CA-7430A3B83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08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B284B-39D8-F791-7C2A-EB4A47B6E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F408EE-4C1C-3FB6-BFCA-5CFF803D5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84D1-51EF-46A7-9706-DA10BD43C501}" type="datetime1">
              <a:rPr lang="ru-RU" smtClean="0"/>
              <a:t>27.06.2023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11CD269-DB9A-DE1D-75A5-6C0CB5B15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B3B23E-98DD-CD12-00EE-B6E3A22A3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B911-54B9-4B8C-B6CA-7430A3B83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51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A56C56-C210-23A5-A862-BE1EF06EE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EB02-B9AB-4370-85FB-0755756E1DEE}" type="datetime1">
              <a:rPr lang="ru-RU" smtClean="0"/>
              <a:t>27.06.2023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DF47AD3-79E6-E2DC-76D7-7CA47B6C0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E967A8-5381-7F44-3D80-DC22FF59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B911-54B9-4B8C-B6CA-7430A3B83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486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D907C-EFDD-E15F-07B6-B7C7DE566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8B4013-5AE6-3A91-DD4C-7C20900E3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6310C8-F6E7-D335-BDD4-9196EBA5C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12453A-0A62-C928-CFAC-E71E7F7BD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353F-C0A8-4E00-A904-882C234C0AAB}" type="datetime1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3ACABA-2A12-6801-B5F6-F013B7B25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370312-2377-9DB9-E2A4-9A26387AE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B911-54B9-4B8C-B6CA-7430A3B83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46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A65A7-05B2-8781-3184-496C19DB2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43DF36-73B5-D900-F70A-3C4783672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5302D9-3057-3A34-6610-7BF8D9850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28799E-2116-7640-867C-97540412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4BE3-7B57-433D-9A09-6C87FD193BB0}" type="datetime1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2C5FB0-CAEC-4A1B-7E32-F3FDDB0E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93C0F2-4619-AF0F-B82E-0DCFEDC56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EB911-54B9-4B8C-B6CA-7430A3B83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7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801AB-0164-78BB-8A12-E6FDD09E2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CEFD14-BF77-CAA1-1255-1FE363D2D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5087A1-1D48-9D72-29D2-3E3AB85609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B0F36-63DB-4298-BC9E-7D2D6E009734}" type="datetime1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3659BF-2879-A1C2-9CAC-D4022DC53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F908A7-BE25-28EB-99D1-FEB506E75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EB911-54B9-4B8C-B6CA-7430A3B83A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5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F9659-AD3A-6934-1D95-536BB348E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83600"/>
            <a:ext cx="12192000" cy="303429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ru-RU" b="1" dirty="0"/>
              <a:t>Моделирование динамики камня, движущегося по льду при игре</a:t>
            </a:r>
            <a:br>
              <a:rPr lang="ru-RU" b="1" dirty="0"/>
            </a:br>
            <a:r>
              <a:rPr lang="ru-RU" b="1" dirty="0"/>
              <a:t>в керлинг</a:t>
            </a:r>
            <a:br>
              <a:rPr lang="ru-RU" dirty="0"/>
            </a:br>
            <a:r>
              <a:rPr lang="ru-RU" sz="4000" dirty="0"/>
              <a:t>Выпускная квалификационная работа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07BBCD-A49A-CAE6-3304-3B286B28D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357254"/>
            <a:ext cx="12192000" cy="1997364"/>
          </a:xfrm>
        </p:spPr>
        <p:txBody>
          <a:bodyPr>
            <a:normAutofit/>
          </a:bodyPr>
          <a:lstStyle/>
          <a:p>
            <a:r>
              <a:rPr lang="ru-RU" sz="2800" dirty="0"/>
              <a:t>Студент: Шилов Михаил Александрович, гр. 5030103/90301</a:t>
            </a:r>
          </a:p>
          <a:p>
            <a:r>
              <a:rPr lang="ru-RU" sz="2800" dirty="0"/>
              <a:t>Научный руководитель: Иванова Елена Александровна, профессор ВШТМиМФ, д. ф-м. н. 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1801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1CC7F8F-1F8E-7872-D848-525989FA6B30}"/>
              </a:ext>
            </a:extLst>
          </p:cNvPr>
          <p:cNvSpPr txBox="1"/>
          <p:nvPr/>
        </p:nvSpPr>
        <p:spPr>
          <a:xfrm>
            <a:off x="6203364" y="5669823"/>
            <a:ext cx="5317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Рисунок 4. Влияние смещения центра масс на траекторию в задаче о плоском кольце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868EB-A40A-9AAD-B2E6-846BAB67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634182" cy="2213157"/>
          </a:xfrm>
        </p:spPr>
        <p:txBody>
          <a:bodyPr>
            <a:normAutofit/>
          </a:bodyPr>
          <a:lstStyle/>
          <a:p>
            <a:r>
              <a:rPr lang="ru-RU" sz="3600" dirty="0"/>
              <a:t>Влияние смещения центра масс из геометрического центра кольца на траекторию кольца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3F02DB-15CC-3312-FADF-08B2D95FDA7F}"/>
                  </a:ext>
                </a:extLst>
              </p:cNvPr>
              <p:cNvSpPr txBox="1"/>
              <p:nvPr/>
            </p:nvSpPr>
            <p:spPr>
              <a:xfrm>
                <a:off x="258620" y="2462112"/>
                <a:ext cx="4636655" cy="37389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Пусть</a:t>
                </a:r>
                <a14:m>
                  <m:oMath xmlns:m="http://schemas.openxmlformats.org/officeDocument/2006/math">
                    <m:r>
                      <a:rPr lang="en-US" sz="2400" b="0" i="0" kern="1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ru-RU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ru-RU" sz="24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ru-RU" sz="24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bar>
                      </m:e>
                      <m:sub>
                        <m:r>
                          <a:rPr lang="ru-RU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sub>
                    </m:sSub>
                    <m:d>
                      <m:dPr>
                        <m:ctrlPr>
                          <a:rPr lang="ru-RU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ru-RU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ba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ba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≠0 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Пусть точки образуют равносторонний треугольник.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Пример (рисунок 4):</a:t>
                </a:r>
                <a:br>
                  <a:rPr lang="ru-RU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ru-RU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ru-RU" sz="24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ru-RU" sz="24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bar>
                      </m:e>
                      <m:sub>
                        <m:r>
                          <a:rPr lang="ru-RU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sub>
                    </m:sSub>
                    <m:d>
                      <m:dPr>
                        <m:ctrlPr>
                          <a:rPr lang="ru-RU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ru-RU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24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bar>
                      </m:e>
                      <m:sub>
                        <m: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=0.03</m:t>
                    </m:r>
                    <m:bar>
                      <m:barPr>
                        <m:ctrlPr>
                          <a:rPr lang="en-US" sz="24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bar>
                  </m:oMath>
                </a14:m>
                <a:r>
                  <a:rPr lang="en-US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</a:t>
                </a:r>
                <a:r>
                  <a:rPr lang="ru-RU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ru-RU" sz="24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ru-RU" sz="24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bar>
                      </m:e>
                      <m:sub>
                        <m:r>
                          <a:rPr lang="ru-RU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sub>
                    </m:sSub>
                    <m:d>
                      <m:dPr>
                        <m:ctrlPr>
                          <a:rPr lang="ru-RU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ru-RU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4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en-US" sz="24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bar>
                      </m:e>
                      <m:sub>
                        <m: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 kern="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=−0.04</m:t>
                    </m:r>
                    <m:bar>
                      <m:barPr>
                        <m:ctrlPr>
                          <a:rPr lang="en-US" sz="24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e>
                    </m:bar>
                  </m:oMath>
                </a14:m>
                <a:r>
                  <a:rPr lang="en-US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3)</a:t>
                </a:r>
                <a:r>
                  <a:rPr lang="ru-RU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ru-RU" sz="24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ru-RU" sz="2400" i="1" kern="1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bar>
                      </m:e>
                      <m:sub>
                        <m:r>
                          <a:rPr lang="ru-RU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sub>
                    </m:sSub>
                    <m:d>
                      <m:dPr>
                        <m:ctrlPr>
                          <a:rPr lang="ru-RU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ru-RU" sz="2400" i="1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ba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=0.02</m:t>
                    </m:r>
                    <m:bar>
                      <m:bar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bar>
                    <m:r>
                      <a:rPr lang="ru-RU" sz="2400" i="1">
                        <a:latin typeface="Cambria Math" panose="02040503050406030204" pitchFamily="18" charset="0"/>
                      </a:rPr>
                      <m:t>+0.02</m:t>
                    </m:r>
                    <m:bar>
                      <m:bar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bar>
                  </m:oMath>
                </a14:m>
                <a:r>
                  <a:rPr lang="ru-RU" sz="2400" dirty="0"/>
                  <a:t>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3F02DB-15CC-3312-FADF-08B2D95FD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20" y="2462112"/>
                <a:ext cx="4636655" cy="3738909"/>
              </a:xfrm>
              <a:prstGeom prst="rect">
                <a:avLst/>
              </a:prstGeom>
              <a:blipFill>
                <a:blip r:embed="rId2"/>
                <a:stretch>
                  <a:fillRect l="-1971" t="-816" b="-8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D86C80-BE46-2F23-95F2-4EEF184F4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564" y="480291"/>
            <a:ext cx="6659436" cy="5136124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17C90A-8D0C-22DC-A310-4797C56A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 algn="ctr"/>
            <a:fld id="{29AEB911-54B9-4B8C-B6CA-7430A3B83A77}" type="slidenum">
              <a:rPr lang="ru-RU" smtClean="0"/>
              <a:pPr algn="ctr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88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F5CAB-0903-8FB5-1837-7A07917BE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46" y="64656"/>
            <a:ext cx="11259128" cy="137621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Задача 2. Задача о движении цилиндра, контактирующего с шероховатой поверхностью в трех точках, расположенных на некоторой окружности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86AA92F-A433-F7D2-12CE-E785AA0EC6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0146" y="1745672"/>
                <a:ext cx="11113654" cy="4812145"/>
              </a:xfrm>
            </p:spPr>
            <p:txBody>
              <a:bodyPr>
                <a:normAutofit fontScale="85000" lnSpcReduction="20000"/>
              </a:bodyPr>
              <a:lstStyle/>
              <a:p>
                <a:pPr marL="0" lvl="0" indent="0">
                  <a:buClr>
                    <a:srgbClr val="5FCBEF"/>
                  </a:buClr>
                  <a:buNone/>
                  <a:defRPr/>
                </a:pPr>
                <a:r>
                  <a:rPr lang="ru-RU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" panose="020B0603020202020204"/>
                  </a:rPr>
                  <a:t>Цилиндр имеет высоту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pPr marL="0" lvl="0" indent="0">
                  <a:buClr>
                    <a:srgbClr val="5FCBEF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ru-RU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ru-RU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a:rPr lang="ru-RU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sSub>
                        <m:sSubPr>
                          <m:ctrlPr>
                            <a:rPr lang="ru-RU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𝑂𝑥</m:t>
                          </m:r>
                        </m:sub>
                      </m:sSub>
                      <m:r>
                        <a:rPr lang="en-US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bar>
                        <m:barPr>
                          <m:ctrlPr>
                            <a:rPr lang="ru-RU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ru-RU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bar>
                      <m:r>
                        <a:rPr lang="ru-RU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𝑂𝑦</m:t>
                          </m:r>
                        </m:sub>
                      </m:sSub>
                      <m:r>
                        <a:rPr lang="en-US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bar>
                        <m:barPr>
                          <m:ctrlPr>
                            <a:rPr lang="ru-RU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ru-RU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bar>
                    </m:oMath>
                    <m:oMath xmlns:m="http://schemas.openxmlformats.org/officeDocument/2006/math">
                      <m:sSub>
                        <m:sSubPr>
                          <m:ctrlPr>
                            <a:rPr lang="ru-RU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ru-RU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ru-RU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a:rPr lang="en-US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ru-RU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bar>
                        <m:barPr>
                          <m:ctrlPr>
                            <a:rPr lang="ru-RU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ru-RU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bar>
                      <m:r>
                        <a:rPr lang="ru-RU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ru-RU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bar>
                        <m:barPr>
                          <m:ctrlPr>
                            <a:rPr lang="ru-RU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ru-RU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bar>
                      <m:r>
                        <a:rPr lang="en-US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bar>
                        <m:barPr>
                          <m:ctrlPr>
                            <a:rPr lang="en-US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n-US" i="1" kern="1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bar>
                    </m:oMath>
                  </m:oMathPara>
                </a14:m>
                <a:br>
                  <a:rPr lang="en-US" i="1" kern="1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ru-RU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ru-RU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ru-RU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a:rPr lang="ru-RU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ru-RU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ru-RU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ru-RU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ru-RU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ru-RU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ru-RU" i="1" kern="1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ru-RU" i="1" kern="1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ru-RU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ru-RU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bar>
                                <m:barPr>
                                  <m:ctrlPr>
                                    <a:rPr lang="ru-RU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</m:bar>
                            </m:e>
                          </m:d>
                        </m:e>
                      </m:nary>
                    </m:oMath>
                  </m:oMathPara>
                </a14:m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ru-RU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bar>
                                <m:barPr>
                                  <m:ctrlPr>
                                    <a:rPr lang="ru-RU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e>
                              </m:bar>
                            </m:e>
                          </m:bar>
                        </m:e>
                        <m:sup>
                          <m:r>
                            <a:rPr lang="ru-RU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p>
                      </m:sSup>
                      <m:r>
                        <a:rPr lang="ru-RU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bar>
                        <m:barPr>
                          <m:ctrlPr>
                            <a:rPr lang="ru-RU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̈"/>
                              <m:ctrlPr>
                                <a:rPr lang="ru-RU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</m:bar>
                      <m:r>
                        <a:rPr lang="ru-RU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ru-RU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ru-RU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ru-RU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ru-RU" i="1" kern="1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ru-RU" i="1" kern="1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ru-RU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ru-RU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𝐶𝑥</m:t>
                                  </m:r>
                                </m:sub>
                              </m:sSub>
                              <m:bar>
                                <m:barPr>
                                  <m:ctrlPr>
                                    <a:rPr lang="ru-RU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</m:bar>
                              <m:r>
                                <a:rPr lang="ru-RU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ru-RU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𝐶𝑦</m:t>
                                  </m:r>
                                </m:sub>
                              </m:sSub>
                              <m:bar>
                                <m:barPr>
                                  <m:ctrlPr>
                                    <a:rPr lang="ru-RU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e>
                              </m:bar>
                              <m:r>
                                <a:rPr lang="en-US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bar>
                                <m:barPr>
                                  <m:ctrlPr>
                                    <a:rPr lang="en-US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</m:bar>
                            </m:e>
                          </m:d>
                          <m:r>
                            <a:rPr lang="ru-RU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ru-RU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ru-RU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i="1" kern="1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ru-RU" i="1" kern="100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ru-RU" i="1" kern="100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i="1" kern="1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i="1" kern="1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i="1" kern="1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i="1" kern="1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ru-RU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ru-RU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bar>
                                <m:barPr>
                                  <m:ctrlPr>
                                    <a:rPr lang="ru-RU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</m:bar>
                            </m:e>
                          </m:d>
                        </m:e>
                      </m:nary>
                    </m:oMath>
                  </m:oMathPara>
                </a14:m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Начальные условия:</a:t>
                </a:r>
                <a:br>
                  <a:rPr lang="ru-RU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ru-RU"/>
                        <m:t>, </m:t>
                      </m:r>
                      <m:r>
                        <m:rPr>
                          <m:nor/>
                        </m:rPr>
                        <a:rPr lang="ru-RU" b="0" i="0" smtClean="0"/>
                        <m:t>     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acc>
                                <m:accPr>
                                  <m:chr m:val="̇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=2</m:t>
                      </m:r>
                      <m:bar>
                        <m:bar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bar>
                      <m:r>
                        <m:rPr>
                          <m:nor/>
                        </m:rPr>
                        <a:rPr lang="ru-RU"/>
                        <m:t>,</m:t>
                      </m:r>
                      <m:r>
                        <m:rPr>
                          <m:nor/>
                        </m:rPr>
                        <a:rPr lang="ru-RU" b="0" i="0" smtClean="0"/>
                        <m:t>     </m:t>
                      </m:r>
                      <m:r>
                        <m:rPr>
                          <m:nor/>
                        </m:rPr>
                        <a:rPr lang="ru-RU"/>
                        <m:t> </m:t>
                      </m:r>
                      <m:bar>
                        <m:bar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ba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ru-RU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ru-RU"/>
                        <m:t>,</m:t>
                      </m:r>
                      <m:r>
                        <m:rPr>
                          <m:nor/>
                        </m:rPr>
                        <a:rPr lang="ru-RU" b="0" i="0" smtClean="0"/>
                        <m:t>     </m:t>
                      </m:r>
                      <m:r>
                        <m:rPr>
                          <m:nor/>
                        </m:rPr>
                        <a:rPr lang="ru-RU"/>
                        <m:t> </m:t>
                      </m:r>
                      <m:bar>
                        <m:bar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̇"/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</m:bar>
                      <m:d>
                        <m:d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bar>
                        <m:bar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ba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86AA92F-A433-F7D2-12CE-E785AA0EC6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0146" y="1745672"/>
                <a:ext cx="11113654" cy="4812145"/>
              </a:xfrm>
              <a:blipFill>
                <a:blip r:embed="rId2"/>
                <a:stretch>
                  <a:fillRect l="-822" t="-31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3B5DC9-FCEB-2510-C9E1-0AA796A6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 algn="ctr"/>
            <a:fld id="{29AEB911-54B9-4B8C-B6CA-7430A3B83A77}" type="slidenum">
              <a:rPr lang="ru-RU" smtClean="0"/>
              <a:pPr algn="ctr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314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1CC7F8F-1F8E-7872-D848-525989FA6B30}"/>
              </a:ext>
            </a:extLst>
          </p:cNvPr>
          <p:cNvSpPr txBox="1"/>
          <p:nvPr/>
        </p:nvSpPr>
        <p:spPr>
          <a:xfrm>
            <a:off x="6184736" y="5648464"/>
            <a:ext cx="5816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Рисунок 5. Влияние высоты центра масс над шероховатой поверхностью на траекторию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54E868EB-A40A-9AAD-B2E6-846BAB67FA6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9435" y="87391"/>
                <a:ext cx="11750820" cy="795054"/>
              </a:xfrm>
            </p:spPr>
            <p:txBody>
              <a:bodyPr>
                <a:normAutofit/>
              </a:bodyPr>
              <a:lstStyle/>
              <a:p>
                <a:r>
                  <a:rPr lang="ru-RU" sz="3600" dirty="0"/>
                  <a:t>Влияние значения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600" dirty="0"/>
                  <a:t> </a:t>
                </a:r>
                <a:r>
                  <a:rPr lang="ru-RU" sz="3600" dirty="0"/>
                  <a:t>на траекторию цилиндра</a:t>
                </a:r>
              </a:p>
            </p:txBody>
          </p:sp>
        </mc:Choice>
        <mc:Fallback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54E868EB-A40A-9AAD-B2E6-846BAB67FA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9435" y="87391"/>
                <a:ext cx="11750820" cy="795054"/>
              </a:xfrm>
              <a:blipFill>
                <a:blip r:embed="rId2"/>
                <a:stretch>
                  <a:fillRect l="-1556" t="-5344" b="-160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3F02DB-15CC-3312-FADF-08B2D95FDA7F}"/>
                  </a:ext>
                </a:extLst>
              </p:cNvPr>
              <p:cNvSpPr txBox="1"/>
              <p:nvPr/>
            </p:nvSpPr>
            <p:spPr>
              <a:xfrm>
                <a:off x="541553" y="1810058"/>
                <a:ext cx="4636655" cy="35591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Пусть</a:t>
                </a:r>
                <a14:m>
                  <m:oMath xmlns:m="http://schemas.openxmlformats.org/officeDocument/2006/math">
                    <m:r>
                      <a:rPr lang="en-US" sz="2400" kern="1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ba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bar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ba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Пусть точки образуют равносторонний треугольник.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ru-RU" sz="24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Пример (рисунок 5):</a:t>
                </a:r>
                <a:br>
                  <a:rPr lang="ru-RU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ru-RU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=0.06</m:t>
                    </m:r>
                  </m:oMath>
                </a14:m>
                <a:r>
                  <a:rPr lang="en-US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4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=0.12</m:t>
                    </m:r>
                  </m:oMath>
                </a14:m>
                <a:r>
                  <a:rPr lang="en-US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=0.24</m:t>
                    </m:r>
                  </m:oMath>
                </a14:m>
                <a:r>
                  <a:rPr lang="ru-RU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3F02DB-15CC-3312-FADF-08B2D95FD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53" y="1810058"/>
                <a:ext cx="4636655" cy="3559116"/>
              </a:xfrm>
              <a:prstGeom prst="rect">
                <a:avLst/>
              </a:prstGeom>
              <a:blipFill>
                <a:blip r:embed="rId3"/>
                <a:stretch>
                  <a:fillRect l="-2105" t="-856" b="-2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C3594D20-33ED-8410-B723-47A051E3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074" y="819847"/>
            <a:ext cx="6197925" cy="48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01BECC-D331-910C-78BE-EDA7DE5D0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356350"/>
            <a:ext cx="12191999" cy="365125"/>
          </a:xfrm>
        </p:spPr>
        <p:txBody>
          <a:bodyPr/>
          <a:lstStyle/>
          <a:p>
            <a:pPr algn="ctr"/>
            <a:fld id="{29AEB911-54B9-4B8C-B6CA-7430A3B83A77}" type="slidenum">
              <a:rPr lang="ru-RU" smtClean="0"/>
              <a:pPr algn="ctr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368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24A5B-D5C7-D8FB-3F9C-E7900AB76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8" y="365125"/>
            <a:ext cx="10993582" cy="964911"/>
          </a:xfrm>
        </p:spPr>
        <p:txBody>
          <a:bodyPr>
            <a:normAutofit/>
          </a:bodyPr>
          <a:lstStyle/>
          <a:p>
            <a:r>
              <a:rPr lang="ru-RU" dirty="0"/>
              <a:t>Выводы по рассмотренным задачам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DE8194-D471-8B9B-1E07-B03BB5A9E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8" y="1743075"/>
            <a:ext cx="10993582" cy="4749800"/>
          </a:xfrm>
        </p:spPr>
        <p:txBody>
          <a:bodyPr>
            <a:normAutofit/>
          </a:bodyPr>
          <a:lstStyle/>
          <a:p>
            <a:r>
              <a:rPr lang="ru-RU" sz="2800" dirty="0"/>
              <a:t>Случай плоского кольца не дает соответствующих реальности керлинга отклонений </a:t>
            </a:r>
            <a:r>
              <a:rPr lang="ru-RU" sz="2800" u="sng" dirty="0"/>
              <a:t>ни качественно, ни количественно</a:t>
            </a:r>
            <a:r>
              <a:rPr lang="ru-RU" sz="2800" dirty="0"/>
              <a:t>.</a:t>
            </a:r>
          </a:p>
          <a:p>
            <a:r>
              <a:rPr lang="ru-RU" sz="2800" dirty="0"/>
              <a:t>Решающее значение для отклонения траектории приобретает </a:t>
            </a:r>
            <a:r>
              <a:rPr lang="ru-RU" sz="2800" u="sng" dirty="0"/>
              <a:t>наличие высоты у тела</a:t>
            </a:r>
            <a:r>
              <a:rPr lang="ru-RU" sz="2800" dirty="0"/>
              <a:t>, а именно высота центра масс тела над шероховатой поверхностью.</a:t>
            </a:r>
          </a:p>
          <a:p>
            <a:r>
              <a:rPr lang="ru-RU" sz="2800" dirty="0"/>
              <a:t>Качественное несовпадение в задаче о цилиндре: камень для керлинга </a:t>
            </a:r>
            <a:r>
              <a:rPr lang="ru-RU" sz="2800" u="sng" dirty="0"/>
              <a:t>отклоняется в другую сторону</a:t>
            </a:r>
            <a:r>
              <a:rPr lang="ru-RU" sz="2800" dirty="0"/>
              <a:t>.</a:t>
            </a:r>
          </a:p>
          <a:p>
            <a:r>
              <a:rPr lang="ru-RU" sz="2800" dirty="0"/>
              <a:t>Количественное совпадение в задаче о цилиндре: величина отклонения, соответствующего реальности, </a:t>
            </a:r>
            <a:r>
              <a:rPr lang="ru-RU" sz="2800" u="sng" dirty="0"/>
              <a:t>не достигается на значении реальной высоты</a:t>
            </a:r>
            <a:r>
              <a:rPr lang="ru-RU" sz="2800" dirty="0"/>
              <a:t> центра масс камня для керлинга.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220D07-AA42-2354-A36F-F68A9D251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 algn="ctr"/>
            <a:fld id="{29AEB911-54B9-4B8C-B6CA-7430A3B83A77}" type="slidenum">
              <a:rPr lang="ru-RU" smtClean="0"/>
              <a:pPr algn="ctr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7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24A5B-D5C7-D8FB-3F9C-E7900AB76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8" y="189634"/>
            <a:ext cx="10993582" cy="964911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Подходы к моделированию динамики камня для керлинга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DE8194-D471-8B9B-1E07-B03BB5A9E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8" y="1828799"/>
            <a:ext cx="10993582" cy="4664075"/>
          </a:xfrm>
        </p:spPr>
        <p:txBody>
          <a:bodyPr>
            <a:normAutofit/>
          </a:bodyPr>
          <a:lstStyle/>
          <a:p>
            <a:r>
              <a:rPr lang="ru-RU" i="1" dirty="0"/>
              <a:t>Замечание</a:t>
            </a:r>
            <a:r>
              <a:rPr lang="ru-RU" dirty="0"/>
              <a:t>. Наличие точек контакта в количестве более трех штук не позволяет решить задачу с использованием только законов баланса.</a:t>
            </a:r>
          </a:p>
          <a:p>
            <a:r>
              <a:rPr lang="ru-RU" u="sng" dirty="0"/>
              <a:t>Первый подход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- использование модели плоского кольца;</a:t>
            </a:r>
            <a:br>
              <a:rPr lang="ru-RU" dirty="0"/>
            </a:br>
            <a:r>
              <a:rPr lang="ru-RU" dirty="0"/>
              <a:t>- равномерное распределением нормальных давлений по кольцу;</a:t>
            </a:r>
            <a:br>
              <a:rPr lang="ru-RU" dirty="0"/>
            </a:br>
            <a:r>
              <a:rPr lang="ru-RU" dirty="0"/>
              <a:t>- асимметрия коэффициента трения.</a:t>
            </a:r>
          </a:p>
          <a:p>
            <a:r>
              <a:rPr lang="ru-RU" sz="2800" u="sng" dirty="0"/>
              <a:t>Второй подход</a:t>
            </a:r>
            <a:r>
              <a:rPr lang="ru-RU" sz="2800" dirty="0"/>
              <a:t>:</a:t>
            </a:r>
            <a:br>
              <a:rPr lang="ru-RU" sz="2800" dirty="0"/>
            </a:br>
            <a:r>
              <a:rPr lang="ru-RU" sz="2800" dirty="0"/>
              <a:t>- и</a:t>
            </a:r>
            <a:r>
              <a:rPr lang="ru-RU" dirty="0"/>
              <a:t>спользование модели цилиндра;</a:t>
            </a:r>
            <a:br>
              <a:rPr lang="ru-RU" dirty="0"/>
            </a:br>
            <a:r>
              <a:rPr lang="ru-RU" dirty="0"/>
              <a:t>- линейное распределение нормальных напряжений.</a:t>
            </a: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E8C729-4D94-2568-4DE5-A9E3D0C5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 algn="ctr"/>
            <a:fld id="{29AEB911-54B9-4B8C-B6CA-7430A3B83A77}" type="slidenum">
              <a:rPr lang="ru-RU" smtClean="0"/>
              <a:pPr algn="ctr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55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F5CAB-0903-8FB5-1837-7A07917BE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46" y="64656"/>
            <a:ext cx="11259128" cy="1376218"/>
          </a:xfrm>
        </p:spPr>
        <p:txBody>
          <a:bodyPr>
            <a:normAutofit/>
          </a:bodyPr>
          <a:lstStyle/>
          <a:p>
            <a:r>
              <a:rPr lang="ru-RU" sz="3600" b="1" dirty="0"/>
              <a:t>Моделирование динамики камня для керлинга как плоского кольца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5C8156-2EF4-FE72-8872-F0452D604C9C}"/>
              </a:ext>
            </a:extLst>
          </p:cNvPr>
          <p:cNvSpPr txBox="1"/>
          <p:nvPr/>
        </p:nvSpPr>
        <p:spPr>
          <a:xfrm>
            <a:off x="5562600" y="5945620"/>
            <a:ext cx="6096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Рисунок 6. Введение подвижной системы координат</a:t>
            </a:r>
            <a:br>
              <a:rPr lang="en-US" sz="1800" b="0" dirty="0">
                <a:ea typeface="Cambria Math" panose="02040503050406030204" pitchFamily="18" charset="0"/>
              </a:rPr>
            </a:br>
            <a:endParaRPr lang="ru-RU" sz="1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Объект 17">
                <a:extLst>
                  <a:ext uri="{FF2B5EF4-FFF2-40B4-BE49-F238E27FC236}">
                    <a16:creationId xmlns:a16="http://schemas.microsoft.com/office/drawing/2014/main" id="{0924BA28-7957-ECCD-2925-C116448F5F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0146" y="1843166"/>
                <a:ext cx="5589153" cy="4567238"/>
              </a:xfrm>
            </p:spPr>
            <p:txBody>
              <a:bodyPr/>
              <a:lstStyle/>
              <a:p>
                <a:r>
                  <a:rPr lang="ru-RU" dirty="0"/>
                  <a:t>Введение </a:t>
                </a:r>
                <a:r>
                  <a:rPr lang="ru-RU" u="sng" dirty="0"/>
                  <a:t>подвижной системы координат</a:t>
                </a:r>
                <a:r>
                  <a:rPr lang="ru-RU" dirty="0"/>
                  <a:t>: начало в центре кольца, ось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sSub>
                      <m:sSub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ru-RU" dirty="0"/>
                  <a:t>сонаправлена с мгновенной скоростью центра масс камня (рисунок 6);</a:t>
                </a:r>
              </a:p>
              <a:p>
                <a:r>
                  <a:rPr lang="ru-RU" dirty="0"/>
                  <a:t>Положение каждой точки контакта определяется положением центра масс и ее углом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/>
                  <a:t> в подвижной системе координат.</a:t>
                </a:r>
                <a:r>
                  <a:rPr lang="en-US" dirty="0"/>
                  <a:t> </a:t>
                </a:r>
                <a:r>
                  <a:rPr lang="ru-RU" dirty="0"/>
                  <a:t>Нумерация точек – по возрастанию угла.</a:t>
                </a:r>
              </a:p>
              <a:p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18" name="Объект 17">
                <a:extLst>
                  <a:ext uri="{FF2B5EF4-FFF2-40B4-BE49-F238E27FC236}">
                    <a16:creationId xmlns:a16="http://schemas.microsoft.com/office/drawing/2014/main" id="{0924BA28-7957-ECCD-2925-C116448F5F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0146" y="1843166"/>
                <a:ext cx="5589153" cy="4567238"/>
              </a:xfrm>
              <a:blipFill>
                <a:blip r:embed="rId2"/>
                <a:stretch>
                  <a:fillRect l="-1963" t="-2133" r="-2181" b="-9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1EF3D47-337F-93F6-22B3-C052D2955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548" y="1135705"/>
            <a:ext cx="5775452" cy="4840222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6D697B9-A6C2-CA26-B988-E4E2059A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 algn="ctr"/>
            <a:fld id="{29AEB911-54B9-4B8C-B6CA-7430A3B83A77}" type="slidenum">
              <a:rPr lang="ru-RU" smtClean="0"/>
              <a:pPr algn="ctr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573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F5CAB-0903-8FB5-1837-7A07917BE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46" y="64656"/>
            <a:ext cx="11259128" cy="1376218"/>
          </a:xfrm>
        </p:spPr>
        <p:txBody>
          <a:bodyPr>
            <a:normAutofit/>
          </a:bodyPr>
          <a:lstStyle/>
          <a:p>
            <a:r>
              <a:rPr lang="ru-RU" sz="3600" b="1" dirty="0"/>
              <a:t>Моделирование динамики камня для керлинга как плоского кольца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86AA92F-A433-F7D2-12CE-E785AA0EC6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0146" y="1121352"/>
                <a:ext cx="11551805" cy="5445703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2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i="1" kern="10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ru-RU" sz="2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ru-RU" sz="2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ru-RU" sz="2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sz="2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a:rPr lang="ru-RU" sz="2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ru-RU" sz="2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ru-RU" sz="2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kern="10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ru-RU" sz="2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kern="10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ru-RU" sz="2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b="0" i="1" kern="100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ru-RU" sz="2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8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ru-RU" sz="2800" i="1" kern="1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ru-RU" sz="2800" i="1" kern="1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2800" b="0" i="1" kern="100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8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8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 b="0" i="1" kern="100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ru-RU" sz="2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b="0" i="1" kern="100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ru-RU" sz="2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2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b="0" i="1" kern="100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bar>
                                <m:barPr>
                                  <m:ctrlPr>
                                    <a:rPr lang="ru-RU" sz="2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sz="2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</m:bar>
                            </m:e>
                          </m:d>
                        </m:e>
                      </m:nary>
                    </m:oMath>
                  </m:oMathPara>
                </a14:m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ru-RU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bar>
                                <m:barPr>
                                  <m:ctrlP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e>
                              </m:bar>
                            </m:e>
                          </m:bar>
                        </m:e>
                        <m:sup>
                          <m:r>
                            <a:rPr lang="ru-RU" sz="2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p>
                      </m:sSup>
                      <m:r>
                        <a:rPr lang="ru-RU" sz="2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bar>
                        <m:barPr>
                          <m:ctrlPr>
                            <a:rPr lang="ru-RU" sz="2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̈"/>
                              <m:ctrlPr>
                                <a:rPr lang="ru-RU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</m:bar>
                      <m:r>
                        <a:rPr lang="ru-RU" sz="2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ru-RU" sz="2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ru-RU" sz="2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ru-RU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ru-RU" sz="2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ru-RU" sz="2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ru-RU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𝐶𝑥</m:t>
                                  </m:r>
                                </m:sub>
                              </m:sSub>
                              <m:bar>
                                <m:barPr>
                                  <m:ctrlP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</m:bar>
                              <m:r>
                                <a:rPr lang="ru-RU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𝐶𝑦</m:t>
                                  </m:r>
                                </m:sub>
                              </m:sSub>
                              <m:bar>
                                <m:barPr>
                                  <m:ctrlP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e>
                              </m:bar>
                            </m:e>
                          </m:d>
                          <m:r>
                            <a:rPr lang="ru-RU" sz="2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ru-RU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ru-RU" sz="2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ru-RU" sz="2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2800" b="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 b="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ru-RU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bar>
                                <m:barPr>
                                  <m:ctrlP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</m:bar>
                            </m:e>
                          </m:d>
                        </m:e>
                      </m:nary>
                    </m:oMath>
                  </m:oMathPara>
                </a14:m>
                <a:br>
                  <a:rPr lang="ru-RU" sz="2800" i="1" kern="1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8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r>
                      <a:rPr lang="en-US" sz="28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=0.008</m:t>
                    </m:r>
                    <m:sSub>
                      <m:sSubPr>
                        <m:ctrlPr>
                          <a:rPr lang="en-US" sz="28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28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тр</m:t>
                        </m:r>
                        <m:r>
                          <a:rPr lang="en-US" sz="28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sSubSup>
                      <m:sSubSupPr>
                        <m:ctrlPr>
                          <a:rPr lang="en-US" sz="280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sz="28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−0.5</m:t>
                        </m:r>
                      </m:sup>
                    </m:sSubSup>
                  </m:oMath>
                </a14:m>
                <a:r>
                  <a:rPr lang="en-US" sz="2800" i="1" kern="1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28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тр</m:t>
                        </m:r>
                        <m:r>
                          <a:rPr lang="en-US" sz="28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800" i="1" kern="1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</a:t>
                </a:r>
                <a:r>
                  <a:rPr lang="ru-RU" sz="2800" i="1" kern="1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" panose="020B0603020202020204"/>
                  </a:rPr>
                  <a:t>коэффициент усиления трения для пеббла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800" i="1" kern="1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800" i="1" kern="1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Aft>
                    <a:spcPts val="8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800" b="0" i="1" kern="1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ru-RU" sz="2800" b="0" i="1" kern="1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kern="10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en-US" sz="2800" b="0" i="1" kern="1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kern="10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i="1" kern="1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kern="1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ru-RU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" panose="020B0603020202020204"/>
                  </a:rPr>
                  <a:t>количество пебблов, контактирующих с камнем в момент времени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ru-RU" kern="1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Aft>
                    <a:spcPts val="800"/>
                  </a:spcAft>
                  <a:buNone/>
                </a:pPr>
                <a:r>
                  <a:rPr lang="ru-RU" b="1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Передняя часть</a:t>
                </a:r>
                <a:r>
                  <a:rPr lang="ru-RU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(выше </a:t>
                </a:r>
                <a14:m>
                  <m:oMath xmlns:m="http://schemas.openxmlformats.org/officeDocument/2006/math">
                    <m:r>
                      <a:rPr lang="en-US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sSub>
                      <m:sSubPr>
                        <m:ctrlPr>
                          <a:rPr lang="en-US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ru-RU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=1,2,…,0.5</m:t>
                    </m:r>
                    <m:r>
                      <a:rPr lang="en-US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8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ru-RU" sz="28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четное </a:t>
                </a:r>
                <a14:m>
                  <m:oMath xmlns:m="http://schemas.openxmlformats.org/officeDocument/2006/math">
                    <m:r>
                      <a:rPr lang="en-US" sz="2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8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ru-RU" sz="28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или</a:t>
                </a:r>
                <a:r>
                  <a:rPr lang="ru-RU" i="1" kern="100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sz="2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=1,2,…,0.5</m:t>
                    </m:r>
                    <m:d>
                      <m:dPr>
                        <m:ctrlPr>
                          <a:rPr lang="en-US" sz="28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  <m:r>
                          <a:rPr lang="en-US" sz="28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8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ru-RU" sz="28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нечетное </a:t>
                </a:r>
                <a14:m>
                  <m:oMath xmlns:m="http://schemas.openxmlformats.org/officeDocument/2006/math">
                    <m:r>
                      <a:rPr lang="en-US" sz="2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8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28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тр</m:t>
                        </m:r>
                        <m:r>
                          <a:rPr lang="en-US" sz="28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r>
                      <a:rPr lang="en-US" sz="28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28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Aft>
                    <a:spcPts val="800"/>
                  </a:spcAft>
                  <a:buNone/>
                </a:pPr>
                <a:r>
                  <a:rPr lang="ru-RU" b="1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Задняя часть</a:t>
                </a:r>
                <a:r>
                  <a:rPr lang="en-US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ru-RU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ниже </a:t>
                </a:r>
                <a14:m>
                  <m:oMath xmlns:m="http://schemas.openxmlformats.org/officeDocument/2006/math">
                    <m:r>
                      <a:rPr lang="en-US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sSub>
                      <m:sSubPr>
                        <m:ctrlPr>
                          <a:rPr lang="en-US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ru-RU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ru-RU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тр</m:t>
                        </m:r>
                        <m:r>
                          <a:rPr lang="en-US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</m:t>
                        </m:r>
                      </m:sub>
                    </m:sSub>
                    <m:r>
                      <a:rPr lang="en-US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ru-RU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86AA92F-A433-F7D2-12CE-E785AA0EC6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0146" y="1121352"/>
                <a:ext cx="11551805" cy="5445703"/>
              </a:xfrm>
              <a:blipFill>
                <a:blip r:embed="rId2"/>
                <a:stretch>
                  <a:fillRect l="-6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575A77-6288-7450-7516-36F34FDBB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 algn="ctr"/>
            <a:fld id="{29AEB911-54B9-4B8C-B6CA-7430A3B83A77}" type="slidenum">
              <a:rPr lang="ru-RU" smtClean="0"/>
              <a:pPr algn="ctr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270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CC7F8F-1F8E-7872-D848-525989FA6B30}"/>
                  </a:ext>
                </a:extLst>
              </p:cNvPr>
              <p:cNvSpPr txBox="1"/>
              <p:nvPr/>
            </p:nvSpPr>
            <p:spPr>
              <a:xfrm>
                <a:off x="1630217" y="5569366"/>
                <a:ext cx="8931564" cy="735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/>
                  <a:t>Рисунок 7. Траектории центра масс камня для керлинга при использовании модели плоского кольца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тр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для задней части)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CC7F8F-1F8E-7872-D848-525989FA6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217" y="5569366"/>
                <a:ext cx="8931564" cy="735394"/>
              </a:xfrm>
              <a:prstGeom prst="rect">
                <a:avLst/>
              </a:prstGeom>
              <a:blipFill>
                <a:blip r:embed="rId2"/>
                <a:stretch>
                  <a:fillRect t="-5000" b="-1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>
            <a:extLst>
              <a:ext uri="{FF2B5EF4-FFF2-40B4-BE49-F238E27FC236}">
                <a16:creationId xmlns:a16="http://schemas.microsoft.com/office/drawing/2014/main" id="{EF73B104-80B8-D8F4-ACCA-C189E4F1F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81" y="543867"/>
            <a:ext cx="6367237" cy="51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273BE9-4C29-54EE-AFE2-95F1E914FBC1}"/>
                  </a:ext>
                </a:extLst>
              </p:cNvPr>
              <p:cNvSpPr txBox="1"/>
              <p:nvPr/>
            </p:nvSpPr>
            <p:spPr>
              <a:xfrm>
                <a:off x="-1" y="0"/>
                <a:ext cx="12192000" cy="543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dirty="0"/>
                  <a:t>Начальные условия: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ba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=0</m:t>
                    </m:r>
                    <m:r>
                      <m:rPr>
                        <m:nor/>
                      </m:rPr>
                      <a:rPr lang="ru-RU" sz="2400"/>
                      <m:t>, 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acc>
                              <m:accPr>
                                <m:chr m:val="̇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</m:ba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=2</m:t>
                    </m:r>
                    <m:bar>
                      <m:bar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bar>
                    <m:r>
                      <m:rPr>
                        <m:nor/>
                      </m:rPr>
                      <a:rPr lang="ru-RU" sz="2400"/>
                      <m:t>, </m:t>
                    </m:r>
                    <m:bar>
                      <m:bar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ba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bar>
                      <m:bar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acc>
                          <m:accPr>
                            <m:chr m:val="̇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</m:ba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  <m:bar>
                      <m:bar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bar>
                  </m:oMath>
                </a14:m>
                <a:r>
                  <a:rPr lang="en-US" sz="2400" dirty="0"/>
                  <a:t>,1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bar>
                  </m:oMath>
                </a14:m>
                <a:r>
                  <a:rPr lang="en-US" sz="2400" dirty="0"/>
                  <a:t>,0.5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ba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273BE9-4C29-54EE-AFE2-95F1E914F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0"/>
                <a:ext cx="12192000" cy="543867"/>
              </a:xfrm>
              <a:prstGeom prst="rect">
                <a:avLst/>
              </a:prstGeom>
              <a:blipFill>
                <a:blip r:embed="rId4"/>
                <a:stretch>
                  <a:fillRect t="-7865" b="-112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7B39BA-03E8-1B32-8C9E-BB50A088C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6356350"/>
            <a:ext cx="12191999" cy="365125"/>
          </a:xfrm>
        </p:spPr>
        <p:txBody>
          <a:bodyPr/>
          <a:lstStyle/>
          <a:p>
            <a:pPr algn="ctr"/>
            <a:fld id="{29AEB911-54B9-4B8C-B6CA-7430A3B83A77}" type="slidenum">
              <a:rPr lang="ru-RU" smtClean="0"/>
              <a:pPr algn="ctr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04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CEE63A-3B69-A319-E4F6-0CEC0AA97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6906"/>
            <a:ext cx="6096000" cy="46871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E42146-3581-7766-25F4-5D75946F5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278509"/>
            <a:ext cx="5924550" cy="45839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B17474-7883-02EC-1487-773D3A571407}"/>
                  </a:ext>
                </a:extLst>
              </p:cNvPr>
              <p:cNvSpPr txBox="1"/>
              <p:nvPr/>
            </p:nvSpPr>
            <p:spPr>
              <a:xfrm>
                <a:off x="0" y="683037"/>
                <a:ext cx="12192000" cy="543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dirty="0"/>
                  <a:t>Начальные условия: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ba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=0</m:t>
                    </m:r>
                    <m:r>
                      <m:rPr>
                        <m:nor/>
                      </m:rPr>
                      <a:rPr lang="ru-RU" sz="2400"/>
                      <m:t>, 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acc>
                              <m:accPr>
                                <m:chr m:val="̇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</m:ba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 sz="2400" smtClean="0"/>
                      <m:t>2.26</m:t>
                    </m:r>
                    <m:bar>
                      <m:bar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bar>
                    <m:r>
                      <m:rPr>
                        <m:nor/>
                      </m:rPr>
                      <a:rPr lang="ru-RU" sz="2400"/>
                      <m:t>, </m:t>
                    </m:r>
                    <m:bar>
                      <m:bar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ba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bar>
                      <m:bar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acc>
                          <m:accPr>
                            <m:chr m:val="̇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</m:ba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 sz="2400" smtClean="0"/>
                      <m:t>1.6</m:t>
                    </m:r>
                    <m:bar>
                      <m:bar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ba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B17474-7883-02EC-1487-773D3A571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83037"/>
                <a:ext cx="12192000" cy="543867"/>
              </a:xfrm>
              <a:prstGeom prst="rect">
                <a:avLst/>
              </a:prstGeom>
              <a:blipFill>
                <a:blip r:embed="rId4"/>
                <a:stretch>
                  <a:fillRect t="-7865" b="-112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78F68D4-FF4C-889A-5312-FF6D50CCA067}"/>
              </a:ext>
            </a:extLst>
          </p:cNvPr>
          <p:cNvSpPr txBox="1"/>
          <p:nvPr/>
        </p:nvSpPr>
        <p:spPr>
          <a:xfrm>
            <a:off x="-85726" y="5914023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Рисунок 8. Вертикальная составляющая скорости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96A50EC-409B-C72E-4061-922D54AE4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12" y="80943"/>
            <a:ext cx="10775374" cy="61837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Сравнение с экспериментальными данными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388B9D-79AD-1C6B-1D66-F0A50BE6BD6E}"/>
              </a:ext>
            </a:extLst>
          </p:cNvPr>
          <p:cNvSpPr txBox="1"/>
          <p:nvPr/>
        </p:nvSpPr>
        <p:spPr>
          <a:xfrm>
            <a:off x="6096000" y="5914021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Рисунок 9. Продольное смещение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42FED20-F140-1491-E310-51913FEBC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 algn="ctr"/>
            <a:fld id="{29AEB911-54B9-4B8C-B6CA-7430A3B83A77}" type="slidenum">
              <a:rPr lang="ru-RU" smtClean="0"/>
              <a:pPr algn="ctr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680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51ED0E-0E89-C822-ABE0-0E679CE0A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70816"/>
            <a:ext cx="6096000" cy="47054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ACC1EC-8AC8-E81A-9D96-AFE46B3D5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182991"/>
            <a:ext cx="6096000" cy="4881088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4592647-3483-599D-C017-AA62209A4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312" y="80943"/>
            <a:ext cx="10775374" cy="61837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Сравнение с экспериментальными данными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4CF0F-2C1B-6B83-7431-B27AB94A2111}"/>
                  </a:ext>
                </a:extLst>
              </p:cNvPr>
              <p:cNvSpPr txBox="1"/>
              <p:nvPr/>
            </p:nvSpPr>
            <p:spPr>
              <a:xfrm>
                <a:off x="0" y="683037"/>
                <a:ext cx="12192000" cy="543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400" dirty="0"/>
                  <a:t>Начальные условия: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ba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=0</m:t>
                    </m:r>
                    <m:r>
                      <m:rPr>
                        <m:nor/>
                      </m:rPr>
                      <a:rPr lang="ru-RU" sz="2400"/>
                      <m:t>, 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acc>
                              <m:accPr>
                                <m:chr m:val="̇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</m:ba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 sz="2400" smtClean="0"/>
                      <m:t>2.26</m:t>
                    </m:r>
                    <m:bar>
                      <m:bar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bar>
                    <m:r>
                      <m:rPr>
                        <m:nor/>
                      </m:rPr>
                      <a:rPr lang="ru-RU" sz="2400"/>
                      <m:t>, </m:t>
                    </m:r>
                    <m:bar>
                      <m:bar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ba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bar>
                      <m:bar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acc>
                          <m:accPr>
                            <m:chr m:val="̇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</m:ba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ru-RU" sz="2400" smtClean="0"/>
                      <m:t>1.6</m:t>
                    </m:r>
                    <m:bar>
                      <m:bar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ba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F4CF0F-2C1B-6B83-7431-B27AB94A2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83037"/>
                <a:ext cx="12192000" cy="543867"/>
              </a:xfrm>
              <a:prstGeom prst="rect">
                <a:avLst/>
              </a:prstGeom>
              <a:blipFill>
                <a:blip r:embed="rId4"/>
                <a:stretch>
                  <a:fillRect t="-7865" b="-112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A981E4D-8CF9-E2F7-2603-2FB3FCDFC44F}"/>
              </a:ext>
            </a:extLst>
          </p:cNvPr>
          <p:cNvSpPr txBox="1"/>
          <p:nvPr/>
        </p:nvSpPr>
        <p:spPr>
          <a:xfrm>
            <a:off x="-85726" y="5914023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Рисунок 10. Угловая скорость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D60CC-77DF-EB53-E98D-A97884D50C12}"/>
              </a:ext>
            </a:extLst>
          </p:cNvPr>
          <p:cNvSpPr txBox="1"/>
          <p:nvPr/>
        </p:nvSpPr>
        <p:spPr>
          <a:xfrm>
            <a:off x="6096000" y="5914021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Рисунок 11. Угол поворота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266A7CD-C90F-287B-2FC1-82A795C8A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 algn="ctr"/>
            <a:fld id="{29AEB911-54B9-4B8C-B6CA-7430A3B83A77}" type="slidenum">
              <a:rPr lang="ru-RU" smtClean="0"/>
              <a:pPr algn="ctr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28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CB47F-248D-2455-3D1E-EAFF506FB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365125"/>
            <a:ext cx="11030527" cy="1325563"/>
          </a:xfrm>
        </p:spPr>
        <p:txBody>
          <a:bodyPr/>
          <a:lstStyle/>
          <a:p>
            <a:r>
              <a:rPr lang="ru-RU" dirty="0"/>
              <a:t>Актуальность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C52F53-1968-400F-1EE8-EB7795939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73" y="2041237"/>
            <a:ext cx="10935853" cy="4135726"/>
          </a:xfrm>
        </p:spPr>
        <p:txBody>
          <a:bodyPr>
            <a:normAutofit/>
          </a:bodyPr>
          <a:lstStyle/>
          <a:p>
            <a:r>
              <a:rPr lang="ru-RU" dirty="0"/>
              <a:t>Задача моделирования динамики камня, движущегося по льду при игре в керлинг, - </a:t>
            </a:r>
            <a:r>
              <a:rPr lang="ru-RU" u="sng" dirty="0"/>
              <a:t>частный случай</a:t>
            </a:r>
            <a:r>
              <a:rPr lang="ru-RU" dirty="0"/>
              <a:t> фундаментальной задачи о движении твердого тела по шероховатой поверхности.</a:t>
            </a:r>
          </a:p>
          <a:p>
            <a:r>
              <a:rPr lang="ru-RU" dirty="0"/>
              <a:t>Задача динамики камня для керлинга, движущегося по льду, - </a:t>
            </a:r>
            <a:r>
              <a:rPr lang="ru-RU" u="sng" dirty="0"/>
              <a:t>открытый вопрос</a:t>
            </a:r>
            <a:r>
              <a:rPr lang="ru-RU" dirty="0"/>
              <a:t> в науке.</a:t>
            </a:r>
            <a:br>
              <a:rPr lang="ru-RU" dirty="0"/>
            </a:br>
            <a:r>
              <a:rPr lang="ru-RU" dirty="0"/>
              <a:t>По мнению многих специалистов (например, Пеннера), ни одна из существующих моделей не объясняет динамику керлинга.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EEA0DE-063A-CB38-C461-53EDC63BE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 algn="ctr"/>
            <a:fld id="{29AEB911-54B9-4B8C-B6CA-7430A3B83A77}" type="slidenum">
              <a:rPr lang="ru-RU" smtClean="0"/>
              <a:pPr algn="ctr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23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F5CAB-0903-8FB5-1837-7A07917BE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45" y="0"/>
            <a:ext cx="11259128" cy="1376218"/>
          </a:xfrm>
        </p:spPr>
        <p:txBody>
          <a:bodyPr>
            <a:normAutofit/>
          </a:bodyPr>
          <a:lstStyle/>
          <a:p>
            <a:r>
              <a:rPr lang="ru-RU" sz="3600" b="1" dirty="0"/>
              <a:t>Моделирование динамики камня для керлинга как цилиндра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86AA92F-A433-F7D2-12CE-E785AA0EC6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0145" y="1145309"/>
                <a:ext cx="11513705" cy="5438485"/>
              </a:xfrm>
            </p:spPr>
            <p:txBody>
              <a:bodyPr>
                <a:noAutofit/>
              </a:bodyPr>
              <a:lstStyle/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200" i="1" kern="10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ru-RU" sz="22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ru-RU" sz="22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ru-RU" sz="22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sz="22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a:rPr lang="ru-RU" sz="22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ru-RU" sz="22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ru-RU" sz="22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2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ru-RU" sz="22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kern="10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ru-RU" sz="22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2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2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2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ru-RU" sz="22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2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ru-RU" sz="2200" i="1" kern="1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ru-RU" sz="2200" i="1" kern="1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22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2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2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2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ru-RU" sz="22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2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2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ru-RU" sz="22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22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2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2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bar>
                                <m:barPr>
                                  <m:ctrlPr>
                                    <a:rPr lang="ru-RU" sz="22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sz="22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</m:bar>
                            </m:e>
                          </m:d>
                        </m:e>
                      </m:nary>
                    </m:oMath>
                  </m:oMathPara>
                </a14:m>
                <a:endParaRPr lang="en-US" sz="22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ru-RU" sz="22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bar>
                                <m:barPr>
                                  <m:ctrlPr>
                                    <a:rPr lang="ru-RU" sz="22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sz="22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e>
                              </m:bar>
                            </m:e>
                          </m:bar>
                        </m:e>
                        <m:sup>
                          <m:r>
                            <a:rPr lang="ru-RU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p>
                      </m:sSup>
                      <m:r>
                        <a:rPr lang="ru-RU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bar>
                        <m:barPr>
                          <m:ctrlPr>
                            <a:rPr lang="ru-RU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̈"/>
                              <m:ctrlPr>
                                <a:rPr lang="ru-RU" sz="22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2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</m:bar>
                      <m:r>
                        <a:rPr lang="ru-RU" sz="22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ru-RU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ru-RU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kern="10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ru-RU" sz="22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2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ru-RU" sz="2200" i="1" kern="1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ru-RU" sz="2200" i="1" kern="1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2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ru-RU" sz="22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2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2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ru-RU" sz="22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𝐶𝑥</m:t>
                                  </m:r>
                                </m:sub>
                              </m:sSub>
                              <m:bar>
                                <m:barPr>
                                  <m:ctrlPr>
                                    <a:rPr lang="ru-RU" sz="22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sz="22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</m:bar>
                              <m:r>
                                <a:rPr lang="ru-RU" sz="22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2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2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ru-RU" sz="22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𝐶𝑦</m:t>
                                  </m:r>
                                </m:sub>
                              </m:sSub>
                              <m:bar>
                                <m:barPr>
                                  <m:ctrlPr>
                                    <a:rPr lang="ru-RU" sz="22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sz="22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e>
                              </m:bar>
                              <m:r>
                                <a:rPr lang="en-US" sz="22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2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bar>
                                <m:barPr>
                                  <m:ctrlPr>
                                    <a:rPr lang="en-US" sz="22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200" i="1" kern="1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</m:bar>
                            </m:e>
                          </m:d>
                          <m:r>
                            <a:rPr lang="ru-RU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ru-RU" sz="22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2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2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2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ru-RU" sz="22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200" i="1" kern="1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ru-RU" sz="2200" i="1" kern="100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ru-RU" sz="2200" i="1" kern="100"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2200" i="1" kern="1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200" i="1" kern="1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200" i="1" kern="1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200" i="1" kern="100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ru-RU" sz="22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2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2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ru-RU" sz="22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22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2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2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bar>
                                <m:barPr>
                                  <m:ctrlPr>
                                    <a:rPr lang="ru-RU" sz="22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sz="2200" i="1" kern="1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</m:bar>
                            </m:e>
                          </m:d>
                        </m:e>
                      </m:nary>
                      <m:r>
                        <a:rPr lang="en-US" sz="2200" b="0" i="1" kern="1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  <m:sSub>
                        <m:sSubPr>
                          <m:ctrlPr>
                            <a:rPr lang="ru-RU" sz="2200" i="1" kern="10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ru-RU" sz="22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ru-RU" sz="22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a:rPr lang="en-US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2200" b="0" i="0" kern="1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kern="10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b="0" i="1" kern="10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kern="10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sub>
                      </m:sSub>
                      <m:bar>
                        <m:barPr>
                          <m:ctrlPr>
                            <a:rPr lang="ru-RU" sz="2200" i="1" kern="10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ru-RU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bar>
                      <m:r>
                        <a:rPr lang="en-US" sz="2200" b="0" i="1" kern="1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b="0" i="1" kern="10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b="0" i="1" kern="10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200" b="0" i="1" kern="10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sub>
                      </m:sSub>
                      <m:bar>
                        <m:barPr>
                          <m:ctrlPr>
                            <a:rPr lang="ru-RU" sz="2200" i="1" kern="10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ru-RU" sz="22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bar>
                    </m:oMath>
                  </m:oMathPara>
                </a14:m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ru-RU" sz="25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500" dirty="0"/>
                  <a:t> - </a:t>
                </a:r>
                <a:r>
                  <a:rPr lang="ru-RU" sz="2500" dirty="0"/>
                  <a:t>общее количество пебблов, контактирующих с камнем в момент 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500" dirty="0"/>
                  <a:t>.</a:t>
                </a:r>
              </a:p>
              <a:p>
                <a:r>
                  <a:rPr lang="ru-RU" sz="2500" dirty="0"/>
                  <a:t>Использование линейной модели распределения нормального давления:</a:t>
                </a:r>
                <a:br>
                  <a:rPr lang="ru-RU" sz="2500" dirty="0"/>
                </a:b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500" dirty="0"/>
                  <a:t>.</a:t>
                </a:r>
              </a:p>
              <a:p>
                <a:r>
                  <a:rPr lang="ru-RU" sz="2500" dirty="0"/>
                  <a:t>Использование коэффициента трения, зависящего от числа Гюмбеля – отношения скорости в какой-либо точке контакта к нормальному давлению, возникающему в ней:</a:t>
                </a:r>
                <a:br>
                  <a:rPr lang="ru-RU" sz="2500" dirty="0"/>
                </a:b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en-US" sz="25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sz="2500" b="0" dirty="0"/>
                  <a:t>.</a:t>
                </a: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86AA92F-A433-F7D2-12CE-E785AA0EC6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0145" y="1145309"/>
                <a:ext cx="11513705" cy="5438485"/>
              </a:xfrm>
              <a:blipFill>
                <a:blip r:embed="rId2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5B01A6-BC8D-2DA7-07AF-8439C0FC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 algn="ctr"/>
            <a:fld id="{29AEB911-54B9-4B8C-B6CA-7430A3B83A77}" type="slidenum">
              <a:rPr lang="ru-RU" smtClean="0"/>
              <a:pPr algn="ctr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6022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86AA92F-A433-F7D2-12CE-E785AA0EC6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97" y="196206"/>
                <a:ext cx="11513705" cy="695325"/>
              </a:xfrm>
            </p:spPr>
            <p:txBody>
              <a:bodyPr>
                <a:noAutofit/>
              </a:bodyPr>
              <a:lstStyle/>
              <a:p>
                <a:pPr marL="0" indent="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400" dirty="0"/>
                  <a:t>Начальные условия:</a:t>
                </a:r>
                <a:r>
                  <a:rPr lang="ru-RU" sz="24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ba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=0</m:t>
                    </m:r>
                    <m:r>
                      <m:rPr>
                        <m:nor/>
                      </m:rPr>
                      <a:rPr lang="ru-RU" sz="2400"/>
                      <m:t>, 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acc>
                              <m:accPr>
                                <m:chr m:val="̇"/>
                                <m:ctrlPr>
                                  <a:rPr lang="ru-RU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</m:ba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=2</m:t>
                    </m:r>
                    <m:bar>
                      <m:bar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bar>
                    <m:r>
                      <m:rPr>
                        <m:nor/>
                      </m:rPr>
                      <a:rPr lang="ru-RU" sz="2400"/>
                      <m:t>, </m:t>
                    </m:r>
                    <m:bar>
                      <m:bar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ba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ru-RU" sz="2400" i="1">
                        <a:latin typeface="Cambria Math" panose="02040503050406030204" pitchFamily="18" charset="0"/>
                      </a:rPr>
                      <m:t>=0</m:t>
                    </m:r>
                    <m:r>
                      <m:rPr>
                        <m:nor/>
                      </m:rPr>
                      <a:rPr lang="ru-RU" sz="2400"/>
                      <m:t>, </m:t>
                    </m:r>
                    <m:bar>
                      <m:bar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acc>
                          <m:accPr>
                            <m:chr m:val="̇"/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acc>
                      </m:e>
                    </m:bar>
                    <m:d>
                      <m:d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  <m:bar>
                      <m:bar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bar>
                  </m:oMath>
                </a14:m>
                <a:endParaRPr lang="en-US" sz="2500" b="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86AA92F-A433-F7D2-12CE-E785AA0EC6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97" y="196206"/>
                <a:ext cx="11513705" cy="695325"/>
              </a:xfrm>
              <a:blipFill>
                <a:blip r:embed="rId2"/>
                <a:stretch>
                  <a:fillRect t="-1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B1AAE2-F4C9-0614-E8E7-5853A91C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58" y="904343"/>
            <a:ext cx="6096000" cy="488823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A501A9-535C-1407-CBD1-D0F3B4028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760" y="1038220"/>
            <a:ext cx="6100758" cy="46204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2E42C8-A299-E90B-F2BF-AA5CEA36FB02}"/>
                  </a:ext>
                </a:extLst>
              </p:cNvPr>
              <p:cNvSpPr txBox="1"/>
              <p:nvPr/>
            </p:nvSpPr>
            <p:spPr>
              <a:xfrm>
                <a:off x="6096000" y="5914021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/>
                  <a:t>Рисунок 13. Результаты 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=0.0</m:t>
                    </m:r>
                  </m:oMath>
                </a14:m>
                <a:r>
                  <a:rPr lang="en-US" sz="2000" dirty="0"/>
                  <a:t>7</a:t>
                </a:r>
                <a:r>
                  <a:rPr lang="ru-RU" sz="2000" dirty="0"/>
                  <a:t>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2E42C8-A299-E90B-F2BF-AA5CEA36F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914021"/>
                <a:ext cx="6096000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050DA8-0FD7-B0C7-A415-7C7F49A136B5}"/>
                  </a:ext>
                </a:extLst>
              </p:cNvPr>
              <p:cNvSpPr txBox="1"/>
              <p:nvPr/>
            </p:nvSpPr>
            <p:spPr>
              <a:xfrm>
                <a:off x="366712" y="5914021"/>
                <a:ext cx="53625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/>
                  <a:t>Рисунок 12. Результаты 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−0.0000</m:t>
                    </m:r>
                  </m:oMath>
                </a14:m>
                <a:r>
                  <a:rPr lang="en-US" sz="2000" dirty="0"/>
                  <a:t>5</a:t>
                </a:r>
                <a:endParaRPr lang="ru-RU" sz="20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050DA8-0FD7-B0C7-A415-7C7F49A13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12" y="5914021"/>
                <a:ext cx="5362576" cy="400110"/>
              </a:xfrm>
              <a:prstGeom prst="rect">
                <a:avLst/>
              </a:prstGeom>
              <a:blipFill>
                <a:blip r:embed="rId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8E2BE5B-535F-3B69-7C15-AC84AA3E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 algn="ctr"/>
            <a:fld id="{29AEB911-54B9-4B8C-B6CA-7430A3B83A77}" type="slidenum">
              <a:rPr lang="ru-RU" smtClean="0"/>
              <a:pPr algn="ctr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084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BE7D3-E771-3AE9-C3D0-96D91245D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476"/>
            <a:ext cx="10515600" cy="105410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3B6616-9EAD-391B-58C2-7DA18D737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4450"/>
            <a:ext cx="10515600" cy="5178425"/>
          </a:xfrm>
        </p:spPr>
        <p:txBody>
          <a:bodyPr>
            <a:normAutofit/>
          </a:bodyPr>
          <a:lstStyle/>
          <a:p>
            <a:r>
              <a:rPr lang="ru-RU" dirty="0"/>
              <a:t>Использование </a:t>
            </a:r>
            <a:r>
              <a:rPr lang="ru-RU" i="1" dirty="0"/>
              <a:t>модели плоского кольца </a:t>
            </a:r>
            <a:r>
              <a:rPr lang="ru-RU" dirty="0"/>
              <a:t>и </a:t>
            </a:r>
            <a:r>
              <a:rPr lang="ru-RU" i="1" dirty="0"/>
              <a:t>введение асимметрии коэффициента трения </a:t>
            </a:r>
            <a:r>
              <a:rPr lang="ru-RU" dirty="0"/>
              <a:t>позволяет получить достаточно хорошие качественные и количественные результаты.</a:t>
            </a:r>
          </a:p>
          <a:p>
            <a:r>
              <a:rPr lang="ru-RU" dirty="0"/>
              <a:t>Использование </a:t>
            </a:r>
            <a:r>
              <a:rPr lang="ru-RU" i="1" dirty="0"/>
              <a:t>модели цилиндра</a:t>
            </a:r>
            <a:r>
              <a:rPr lang="ru-RU" dirty="0"/>
              <a:t>, введение </a:t>
            </a:r>
            <a:r>
              <a:rPr lang="ru-RU" i="1" dirty="0"/>
              <a:t>линейного распределения нормального давления</a:t>
            </a:r>
            <a:r>
              <a:rPr lang="ru-RU" dirty="0"/>
              <a:t> и </a:t>
            </a:r>
            <a:r>
              <a:rPr lang="ru-RU" i="1" dirty="0"/>
              <a:t>линейной зависимости коэффициента трения от числа Гюмбеля </a:t>
            </a:r>
            <a:r>
              <a:rPr lang="ru-RU" dirty="0"/>
              <a:t>позволяет получить эффекты керлинга лишь на качественном уровне (при определенных значениях параметров).</a:t>
            </a:r>
          </a:p>
          <a:p>
            <a:r>
              <a:rPr lang="ru-RU" dirty="0"/>
              <a:t>Использование разных подходов – попытка найти </a:t>
            </a:r>
            <a:r>
              <a:rPr lang="ru-RU" u="sng" dirty="0"/>
              <a:t>компромисс между теми или иными допущениями</a:t>
            </a:r>
            <a:r>
              <a:rPr lang="ru-RU" dirty="0"/>
              <a:t>, однако точное качественное и количественное описание эффектов керлинга – открытый вопрос в науке.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517AB8-8E7C-281C-9C85-015C43C9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 algn="ctr"/>
            <a:fld id="{29AEB911-54B9-4B8C-B6CA-7430A3B83A77}" type="slidenum">
              <a:rPr lang="ru-RU" smtClean="0"/>
              <a:pPr algn="ctr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569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DF3823-ADE4-DF24-7DE0-08DAD4627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88068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5EC03-A700-B587-3CDB-8C0FEA4A4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618" y="189635"/>
            <a:ext cx="11095182" cy="1048039"/>
          </a:xfrm>
        </p:spPr>
        <p:txBody>
          <a:bodyPr/>
          <a:lstStyle/>
          <a:p>
            <a:r>
              <a:rPr lang="ru-RU" dirty="0"/>
              <a:t>Цели и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AA7704-8333-45CD-615D-A222AF389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18" y="1237674"/>
            <a:ext cx="11095182" cy="533861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40000"/>
              </a:lnSpc>
            </a:pPr>
            <a:r>
              <a:rPr lang="ru-RU" sz="2800" dirty="0"/>
              <a:t>Рассмотреть </a:t>
            </a:r>
            <a:r>
              <a:rPr lang="ru-RU" sz="2800" u="sng" dirty="0"/>
              <a:t>две вспомогательные задачи</a:t>
            </a:r>
            <a:r>
              <a:rPr lang="ru-RU" sz="2800" dirty="0"/>
              <a:t>:</a:t>
            </a:r>
            <a:br>
              <a:rPr lang="ru-RU" sz="2800" dirty="0"/>
            </a:br>
            <a:r>
              <a:rPr lang="ru-RU" sz="2800" dirty="0"/>
              <a:t>✓ </a:t>
            </a:r>
            <a:r>
              <a:rPr lang="ru-RU" sz="2800" i="1" dirty="0"/>
              <a:t>задача о движении тонкого плоского кольца</a:t>
            </a:r>
            <a:r>
              <a:rPr lang="ru-RU" sz="2800" dirty="0"/>
              <a:t>, контактирующего с шероховатой поверхностью в трех точках;</a:t>
            </a:r>
            <a:br>
              <a:rPr lang="ru-RU" sz="2800" dirty="0"/>
            </a:br>
            <a:r>
              <a:rPr lang="ru-RU" sz="2800" dirty="0"/>
              <a:t>✓ </a:t>
            </a:r>
            <a:r>
              <a:rPr lang="ru-RU" sz="2800" i="1" dirty="0"/>
              <a:t>задача о движении цилиндра</a:t>
            </a:r>
            <a:r>
              <a:rPr lang="ru-RU" sz="2800" dirty="0"/>
              <a:t>, контактирующего с шероховатой поверхностью в трех точках, расположенных на некоторой окружности,</a:t>
            </a:r>
            <a:br>
              <a:rPr lang="ru-RU" sz="2800" dirty="0"/>
            </a:br>
            <a:r>
              <a:rPr lang="ru-RU" dirty="0"/>
              <a:t>- исследуя влияние асимметрии расположения точек, смещения центра масс 𝐶 из геометрического центра 𝑂 кольца или окружности, высоты ℎ центра масс над плоскостью контакта </a:t>
            </a:r>
            <a:r>
              <a:rPr lang="ru-RU" u="sng" dirty="0"/>
              <a:t>на отклонение траектории</a:t>
            </a:r>
            <a:r>
              <a:rPr lang="ru-RU" dirty="0"/>
              <a:t> от направления начальной скорости.</a:t>
            </a:r>
          </a:p>
          <a:p>
            <a:pPr>
              <a:lnSpc>
                <a:spcPct val="140000"/>
              </a:lnSpc>
            </a:pPr>
            <a:r>
              <a:rPr lang="ru-RU" dirty="0"/>
              <a:t>На </a:t>
            </a:r>
            <a:r>
              <a:rPr lang="ru-RU" u="sng" dirty="0"/>
              <a:t>основе вспомогательных задач</a:t>
            </a:r>
            <a:r>
              <a:rPr lang="ru-RU" dirty="0"/>
              <a:t> перейти к моделированию непосредственно динамики камня, движущегося по льду при игре в керлинг.</a:t>
            </a:r>
            <a:endParaRPr lang="ru-RU" sz="2800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0E0EBC-4D27-C6D8-428E-4C3DBC433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 algn="ctr"/>
            <a:fld id="{29AEB911-54B9-4B8C-B6CA-7430A3B83A77}" type="slidenum">
              <a:rPr lang="ru-RU" smtClean="0"/>
              <a:pPr algn="ctr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9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75F1C-5775-039A-7864-B2561AC6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73" y="9235"/>
            <a:ext cx="11030527" cy="1099127"/>
          </a:xfrm>
        </p:spPr>
        <p:txBody>
          <a:bodyPr/>
          <a:lstStyle/>
          <a:p>
            <a:r>
              <a:rPr lang="ru-RU" dirty="0"/>
              <a:t>Предварительные сведения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94E06F-3BA7-7716-CEF3-E011BB320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273" y="1025236"/>
            <a:ext cx="10852727" cy="2403763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Снаряд – тело вращения, опирающееся на плоскость </a:t>
            </a:r>
            <a:r>
              <a:rPr lang="ru-RU" sz="2800" u="sng" dirty="0"/>
              <a:t>кольцевым основанием</a:t>
            </a:r>
            <a:r>
              <a:rPr lang="ru-RU" sz="2800" dirty="0"/>
              <a:t> (рисунок 1).</a:t>
            </a:r>
          </a:p>
          <a:p>
            <a:r>
              <a:rPr lang="ru-RU" sz="2800" dirty="0"/>
              <a:t>Поверхность льда покрыта </a:t>
            </a:r>
            <a:r>
              <a:rPr lang="ru-RU" sz="2800" u="sng" dirty="0"/>
              <a:t>пебблами</a:t>
            </a:r>
            <a:r>
              <a:rPr lang="ru-RU" sz="2800" dirty="0"/>
              <a:t> (количество тех, которых касается кольцевая поверхность в каждый момент времени, оценивается 40-100 штуками).</a:t>
            </a:r>
          </a:p>
          <a:p>
            <a:r>
              <a:rPr lang="ru-RU" sz="2800" u="sng" dirty="0"/>
              <a:t>Свипинг</a:t>
            </a:r>
            <a:r>
              <a:rPr lang="ru-RU" sz="2800" dirty="0"/>
              <a:t> – натирание льда щетками.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782E7B7-43E3-F0E1-3D1B-BB65CBE2AC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 r="3" b="3"/>
          <a:stretch/>
        </p:blipFill>
        <p:spPr bwMode="auto">
          <a:xfrm>
            <a:off x="3981738" y="3271642"/>
            <a:ext cx="4228523" cy="302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29A45D-22F5-343F-E7FC-9229D69CAD48}"/>
              </a:ext>
            </a:extLst>
          </p:cNvPr>
          <p:cNvSpPr txBox="1"/>
          <p:nvPr/>
        </p:nvSpPr>
        <p:spPr>
          <a:xfrm>
            <a:off x="1630217" y="6030975"/>
            <a:ext cx="8931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Рисунок 1. Камень для керлинга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C969BD-1692-C248-73AC-9FDB6E34A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 algn="ctr"/>
            <a:fld id="{29AEB911-54B9-4B8C-B6CA-7430A3B83A77}" type="slidenum">
              <a:rPr lang="ru-RU" smtClean="0"/>
              <a:pPr algn="ctr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574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61E2F-341B-4521-8B45-3FA4869B0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Аспекты моделирования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1DB267-F18D-5BCD-5C90-12F02BC8C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859376"/>
            <a:ext cx="3586018" cy="11392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моделирование коэффициента трения</a:t>
            </a:r>
          </a:p>
          <a:p>
            <a:endParaRPr lang="ru-RU" sz="2800" dirty="0"/>
          </a:p>
          <a:p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11587C57-4EE7-F2D9-E312-4B55D9CC5C26}"/>
              </a:ext>
            </a:extLst>
          </p:cNvPr>
          <p:cNvSpPr txBox="1">
            <a:spLocks/>
          </p:cNvSpPr>
          <p:nvPr/>
        </p:nvSpPr>
        <p:spPr>
          <a:xfrm>
            <a:off x="7767782" y="2859376"/>
            <a:ext cx="3586018" cy="1139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ru-RU" sz="2800" dirty="0"/>
              <a:t>моделирование нормальной нагрузки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E7FB632F-71C3-E579-B3ED-1004E0CEA642}"/>
              </a:ext>
            </a:extLst>
          </p:cNvPr>
          <p:cNvCxnSpPr/>
          <p:nvPr/>
        </p:nvCxnSpPr>
        <p:spPr>
          <a:xfrm flipH="1">
            <a:off x="3075578" y="1336490"/>
            <a:ext cx="624371" cy="15228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73075E7A-6DDC-A4F1-01BF-1E8185EB9CCA}"/>
              </a:ext>
            </a:extLst>
          </p:cNvPr>
          <p:cNvCxnSpPr>
            <a:cxnSpLocks/>
          </p:cNvCxnSpPr>
          <p:nvPr/>
        </p:nvCxnSpPr>
        <p:spPr>
          <a:xfrm>
            <a:off x="8175904" y="1336490"/>
            <a:ext cx="897722" cy="14850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683313-C62E-7148-6FE8-0702D26D6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049" y="5297592"/>
            <a:ext cx="4667901" cy="990738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6FAF8FFB-DBA9-BA22-4011-41D8456B9569}"/>
              </a:ext>
            </a:extLst>
          </p:cNvPr>
          <p:cNvCxnSpPr>
            <a:cxnSpLocks/>
          </p:cNvCxnSpPr>
          <p:nvPr/>
        </p:nvCxnSpPr>
        <p:spPr>
          <a:xfrm>
            <a:off x="3075578" y="3738848"/>
            <a:ext cx="2669440" cy="1895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B5254CE2-BAA5-DB74-EE42-74C1072AE000}"/>
              </a:ext>
            </a:extLst>
          </p:cNvPr>
          <p:cNvCxnSpPr>
            <a:cxnSpLocks/>
          </p:cNvCxnSpPr>
          <p:nvPr/>
        </p:nvCxnSpPr>
        <p:spPr>
          <a:xfrm flipH="1">
            <a:off x="7767782" y="3792943"/>
            <a:ext cx="1089891" cy="1728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1AEE1E-6741-3534-F4A7-0EC12D21B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 algn="ctr"/>
            <a:fld id="{29AEB911-54B9-4B8C-B6CA-7430A3B83A77}" type="slidenum">
              <a:rPr lang="ru-RU" smtClean="0"/>
              <a:pPr algn="ctr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11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ED878-6676-CDAF-4EF8-71415773D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8" y="365125"/>
            <a:ext cx="10993582" cy="1325563"/>
          </a:xfrm>
        </p:spPr>
        <p:txBody>
          <a:bodyPr/>
          <a:lstStyle/>
          <a:p>
            <a:r>
              <a:rPr lang="ru-RU" dirty="0"/>
              <a:t>Моделирование трения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D0E0882F-28D7-69B6-8D7C-553B4A94CDF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46020631"/>
                  </p:ext>
                </p:extLst>
              </p:nvPr>
            </p:nvGraphicFramePr>
            <p:xfrm>
              <a:off x="360218" y="1764579"/>
              <a:ext cx="8596667" cy="43735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03517">
                      <a:extLst>
                        <a:ext uri="{9D8B030D-6E8A-4147-A177-3AD203B41FA5}">
                          <a16:colId xmlns:a16="http://schemas.microsoft.com/office/drawing/2014/main" val="1328797878"/>
                        </a:ext>
                      </a:extLst>
                    </a:gridCol>
                    <a:gridCol w="4493150">
                      <a:extLst>
                        <a:ext uri="{9D8B030D-6E8A-4147-A177-3AD203B41FA5}">
                          <a16:colId xmlns:a16="http://schemas.microsoft.com/office/drawing/2014/main" val="2497338387"/>
                        </a:ext>
                      </a:extLst>
                    </a:gridCol>
                  </a:tblGrid>
                  <a:tr h="8109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/>
                            <a:t>Автор модели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/>
                            <a:t>Формула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3874033"/>
                      </a:ext>
                    </a:extLst>
                  </a:tr>
                  <a:tr h="8906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/>
                            <a:t>Пеннер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28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8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9774435"/>
                      </a:ext>
                    </a:extLst>
                  </a:tr>
                  <a:tr h="8109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/>
                            <a:t>Шегельский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 b="0" i="0" smtClean="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1680723"/>
                      </a:ext>
                    </a:extLst>
                  </a:tr>
                  <a:tr h="8109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/>
                            <a:t>Гюмбель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d>
                                          <m:dPr>
                                            <m:ctrlP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d>
                                          <m:dPr>
                                            <m:ctrlP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</m:d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ru-RU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67598897"/>
                      </a:ext>
                    </a:extLst>
                  </a:tr>
                  <a:tr h="8109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…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…</a:t>
                          </a:r>
                          <a:endParaRPr lang="ru-RU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62006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D0E0882F-28D7-69B6-8D7C-553B4A94CDF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46020631"/>
                  </p:ext>
                </p:extLst>
              </p:nvPr>
            </p:nvGraphicFramePr>
            <p:xfrm>
              <a:off x="360218" y="1764579"/>
              <a:ext cx="8596667" cy="43735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03517">
                      <a:extLst>
                        <a:ext uri="{9D8B030D-6E8A-4147-A177-3AD203B41FA5}">
                          <a16:colId xmlns:a16="http://schemas.microsoft.com/office/drawing/2014/main" val="1328797878"/>
                        </a:ext>
                      </a:extLst>
                    </a:gridCol>
                    <a:gridCol w="4493150">
                      <a:extLst>
                        <a:ext uri="{9D8B030D-6E8A-4147-A177-3AD203B41FA5}">
                          <a16:colId xmlns:a16="http://schemas.microsoft.com/office/drawing/2014/main" val="2497338387"/>
                        </a:ext>
                      </a:extLst>
                    </a:gridCol>
                  </a:tblGrid>
                  <a:tr h="8109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/>
                            <a:t>Автор модели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/>
                            <a:t>Формула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3874033"/>
                      </a:ext>
                    </a:extLst>
                  </a:tr>
                  <a:tr h="8906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/>
                            <a:t>Пеннер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91588" t="-97260" r="-543" b="-3020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9774435"/>
                      </a:ext>
                    </a:extLst>
                  </a:tr>
                  <a:tr h="8109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/>
                            <a:t>Шегельский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91588" t="-216541" r="-543" b="-2315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1680723"/>
                      </a:ext>
                    </a:extLst>
                  </a:tr>
                  <a:tr h="10502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/>
                            <a:t>Гюмбель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91588" t="-243353" r="-543" b="-780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67598897"/>
                      </a:ext>
                    </a:extLst>
                  </a:tr>
                  <a:tr h="8109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…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…</a:t>
                          </a:r>
                          <a:endParaRPr lang="ru-RU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620064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012FA2B-431A-2547-1BA8-0D19C851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 algn="ctr"/>
            <a:fld id="{29AEB911-54B9-4B8C-B6CA-7430A3B83A77}" type="slidenum">
              <a:rPr lang="ru-RU" smtClean="0"/>
              <a:pPr algn="ctr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038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F5CAB-0903-8FB5-1837-7A07917BE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46" y="64656"/>
            <a:ext cx="11259128" cy="137621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Задача 1. Задача о движении тонкого плоского кольца, контактирующего с шероховатой поверхностью в трех точках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86AA92F-A433-F7D2-12CE-E785AA0EC6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0146" y="1597892"/>
                <a:ext cx="11113654" cy="4950690"/>
              </a:xfrm>
            </p:spPr>
            <p:txBody>
              <a:bodyPr>
                <a:normAutofit fontScale="85000" lnSpcReduction="10000"/>
              </a:bodyPr>
              <a:lstStyle/>
              <a:p>
                <a:pPr marL="0" lvl="0" indent="0">
                  <a:buClr>
                    <a:srgbClr val="5FCBEF"/>
                  </a:buClr>
                  <a:buNone/>
                  <a:defRPr/>
                </a:pPr>
                <a:r>
                  <a:rPr lang="ru-RU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Trebuchet MS" panose="020B0603020202020204"/>
                  </a:rPr>
                  <a:t>Плоское кольцо </a:t>
                </a:r>
                <a14:m>
                  <m:oMath xmlns:m="http://schemas.openxmlformats.org/officeDocument/2006/math">
                    <m:r>
                      <a:rPr lang="ru-RU" sz="2800" b="0" i="1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US" sz="2800" dirty="0"/>
                </a:br>
                <a:endParaRPr lang="en-US" sz="2800" dirty="0"/>
              </a:p>
              <a:p>
                <a:pPr marL="0" lvl="0" indent="0">
                  <a:buClr>
                    <a:srgbClr val="5FCBEF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ru-RU" sz="28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ru-RU" sz="28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a:rPr lang="ru-RU" sz="2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𝑂</m:t>
                          </m:r>
                        </m:sub>
                      </m:sSub>
                      <m:r>
                        <a:rPr lang="en-US" sz="2800" b="0" i="1" kern="1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0" i="1" kern="1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800" b="0" i="1" kern="1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sSub>
                        <m:sSubPr>
                          <m:ctrlPr>
                            <a:rPr lang="ru-RU" sz="2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sz="2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𝑂𝑥</m:t>
                          </m:r>
                        </m:sub>
                      </m:sSub>
                      <m:r>
                        <a:rPr lang="en-US" sz="2800" b="0" i="1" kern="1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0" i="1" kern="1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800" b="0" i="1" kern="1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bar>
                        <m:barPr>
                          <m:ctrlPr>
                            <a:rPr lang="ru-RU" sz="2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ru-RU" sz="2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bar>
                      <m:r>
                        <a:rPr lang="ru-RU" sz="2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sz="2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𝑂𝑦</m:t>
                          </m:r>
                        </m:sub>
                      </m:sSub>
                      <m:r>
                        <a:rPr lang="en-US" sz="2800" b="0" i="1" kern="1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800" b="0" i="1" kern="1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800" b="0" i="1" kern="1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bar>
                        <m:barPr>
                          <m:ctrlPr>
                            <a:rPr lang="ru-RU" sz="2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ru-RU" sz="2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bar>
                    </m:oMath>
                    <m:oMath xmlns:m="http://schemas.openxmlformats.org/officeDocument/2006/math">
                      <m:sSub>
                        <m:sSubPr>
                          <m:ctrlPr>
                            <a:rPr lang="ru-RU" sz="2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ru-RU" sz="28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r>
                                <a:rPr lang="ru-RU" sz="2800" i="1" kern="1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a:rPr lang="en-US" sz="2800" b="0" i="1" kern="10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2800" b="0" i="1" kern="10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kern="10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ru-RU" sz="2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kern="10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ru-RU" sz="2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2800" b="0" i="1" kern="10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kern="10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bar>
                        <m:barPr>
                          <m:ctrlPr>
                            <a:rPr lang="ru-RU" sz="2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ru-RU" sz="2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</m:bar>
                      <m:r>
                        <a:rPr lang="ru-RU" sz="28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kern="10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ru-RU" sz="2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sz="2800" b="0" i="1" kern="10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b="0" i="1" kern="10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bar>
                        <m:barPr>
                          <m:ctrlPr>
                            <a:rPr lang="ru-RU" sz="2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ru-RU" sz="28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e>
                      </m:bar>
                    </m:oMath>
                  </m:oMathPara>
                </a14:m>
                <a:br>
                  <a:rPr lang="en-US" sz="2800" i="1" kern="100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2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ru-RU" sz="2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ru-RU" sz="2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bar>
                                <m:barPr>
                                  <m:ctrlPr>
                                    <a:rPr lang="ru-RU" sz="2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sz="2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</m:acc>
                        </m:e>
                        <m:sub>
                          <m:r>
                            <a:rPr lang="ru-RU" sz="2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</m:sSub>
                      <m:r>
                        <a:rPr lang="ru-RU" sz="28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ru-RU" sz="2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kern="10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ru-RU" sz="2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800" i="1" kern="1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ru-RU" sz="2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b="0" i="1" kern="100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ru-RU" sz="2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8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ru-RU" sz="2800" i="1" kern="1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ru-RU" sz="2800" i="1" kern="100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2800" b="0" i="1" kern="100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8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800" i="1" kern="10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 b="0" i="1" kern="100" smtClean="0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ru-RU" sz="2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b="0" i="1" kern="100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ru-RU" sz="2800" i="1" kern="1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2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b="0" i="1" kern="100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bar>
                                <m:barPr>
                                  <m:ctrlPr>
                                    <a:rPr lang="ru-RU" sz="2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sz="2800" i="1" kern="1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</m:bar>
                            </m:e>
                          </m:d>
                        </m:e>
                      </m:nary>
                    </m:oMath>
                  </m:oMathPara>
                </a14:m>
                <a:endParaRPr lang="en-US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ru-RU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barPr>
                            <m:e>
                              <m:bar>
                                <m:barPr>
                                  <m:ctrlP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e>
                              </m:bar>
                            </m:e>
                          </m:bar>
                        </m:e>
                        <m:sup>
                          <m:r>
                            <a:rPr lang="ru-RU" sz="2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sup>
                      </m:sSup>
                      <m:r>
                        <a:rPr lang="ru-RU" sz="2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bar>
                        <m:barPr>
                          <m:ctrlPr>
                            <a:rPr lang="ru-RU" sz="2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̈"/>
                              <m:ctrlPr>
                                <a:rPr lang="ru-RU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</m:bar>
                      <m:r>
                        <a:rPr lang="ru-RU" sz="2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ru-RU" sz="2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  <m:r>
                            <a:rPr lang="ru-RU" sz="2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ru-RU" sz="2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  <m:e>
                          <m:d>
                            <m:dPr>
                              <m:ctrlPr>
                                <a:rPr lang="ru-RU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ru-RU" sz="2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ru-RU" sz="2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ru-RU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𝐶𝑥</m:t>
                                  </m:r>
                                </m:sub>
                              </m:sSub>
                              <m:bar>
                                <m:barPr>
                                  <m:ctrlP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</m:bar>
                              <m:r>
                                <a:rPr lang="ru-RU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𝐶𝑦</m:t>
                                  </m:r>
                                </m:sub>
                              </m:sSub>
                              <m:bar>
                                <m:barPr>
                                  <m:ctrlP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e>
                              </m:bar>
                            </m:e>
                          </m:d>
                          <m:r>
                            <a:rPr lang="ru-RU" sz="2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ru-RU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sz="2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ru-RU" sz="2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ru-RU" sz="2800" i="1" kern="100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2800" b="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u-RU" sz="2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 b="0" i="1" kern="100" smtClean="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ru-RU" sz="2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bar>
                                <m:barPr>
                                  <m:ctrlP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ru-RU" sz="2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</m:bar>
                            </m:e>
                          </m:d>
                        </m:e>
                      </m:nary>
                    </m:oMath>
                  </m:oMathPara>
                </a14:m>
                <a:endParaRPr lang="en-US" sz="2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sz="28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Начальные условия:</a:t>
                </a:r>
                <a:br>
                  <a:rPr lang="ru-RU" sz="28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ru-RU" sz="28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ru-RU" sz="2800"/>
                        <m:t>,</m:t>
                      </m:r>
                      <m:r>
                        <m:rPr>
                          <m:nor/>
                        </m:rPr>
                        <a:rPr lang="ru-RU" sz="2800" b="0" i="0" smtClean="0"/>
                        <m:t>     </m:t>
                      </m:r>
                      <m:r>
                        <m:rPr>
                          <m:nor/>
                        </m:rPr>
                        <a:rPr lang="ru-RU" sz="2800"/>
                        <m:t> </m:t>
                      </m:r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acc>
                                <m:accPr>
                                  <m:chr m:val="̇"/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ru-RU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bar>
                        <m:bar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bar>
                      <m:r>
                        <m:rPr>
                          <m:nor/>
                        </m:rPr>
                        <a:rPr lang="ru-RU" sz="2800"/>
                        <m:t>,</m:t>
                      </m:r>
                      <m:r>
                        <m:rPr>
                          <m:nor/>
                        </m:rPr>
                        <a:rPr lang="ru-RU" sz="2800" b="0" i="0" smtClean="0"/>
                        <m:t>     </m:t>
                      </m:r>
                      <m:r>
                        <m:rPr>
                          <m:nor/>
                        </m:rPr>
                        <a:rPr lang="ru-RU" sz="2800"/>
                        <m:t> </m:t>
                      </m:r>
                      <m:bar>
                        <m:bar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bar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ru-RU" sz="28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ru-RU" sz="2800"/>
                        <m:t>, </m:t>
                      </m:r>
                      <m:r>
                        <m:rPr>
                          <m:nor/>
                        </m:rPr>
                        <a:rPr lang="ru-RU" sz="2800" b="0" i="0" smtClean="0"/>
                        <m:t>     </m:t>
                      </m:r>
                      <m:bar>
                        <m:bar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̇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acc>
                        </m:e>
                      </m:bar>
                      <m:d>
                        <m:d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bar>
                        <m:bar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bar>
                    </m:oMath>
                  </m:oMathPara>
                </a14:m>
                <a:endParaRPr lang="ru-RU" sz="2800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486AA92F-A433-F7D2-12CE-E785AA0EC6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0146" y="1597892"/>
                <a:ext cx="11113654" cy="4950690"/>
              </a:xfrm>
              <a:blipFill>
                <a:blip r:embed="rId2"/>
                <a:stretch>
                  <a:fillRect l="-822" t="-25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401FF5-329F-2E4A-248E-53535F78A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 algn="ctr"/>
            <a:fld id="{29AEB911-54B9-4B8C-B6CA-7430A3B83A77}" type="slidenum">
              <a:rPr lang="ru-RU" smtClean="0"/>
              <a:pPr algn="ctr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9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70135-E4E3-D839-E6C4-F12AEF90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3" y="23380"/>
            <a:ext cx="11351491" cy="1325563"/>
          </a:xfrm>
        </p:spPr>
        <p:txBody>
          <a:bodyPr>
            <a:normAutofit/>
          </a:bodyPr>
          <a:lstStyle/>
          <a:p>
            <a:r>
              <a:rPr lang="ru-RU" sz="4000" dirty="0"/>
              <a:t>Влияние положения точек контакта с поверхностью на траекторию кольца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030AE2F-AD9E-78C0-4E6A-AE141BF3FA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7093" y="2327564"/>
                <a:ext cx="5818907" cy="4165311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en-US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b="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ru-RU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Пусть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ru-RU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угол, под которым располагается</a:t>
                </a:r>
                <a:r>
                  <a:rPr lang="en-US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ru-RU" kern="100" dirty="0" err="1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ая</a:t>
                </a:r>
                <a:r>
                  <a:rPr lang="ru-RU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точка, отсчитываемый от положительной полуоси </a:t>
                </a:r>
                <a14:m>
                  <m:oMath xmlns:m="http://schemas.openxmlformats.org/officeDocument/2006/math">
                    <m:r>
                      <a:rPr lang="en-US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в момент </a:t>
                </a:r>
                <a14:m>
                  <m:oMath xmlns:m="http://schemas.openxmlformats.org/officeDocument/2006/math">
                    <m:r>
                      <a:rPr lang="en-US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en-US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ru-RU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рисунок 2)</a:t>
                </a:r>
                <a:r>
                  <a:rPr lang="en-US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030AE2F-AD9E-78C0-4E6A-AE141BF3FA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093" y="2327564"/>
                <a:ext cx="5818907" cy="4165311"/>
              </a:xfrm>
              <a:blipFill>
                <a:blip r:embed="rId2"/>
                <a:stretch>
                  <a:fillRect l="-2094" t="-13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C73C77-6745-D169-D6B0-B43DF1457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67" y="1209964"/>
            <a:ext cx="5781933" cy="50158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7E7D75-2A77-D343-96CA-A28010BE79CD}"/>
              </a:ext>
            </a:extLst>
          </p:cNvPr>
          <p:cNvSpPr txBox="1"/>
          <p:nvPr/>
        </p:nvSpPr>
        <p:spPr>
          <a:xfrm>
            <a:off x="6545140" y="6068996"/>
            <a:ext cx="5511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Рисунок 2. Описание положения точек контакта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12A213-8AE5-68A7-D163-037F5F6E0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 algn="ctr"/>
            <a:fld id="{29AEB911-54B9-4B8C-B6CA-7430A3B83A77}" type="slidenum">
              <a:rPr lang="ru-RU" smtClean="0"/>
              <a:pPr algn="ctr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401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7AD3B1-5C4B-3C27-CAB7-36971F69D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455" y="750172"/>
            <a:ext cx="6742545" cy="49411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CC7F8F-1F8E-7872-D848-525989FA6B30}"/>
              </a:ext>
            </a:extLst>
          </p:cNvPr>
          <p:cNvSpPr txBox="1"/>
          <p:nvPr/>
        </p:nvSpPr>
        <p:spPr>
          <a:xfrm>
            <a:off x="5534890" y="5691274"/>
            <a:ext cx="657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Рисунок 3. Влияние расположения трех точек на траекторию в задаче о плоском кольце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868EB-A40A-9AAD-B2E6-846BAB67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35" y="87390"/>
            <a:ext cx="11750820" cy="1325563"/>
          </a:xfrm>
        </p:spPr>
        <p:txBody>
          <a:bodyPr>
            <a:normAutofit/>
          </a:bodyPr>
          <a:lstStyle/>
          <a:p>
            <a:r>
              <a:rPr lang="ru-RU" sz="3600" dirty="0"/>
              <a:t>Влияние положения точек контакта с поверхностью на траекторию кольца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3F02DB-15CC-3312-FADF-08B2D95FDA7F}"/>
                  </a:ext>
                </a:extLst>
              </p:cNvPr>
              <p:cNvSpPr txBox="1"/>
              <p:nvPr/>
            </p:nvSpPr>
            <p:spPr>
              <a:xfrm>
                <a:off x="341745" y="1412953"/>
                <a:ext cx="4636655" cy="46242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50000"/>
                  </a:lnSpc>
                  <a:spcAft>
                    <a:spcPts val="800"/>
                  </a:spcAft>
                  <a:buNone/>
                </a:pPr>
                <a:r>
                  <a:rPr lang="ru-RU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Пример (рисунок 3):</a:t>
                </a:r>
                <a:br>
                  <a:rPr lang="ru-RU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ru-RU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ru-RU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равносторонний треугольник)</a:t>
                </a:r>
                <a:r>
                  <a:rPr lang="en-US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(равнобедренный треугольник)</a:t>
                </a:r>
                <a:r>
                  <a:rPr lang="en-US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br>
                  <a:rPr lang="en-US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(произвольный треугольник)</a:t>
                </a:r>
                <a:r>
                  <a:rPr lang="en-US" sz="2400" kern="1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4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3F02DB-15CC-3312-FADF-08B2D95FD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45" y="1412953"/>
                <a:ext cx="4636655" cy="4624215"/>
              </a:xfrm>
              <a:prstGeom prst="rect">
                <a:avLst/>
              </a:prstGeom>
              <a:blipFill>
                <a:blip r:embed="rId3"/>
                <a:stretch>
                  <a:fillRect l="-1971" b="-2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C43034-5A2C-8C0F-9FEE-941BE4021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12192000" cy="365125"/>
          </a:xfrm>
        </p:spPr>
        <p:txBody>
          <a:bodyPr/>
          <a:lstStyle/>
          <a:p>
            <a:pPr algn="ctr"/>
            <a:fld id="{29AEB911-54B9-4B8C-B6CA-7430A3B83A77}" type="slidenum">
              <a:rPr lang="ru-RU" smtClean="0"/>
              <a:pPr algn="ctr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9654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1411</Words>
  <Application>Microsoft Office PowerPoint</Application>
  <PresentationFormat>Широкоэкранный</PresentationFormat>
  <Paragraphs>122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Trebuchet MS</vt:lpstr>
      <vt:lpstr>Wingdings 3</vt:lpstr>
      <vt:lpstr>Тема Office</vt:lpstr>
      <vt:lpstr>Моделирование динамики камня, движущегося по льду при игре в керлинг Выпускная квалификационная работа</vt:lpstr>
      <vt:lpstr>Актуальность работы</vt:lpstr>
      <vt:lpstr>Цели и задачи</vt:lpstr>
      <vt:lpstr>Предварительные сведения</vt:lpstr>
      <vt:lpstr>Аспекты моделирования</vt:lpstr>
      <vt:lpstr>Моделирование трения</vt:lpstr>
      <vt:lpstr>Задача 1. Задача о движении тонкого плоского кольца, контактирующего с шероховатой поверхностью в трех точках</vt:lpstr>
      <vt:lpstr>Влияние положения точек контакта с поверхностью на траекторию кольца</vt:lpstr>
      <vt:lpstr>Влияние положения точек контакта с поверхностью на траекторию кольца</vt:lpstr>
      <vt:lpstr>Влияние смещения центра масс из геометрического центра кольца на траекторию кольца</vt:lpstr>
      <vt:lpstr>Задача 2. Задача о движении цилиндра, контактирующего с шероховатой поверхностью в трех точках, расположенных на некоторой окружности</vt:lpstr>
      <vt:lpstr>Влияние значения h на траекторию цилиндра</vt:lpstr>
      <vt:lpstr>Выводы по рассмотренным задачам</vt:lpstr>
      <vt:lpstr>Подходы к моделированию динамики камня для керлинга</vt:lpstr>
      <vt:lpstr>Моделирование динамики камня для керлинга как плоского кольца</vt:lpstr>
      <vt:lpstr>Моделирование динамики камня для керлинга как плоского кольца</vt:lpstr>
      <vt:lpstr>Презентация PowerPoint</vt:lpstr>
      <vt:lpstr>Сравнение с экспериментальными данными</vt:lpstr>
      <vt:lpstr>Сравнение с экспериментальными данными</vt:lpstr>
      <vt:lpstr>Моделирование динамики камня для керлинга как цилиндра</vt:lpstr>
      <vt:lpstr>Презентация PowerPoint</vt:lpstr>
      <vt:lpstr>Выводы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динамики камня, движущегося по льду при игре в керлинг</dc:title>
  <dc:creator>Шилов Михаил Александрович</dc:creator>
  <cp:lastModifiedBy>Шилов Михаил Александрович</cp:lastModifiedBy>
  <cp:revision>186</cp:revision>
  <dcterms:created xsi:type="dcterms:W3CDTF">2023-06-27T09:57:23Z</dcterms:created>
  <dcterms:modified xsi:type="dcterms:W3CDTF">2023-06-27T21:24:21Z</dcterms:modified>
</cp:coreProperties>
</file>