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1"/>
  </p:sldMasterIdLst>
  <p:notesMasterIdLst>
    <p:notesMasterId r:id="rId17"/>
  </p:notesMasterIdLst>
  <p:sldIdLst>
    <p:sldId id="256" r:id="rId2"/>
    <p:sldId id="257" r:id="rId3"/>
    <p:sldId id="258" r:id="rId4"/>
    <p:sldId id="259" r:id="rId5"/>
    <p:sldId id="270" r:id="rId6"/>
    <p:sldId id="260" r:id="rId7"/>
    <p:sldId id="261" r:id="rId8"/>
    <p:sldId id="262" r:id="rId9"/>
    <p:sldId id="263" r:id="rId10"/>
    <p:sldId id="264" r:id="rId11"/>
    <p:sldId id="265" r:id="rId12"/>
    <p:sldId id="266" r:id="rId13"/>
    <p:sldId id="267" r:id="rId14"/>
    <p:sldId id="268" r:id="rId15"/>
    <p:sldId id="269" r:id="rId1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94" autoAdjust="0"/>
    <p:restoredTop sz="94671" autoAdjust="0"/>
  </p:normalViewPr>
  <p:slideViewPr>
    <p:cSldViewPr>
      <p:cViewPr varScale="1">
        <p:scale>
          <a:sx n="70" d="100"/>
          <a:sy n="70" d="100"/>
        </p:scale>
        <p:origin x="-1398"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dirty="0"/>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8A5E481-0785-4E6D-9880-24735D676F82}" type="datetimeFigureOut">
              <a:rPr lang="ru-RU" smtClean="0"/>
              <a:t>19.09.2012</a:t>
            </a:fld>
            <a:endParaRPr lang="ru-RU" dirty="0"/>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dirty="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dirty="0"/>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A3CA8C0-B366-4F9B-BCC4-9BE55F4E9AB6}" type="slidenum">
              <a:rPr lang="ru-RU" smtClean="0"/>
              <a:t>‹#›</a:t>
            </a:fld>
            <a:endParaRPr lang="ru-RU" dirty="0"/>
          </a:p>
        </p:txBody>
      </p:sp>
    </p:spTree>
    <p:extLst>
      <p:ext uri="{BB962C8B-B14F-4D97-AF65-F5344CB8AC3E}">
        <p14:creationId xmlns:p14="http://schemas.microsoft.com/office/powerpoint/2010/main" val="15350367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4A3CA8C0-B366-4F9B-BCC4-9BE55F4E9AB6}" type="slidenum">
              <a:rPr lang="ru-RU" smtClean="0"/>
              <a:t>1</a:t>
            </a:fld>
            <a:endParaRPr lang="ru-RU" dirty="0"/>
          </a:p>
        </p:txBody>
      </p:sp>
    </p:spTree>
    <p:extLst>
      <p:ext uri="{BB962C8B-B14F-4D97-AF65-F5344CB8AC3E}">
        <p14:creationId xmlns:p14="http://schemas.microsoft.com/office/powerpoint/2010/main" val="87687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9" name="Подзаголовок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Заголовок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ru-RU" smtClean="0"/>
              <a:t>Образец заголовка</a:t>
            </a:r>
            <a:endParaRPr kumimoji="0" lang="en-US"/>
          </a:p>
        </p:txBody>
      </p:sp>
      <p:cxnSp>
        <p:nvCxnSpPr>
          <p:cNvPr id="8" name="Прямая соединительная линия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Овал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Дата 14"/>
          <p:cNvSpPr>
            <a:spLocks noGrp="1"/>
          </p:cNvSpPr>
          <p:nvPr>
            <p:ph type="dt" sz="half" idx="10"/>
          </p:nvPr>
        </p:nvSpPr>
        <p:spPr/>
        <p:txBody>
          <a:bodyPr/>
          <a:lstStyle/>
          <a:p>
            <a:fld id="{B4C71EC6-210F-42DE-9C53-41977AD35B3D}" type="datetimeFigureOut">
              <a:rPr lang="ru-RU" smtClean="0"/>
              <a:t>19.09.2012</a:t>
            </a:fld>
            <a:endParaRPr lang="ru-RU" dirty="0"/>
          </a:p>
        </p:txBody>
      </p:sp>
      <p:sp>
        <p:nvSpPr>
          <p:cNvPr id="16" name="Номер слайда 15"/>
          <p:cNvSpPr>
            <a:spLocks noGrp="1"/>
          </p:cNvSpPr>
          <p:nvPr>
            <p:ph type="sldNum" sz="quarter" idx="11"/>
          </p:nvPr>
        </p:nvSpPr>
        <p:spPr/>
        <p:txBody>
          <a:bodyPr/>
          <a:lstStyle/>
          <a:p>
            <a:fld id="{B19B0651-EE4F-4900-A07F-96A6BFA9D0F0}" type="slidenum">
              <a:rPr lang="ru-RU" smtClean="0"/>
              <a:t>‹#›</a:t>
            </a:fld>
            <a:endParaRPr lang="ru-RU" dirty="0"/>
          </a:p>
        </p:txBody>
      </p:sp>
      <p:sp>
        <p:nvSpPr>
          <p:cNvPr id="17" name="Нижний колонтитул 16"/>
          <p:cNvSpPr>
            <a:spLocks noGrp="1"/>
          </p:cNvSpPr>
          <p:nvPr>
            <p:ph type="ftr" sz="quarter" idx="12"/>
          </p:nvPr>
        </p:nvSpPr>
        <p:spPr/>
        <p:txBody>
          <a:bodyPr/>
          <a:lstStyle/>
          <a:p>
            <a:endParaRPr lang="ru-RU"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4C71EC6-210F-42DE-9C53-41977AD35B3D}" type="datetimeFigureOut">
              <a:rPr lang="ru-RU" smtClean="0"/>
              <a:t>19.09.2012</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4C71EC6-210F-42DE-9C53-41977AD35B3D}" type="datetimeFigureOut">
              <a:rPr lang="ru-RU" smtClean="0"/>
              <a:t>19.09.2012</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9" name="Объект 8"/>
          <p:cNvSpPr>
            <a:spLocks noGrp="1"/>
          </p:cNvSpPr>
          <p:nvPr>
            <p:ph idx="1"/>
          </p:nvPr>
        </p:nvSpPr>
        <p:spPr>
          <a:xfrm>
            <a:off x="457200" y="1524000"/>
            <a:ext cx="8229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4" name="Дата 13"/>
          <p:cNvSpPr>
            <a:spLocks noGrp="1"/>
          </p:cNvSpPr>
          <p:nvPr>
            <p:ph type="dt" sz="half" idx="14"/>
          </p:nvPr>
        </p:nvSpPr>
        <p:spPr/>
        <p:txBody>
          <a:bodyPr/>
          <a:lstStyle/>
          <a:p>
            <a:fld id="{B4C71EC6-210F-42DE-9C53-41977AD35B3D}" type="datetimeFigureOut">
              <a:rPr lang="ru-RU" smtClean="0"/>
              <a:t>19.09.2012</a:t>
            </a:fld>
            <a:endParaRPr lang="ru-RU" dirty="0"/>
          </a:p>
        </p:txBody>
      </p:sp>
      <p:sp>
        <p:nvSpPr>
          <p:cNvPr id="15" name="Номер слайда 14"/>
          <p:cNvSpPr>
            <a:spLocks noGrp="1"/>
          </p:cNvSpPr>
          <p:nvPr>
            <p:ph type="sldNum" sz="quarter" idx="15"/>
          </p:nvPr>
        </p:nvSpPr>
        <p:spPr/>
        <p:txBody>
          <a:bodyPr/>
          <a:lstStyle>
            <a:lvl1pPr algn="ctr">
              <a:defRPr/>
            </a:lvl1pPr>
          </a:lstStyle>
          <a:p>
            <a:fld id="{B19B0651-EE4F-4900-A07F-96A6BFA9D0F0}" type="slidenum">
              <a:rPr lang="ru-RU" smtClean="0"/>
              <a:t>‹#›</a:t>
            </a:fld>
            <a:endParaRPr lang="ru-RU" dirty="0"/>
          </a:p>
        </p:txBody>
      </p:sp>
      <p:sp>
        <p:nvSpPr>
          <p:cNvPr id="16" name="Нижний колонтитул 15"/>
          <p:cNvSpPr>
            <a:spLocks noGrp="1"/>
          </p:cNvSpPr>
          <p:nvPr>
            <p:ph type="ftr" sz="quarter" idx="16"/>
          </p:nvPr>
        </p:nvSpPr>
        <p:spPr/>
        <p:txBody>
          <a:bodyPr/>
          <a:lstStyle/>
          <a:p>
            <a:endParaRPr lang="ru-RU" dirty="0"/>
          </a:p>
        </p:txBody>
      </p:sp>
      <p:sp>
        <p:nvSpPr>
          <p:cNvPr id="17" name="Заголовок 16"/>
          <p:cNvSpPr>
            <a:spLocks noGrp="1"/>
          </p:cNvSpPr>
          <p:nvPr>
            <p:ph type="title"/>
          </p:nvPr>
        </p:nvSpPr>
        <p:spPr/>
        <p:txBody>
          <a:bodyPr rtlCol="0" anchor="b" anchorCtr="0"/>
          <a:lstStyle/>
          <a:p>
            <a:r>
              <a:rPr kumimoji="0" lang="ru-RU" smtClean="0"/>
              <a:t>Образец заголовка</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4" name="Дата 3"/>
          <p:cNvSpPr>
            <a:spLocks noGrp="1"/>
          </p:cNvSpPr>
          <p:nvPr>
            <p:ph type="dt" sz="half" idx="10"/>
          </p:nvPr>
        </p:nvSpPr>
        <p:spPr/>
        <p:txBody>
          <a:bodyPr/>
          <a:lstStyle/>
          <a:p>
            <a:fld id="{B4C71EC6-210F-42DE-9C53-41977AD35B3D}" type="datetimeFigureOut">
              <a:rPr lang="ru-RU" smtClean="0"/>
              <a:t>19.09.2012</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dirty="0"/>
          </a:p>
        </p:txBody>
      </p:sp>
      <p:sp>
        <p:nvSpPr>
          <p:cNvPr id="2" name="Заголовок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cxnSp>
        <p:nvCxnSpPr>
          <p:cNvPr id="7" name="Прямая соединительная линия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Дата 4"/>
          <p:cNvSpPr>
            <a:spLocks noGrp="1"/>
          </p:cNvSpPr>
          <p:nvPr>
            <p:ph type="dt" sz="half" idx="10"/>
          </p:nvPr>
        </p:nvSpPr>
        <p:spPr/>
        <p:txBody>
          <a:bodyPr/>
          <a:lstStyle/>
          <a:p>
            <a:fld id="{B4C71EC6-210F-42DE-9C53-41977AD35B3D}" type="datetimeFigureOut">
              <a:rPr lang="ru-RU" smtClean="0"/>
              <a:t>19.09.2012</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dirty="0"/>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11" name="Объект 10"/>
          <p:cNvSpPr>
            <a:spLocks noGrp="1"/>
          </p:cNvSpPr>
          <p:nvPr>
            <p:ph sz="half" idx="1"/>
          </p:nvPr>
        </p:nvSpPr>
        <p:spPr>
          <a:xfrm>
            <a:off x="457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Объект 12"/>
          <p:cNvSpPr>
            <a:spLocks noGrp="1"/>
          </p:cNvSpPr>
          <p:nvPr>
            <p:ph sz="half" idx="2"/>
          </p:nvPr>
        </p:nvSpPr>
        <p:spPr>
          <a:xfrm>
            <a:off x="4648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dirty="0"/>
          </a:p>
        </p:txBody>
      </p:sp>
      <p:sp>
        <p:nvSpPr>
          <p:cNvPr id="8" name="Нижний колонтитул 7"/>
          <p:cNvSpPr>
            <a:spLocks noGrp="1"/>
          </p:cNvSpPr>
          <p:nvPr>
            <p:ph type="ftr" sz="quarter" idx="11"/>
          </p:nvPr>
        </p:nvSpPr>
        <p:spPr/>
        <p:txBody>
          <a:bodyPr/>
          <a:lstStyle/>
          <a:p>
            <a:endParaRPr lang="ru-RU" dirty="0"/>
          </a:p>
        </p:txBody>
      </p:sp>
      <p:sp>
        <p:nvSpPr>
          <p:cNvPr id="7" name="Дата 6"/>
          <p:cNvSpPr>
            <a:spLocks noGrp="1"/>
          </p:cNvSpPr>
          <p:nvPr>
            <p:ph type="dt" sz="half" idx="10"/>
          </p:nvPr>
        </p:nvSpPr>
        <p:spPr/>
        <p:txBody>
          <a:bodyPr/>
          <a:lstStyle/>
          <a:p>
            <a:fld id="{B4C71EC6-210F-42DE-9C53-41977AD35B3D}" type="datetimeFigureOut">
              <a:rPr lang="ru-RU" smtClean="0"/>
              <a:t>19.09.2012</a:t>
            </a:fld>
            <a:endParaRPr lang="ru-RU" dirty="0"/>
          </a:p>
        </p:txBody>
      </p:sp>
      <p:sp>
        <p:nvSpPr>
          <p:cNvPr id="3" name="Текст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32" name="Объект 31"/>
          <p:cNvSpPr>
            <a:spLocks noGrp="1"/>
          </p:cNvSpPr>
          <p:nvPr>
            <p:ph sz="half" idx="2"/>
          </p:nvPr>
        </p:nvSpPr>
        <p:spPr>
          <a:xfrm>
            <a:off x="457200"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4" name="Объект 33"/>
          <p:cNvSpPr>
            <a:spLocks noGrp="1"/>
          </p:cNvSpPr>
          <p:nvPr>
            <p:ph sz="quarter" idx="4"/>
          </p:nvPr>
        </p:nvSpPr>
        <p:spPr>
          <a:xfrm>
            <a:off x="4649788"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 name="Заголовок 1"/>
          <p:cNvSpPr>
            <a:spLocks noGrp="1"/>
          </p:cNvSpPr>
          <p:nvPr>
            <p:ph type="title"/>
          </p:nvPr>
        </p:nvSpPr>
        <p:spPr>
          <a:xfrm>
            <a:off x="457200" y="155448"/>
            <a:ext cx="8229600" cy="1143000"/>
          </a:xfrm>
        </p:spPr>
        <p:txBody>
          <a:bodyPr anchor="b" anchorCtr="0"/>
          <a:lstStyle>
            <a:lvl1pPr>
              <a:defRPr/>
            </a:lvl1pPr>
          </a:lstStyle>
          <a:p>
            <a:r>
              <a:rPr kumimoji="0" lang="ru-RU" smtClean="0"/>
              <a:t>Образец заголовка</a:t>
            </a:r>
            <a:endParaRPr kumimoji="0" lang="en-US"/>
          </a:p>
        </p:txBody>
      </p:sp>
      <p:sp>
        <p:nvSpPr>
          <p:cNvPr id="12" name="Текст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cxnSp>
        <p:nvCxnSpPr>
          <p:cNvPr id="10" name="Прямая соединительная линия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B4C71EC6-210F-42DE-9C53-41977AD35B3D}" type="datetimeFigureOut">
              <a:rPr lang="ru-RU" smtClean="0"/>
              <a:t>19.09.2012</a:t>
            </a:fld>
            <a:endParaRPr lang="ru-RU" dirty="0"/>
          </a:p>
        </p:txBody>
      </p:sp>
      <p:sp>
        <p:nvSpPr>
          <p:cNvPr id="4" name="Нижний колонтитул 3"/>
          <p:cNvSpPr>
            <a:spLocks noGrp="1"/>
          </p:cNvSpPr>
          <p:nvPr>
            <p:ph type="ftr" sz="quarter" idx="11"/>
          </p:nvPr>
        </p:nvSpPr>
        <p:spPr/>
        <p:txBody>
          <a:bodyPr/>
          <a:lstStyle/>
          <a:p>
            <a:endParaRPr lang="ru-RU" dirty="0"/>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dirty="0"/>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19.09.2012</a:t>
            </a:fld>
            <a:endParaRPr lang="ru-RU" dirty="0"/>
          </a:p>
        </p:txBody>
      </p:sp>
      <p:sp>
        <p:nvSpPr>
          <p:cNvPr id="3" name="Нижний колонтитул 2"/>
          <p:cNvSpPr>
            <a:spLocks noGrp="1"/>
          </p:cNvSpPr>
          <p:nvPr>
            <p:ph type="ftr" sz="quarter" idx="11"/>
          </p:nvPr>
        </p:nvSpPr>
        <p:spPr/>
        <p:txBody>
          <a:bodyPr/>
          <a:lstStyle/>
          <a:p>
            <a:endParaRPr lang="ru-RU" dirty="0"/>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9" name="Объект 28"/>
          <p:cNvSpPr>
            <a:spLocks noGrp="1"/>
          </p:cNvSpPr>
          <p:nvPr>
            <p:ph sz="quarter" idx="1"/>
          </p:nvPr>
        </p:nvSpPr>
        <p:spPr>
          <a:xfrm>
            <a:off x="457200" y="457200"/>
            <a:ext cx="6248400" cy="5715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 name="Текст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31" name="Заголовок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8" name="Дата 7"/>
          <p:cNvSpPr>
            <a:spLocks noGrp="1"/>
          </p:cNvSpPr>
          <p:nvPr>
            <p:ph type="dt" sz="half" idx="14"/>
          </p:nvPr>
        </p:nvSpPr>
        <p:spPr/>
        <p:txBody>
          <a:bodyPr/>
          <a:lstStyle/>
          <a:p>
            <a:fld id="{B4C71EC6-210F-42DE-9C53-41977AD35B3D}" type="datetimeFigureOut">
              <a:rPr lang="ru-RU" smtClean="0"/>
              <a:t>19.09.2012</a:t>
            </a:fld>
            <a:endParaRPr lang="ru-RU" dirty="0"/>
          </a:p>
        </p:txBody>
      </p:sp>
      <p:sp>
        <p:nvSpPr>
          <p:cNvPr id="9" name="Номер слайда 8"/>
          <p:cNvSpPr>
            <a:spLocks noGrp="1"/>
          </p:cNvSpPr>
          <p:nvPr>
            <p:ph type="sldNum" sz="quarter" idx="15"/>
          </p:nvPr>
        </p:nvSpPr>
        <p:spPr/>
        <p:txBody>
          <a:bodyPr/>
          <a:lstStyle/>
          <a:p>
            <a:fld id="{B19B0651-EE4F-4900-A07F-96A6BFA9D0F0}" type="slidenum">
              <a:rPr lang="ru-RU" smtClean="0"/>
              <a:t>‹#›</a:t>
            </a:fld>
            <a:endParaRPr lang="ru-RU" dirty="0"/>
          </a:p>
        </p:txBody>
      </p:sp>
      <p:sp>
        <p:nvSpPr>
          <p:cNvPr id="10" name="Нижний колонтитул 9"/>
          <p:cNvSpPr>
            <a:spLocks noGrp="1"/>
          </p:cNvSpPr>
          <p:nvPr>
            <p:ph type="ftr" sz="quarter" idx="16"/>
          </p:nvPr>
        </p:nvSpPr>
        <p:spPr/>
        <p:txBody>
          <a:bodyPr/>
          <a:lstStyle/>
          <a:p>
            <a:endParaRPr lang="ru-RU"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ru-RU" smtClean="0"/>
              <a:t>Вставка рисунка</a:t>
            </a:r>
            <a:endParaRPr kumimoji="0" lang="en-US"/>
          </a:p>
        </p:txBody>
      </p:sp>
      <p:sp>
        <p:nvSpPr>
          <p:cNvPr id="4" name="Текст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8" name="Дата 7"/>
          <p:cNvSpPr>
            <a:spLocks noGrp="1"/>
          </p:cNvSpPr>
          <p:nvPr>
            <p:ph type="dt" sz="half" idx="10"/>
          </p:nvPr>
        </p:nvSpPr>
        <p:spPr/>
        <p:txBody>
          <a:bodyPr/>
          <a:lstStyle/>
          <a:p>
            <a:fld id="{B4C71EC6-210F-42DE-9C53-41977AD35B3D}" type="datetimeFigureOut">
              <a:rPr lang="ru-RU" smtClean="0"/>
              <a:t>19.09.2012</a:t>
            </a:fld>
            <a:endParaRPr lang="ru-RU" dirty="0"/>
          </a:p>
        </p:txBody>
      </p:sp>
      <p:sp>
        <p:nvSpPr>
          <p:cNvPr id="9" name="Номер слайда 8"/>
          <p:cNvSpPr>
            <a:spLocks noGrp="1"/>
          </p:cNvSpPr>
          <p:nvPr>
            <p:ph type="sldNum" sz="quarter" idx="11"/>
          </p:nvPr>
        </p:nvSpPr>
        <p:spPr/>
        <p:txBody>
          <a:bodyPr/>
          <a:lstStyle/>
          <a:p>
            <a:fld id="{B19B0651-EE4F-4900-A07F-96A6BFA9D0F0}" type="slidenum">
              <a:rPr lang="ru-RU" smtClean="0"/>
              <a:t>‹#›</a:t>
            </a:fld>
            <a:endParaRPr lang="ru-RU" dirty="0"/>
          </a:p>
        </p:txBody>
      </p:sp>
      <p:sp>
        <p:nvSpPr>
          <p:cNvPr id="10" name="Нижний колонтитул 9"/>
          <p:cNvSpPr>
            <a:spLocks noGrp="1"/>
          </p:cNvSpPr>
          <p:nvPr>
            <p:ph type="ftr" sz="quarter" idx="12"/>
          </p:nvPr>
        </p:nvSpPr>
        <p:spPr/>
        <p:txBody>
          <a:bodyPr/>
          <a:lstStyle/>
          <a:p>
            <a:endParaRPr lang="ru-RU"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Текст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4" name="Дата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B4C71EC6-210F-42DE-9C53-41977AD35B3D}" type="datetimeFigureOut">
              <a:rPr lang="ru-RU" smtClean="0"/>
              <a:t>19.09.2012</a:t>
            </a:fld>
            <a:endParaRPr lang="ru-RU" dirty="0"/>
          </a:p>
        </p:txBody>
      </p:sp>
      <p:sp>
        <p:nvSpPr>
          <p:cNvPr id="10" name="Нижний колонтитул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ru-RU" dirty="0"/>
          </a:p>
        </p:txBody>
      </p:sp>
      <p:sp>
        <p:nvSpPr>
          <p:cNvPr id="22" name="Номер слайда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B19B0651-EE4F-4900-A07F-96A6BFA9D0F0}" type="slidenum">
              <a:rPr lang="ru-RU" smtClean="0"/>
              <a:t>‹#›</a:t>
            </a:fld>
            <a:endParaRPr lang="ru-RU" dirty="0"/>
          </a:p>
        </p:txBody>
      </p:sp>
      <p:sp>
        <p:nvSpPr>
          <p:cNvPr id="5" name="Заголовок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ru-RU" smtClean="0"/>
              <a:t>Образец заголовка</a:t>
            </a:r>
            <a:endParaRPr kumimoji="0" lang="en-US"/>
          </a:p>
        </p:txBody>
      </p:sp>
    </p:spTree>
  </p:cSld>
  <p:clrMap bg1="dk1" tx1="lt1" bg2="dk2" tx2="lt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hyperlink" Target="http://ru.wikipedia.org/wiki/%D5%EE%EB%EE%E4%ED%FB%E9_%FF%E4%E5%F0%ED%FB%E9_%F1%E8%ED%F2%E5%E7" TargetMode="Externa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Объект 9"/>
          <p:cNvSpPr>
            <a:spLocks noGrp="1"/>
          </p:cNvSpPr>
          <p:nvPr>
            <p:ph idx="1"/>
          </p:nvPr>
        </p:nvSpPr>
        <p:spPr>
          <a:xfrm>
            <a:off x="-7145" y="0"/>
            <a:ext cx="9144000" cy="6912591"/>
          </a:xfrm>
          <a:blipFill>
            <a:blip r:embed="rId3"/>
            <a:stretch>
              <a:fillRect/>
            </a:stretch>
          </a:blipFill>
        </p:spPr>
        <p:txBody>
          <a:bodyPr>
            <a:normAutofit/>
            <a:scene3d>
              <a:camera prst="orthographicFront"/>
              <a:lightRig rig="threePt" dir="t"/>
            </a:scene3d>
            <a:sp3d extrusionH="57150" contourW="19050">
              <a:extrusionClr>
                <a:schemeClr val="tx2">
                  <a:lumMod val="40000"/>
                  <a:lumOff val="60000"/>
                </a:schemeClr>
              </a:extrusionClr>
            </a:sp3d>
          </a:bodyPr>
          <a:lstStyle/>
          <a:p>
            <a:pPr marL="0" indent="0">
              <a:buNone/>
            </a:pPr>
            <a:r>
              <a:rPr lang="ru-RU" sz="3340" i="1" dirty="0" smtClean="0">
                <a:solidFill>
                  <a:schemeClr val="bg2">
                    <a:lumMod val="50000"/>
                  </a:schemeClr>
                </a:solidFill>
                <a:latin typeface="+mj-lt"/>
              </a:rPr>
              <a:t>                        </a:t>
            </a:r>
            <a:endParaRPr lang="ru-RU" sz="3340" i="1" dirty="0" smtClean="0">
              <a:solidFill>
                <a:schemeClr val="bg2">
                  <a:lumMod val="50000"/>
                </a:schemeClr>
              </a:solidFill>
              <a:latin typeface="+mj-lt"/>
            </a:endParaRPr>
          </a:p>
          <a:p>
            <a:pPr marL="0" indent="0">
              <a:buNone/>
            </a:pPr>
            <a:r>
              <a:rPr lang="ru-RU" sz="4250" i="1" u="sng" dirty="0" smtClean="0">
                <a:solidFill>
                  <a:schemeClr val="bg2">
                    <a:lumMod val="50000"/>
                  </a:schemeClr>
                </a:solidFill>
                <a:latin typeface="+mj-lt"/>
              </a:rPr>
              <a:t>Содержание!        </a:t>
            </a:r>
            <a:endParaRPr lang="ru-RU" sz="4250" i="1" u="sng" dirty="0" smtClean="0">
              <a:solidFill>
                <a:schemeClr val="bg2">
                  <a:lumMod val="50000"/>
                </a:schemeClr>
              </a:solidFill>
              <a:latin typeface="+mj-lt"/>
            </a:endParaRPr>
          </a:p>
          <a:p>
            <a:pPr marL="0" indent="0">
              <a:buNone/>
            </a:pPr>
            <a:endParaRPr lang="ru-RU" sz="3340" i="1" dirty="0">
              <a:solidFill>
                <a:schemeClr val="bg2">
                  <a:lumMod val="50000"/>
                </a:schemeClr>
              </a:solidFill>
              <a:latin typeface="+mj-lt"/>
            </a:endParaRPr>
          </a:p>
          <a:p>
            <a:pPr>
              <a:buFont typeface="Wingdings" pitchFamily="2" charset="2"/>
              <a:buChar char="ü"/>
            </a:pPr>
            <a:r>
              <a:rPr lang="ru-RU" sz="3600" i="1" dirty="0">
                <a:solidFill>
                  <a:schemeClr val="bg2">
                    <a:lumMod val="50000"/>
                  </a:schemeClr>
                </a:solidFill>
                <a:latin typeface="+mj-lt"/>
              </a:rPr>
              <a:t>На Пороге Новых Открытий</a:t>
            </a:r>
          </a:p>
          <a:p>
            <a:pPr>
              <a:buFont typeface="Wingdings" pitchFamily="2" charset="2"/>
              <a:buChar char="ü"/>
            </a:pPr>
            <a:r>
              <a:rPr lang="ru-RU" sz="3600" i="1" dirty="0">
                <a:solidFill>
                  <a:schemeClr val="bg2">
                    <a:lumMod val="50000"/>
                  </a:schemeClr>
                </a:solidFill>
                <a:latin typeface="+mj-lt"/>
              </a:rPr>
              <a:t>Ядерная Глобализация</a:t>
            </a:r>
          </a:p>
          <a:p>
            <a:pPr>
              <a:buFont typeface="Wingdings" pitchFamily="2" charset="2"/>
              <a:buChar char="ü"/>
            </a:pPr>
            <a:r>
              <a:rPr lang="ru-RU" sz="3600" i="1" dirty="0">
                <a:solidFill>
                  <a:schemeClr val="bg2">
                    <a:lumMod val="50000"/>
                  </a:schemeClr>
                </a:solidFill>
                <a:latin typeface="+mj-lt"/>
              </a:rPr>
              <a:t>Мирный и Военный Атом</a:t>
            </a:r>
          </a:p>
          <a:p>
            <a:pPr>
              <a:buFont typeface="Wingdings" pitchFamily="2" charset="2"/>
              <a:buChar char="ü"/>
            </a:pPr>
            <a:r>
              <a:rPr lang="ru-RU" sz="3600" i="1" dirty="0">
                <a:solidFill>
                  <a:schemeClr val="bg2">
                    <a:lumMod val="50000"/>
                  </a:schemeClr>
                </a:solidFill>
                <a:latin typeface="+mj-lt"/>
              </a:rPr>
              <a:t>Попытка Понять Вселенную</a:t>
            </a:r>
          </a:p>
          <a:p>
            <a:pPr>
              <a:buFont typeface="Wingdings" pitchFamily="2" charset="2"/>
              <a:buChar char="ü"/>
            </a:pPr>
            <a:r>
              <a:rPr lang="ru-RU" sz="3600" i="1" dirty="0">
                <a:solidFill>
                  <a:schemeClr val="bg2">
                    <a:lumMod val="50000"/>
                  </a:schemeClr>
                </a:solidFill>
                <a:latin typeface="+mj-lt"/>
              </a:rPr>
              <a:t>Перспективы Развития Ядерной Физики </a:t>
            </a:r>
          </a:p>
          <a:p>
            <a:pPr marL="0" indent="0">
              <a:buNone/>
            </a:pPr>
            <a:endParaRPr lang="ru-RU" sz="3340" i="1" dirty="0" smtClean="0">
              <a:solidFill>
                <a:schemeClr val="bg2">
                  <a:lumMod val="50000"/>
                </a:schemeClr>
              </a:solidFill>
              <a:latin typeface="+mj-lt"/>
            </a:endParaRPr>
          </a:p>
        </p:txBody>
      </p:sp>
    </p:spTree>
    <p:extLst>
      <p:ext uri="{BB962C8B-B14F-4D97-AF65-F5344CB8AC3E}">
        <p14:creationId xmlns:p14="http://schemas.microsoft.com/office/powerpoint/2010/main" val="30157369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76672"/>
            <a:ext cx="8229600" cy="792088"/>
          </a:xfrm>
        </p:spPr>
        <p:txBody>
          <a:bodyPr>
            <a:normAutofit fontScale="90000"/>
          </a:bodyPr>
          <a:lstStyle/>
          <a:p>
            <a:r>
              <a:rPr lang="ru-RU" i="1" u="sng" dirty="0" smtClean="0">
                <a:solidFill>
                  <a:schemeClr val="bg1"/>
                </a:solidFill>
              </a:rPr>
              <a:t>Стандартная модель. Бозон Хиггса!</a:t>
            </a:r>
            <a:endParaRPr lang="ru-RU" i="1" u="sng" dirty="0">
              <a:solidFill>
                <a:schemeClr val="bg1"/>
              </a:solidFill>
            </a:endParaRPr>
          </a:p>
        </p:txBody>
      </p:sp>
      <p:pic>
        <p:nvPicPr>
          <p:cNvPr id="5" name="Объект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4716016" y="1628800"/>
            <a:ext cx="4059238" cy="4392488"/>
          </a:xfrm>
        </p:spPr>
      </p:pic>
      <p:sp>
        <p:nvSpPr>
          <p:cNvPr id="4" name="Объект 3"/>
          <p:cNvSpPr>
            <a:spLocks noGrp="1"/>
          </p:cNvSpPr>
          <p:nvPr>
            <p:ph sz="half" idx="2"/>
          </p:nvPr>
        </p:nvSpPr>
        <p:spPr>
          <a:xfrm>
            <a:off x="467544" y="1628800"/>
            <a:ext cx="4059936" cy="4572000"/>
          </a:xfrm>
        </p:spPr>
        <p:txBody>
          <a:bodyPr>
            <a:noAutofit/>
          </a:bodyPr>
          <a:lstStyle/>
          <a:p>
            <a:r>
              <a:rPr lang="ru-RU" sz="1330" i="1" u="sng" dirty="0">
                <a:solidFill>
                  <a:schemeClr val="bg1"/>
                </a:solidFill>
              </a:rPr>
              <a:t>Станда́ртная моде́ль — теоретическая конструкция в физике элементарных </a:t>
            </a:r>
            <a:r>
              <a:rPr lang="ru-RU" sz="1330" i="1" u="sng" dirty="0" smtClean="0">
                <a:solidFill>
                  <a:schemeClr val="bg1"/>
                </a:solidFill>
              </a:rPr>
              <a:t>частиц, </a:t>
            </a:r>
            <a:r>
              <a:rPr lang="ru-RU" sz="1330" i="1" u="sng" dirty="0">
                <a:solidFill>
                  <a:schemeClr val="bg1"/>
                </a:solidFill>
              </a:rPr>
              <a:t>описывающая электромагнитное, слабое </a:t>
            </a:r>
            <a:r>
              <a:rPr lang="ru-RU" sz="1330" i="1" u="sng" dirty="0" smtClean="0">
                <a:solidFill>
                  <a:schemeClr val="bg1"/>
                </a:solidFill>
              </a:rPr>
              <a:t>и сильное взаимодействие</a:t>
            </a:r>
            <a:r>
              <a:rPr lang="ru-RU" sz="1330" i="1" u="sng" dirty="0">
                <a:solidFill>
                  <a:schemeClr val="bg1"/>
                </a:solidFill>
              </a:rPr>
              <a:t> всех элементарных частиц. Стандартная модель не является теорией </a:t>
            </a:r>
            <a:r>
              <a:rPr lang="ru-RU" sz="1330" i="1" u="sng" dirty="0" smtClean="0">
                <a:solidFill>
                  <a:schemeClr val="bg1"/>
                </a:solidFill>
              </a:rPr>
              <a:t>всего, </a:t>
            </a:r>
            <a:r>
              <a:rPr lang="ru-RU" sz="1330" i="1" u="sng" dirty="0">
                <a:solidFill>
                  <a:schemeClr val="bg1"/>
                </a:solidFill>
              </a:rPr>
              <a:t>так как не описывает тёмную </a:t>
            </a:r>
            <a:r>
              <a:rPr lang="ru-RU" sz="1330" i="1" u="sng" dirty="0" smtClean="0">
                <a:solidFill>
                  <a:schemeClr val="bg1"/>
                </a:solidFill>
              </a:rPr>
              <a:t>материю ,</a:t>
            </a:r>
            <a:r>
              <a:rPr lang="ru-RU" sz="1330" i="1" u="sng" dirty="0">
                <a:solidFill>
                  <a:schemeClr val="bg1"/>
                </a:solidFill>
              </a:rPr>
              <a:t> тёмную энергию и не включает в себя гравитацию. Экспериментальное подтверждение существования промежуточных векторных бозонов в середине 80-ых годов завершило построение Стандартной модели и её принятие как основной. Необходимость незначительного расширения модели возникла в 2002 году после обнаружения нейтринных осцилляций, а подтверждение существования бозона Хиггса в 2012 году завершило экспериментальное обнаружение предсказываемых Стандартной моделью элементарных частиц</a:t>
            </a:r>
            <a:r>
              <a:rPr lang="ru-RU" sz="1330" i="1" dirty="0"/>
              <a:t>.</a:t>
            </a:r>
          </a:p>
        </p:txBody>
      </p:sp>
    </p:spTree>
    <p:extLst>
      <p:ext uri="{BB962C8B-B14F-4D97-AF65-F5344CB8AC3E}">
        <p14:creationId xmlns:p14="http://schemas.microsoft.com/office/powerpoint/2010/main" val="118079578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404664"/>
            <a:ext cx="8229600" cy="792088"/>
          </a:xfrm>
        </p:spPr>
        <p:txBody>
          <a:bodyPr/>
          <a:lstStyle/>
          <a:p>
            <a:r>
              <a:rPr lang="ru-RU" i="1" u="sng" dirty="0" smtClean="0">
                <a:solidFill>
                  <a:schemeClr val="bg1"/>
                </a:solidFill>
              </a:rPr>
              <a:t>ТАКОМАК</a:t>
            </a:r>
            <a:endParaRPr lang="ru-RU" i="1" u="sng" dirty="0">
              <a:solidFill>
                <a:schemeClr val="bg1"/>
              </a:solidFill>
            </a:endParaRPr>
          </a:p>
        </p:txBody>
      </p:sp>
      <p:sp>
        <p:nvSpPr>
          <p:cNvPr id="3" name="Объект 2"/>
          <p:cNvSpPr>
            <a:spLocks noGrp="1"/>
          </p:cNvSpPr>
          <p:nvPr>
            <p:ph sz="half" idx="1"/>
          </p:nvPr>
        </p:nvSpPr>
        <p:spPr/>
        <p:txBody>
          <a:bodyPr>
            <a:noAutofit/>
          </a:bodyPr>
          <a:lstStyle/>
          <a:p>
            <a:r>
              <a:rPr lang="ru-RU" sz="1240" i="1" dirty="0">
                <a:solidFill>
                  <a:schemeClr val="bg1"/>
                </a:solidFill>
              </a:rPr>
              <a:t>Токама́к (тороидальная камера с магнитными катушками) — тороидальная установка для </a:t>
            </a:r>
            <a:r>
              <a:rPr lang="ru-RU" sz="1240" i="1" dirty="0" smtClean="0">
                <a:solidFill>
                  <a:schemeClr val="bg1"/>
                </a:solidFill>
              </a:rPr>
              <a:t>магнитного </a:t>
            </a:r>
            <a:r>
              <a:rPr lang="ru-RU" sz="1240" i="1" dirty="0">
                <a:solidFill>
                  <a:schemeClr val="bg1"/>
                </a:solidFill>
              </a:rPr>
              <a:t>удержания плазмы с целью достижения условий, необходимых для протекания управляемого термоядерного синтеза. Плазма в токамаке удерживается не стенками камеры, которые не способны выдержать необходимую для термоядерных реакций температуру, а специально создаваемым комбинированным магнитным полем - тороидальным внешним и полоидальным полем тока, протекающего по плазменному шнуру. По сравнению с другими установками, использующими магнитное поле для удержания плазмы, использование электрического тока, является главной особенностью токамака. Ток в плазме обеспечивает разогрев плазмы и удержание равновесия плазменного шнура в вакуумной камере. Этим токамак, в частности, отличается </a:t>
            </a:r>
            <a:r>
              <a:rPr lang="ru-RU" sz="1240" i="1" dirty="0" smtClean="0">
                <a:solidFill>
                  <a:schemeClr val="bg1"/>
                </a:solidFill>
              </a:rPr>
              <a:t>от стелларатора</a:t>
            </a:r>
            <a:r>
              <a:rPr lang="ru-RU" sz="1240" i="1" dirty="0">
                <a:solidFill>
                  <a:schemeClr val="bg1"/>
                </a:solidFill>
              </a:rPr>
              <a:t>, являющегося одной из альтернативных схем удержания, в котором и тороидальное, и полоидальное поля создаются с помощью внешних магнитных катушек.</a:t>
            </a:r>
          </a:p>
        </p:txBody>
      </p:sp>
      <p:pic>
        <p:nvPicPr>
          <p:cNvPr id="5" name="Объект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5004048" y="1412776"/>
            <a:ext cx="3384376" cy="2396088"/>
          </a:xfrm>
        </p:spPr>
      </p:pic>
    </p:spTree>
    <p:extLst>
      <p:ext uri="{BB962C8B-B14F-4D97-AF65-F5344CB8AC3E}">
        <p14:creationId xmlns:p14="http://schemas.microsoft.com/office/powerpoint/2010/main" val="42335625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normAutofit fontScale="47500" lnSpcReduction="20000"/>
          </a:bodyPr>
          <a:lstStyle/>
          <a:p>
            <a:r>
              <a:rPr lang="ru-RU" dirty="0"/>
              <a:t>Токамак представляет собой тороидальную вакуумную камеру, на которую намотаны катушки для создания тороидального магнитного поля. Из вакуумной камеры сначала откачивают воздух, а затем заполняют её смесью дейтерия и трития. Затем с помощью </a:t>
            </a:r>
            <a:r>
              <a:rPr lang="ru-RU" i="1" dirty="0"/>
              <a:t>индуктора</a:t>
            </a:r>
            <a:r>
              <a:rPr lang="ru-RU" dirty="0"/>
              <a:t> в камере создают вихревое электрическое поле. Индуктор представляет собой первичную обмотку большого трансформатора, в котором камера токамака является вторичной обмоткой. Электрическое поле вызывает протекание тока и зажигание в камере плазмы.</a:t>
            </a:r>
          </a:p>
          <a:p>
            <a:r>
              <a:rPr lang="ru-RU" dirty="0"/>
              <a:t>Протекающий через плазму ток выполняет две задачи:</a:t>
            </a:r>
          </a:p>
          <a:p>
            <a:r>
              <a:rPr lang="ru-RU" dirty="0"/>
              <a:t>нагревает плазму так же, как нагревал бы любой другой проводник (омический нагрев);</a:t>
            </a:r>
          </a:p>
          <a:p>
            <a:r>
              <a:rPr lang="ru-RU" dirty="0"/>
              <a:t>создает вокруг себя магнитное поле. Это магнитное поле называется </a:t>
            </a:r>
            <a:r>
              <a:rPr lang="ru-RU" i="1" dirty="0"/>
              <a:t>полоидальным</a:t>
            </a:r>
            <a:r>
              <a:rPr lang="ru-RU" dirty="0"/>
              <a:t> (то есть направленное вдоль линий, проходящих через </a:t>
            </a:r>
            <a:r>
              <a:rPr lang="ru-RU" i="1" dirty="0"/>
              <a:t>полюсы</a:t>
            </a:r>
            <a:r>
              <a:rPr lang="ru-RU" dirty="0"/>
              <a:t> сферической системы координат).</a:t>
            </a:r>
          </a:p>
          <a:p>
            <a:r>
              <a:rPr lang="ru-RU" dirty="0"/>
              <a:t>Магнитное поле сжимает протекающий через плазму ток. В результате образуется конфигурация, в которой винтовые магнитные силовые линии «обвивают» плазменный шнур. При этом шаг при вращении в тороидальном направлении не совпадает с шагом в полоидальном направлении. Магнитные линии оказываются незамкнутыми, они бесконечно много раз закручиваются вокруг тора, образуя так называемые «магнитные поверхности» тороидальной формы.</a:t>
            </a:r>
          </a:p>
          <a:p>
            <a:r>
              <a:rPr lang="ru-RU" dirty="0"/>
              <a:t>Наличие полоидального поля необходимо для стабильного удержания плазмы в такой системе. Так как оно создается за счёт увеличения тока в индукторе, а он не может быть бесконечным, время стабильного существования плазмы в классическом токамаке ограничено. Для преодоления этого ограничения разработаны дополнительные способы поддержания тока. Для этого может быть использована инжекция в плазму ускоренных нейтральных атомов дейтерия или трития или микроволновое излучение.</a:t>
            </a:r>
          </a:p>
          <a:p>
            <a:r>
              <a:rPr lang="ru-RU" dirty="0"/>
              <a:t>Кроме тороидальных катушек для управления плазменным шнуром необходимы дополнительные </a:t>
            </a:r>
            <a:r>
              <a:rPr lang="ru-RU" i="1" dirty="0"/>
              <a:t>катушки полоидального поля</a:t>
            </a:r>
            <a:r>
              <a:rPr lang="ru-RU" dirty="0"/>
              <a:t>. Они представляют собой кольцевые витки вокруг вертикальной оси камеры токамака.</a:t>
            </a:r>
          </a:p>
          <a:p>
            <a:r>
              <a:rPr lang="ru-RU" dirty="0"/>
              <a:t>Одного только нагрева за счет протекания тока недостаточно для нагрева плазмы до температуры, необходимой для осуществления термоядерной реакции. Для дополнительного нагрева используется микроволновое излучение на так называемых резонансных частотах (например, совпадающих с циклотронной частотой либо электронов, либо ионов) или инжекция быстрых нейтральных атомов.</a:t>
            </a:r>
          </a:p>
          <a:p>
            <a:endParaRPr lang="ru-RU" dirty="0"/>
          </a:p>
        </p:txBody>
      </p:sp>
      <p:sp>
        <p:nvSpPr>
          <p:cNvPr id="3" name="Заголовок 2"/>
          <p:cNvSpPr>
            <a:spLocks noGrp="1"/>
          </p:cNvSpPr>
          <p:nvPr>
            <p:ph type="title"/>
          </p:nvPr>
        </p:nvSpPr>
        <p:spPr>
          <a:xfrm>
            <a:off x="457200" y="404664"/>
            <a:ext cx="8229600" cy="966936"/>
          </a:xfrm>
        </p:spPr>
        <p:txBody>
          <a:bodyPr/>
          <a:lstStyle/>
          <a:p>
            <a:r>
              <a:rPr lang="ru-RU" i="1" u="sng" dirty="0" smtClean="0">
                <a:solidFill>
                  <a:schemeClr val="bg1"/>
                </a:solidFill>
              </a:rPr>
              <a:t>Принцип действия!</a:t>
            </a:r>
            <a:endParaRPr lang="ru-RU" i="1" u="sng" dirty="0">
              <a:solidFill>
                <a:schemeClr val="bg1"/>
              </a:solidFill>
            </a:endParaRPr>
          </a:p>
        </p:txBody>
      </p:sp>
    </p:spTree>
    <p:extLst>
      <p:ext uri="{BB962C8B-B14F-4D97-AF65-F5344CB8AC3E}">
        <p14:creationId xmlns:p14="http://schemas.microsoft.com/office/powerpoint/2010/main" val="42221873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457200"/>
            <a:ext cx="8291264" cy="451520"/>
          </a:xfrm>
        </p:spPr>
        <p:txBody>
          <a:bodyPr/>
          <a:lstStyle/>
          <a:p>
            <a:r>
              <a:rPr lang="ru-RU" b="0" i="1" dirty="0" smtClean="0">
                <a:solidFill>
                  <a:schemeClr val="bg1"/>
                </a:solidFill>
              </a:rPr>
              <a:t>Устройство ТОКАМАК!</a:t>
            </a:r>
            <a:endParaRPr lang="ru-RU" b="0" i="1" dirty="0">
              <a:solidFill>
                <a:schemeClr val="bg1"/>
              </a:solidFill>
            </a:endParaRPr>
          </a:p>
        </p:txBody>
      </p:sp>
      <p:pic>
        <p:nvPicPr>
          <p:cNvPr id="5" name="Рисунок 4"/>
          <p:cNvPicPr>
            <a:picLocks noGrp="1" noChangeAspect="1"/>
          </p:cNvPicPr>
          <p:nvPr>
            <p:ph type="pic" idx="1"/>
          </p:nvPr>
        </p:nvPicPr>
        <p:blipFill>
          <a:blip r:embed="rId2">
            <a:extLst>
              <a:ext uri="{28A0092B-C50C-407E-A947-70E740481C1C}">
                <a14:useLocalDpi xmlns:a14="http://schemas.microsoft.com/office/drawing/2010/main" val="0"/>
              </a:ext>
            </a:extLst>
          </a:blip>
          <a:srcRect l="9418" r="9418"/>
          <a:stretch>
            <a:fillRect/>
          </a:stretch>
        </p:blipFill>
        <p:spPr>
          <a:xfrm>
            <a:off x="457200" y="1052736"/>
            <a:ext cx="8291264" cy="5472608"/>
          </a:xfrm>
        </p:spPr>
      </p:pic>
    </p:spTree>
    <p:extLst>
      <p:ext uri="{BB962C8B-B14F-4D97-AF65-F5344CB8AC3E}">
        <p14:creationId xmlns:p14="http://schemas.microsoft.com/office/powerpoint/2010/main" val="329516130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i="1" u="sng" dirty="0" smtClean="0">
                <a:solidFill>
                  <a:schemeClr val="bg1"/>
                </a:solidFill>
              </a:rPr>
              <a:t>ИТЭР!</a:t>
            </a:r>
            <a:endParaRPr lang="ru-RU" i="1" u="sng" dirty="0">
              <a:solidFill>
                <a:schemeClr val="bg1"/>
              </a:solidFill>
            </a:endParaRPr>
          </a:p>
        </p:txBody>
      </p:sp>
      <p:sp>
        <p:nvSpPr>
          <p:cNvPr id="3" name="Объект 2"/>
          <p:cNvSpPr>
            <a:spLocks noGrp="1"/>
          </p:cNvSpPr>
          <p:nvPr>
            <p:ph sz="half" idx="1"/>
          </p:nvPr>
        </p:nvSpPr>
        <p:spPr/>
        <p:txBody>
          <a:bodyPr>
            <a:normAutofit fontScale="55000" lnSpcReduction="20000"/>
          </a:bodyPr>
          <a:lstStyle/>
          <a:p>
            <a:r>
              <a:rPr lang="ru-RU" b="1" dirty="0"/>
              <a:t>ITER</a:t>
            </a:r>
            <a:r>
              <a:rPr lang="ru-RU" dirty="0"/>
              <a:t> (</a:t>
            </a:r>
            <a:r>
              <a:rPr lang="ru-RU" b="1" dirty="0"/>
              <a:t>ИТЭР</a:t>
            </a:r>
            <a:r>
              <a:rPr lang="ru-RU" dirty="0"/>
              <a:t>) — проект международного экспериментального </a:t>
            </a:r>
            <a:r>
              <a:rPr lang="ru-RU" u="sng" dirty="0"/>
              <a:t>термоядерного реактора</a:t>
            </a:r>
            <a:r>
              <a:rPr lang="ru-RU" dirty="0"/>
              <a:t>. Задача ИТЭР заключается в демонстрации возможности коммерческого использования термоядерного реактора и решении физических и технологических проблем, которые могут встретиться на этом пути.</a:t>
            </a:r>
          </a:p>
          <a:p>
            <a:r>
              <a:rPr lang="ru-RU" dirty="0"/>
              <a:t>Проектирование реактора полностью закончено и выбрано место для его строительства — исследовательский центр Кадараш (</a:t>
            </a:r>
            <a:r>
              <a:rPr lang="ru-RU" dirty="0" smtClean="0"/>
              <a:t>фр.</a:t>
            </a:r>
            <a:r>
              <a:rPr lang="ru-RU" dirty="0"/>
              <a:t> </a:t>
            </a:r>
            <a:r>
              <a:rPr lang="ru-RU" i="1" dirty="0" smtClean="0"/>
              <a:t>Cadarache</a:t>
            </a:r>
            <a:r>
              <a:rPr lang="ru-RU" dirty="0"/>
              <a:t>) на юге Франции, в 60 км от Марселя. В настоящее время (по состоянию на март 2012 г.) близятся к завершению работы по созданию железобетонного фундамента под реактор и возведению стен в котловане.</a:t>
            </a:r>
          </a:p>
          <a:p>
            <a:r>
              <a:rPr lang="ru-RU" dirty="0"/>
              <a:t>Первоначально название «ITER» было образовано как сокращение </a:t>
            </a:r>
            <a:r>
              <a:rPr lang="ru-RU" dirty="0" smtClean="0"/>
              <a:t>англ </a:t>
            </a:r>
            <a:r>
              <a:rPr lang="ru-RU" i="1" dirty="0" smtClean="0"/>
              <a:t>International </a:t>
            </a:r>
            <a:r>
              <a:rPr lang="ru-RU" i="1" dirty="0"/>
              <a:t>Thermonuclear Experimental Reactor</a:t>
            </a:r>
            <a:r>
              <a:rPr lang="ru-RU" dirty="0"/>
              <a:t>, но в настоящее время оно официально не считается аббревиатурой, а связывается со словом </a:t>
            </a:r>
            <a:r>
              <a:rPr lang="ru-RU" dirty="0" smtClean="0"/>
              <a:t>лат. </a:t>
            </a:r>
            <a:r>
              <a:rPr lang="ru-RU" i="1" dirty="0" smtClean="0"/>
              <a:t>iter</a:t>
            </a:r>
            <a:r>
              <a:rPr lang="ru-RU" dirty="0"/>
              <a:t> — </a:t>
            </a:r>
            <a:r>
              <a:rPr lang="ru-RU" dirty="0" smtClean="0"/>
              <a:t>путь</a:t>
            </a:r>
            <a:r>
              <a:rPr lang="ru-RU" dirty="0"/>
              <a:t>.</a:t>
            </a:r>
          </a:p>
          <a:p>
            <a:endParaRPr lang="ru-RU" dirty="0"/>
          </a:p>
        </p:txBody>
      </p:sp>
      <p:pic>
        <p:nvPicPr>
          <p:cNvPr id="7" name="Объект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648200" y="1412776"/>
            <a:ext cx="4059238" cy="4392488"/>
          </a:xfrm>
        </p:spPr>
      </p:pic>
    </p:spTree>
    <p:extLst>
      <p:ext uri="{BB962C8B-B14F-4D97-AF65-F5344CB8AC3E}">
        <p14:creationId xmlns:p14="http://schemas.microsoft.com/office/powerpoint/2010/main" val="223236421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32656"/>
            <a:ext cx="8229600" cy="936104"/>
          </a:xfrm>
        </p:spPr>
        <p:txBody>
          <a:bodyPr/>
          <a:lstStyle/>
          <a:p>
            <a:r>
              <a:rPr lang="ru-RU" i="1" u="sng" dirty="0" smtClean="0">
                <a:solidFill>
                  <a:schemeClr val="bg1"/>
                </a:solidFill>
              </a:rPr>
              <a:t>Псевдонаука!</a:t>
            </a:r>
            <a:endParaRPr lang="ru-RU" i="1" u="sng" dirty="0">
              <a:solidFill>
                <a:schemeClr val="bg1"/>
              </a:solidFill>
            </a:endParaRPr>
          </a:p>
        </p:txBody>
      </p:sp>
      <p:sp>
        <p:nvSpPr>
          <p:cNvPr id="3" name="Объект 2"/>
          <p:cNvSpPr>
            <a:spLocks noGrp="1"/>
          </p:cNvSpPr>
          <p:nvPr>
            <p:ph sz="half" idx="1"/>
          </p:nvPr>
        </p:nvSpPr>
        <p:spPr/>
        <p:txBody>
          <a:bodyPr>
            <a:normAutofit fontScale="25000" lnSpcReduction="20000"/>
          </a:bodyPr>
          <a:lstStyle/>
          <a:p>
            <a:r>
              <a:rPr lang="ru-RU" sz="4100" i="1" dirty="0">
                <a:solidFill>
                  <a:schemeClr val="bg1"/>
                </a:solidFill>
              </a:rPr>
              <a:t>Холодный ядерный синтез — предполагаемая возможность осуществления ядерной реакции синтеза в химических (атомно-молекулярных) системах без значительного нагрева рабочего вещества. Известные ядерные реакции синтеза проходят при температурах в миллионы кельвинов</a:t>
            </a:r>
            <a:r>
              <a:rPr lang="ru-RU" sz="4100" i="1" dirty="0" smtClean="0">
                <a:solidFill>
                  <a:schemeClr val="bg1"/>
                </a:solidFill>
              </a:rPr>
              <a:t>.</a:t>
            </a:r>
            <a:r>
              <a:rPr lang="ru-RU" sz="4100" i="1" dirty="0">
                <a:solidFill>
                  <a:schemeClr val="bg1"/>
                </a:solidFill>
              </a:rPr>
              <a:t> Опыты по холодному ядерному синтезу обычно включают в себя:</a:t>
            </a:r>
          </a:p>
          <a:p>
            <a:r>
              <a:rPr lang="ru-RU" sz="4100" i="1" dirty="0">
                <a:solidFill>
                  <a:schemeClr val="bg1"/>
                </a:solidFill>
              </a:rPr>
              <a:t>катализатор, такой как никель или палладий, в виде тонких пленок, порошка или губки;</a:t>
            </a:r>
          </a:p>
          <a:p>
            <a:r>
              <a:rPr lang="ru-RU" sz="4100" i="1" dirty="0">
                <a:solidFill>
                  <a:schemeClr val="bg1"/>
                </a:solidFill>
              </a:rPr>
              <a:t>«рабочее тело», содержащее тритий и/или дейтерий и/или водород в жидком, газообразном или плазменном состоянии;</a:t>
            </a:r>
          </a:p>
          <a:p>
            <a:r>
              <a:rPr lang="ru-RU" sz="4100" i="1" dirty="0">
                <a:solidFill>
                  <a:schemeClr val="bg1"/>
                </a:solidFill>
              </a:rPr>
              <a:t>«возбуждение» ядерных превращений изотопов водорода «накачкой» «рабочего тела» энергией — посредством нагревания, механического давления, воздействием лазерного луча(ей), акустических волн, электромагнитного поля или электрического тока</a:t>
            </a:r>
            <a:r>
              <a:rPr lang="ru-RU" sz="4100" i="1" dirty="0" smtClean="0">
                <a:solidFill>
                  <a:schemeClr val="bg1"/>
                </a:solidFill>
              </a:rPr>
              <a:t>.</a:t>
            </a:r>
            <a:r>
              <a:rPr lang="ru-RU" sz="4100" i="1" dirty="0">
                <a:solidFill>
                  <a:schemeClr val="bg1"/>
                </a:solidFill>
              </a:rPr>
              <a:t> </a:t>
            </a:r>
            <a:endParaRPr lang="ru-RU" sz="4100" i="1" dirty="0" smtClean="0">
              <a:solidFill>
                <a:schemeClr val="bg1"/>
              </a:solidFill>
            </a:endParaRPr>
          </a:p>
          <a:p>
            <a:r>
              <a:rPr lang="ru-RU" sz="4100" i="1" dirty="0" smtClean="0">
                <a:solidFill>
                  <a:schemeClr val="bg1"/>
                </a:solidFill>
              </a:rPr>
              <a:t>Опыты </a:t>
            </a:r>
            <a:r>
              <a:rPr lang="ru-RU" sz="4100" i="1" dirty="0">
                <a:solidFill>
                  <a:schemeClr val="bg1"/>
                </a:solidFill>
              </a:rPr>
              <a:t>по холодному ядерному синтезу обычно включают в себя:</a:t>
            </a:r>
          </a:p>
          <a:p>
            <a:r>
              <a:rPr lang="ru-RU" sz="4100" i="1" dirty="0">
                <a:solidFill>
                  <a:schemeClr val="bg1"/>
                </a:solidFill>
              </a:rPr>
              <a:t>катализатор, такой как никель или палладий, в виде тонких пленок, порошка или губки;</a:t>
            </a:r>
          </a:p>
          <a:p>
            <a:r>
              <a:rPr lang="ru-RU" sz="4100" i="1" dirty="0">
                <a:solidFill>
                  <a:schemeClr val="bg1"/>
                </a:solidFill>
              </a:rPr>
              <a:t>«рабочее тело», содержащее тритий и/или дейтерий и/или водород в жидком, газообразном или плазменном состоянии;</a:t>
            </a:r>
          </a:p>
          <a:p>
            <a:r>
              <a:rPr lang="ru-RU" sz="4100" i="1" dirty="0">
                <a:solidFill>
                  <a:schemeClr val="bg1"/>
                </a:solidFill>
              </a:rPr>
              <a:t>«возбуждение» ядерных превращений изотопов водорода «накачкой» «рабочего тела» энергией — посредством нагревания, механического давления, воздействием лазерного луча(ей), акустических волн, электромагнитного поля или электрического тока.</a:t>
            </a:r>
          </a:p>
          <a:p>
            <a:endParaRPr lang="ru-RU" sz="4000" dirty="0"/>
          </a:p>
          <a:p>
            <a:endParaRPr lang="ru-RU" dirty="0"/>
          </a:p>
        </p:txBody>
      </p:sp>
      <p:sp>
        <p:nvSpPr>
          <p:cNvPr id="4" name="Объект 3"/>
          <p:cNvSpPr>
            <a:spLocks noGrp="1"/>
          </p:cNvSpPr>
          <p:nvPr>
            <p:ph sz="half" idx="2"/>
          </p:nvPr>
        </p:nvSpPr>
        <p:spPr/>
        <p:txBody>
          <a:bodyPr>
            <a:normAutofit fontScale="25000" lnSpcReduction="20000"/>
          </a:bodyPr>
          <a:lstStyle/>
          <a:p>
            <a:r>
              <a:rPr lang="ru-RU" sz="4100" i="1" dirty="0" smtClean="0">
                <a:solidFill>
                  <a:schemeClr val="bg1"/>
                </a:solidFill>
              </a:rPr>
              <a:t>Достаточно </a:t>
            </a:r>
            <a:r>
              <a:rPr lang="ru-RU" sz="4100" i="1" dirty="0">
                <a:solidFill>
                  <a:schemeClr val="bg1"/>
                </a:solidFill>
              </a:rPr>
              <a:t>популярная экспериментальная установка камеры холодного синтеза состоит из </a:t>
            </a:r>
            <a:r>
              <a:rPr lang="ru-RU" sz="4100" i="1" dirty="0" smtClean="0">
                <a:solidFill>
                  <a:schemeClr val="bg1"/>
                </a:solidFill>
              </a:rPr>
              <a:t>палладиевых</a:t>
            </a:r>
            <a:r>
              <a:rPr lang="ru-RU" sz="4100" i="1" dirty="0">
                <a:solidFill>
                  <a:schemeClr val="bg1"/>
                </a:solidFill>
              </a:rPr>
              <a:t> электродов, погружённых в электролит, содержащий </a:t>
            </a:r>
            <a:r>
              <a:rPr lang="ru-RU" sz="4100" i="1" dirty="0" smtClean="0">
                <a:solidFill>
                  <a:schemeClr val="bg1"/>
                </a:solidFill>
              </a:rPr>
              <a:t>тяжелую</a:t>
            </a:r>
            <a:r>
              <a:rPr lang="ru-RU" sz="4100" i="1" dirty="0">
                <a:solidFill>
                  <a:schemeClr val="bg1"/>
                </a:solidFill>
              </a:rPr>
              <a:t> </a:t>
            </a:r>
            <a:r>
              <a:rPr lang="ru-RU" sz="4100" i="1" dirty="0" smtClean="0">
                <a:solidFill>
                  <a:schemeClr val="bg1"/>
                </a:solidFill>
              </a:rPr>
              <a:t>или сверхтяжёлую </a:t>
            </a:r>
            <a:r>
              <a:rPr lang="ru-RU" sz="4100" i="1" dirty="0">
                <a:solidFill>
                  <a:schemeClr val="bg1"/>
                </a:solidFill>
              </a:rPr>
              <a:t>воду. Камеры для электролиза могут быть открытыми или закрытыми. В системах открытых камер газообразные продукты электролиза покидают рабочий объём, что затрудняет калькуляцию баланса полученной/затраченной энергии. В экспериментах с закрытыми камерами продукты электролиза утилизируются, например, путем каталитической рекомбинации в специальных частях системы. Экспериментаторы, в основном, стремятся обеспечить устойчивое выделение тепла непрерывной подачей электролита. Проводятся также опыты типа «тепло после смерти», в которых избыточное (за счёт предполагаемого ядерного синтеза) выделение энергии контролируется после отключения тока.</a:t>
            </a:r>
          </a:p>
          <a:p>
            <a:r>
              <a:rPr lang="ru-RU" sz="4100" i="1" dirty="0" smtClean="0">
                <a:solidFill>
                  <a:schemeClr val="bg1"/>
                </a:solidFill>
              </a:rPr>
              <a:t>Холодный </a:t>
            </a:r>
            <a:r>
              <a:rPr lang="ru-RU" sz="4100" i="1" dirty="0">
                <a:solidFill>
                  <a:schemeClr val="bg1"/>
                </a:solidFill>
              </a:rPr>
              <a:t>ядерный синтез — третья попытка</a:t>
            </a:r>
          </a:p>
          <a:p>
            <a:r>
              <a:rPr lang="ru-RU" sz="4100" i="1" dirty="0">
                <a:solidFill>
                  <a:schemeClr val="bg1"/>
                </a:solidFill>
              </a:rPr>
              <a:t>После неудач в 1989 году и фальсификации результатов </a:t>
            </a:r>
            <a:r>
              <a:rPr lang="ru-RU" sz="4100" i="1" baseline="30000" dirty="0" smtClean="0">
                <a:solidFill>
                  <a:schemeClr val="bg1"/>
                </a:solidFill>
              </a:rPr>
              <a:t>[9]</a:t>
            </a:r>
            <a:r>
              <a:rPr lang="ru-RU" sz="4100" i="1" dirty="0" smtClean="0">
                <a:solidFill>
                  <a:schemeClr val="bg1"/>
                </a:solidFill>
              </a:rPr>
              <a:t>в</a:t>
            </a:r>
            <a:r>
              <a:rPr lang="ru-RU" sz="4100" i="1" dirty="0">
                <a:solidFill>
                  <a:schemeClr val="bg1"/>
                </a:solidFill>
              </a:rPr>
              <a:t> 2002 «холодный </a:t>
            </a:r>
            <a:r>
              <a:rPr lang="ru-RU" sz="4100" i="1" dirty="0" err="1">
                <a:solidFill>
                  <a:schemeClr val="bg1"/>
                </a:solidFill>
              </a:rPr>
              <a:t>термояд</a:t>
            </a:r>
            <a:r>
              <a:rPr lang="ru-RU" sz="4100" i="1" dirty="0">
                <a:solidFill>
                  <a:schemeClr val="bg1"/>
                </a:solidFill>
              </a:rPr>
              <a:t>» прочно зарекомендовал себя как псевдонаука. Однако с 2008 года, после публичной демонстрации эксперимента с электрохимической ячейкой </a:t>
            </a:r>
            <a:r>
              <a:rPr lang="ru-RU" sz="4100" i="1" dirty="0" err="1" smtClean="0">
                <a:solidFill>
                  <a:schemeClr val="bg1"/>
                </a:solidFill>
              </a:rPr>
              <a:t>Ёсиаки</a:t>
            </a:r>
            <a:r>
              <a:rPr lang="ru-RU" sz="4100" i="1" dirty="0" smtClean="0">
                <a:solidFill>
                  <a:schemeClr val="bg1"/>
                </a:solidFill>
              </a:rPr>
              <a:t> </a:t>
            </a:r>
            <a:r>
              <a:rPr lang="ru-RU" sz="4100" i="1" dirty="0" err="1">
                <a:solidFill>
                  <a:schemeClr val="bg1"/>
                </a:solidFill>
              </a:rPr>
              <a:t>Аратой</a:t>
            </a:r>
            <a:r>
              <a:rPr lang="ru-RU" sz="4100" i="1" dirty="0">
                <a:solidFill>
                  <a:schemeClr val="bg1"/>
                </a:solidFill>
              </a:rPr>
              <a:t> </a:t>
            </a:r>
            <a:r>
              <a:rPr lang="ru-RU" sz="4100" i="1" dirty="0" smtClean="0">
                <a:solidFill>
                  <a:schemeClr val="bg1"/>
                </a:solidFill>
              </a:rPr>
              <a:t>(из</a:t>
            </a:r>
            <a:r>
              <a:rPr lang="ru-RU" sz="4100" i="1" dirty="0">
                <a:solidFill>
                  <a:schemeClr val="bg1"/>
                </a:solidFill>
              </a:rPr>
              <a:t> </a:t>
            </a:r>
            <a:r>
              <a:rPr lang="ru-RU" sz="4100" i="1" dirty="0" err="1" smtClean="0">
                <a:solidFill>
                  <a:schemeClr val="bg1"/>
                </a:solidFill>
              </a:rPr>
              <a:t>Осакского</a:t>
            </a:r>
            <a:r>
              <a:rPr lang="ru-RU" sz="4100" i="1" dirty="0" smtClean="0">
                <a:solidFill>
                  <a:schemeClr val="bg1"/>
                </a:solidFill>
              </a:rPr>
              <a:t> </a:t>
            </a:r>
            <a:r>
              <a:rPr lang="ru-RU" sz="4100" i="1" dirty="0">
                <a:solidFill>
                  <a:schemeClr val="bg1"/>
                </a:solidFill>
              </a:rPr>
              <a:t>университета о холодном ядерном синтезе заговорили снова.</a:t>
            </a:r>
            <a:r>
              <a:rPr lang="ru-RU" sz="4100" i="1" baseline="30000" dirty="0">
                <a:solidFill>
                  <a:schemeClr val="bg1"/>
                </a:solidFill>
                <a:hlinkClick r:id="rId2"/>
              </a:rPr>
              <a:t>[10]</a:t>
            </a:r>
            <a:r>
              <a:rPr lang="ru-RU" sz="4100" i="1" dirty="0">
                <a:solidFill>
                  <a:schemeClr val="bg1"/>
                </a:solidFill>
              </a:rPr>
              <a:t> Однако большинство химиков и физиков пытаются найти альтернативное (не ядерное) объяснение явления, тем более что информации о нейтронном излучении не поступало. </a:t>
            </a:r>
            <a:endParaRPr lang="ru-RU" dirty="0"/>
          </a:p>
        </p:txBody>
      </p:sp>
    </p:spTree>
    <p:extLst>
      <p:ext uri="{BB962C8B-B14F-4D97-AF65-F5344CB8AC3E}">
        <p14:creationId xmlns:p14="http://schemas.microsoft.com/office/powerpoint/2010/main" val="25599204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427984" y="404664"/>
            <a:ext cx="4258816" cy="720080"/>
          </a:xfrm>
        </p:spPr>
        <p:txBody>
          <a:bodyPr>
            <a:normAutofit/>
          </a:bodyPr>
          <a:lstStyle/>
          <a:p>
            <a:r>
              <a:rPr lang="ru-RU" sz="3600" b="0" i="1" dirty="0" smtClean="0">
                <a:solidFill>
                  <a:schemeClr val="bg1">
                    <a:lumMod val="95000"/>
                    <a:lumOff val="5000"/>
                  </a:schemeClr>
                </a:solidFill>
              </a:rPr>
              <a:t>Эрнест Резерфорд</a:t>
            </a:r>
            <a:endParaRPr lang="ru-RU" sz="3600" b="0" i="1" dirty="0">
              <a:solidFill>
                <a:schemeClr val="bg1">
                  <a:lumMod val="95000"/>
                  <a:lumOff val="5000"/>
                </a:schemeClr>
              </a:solidFill>
            </a:endParaRPr>
          </a:p>
        </p:txBody>
      </p:sp>
      <p:pic>
        <p:nvPicPr>
          <p:cNvPr id="7" name="Рисунок 6"/>
          <p:cNvPicPr>
            <a:picLocks noGrp="1" noChangeAspect="1"/>
          </p:cNvPicPr>
          <p:nvPr>
            <p:ph type="pic" idx="1"/>
          </p:nvPr>
        </p:nvPicPr>
        <p:blipFill>
          <a:blip r:embed="rId2">
            <a:extLst>
              <a:ext uri="{28A0092B-C50C-407E-A947-70E740481C1C}">
                <a14:useLocalDpi xmlns:a14="http://schemas.microsoft.com/office/drawing/2010/main" val="0"/>
              </a:ext>
            </a:extLst>
          </a:blip>
          <a:srcRect l="3207" r="3207"/>
          <a:stretch>
            <a:fillRect/>
          </a:stretch>
        </p:blipFill>
        <p:spPr>
          <a:xfrm>
            <a:off x="457200" y="476672"/>
            <a:ext cx="3754438" cy="5543128"/>
          </a:xfrm>
        </p:spPr>
      </p:pic>
      <p:sp>
        <p:nvSpPr>
          <p:cNvPr id="4" name="Текст 3"/>
          <p:cNvSpPr>
            <a:spLocks noGrp="1"/>
          </p:cNvSpPr>
          <p:nvPr>
            <p:ph type="body" sz="half" idx="2"/>
          </p:nvPr>
        </p:nvSpPr>
        <p:spPr>
          <a:xfrm>
            <a:off x="4427984" y="1340768"/>
            <a:ext cx="4258816" cy="4679032"/>
          </a:xfrm>
        </p:spPr>
        <p:txBody>
          <a:bodyPr>
            <a:noAutofit/>
          </a:bodyPr>
          <a:lstStyle/>
          <a:p>
            <a:r>
              <a:rPr lang="ru-RU" sz="1330" dirty="0" smtClean="0">
                <a:solidFill>
                  <a:schemeClr val="bg1"/>
                </a:solidFill>
              </a:rPr>
              <a:t>Основоположник ядерной физики!</a:t>
            </a:r>
          </a:p>
          <a:p>
            <a:r>
              <a:rPr lang="ru-RU" sz="1330" dirty="0">
                <a:solidFill>
                  <a:schemeClr val="bg1"/>
                </a:solidFill>
              </a:rPr>
              <a:t>Открыл альфа- и бета-излучение, короткоживущий изотоп радона </a:t>
            </a:r>
            <a:r>
              <a:rPr lang="ru-RU" sz="1330" dirty="0" smtClean="0">
                <a:solidFill>
                  <a:schemeClr val="bg1"/>
                </a:solidFill>
              </a:rPr>
              <a:t>и </a:t>
            </a:r>
            <a:r>
              <a:rPr lang="ru-RU" sz="1330" dirty="0">
                <a:solidFill>
                  <a:schemeClr val="bg1"/>
                </a:solidFill>
              </a:rPr>
              <a:t>множество изотопов. Объяснил на основе свойств радона радиоактивность тория, открыл и объяснил радиоактивное превращение химических элементов, создал теорию радиоактивного распада, расщепил атом азота, обнаружил протон. Доказал, что альфа-частица — ядро гелия.</a:t>
            </a:r>
          </a:p>
          <a:p>
            <a:r>
              <a:rPr lang="ru-RU" sz="1330" dirty="0">
                <a:solidFill>
                  <a:schemeClr val="bg1"/>
                </a:solidFill>
              </a:rPr>
              <a:t>Поставив опыт по рассеянию альфа-частиц на металлической фольге, вывел формулу Резерфорда. Исходя из её анализа, сделал вывод о существовании в атоме массивного ядра. Создал планетарную теорию строения атомов, согласно которой, атом состоит из ядра, находящегося в центре, и электронов, вращающихся по орбитам вокруг ядра.</a:t>
            </a:r>
          </a:p>
        </p:txBody>
      </p:sp>
    </p:spTree>
    <p:extLst>
      <p:ext uri="{BB962C8B-B14F-4D97-AF65-F5344CB8AC3E}">
        <p14:creationId xmlns:p14="http://schemas.microsoft.com/office/powerpoint/2010/main" val="9123506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12000"/>
                <a:satMod val="240000"/>
              </a:schemeClr>
              <a:schemeClr val="bg2">
                <a:tint val="65000"/>
              </a:schemeClr>
            </a:duotone>
            <a:extLst>
              <a:ext uri="{BEBA8EAE-BF5A-486C-A8C5-ECC9F3942E4B}">
                <a14:imgProps xmlns:a14="http://schemas.microsoft.com/office/drawing/2010/main">
                  <a14:imgLayer r:embed="rId3">
                    <a14:imgEffect>
                      <a14:saturation sat="0"/>
                    </a14:imgEffect>
                  </a14:imgLayer>
                </a14:imgProps>
              </a:ext>
            </a:extLst>
          </a:blip>
          <a:stretch>
            <a:fillRect/>
          </a:stretch>
        </a:blipFill>
        <a:effectLst/>
      </p:bgPr>
    </p:bg>
    <p:spTree>
      <p:nvGrpSpPr>
        <p:cNvPr id="1" name=""/>
        <p:cNvGrpSpPr/>
        <p:nvPr/>
      </p:nvGrpSpPr>
      <p:grpSpPr>
        <a:xfrm>
          <a:off x="0" y="0"/>
          <a:ext cx="0" cy="0"/>
          <a:chOff x="0" y="0"/>
          <a:chExt cx="0" cy="0"/>
        </a:xfrm>
      </p:grpSpPr>
      <p:sp>
        <p:nvSpPr>
          <p:cNvPr id="5" name="Объект 4"/>
          <p:cNvSpPr>
            <a:spLocks noGrp="1"/>
          </p:cNvSpPr>
          <p:nvPr>
            <p:ph idx="1"/>
          </p:nvPr>
        </p:nvSpPr>
        <p:spPr>
          <a:xfrm>
            <a:off x="467544" y="1628800"/>
            <a:ext cx="8229600" cy="4752528"/>
          </a:xfrm>
          <a:blipFill>
            <a:blip r:embed="rId4"/>
            <a:stretch>
              <a:fillRect/>
            </a:stretch>
          </a:blipFill>
        </p:spPr>
        <p:txBody>
          <a:bodyPr>
            <a:noAutofit/>
          </a:bodyPr>
          <a:lstStyle/>
          <a:p>
            <a:r>
              <a:rPr lang="ru-RU" sz="1200" b="1" i="1" dirty="0" smtClean="0"/>
              <a:t>Радиоактивность – это способность ряда химических элементов самопроизвольно распадаться и испускать невидимые излучения.</a:t>
            </a:r>
          </a:p>
          <a:p>
            <a:r>
              <a:rPr lang="ru-RU" sz="1200" b="1" i="1" dirty="0"/>
              <a:t>Н</a:t>
            </a:r>
            <a:r>
              <a:rPr lang="ru-RU" sz="1200" b="1" i="1" dirty="0" smtClean="0"/>
              <a:t>аукой было установлено, что радиоактивное излучение – это сложное излучение, в состав которого входят лучи трех видов, отличающиеся друг от друга проникающейся способностью.</a:t>
            </a:r>
          </a:p>
          <a:p>
            <a:r>
              <a:rPr lang="ru-RU" sz="1200" b="1" i="1" dirty="0" smtClean="0"/>
              <a:t>Альфа-лучи - проникающая способность этих лучей очень мала. В воздухе они могут пройти путь 2-9 см, в биологической ткани – 0,02-0,06 мм; они полностью поглощаются листом бумаги. Наибольшую опасность для людей представляют при попадании альфа-частиц внутрь организма с продуктами питания, водой и воздухом (практически с организма не выводятся). Альфа-частицы- это положительно заряженные ядра гелия. Альфа-распад характерен для тяжелых элементов (урана; плутония, тория и др.).</a:t>
            </a:r>
            <a:br>
              <a:rPr lang="ru-RU" sz="1200" b="1" i="1" dirty="0" smtClean="0"/>
            </a:br>
            <a:r>
              <a:rPr lang="ru-RU" sz="1200" b="1" i="1" dirty="0" smtClean="0"/>
              <a:t>Бета-лучи – проникающая способность этих лучей значительно больше, чем у альфа частиц. Бета-частицы могут пройти в воздухе до 15 м, в воде и биологической ткани – до 12 мм, и алюминии – до 5 мм. В биологической ткани вызывают ионизацию атомов, что приводит к нарушению синтеза белка, нарушению функции организма в целом. Количество бета-частиц попавших в организм человека выводятся на 50% в течение 60 дней нахождения человека в чистой зоне (стронций -90; иод-131; цезий- 137).</a:t>
            </a:r>
          </a:p>
          <a:p>
            <a:r>
              <a:rPr lang="ru-RU" sz="1200" b="1" i="1" dirty="0" smtClean="0"/>
              <a:t>Гамма-лучи – проникающая способность этих лучей очень велика. Так, например, чтобы ослабить гамма-излучение радиоактивного кобальта вдвое, нужно установить защиту из слоя свинца толщиной 1,6 см или слоя бетона толщиной 10 см.</a:t>
            </a:r>
          </a:p>
          <a:p>
            <a:r>
              <a:rPr lang="ru-RU" sz="1200" b="1" i="1" dirty="0" smtClean="0"/>
              <a:t>При попадании в организм человека действуют на иммунную систему, вызывает нарушения структуры ДНК (впоследствии, через 10-15 лет возможны онкологические заболевания, биологические изменения в организме), цезий 137.</a:t>
            </a:r>
          </a:p>
          <a:p>
            <a:r>
              <a:rPr lang="ru-RU" sz="1200" b="1" i="1" dirty="0" smtClean="0"/>
              <a:t>Таким образом, под проникающей радиацией понимают поток гамма -лучей и нейтронов.</a:t>
            </a:r>
          </a:p>
          <a:p>
            <a:endParaRPr lang="ru-RU" sz="1200" dirty="0">
              <a:solidFill>
                <a:schemeClr val="bg1"/>
              </a:solidFill>
            </a:endParaRPr>
          </a:p>
        </p:txBody>
      </p:sp>
      <p:sp>
        <p:nvSpPr>
          <p:cNvPr id="2" name="Заголовок 1"/>
          <p:cNvSpPr>
            <a:spLocks noGrp="1"/>
          </p:cNvSpPr>
          <p:nvPr>
            <p:ph type="title"/>
          </p:nvPr>
        </p:nvSpPr>
        <p:spPr/>
        <p:txBody>
          <a:bodyPr>
            <a:normAutofit/>
          </a:bodyPr>
          <a:lstStyle/>
          <a:p>
            <a:r>
              <a:rPr lang="ru-RU" dirty="0" smtClean="0"/>
              <a:t>    </a:t>
            </a:r>
            <a:r>
              <a:rPr lang="ru-RU" sz="4400" i="1" dirty="0" smtClean="0">
                <a:solidFill>
                  <a:schemeClr val="bg1"/>
                </a:solidFill>
              </a:rPr>
              <a:t>Открытие Радиоактивности</a:t>
            </a:r>
            <a:endParaRPr lang="ru-RU" sz="4400" i="1" dirty="0">
              <a:solidFill>
                <a:schemeClr val="bg1"/>
              </a:solidFill>
            </a:endParaRPr>
          </a:p>
        </p:txBody>
      </p:sp>
    </p:spTree>
    <p:extLst>
      <p:ext uri="{BB962C8B-B14F-4D97-AF65-F5344CB8AC3E}">
        <p14:creationId xmlns:p14="http://schemas.microsoft.com/office/powerpoint/2010/main" val="7506747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p:cNvPicPr>
            <a:picLocks noGrp="1" noChangeAspect="1"/>
          </p:cNvPicPr>
          <p:nvPr>
            <p:ph sz="quarter" idx="1"/>
          </p:nvPr>
        </p:nvPicPr>
        <p:blipFill>
          <a:blip r:embed="rId2" cstate="print">
            <a:extLst>
              <a:ext uri="{28A0092B-C50C-407E-A947-70E740481C1C}">
                <a14:useLocalDpi xmlns:a14="http://schemas.microsoft.com/office/drawing/2010/main" val="0"/>
              </a:ext>
            </a:extLst>
          </a:blip>
          <a:stretch>
            <a:fillRect/>
          </a:stretch>
        </p:blipFill>
        <p:spPr>
          <a:xfrm>
            <a:off x="3923928" y="404664"/>
            <a:ext cx="4896544" cy="3223230"/>
          </a:xfrm>
        </p:spPr>
      </p:pic>
      <p:sp>
        <p:nvSpPr>
          <p:cNvPr id="3" name="Текст 2"/>
          <p:cNvSpPr>
            <a:spLocks noGrp="1"/>
          </p:cNvSpPr>
          <p:nvPr>
            <p:ph type="body" idx="2"/>
          </p:nvPr>
        </p:nvSpPr>
        <p:spPr>
          <a:xfrm>
            <a:off x="467544" y="404664"/>
            <a:ext cx="3257944" cy="5976664"/>
          </a:xfrm>
        </p:spPr>
        <p:txBody>
          <a:bodyPr>
            <a:normAutofit fontScale="92500" lnSpcReduction="10000"/>
          </a:bodyPr>
          <a:lstStyle/>
          <a:p>
            <a:r>
              <a:rPr lang="ru-RU" i="1" dirty="0" smtClean="0">
                <a:solidFill>
                  <a:schemeClr val="bg1"/>
                </a:solidFill>
              </a:rPr>
              <a:t>Значение нейтрона. </a:t>
            </a:r>
          </a:p>
          <a:p>
            <a:r>
              <a:rPr lang="ru-RU" i="1" dirty="0" smtClean="0">
                <a:solidFill>
                  <a:schemeClr val="bg1"/>
                </a:solidFill>
              </a:rPr>
              <a:t>Цепная </a:t>
            </a:r>
            <a:r>
              <a:rPr lang="ru-RU" i="1" dirty="0">
                <a:solidFill>
                  <a:schemeClr val="bg1"/>
                </a:solidFill>
              </a:rPr>
              <a:t>ядерная реакция- самоподдерживающаяся реакция деления тяжелых ядер, в которой непрерывно воспроизводятся нейтроны, делящие все новые и новые ядра</a:t>
            </a:r>
            <a:r>
              <a:rPr lang="ru-RU" i="1" dirty="0" smtClean="0">
                <a:solidFill>
                  <a:schemeClr val="bg1"/>
                </a:solidFill>
              </a:rPr>
              <a:t>. Ядро </a:t>
            </a:r>
            <a:r>
              <a:rPr lang="ru-RU" i="1" dirty="0">
                <a:solidFill>
                  <a:schemeClr val="bg1"/>
                </a:solidFill>
              </a:rPr>
              <a:t>урана-235 под действием нейтрона делится на два радиоактивных осколка неравной массы, разлетающихся с большими скоростями в разные стороны, и два-три нейтрона. </a:t>
            </a:r>
            <a:r>
              <a:rPr lang="ru-RU" i="1" dirty="0" smtClean="0">
                <a:solidFill>
                  <a:schemeClr val="bg1"/>
                </a:solidFill>
              </a:rPr>
              <a:t>Нейтроны</a:t>
            </a:r>
            <a:r>
              <a:rPr lang="ru-RU" i="1" dirty="0">
                <a:solidFill>
                  <a:schemeClr val="bg1"/>
                </a:solidFill>
              </a:rPr>
              <a:t>, вылетающие из ядра, могут вызвать реакцию деления соседних ядер </a:t>
            </a:r>
            <a:r>
              <a:rPr lang="ru-RU" i="1" baseline="30000" dirty="0">
                <a:solidFill>
                  <a:schemeClr val="bg1"/>
                </a:solidFill>
              </a:rPr>
              <a:t>235</a:t>
            </a:r>
            <a:r>
              <a:rPr lang="ru-RU" i="1" baseline="-25000" dirty="0">
                <a:solidFill>
                  <a:schemeClr val="bg1"/>
                </a:solidFill>
              </a:rPr>
              <a:t>92</a:t>
            </a:r>
            <a:r>
              <a:rPr lang="ru-RU" i="1" dirty="0">
                <a:solidFill>
                  <a:schemeClr val="bg1"/>
                </a:solidFill>
              </a:rPr>
              <a:t>U, которые испускают нейтроны, способные вызвать дальнейшее деление. В результате число делящихся ядер урана быстро растет, возникает цепная </a:t>
            </a:r>
            <a:r>
              <a:rPr lang="ru-RU" i="1" dirty="0" smtClean="0">
                <a:solidFill>
                  <a:schemeClr val="bg1"/>
                </a:solidFill>
              </a:rPr>
              <a:t>реакция!</a:t>
            </a:r>
            <a:endParaRPr lang="ru-RU" i="1" dirty="0">
              <a:solidFill>
                <a:schemeClr val="bg1"/>
              </a:solidFill>
            </a:endParaRPr>
          </a:p>
          <a:p>
            <a:endParaRPr lang="ru-RU" i="1" dirty="0" smtClean="0">
              <a:solidFill>
                <a:schemeClr val="bg1"/>
              </a:solidFill>
            </a:endParaRPr>
          </a:p>
          <a:p>
            <a:endParaRPr lang="ru-RU" i="1" dirty="0">
              <a:solidFill>
                <a:schemeClr val="bg1"/>
              </a:solidFill>
            </a:endParaRPr>
          </a:p>
        </p:txBody>
      </p:sp>
      <p:sp>
        <p:nvSpPr>
          <p:cNvPr id="4" name="Заголовок 3"/>
          <p:cNvSpPr>
            <a:spLocks noGrp="1"/>
          </p:cNvSpPr>
          <p:nvPr>
            <p:ph type="title"/>
          </p:nvPr>
        </p:nvSpPr>
        <p:spPr>
          <a:xfrm>
            <a:off x="3923928" y="3645024"/>
            <a:ext cx="4896544" cy="2952328"/>
          </a:xfrm>
          <a:blipFill>
            <a:blip r:embed="rId3"/>
            <a:stretch>
              <a:fillRect/>
            </a:stretch>
          </a:blipFill>
        </p:spPr>
        <p:txBody>
          <a:bodyPr/>
          <a:lstStyle/>
          <a:p>
            <a:endParaRPr lang="ru-RU" dirty="0"/>
          </a:p>
        </p:txBody>
      </p:sp>
    </p:spTree>
    <p:extLst>
      <p:ext uri="{BB962C8B-B14F-4D97-AF65-F5344CB8AC3E}">
        <p14:creationId xmlns:p14="http://schemas.microsoft.com/office/powerpoint/2010/main" val="9621191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14500" y="1524000"/>
            <a:ext cx="5715000" cy="4572000"/>
          </a:xfrm>
        </p:spPr>
      </p:pic>
      <p:sp>
        <p:nvSpPr>
          <p:cNvPr id="3" name="Заголовок 2"/>
          <p:cNvSpPr>
            <a:spLocks noGrp="1"/>
          </p:cNvSpPr>
          <p:nvPr>
            <p:ph type="title"/>
          </p:nvPr>
        </p:nvSpPr>
        <p:spPr>
          <a:xfrm>
            <a:off x="457200" y="332656"/>
            <a:ext cx="8229600" cy="1038944"/>
          </a:xfrm>
        </p:spPr>
        <p:txBody>
          <a:bodyPr/>
          <a:lstStyle/>
          <a:p>
            <a:r>
              <a:rPr lang="ru-RU" sz="5000" i="1" dirty="0" smtClean="0">
                <a:solidFill>
                  <a:schemeClr val="bg1"/>
                </a:solidFill>
              </a:rPr>
              <a:t>       Ядерная Глобализация</a:t>
            </a:r>
            <a:endParaRPr lang="ru-RU" sz="5000" i="1" dirty="0">
              <a:solidFill>
                <a:schemeClr val="bg1"/>
              </a:solidFill>
            </a:endParaRPr>
          </a:p>
        </p:txBody>
      </p:sp>
    </p:spTree>
    <p:extLst>
      <p:ext uri="{BB962C8B-B14F-4D97-AF65-F5344CB8AC3E}">
        <p14:creationId xmlns:p14="http://schemas.microsoft.com/office/powerpoint/2010/main" val="14337352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p:cNvSpPr>
            <a:spLocks noGrp="1"/>
          </p:cNvSpPr>
          <p:nvPr>
            <p:ph type="title"/>
          </p:nvPr>
        </p:nvSpPr>
        <p:spPr>
          <a:xfrm>
            <a:off x="539552" y="548680"/>
            <a:ext cx="3384376" cy="3132584"/>
          </a:xfrm>
          <a:blipFill>
            <a:blip r:embed="rId2"/>
            <a:stretch>
              <a:fillRect/>
            </a:stretch>
          </a:blipFill>
        </p:spPr>
        <p:txBody>
          <a:bodyPr/>
          <a:lstStyle/>
          <a:p>
            <a:endParaRPr lang="ru-RU" dirty="0"/>
          </a:p>
        </p:txBody>
      </p:sp>
      <p:pic>
        <p:nvPicPr>
          <p:cNvPr id="5" name="Объект 4"/>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539552" y="4005064"/>
            <a:ext cx="3456384" cy="2160240"/>
          </a:xfrm>
        </p:spPr>
      </p:pic>
      <p:sp>
        <p:nvSpPr>
          <p:cNvPr id="4" name="Текст 3"/>
          <p:cNvSpPr>
            <a:spLocks noGrp="1"/>
          </p:cNvSpPr>
          <p:nvPr>
            <p:ph sz="half" idx="2"/>
          </p:nvPr>
        </p:nvSpPr>
        <p:spPr>
          <a:xfrm>
            <a:off x="4067944" y="548680"/>
            <a:ext cx="4640192" cy="5547320"/>
          </a:xfrm>
        </p:spPr>
        <p:txBody>
          <a:bodyPr>
            <a:normAutofit fontScale="92500" lnSpcReduction="10000"/>
          </a:bodyPr>
          <a:lstStyle/>
          <a:p>
            <a:r>
              <a:rPr lang="ru-RU" i="1" u="sng" dirty="0" smtClean="0"/>
              <a:t>Основополагающие достижение ядерной эпохи!</a:t>
            </a:r>
          </a:p>
          <a:p>
            <a:endParaRPr lang="ru-RU" dirty="0"/>
          </a:p>
          <a:p>
            <a:r>
              <a:rPr lang="ru-RU" i="1" dirty="0" smtClean="0"/>
              <a:t>Первый в мире атомный реактор был построен в Чикаго(США) в 1942 году!</a:t>
            </a:r>
          </a:p>
          <a:p>
            <a:endParaRPr lang="ru-RU" i="1" dirty="0"/>
          </a:p>
          <a:p>
            <a:endParaRPr lang="ru-RU" i="1" dirty="0" smtClean="0"/>
          </a:p>
          <a:p>
            <a:r>
              <a:rPr lang="ru-RU" i="1" dirty="0" smtClean="0"/>
              <a:t>Первая в мире атомная электростанция</a:t>
            </a:r>
            <a:r>
              <a:rPr lang="ru-RU" i="1" dirty="0"/>
              <a:t> мощностью 5 </a:t>
            </a:r>
            <a:r>
              <a:rPr lang="ru-RU" i="1" dirty="0" smtClean="0"/>
              <a:t>МВт</a:t>
            </a:r>
            <a:r>
              <a:rPr lang="ru-RU" i="1" dirty="0"/>
              <a:t> была запущена 27 </a:t>
            </a:r>
            <a:r>
              <a:rPr lang="ru-RU" i="1" dirty="0" smtClean="0"/>
              <a:t>июня</a:t>
            </a:r>
            <a:r>
              <a:rPr lang="ru-RU" i="1" dirty="0"/>
              <a:t> 1954 года в СССР, в городе Обнинск, расположенном в </a:t>
            </a:r>
            <a:r>
              <a:rPr lang="ru-RU" i="1" dirty="0" smtClean="0"/>
              <a:t>Калужской области.</a:t>
            </a:r>
          </a:p>
        </p:txBody>
      </p:sp>
    </p:spTree>
    <p:extLst>
      <p:ext uri="{BB962C8B-B14F-4D97-AF65-F5344CB8AC3E}">
        <p14:creationId xmlns:p14="http://schemas.microsoft.com/office/powerpoint/2010/main" val="14475283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332656"/>
            <a:ext cx="8229600" cy="756320"/>
          </a:xfrm>
        </p:spPr>
        <p:txBody>
          <a:bodyPr>
            <a:normAutofit/>
          </a:bodyPr>
          <a:lstStyle/>
          <a:p>
            <a:r>
              <a:rPr lang="ru-RU" i="1" dirty="0">
                <a:solidFill>
                  <a:schemeClr val="bg1"/>
                </a:solidFill>
              </a:rPr>
              <a:t> </a:t>
            </a:r>
            <a:r>
              <a:rPr lang="ru-RU" i="1" dirty="0" smtClean="0">
                <a:solidFill>
                  <a:schemeClr val="bg1"/>
                </a:solidFill>
              </a:rPr>
              <a:t>      Гонка Ядерных Вооружений!</a:t>
            </a:r>
            <a:endParaRPr lang="ru-RU" i="1" dirty="0">
              <a:solidFill>
                <a:schemeClr val="bg1"/>
              </a:solidFill>
            </a:endParaRPr>
          </a:p>
        </p:txBody>
      </p:sp>
      <p:pic>
        <p:nvPicPr>
          <p:cNvPr id="5" name="Объект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395536" y="1124744"/>
            <a:ext cx="8352928" cy="5216649"/>
          </a:xfrm>
        </p:spPr>
      </p:pic>
    </p:spTree>
    <p:extLst>
      <p:ext uri="{BB962C8B-B14F-4D97-AF65-F5344CB8AC3E}">
        <p14:creationId xmlns:p14="http://schemas.microsoft.com/office/powerpoint/2010/main" val="27074171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476672"/>
            <a:ext cx="8229600" cy="864096"/>
          </a:xfrm>
        </p:spPr>
        <p:txBody>
          <a:bodyPr>
            <a:normAutofit/>
          </a:bodyPr>
          <a:lstStyle/>
          <a:p>
            <a:r>
              <a:rPr lang="ru-RU" sz="4250" i="1" dirty="0" smtClean="0">
                <a:solidFill>
                  <a:schemeClr val="bg1"/>
                </a:solidFill>
              </a:rPr>
              <a:t>Хронология Гонки Я.В</a:t>
            </a:r>
            <a:endParaRPr lang="ru-RU" sz="4250" i="1" dirty="0">
              <a:solidFill>
                <a:schemeClr val="bg1"/>
              </a:solidFill>
            </a:endParaRPr>
          </a:p>
        </p:txBody>
      </p:sp>
      <p:pic>
        <p:nvPicPr>
          <p:cNvPr id="7" name="Объект 6"/>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457200" y="1628800"/>
            <a:ext cx="8291264" cy="4680520"/>
          </a:xfrm>
        </p:spPr>
      </p:pic>
    </p:spTree>
    <p:extLst>
      <p:ext uri="{BB962C8B-B14F-4D97-AF65-F5344CB8AC3E}">
        <p14:creationId xmlns:p14="http://schemas.microsoft.com/office/powerpoint/2010/main" val="19360821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32656"/>
            <a:ext cx="8229600" cy="792088"/>
          </a:xfrm>
        </p:spPr>
        <p:txBody>
          <a:bodyPr/>
          <a:lstStyle/>
          <a:p>
            <a:r>
              <a:rPr lang="ru-RU" i="1" dirty="0" smtClean="0">
                <a:solidFill>
                  <a:schemeClr val="bg1"/>
                </a:solidFill>
              </a:rPr>
              <a:t>Мирный ли Атом???</a:t>
            </a:r>
            <a:endParaRPr lang="ru-RU" i="1" dirty="0">
              <a:solidFill>
                <a:schemeClr val="bg1"/>
              </a:solidFill>
            </a:endParaRPr>
          </a:p>
        </p:txBody>
      </p:sp>
      <p:pic>
        <p:nvPicPr>
          <p:cNvPr id="5" name="Объект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457200" y="1556792"/>
            <a:ext cx="4059238" cy="3944557"/>
          </a:xfrm>
        </p:spPr>
      </p:pic>
      <p:pic>
        <p:nvPicPr>
          <p:cNvPr id="3" name="Объект 2"/>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648200" y="1556792"/>
            <a:ext cx="4059238" cy="3960440"/>
          </a:xfrm>
        </p:spPr>
      </p:pic>
    </p:spTree>
    <p:extLst>
      <p:ext uri="{BB962C8B-B14F-4D97-AF65-F5344CB8AC3E}">
        <p14:creationId xmlns:p14="http://schemas.microsoft.com/office/powerpoint/2010/main" val="96630492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Бумажная">
  <a:themeElements>
    <a:clrScheme name="Бумажная">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Бумажная">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Бумажная">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375</TotalTime>
  <Words>270</Words>
  <Application>Microsoft Office PowerPoint</Application>
  <PresentationFormat>Экран (4:3)</PresentationFormat>
  <Paragraphs>62</Paragraphs>
  <Slides>15</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15</vt:i4>
      </vt:variant>
    </vt:vector>
  </HeadingPairs>
  <TitlesOfParts>
    <vt:vector size="16" baseType="lpstr">
      <vt:lpstr>Бумажная</vt:lpstr>
      <vt:lpstr>Презентация PowerPoint</vt:lpstr>
      <vt:lpstr>Эрнест Резерфорд</vt:lpstr>
      <vt:lpstr>    Открытие Радиоактивности</vt:lpstr>
      <vt:lpstr>Презентация PowerPoint</vt:lpstr>
      <vt:lpstr>       Ядерная Глобализация</vt:lpstr>
      <vt:lpstr>Презентация PowerPoint</vt:lpstr>
      <vt:lpstr>       Гонка Ядерных Вооружений!</vt:lpstr>
      <vt:lpstr>Хронология Гонки Я.В</vt:lpstr>
      <vt:lpstr>Мирный ли Атом???</vt:lpstr>
      <vt:lpstr>Стандартная модель. Бозон Хиггса!</vt:lpstr>
      <vt:lpstr>ТАКОМАК</vt:lpstr>
      <vt:lpstr>Принцип действия!</vt:lpstr>
      <vt:lpstr>Устройство ТОКАМАК!</vt:lpstr>
      <vt:lpstr>ИТЭР!</vt:lpstr>
      <vt:lpstr>Псевдонаука!</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Содержание!</dc:title>
  <dc:creator>Ierihona</dc:creator>
  <cp:lastModifiedBy>dns</cp:lastModifiedBy>
  <cp:revision>28</cp:revision>
  <dcterms:created xsi:type="dcterms:W3CDTF">2012-09-18T15:54:35Z</dcterms:created>
  <dcterms:modified xsi:type="dcterms:W3CDTF">2012-09-19T06:33:19Z</dcterms:modified>
</cp:coreProperties>
</file>