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76" r:id="rId3"/>
    <p:sldId id="287" r:id="rId4"/>
    <p:sldId id="288" r:id="rId5"/>
    <p:sldId id="289" r:id="rId6"/>
    <p:sldId id="290" r:id="rId7"/>
    <p:sldId id="266" r:id="rId8"/>
    <p:sldId id="267" r:id="rId9"/>
    <p:sldId id="306" r:id="rId10"/>
    <p:sldId id="307" r:id="rId11"/>
    <p:sldId id="308" r:id="rId12"/>
    <p:sldId id="309" r:id="rId13"/>
    <p:sldId id="272" r:id="rId14"/>
    <p:sldId id="311" r:id="rId15"/>
    <p:sldId id="295" r:id="rId16"/>
    <p:sldId id="310" r:id="rId17"/>
    <p:sldId id="312" r:id="rId18"/>
    <p:sldId id="277" r:id="rId19"/>
    <p:sldId id="279" r:id="rId20"/>
    <p:sldId id="281" r:id="rId21"/>
    <p:sldId id="274" r:id="rId22"/>
    <p:sldId id="280" r:id="rId23"/>
    <p:sldId id="283" r:id="rId24"/>
    <p:sldId id="284" r:id="rId25"/>
    <p:sldId id="317" r:id="rId26"/>
    <p:sldId id="298" r:id="rId27"/>
    <p:sldId id="313" r:id="rId28"/>
    <p:sldId id="314" r:id="rId29"/>
    <p:sldId id="301" r:id="rId30"/>
    <p:sldId id="315" r:id="rId31"/>
    <p:sldId id="316" r:id="rId32"/>
    <p:sldId id="319" r:id="rId33"/>
    <p:sldId id="320" r:id="rId34"/>
    <p:sldId id="32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660"/>
  </p:normalViewPr>
  <p:slideViewPr>
    <p:cSldViewPr>
      <p:cViewPr varScale="1">
        <p:scale>
          <a:sx n="69" d="100"/>
          <a:sy n="69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58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10" Type="http://schemas.openxmlformats.org/officeDocument/2006/relationships/image" Target="../media/image84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B203E-9DB5-4727-B408-F10E28A1C47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80533-4899-491B-91B1-C91AE2E6A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94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80533-4899-491B-91B1-C91AE2E6AA2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0D72-669A-4CE3-A9A2-9E2BDB27DDEB}" type="datetime1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95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1CB1-B80B-49E9-AB3C-4AB2B0FC9868}" type="datetime1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73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5CE4-5684-4AE8-A35A-A991F6B14834}" type="datetime1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09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BA79-1BEE-4E61-BCFC-D89AD5DF3CD7}" type="datetime1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1FB3-87B1-4BB7-84BF-DC7E22F2321A}" type="datetime1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7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CB73C-BB85-4D25-B6DE-8FCC1FD3384A}" type="datetime1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2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D8BC-87DC-44B6-BAFE-3DC5962F09EF}" type="datetime1">
              <a:rPr lang="ru-RU" smtClean="0"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0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A750-E98A-40B5-8FE1-2C7C8076B09D}" type="datetime1">
              <a:rPr lang="ru-RU" smtClean="0"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6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FD6C-E1A0-4586-BED1-F7EBB90B7902}" type="datetime1">
              <a:rPr lang="ru-RU" smtClean="0"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6EAD-663F-4D85-82CF-984B2E2EFE0C}" type="datetime1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47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CB4B-873C-43CE-ADF7-D3EC4A09A55E}" type="datetime1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5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F6DB6-37CD-4ED7-9BC7-BE4CBE95D8F6}" type="datetime1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9AB1D-D3FE-4687-961C-3E84D1778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2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9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6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42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40.wmf"/><Relationship Id="rId25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7.wmf"/><Relationship Id="rId24" Type="http://schemas.openxmlformats.org/officeDocument/2006/relationships/oleObject" Target="../embeddings/oleObject25.bin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23" Type="http://schemas.openxmlformats.org/officeDocument/2006/relationships/image" Target="../media/image43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59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7.wmf"/><Relationship Id="rId5" Type="http://schemas.openxmlformats.org/officeDocument/2006/relationships/image" Target="../media/image58.wmf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4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65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5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6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7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79.wmf"/><Relationship Id="rId18" Type="http://schemas.openxmlformats.org/officeDocument/2006/relationships/oleObject" Target="../embeddings/oleObject66.bin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83.wmf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5.bin"/><Relationship Id="rId20" Type="http://schemas.openxmlformats.org/officeDocument/2006/relationships/oleObject" Target="../embeddings/oleObject67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5" Type="http://schemas.openxmlformats.org/officeDocument/2006/relationships/image" Target="../media/image80.wmf"/><Relationship Id="rId23" Type="http://schemas.openxmlformats.org/officeDocument/2006/relationships/image" Target="../media/image84.wmf"/><Relationship Id="rId10" Type="http://schemas.openxmlformats.org/officeDocument/2006/relationships/oleObject" Target="../embeddings/oleObject62.bin"/><Relationship Id="rId19" Type="http://schemas.openxmlformats.org/officeDocument/2006/relationships/image" Target="../media/image82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64.bin"/><Relationship Id="rId22" Type="http://schemas.openxmlformats.org/officeDocument/2006/relationships/oleObject" Target="../embeddings/oleObject6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8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72.bin"/><Relationship Id="rId9" Type="http://schemas.openxmlformats.org/officeDocument/2006/relationships/image" Target="../media/image9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9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9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118260" cy="3302223"/>
          </a:xfrm>
        </p:spPr>
        <p:txBody>
          <a:bodyPr/>
          <a:lstStyle/>
          <a:p>
            <a:r>
              <a:rPr lang="ru-RU" sz="5400" dirty="0" smtClean="0"/>
              <a:t>Вязкоупругая модель </a:t>
            </a:r>
            <a:r>
              <a:rPr lang="ru-RU" sz="5400" dirty="0" smtClean="0"/>
              <a:t>корнеосклеральной оболочки </a:t>
            </a:r>
            <a:r>
              <a:rPr lang="ru-RU" sz="5400" dirty="0" smtClean="0"/>
              <a:t>глаза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4161" y="4293096"/>
            <a:ext cx="6552728" cy="1584176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К.П. 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Фролова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(</a:t>
            </a:r>
            <a:r>
              <a:rPr lang="ru-RU" sz="2400" dirty="0" err="1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СПбПУ</a:t>
            </a:r>
            <a:r>
              <a:rPr lang="ru-RU" sz="2400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ИПММ, 6 </a:t>
            </a:r>
            <a:r>
              <a:rPr lang="ru-RU" sz="2400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курс, каф. ТМ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)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Научный руководитель</a:t>
            </a:r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Е.Н. </a:t>
            </a:r>
            <a:r>
              <a:rPr lang="ru-RU" sz="2400" dirty="0" err="1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Вильчевская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770815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2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5641"/>
            <a:ext cx="8136905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Экспериментальная кривая</a:t>
            </a:r>
            <a:endParaRPr lang="ru-RU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9799" y="1638641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4" y="1916832"/>
            <a:ext cx="7032138" cy="390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5755" y="6031893"/>
            <a:ext cx="4336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Изменение ВГД с течением времени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65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2" y="260648"/>
            <a:ext cx="813690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Алгоритм для определения гидродинамических показателей</a:t>
            </a:r>
            <a:endParaRPr lang="ru-RU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9799" y="1340768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4878" y="3945352"/>
            <a:ext cx="2903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Модель глазного яблока</a:t>
            </a:r>
            <a:endParaRPr lang="ru-RU" sz="2000" b="1" dirty="0">
              <a:latin typeface="+mj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7" y="2857248"/>
            <a:ext cx="2589494" cy="109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6251" y="1533809"/>
            <a:ext cx="8050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err="1"/>
              <a:t>Флюорофотометрия</a:t>
            </a:r>
            <a:r>
              <a:rPr lang="ru-RU" sz="1600" b="1" i="1" dirty="0"/>
              <a:t> – </a:t>
            </a:r>
            <a:r>
              <a:rPr lang="ru-RU" sz="1600" i="1" dirty="0"/>
              <a:t>метод определения уровня оттока внутриглазной </a:t>
            </a:r>
            <a:r>
              <a:rPr lang="ru-RU" sz="1600" i="1" dirty="0" smtClean="0"/>
              <a:t>жидкости</a:t>
            </a:r>
            <a:r>
              <a:rPr lang="ru-RU" sz="1600" i="1" dirty="0"/>
              <a:t>, основанный на измерении показателей объема передней камеры и ВГД, </a:t>
            </a:r>
            <a:r>
              <a:rPr lang="ru-RU" sz="1600" i="1" dirty="0" smtClean="0"/>
              <a:t>меняющихся </a:t>
            </a:r>
            <a:r>
              <a:rPr lang="ru-RU" sz="1600" i="1" dirty="0"/>
              <a:t>при медикаментозном воздействии гипотензивных </a:t>
            </a:r>
            <a:r>
              <a:rPr lang="ru-RU" sz="1600" i="1" dirty="0" smtClean="0"/>
              <a:t>препаратов.</a:t>
            </a:r>
            <a:endParaRPr lang="ru-RU" sz="1600" i="1" dirty="0"/>
          </a:p>
          <a:p>
            <a:pPr algn="just"/>
            <a:r>
              <a:rPr lang="ru-RU" sz="1600" b="1" i="1" dirty="0" err="1" smtClean="0"/>
              <a:t>Тонография</a:t>
            </a:r>
            <a:r>
              <a:rPr lang="ru-RU" sz="1600" i="1" dirty="0" smtClean="0"/>
              <a:t> - метод </a:t>
            </a:r>
            <a:r>
              <a:rPr lang="ru-RU" sz="1600" i="1" dirty="0"/>
              <a:t>измерения </a:t>
            </a:r>
            <a:r>
              <a:rPr lang="ru-RU" sz="1600" i="1" dirty="0" smtClean="0"/>
              <a:t>и </a:t>
            </a:r>
            <a:r>
              <a:rPr lang="ru-RU" sz="1600" i="1" dirty="0"/>
              <a:t>регистрации ВГД, позволяющий определять состояние оттока </a:t>
            </a:r>
            <a:r>
              <a:rPr lang="ru-RU" sz="1600" i="1" dirty="0" smtClean="0"/>
              <a:t>внутриглазной </a:t>
            </a:r>
            <a:r>
              <a:rPr lang="ru-RU" sz="1600" i="1" dirty="0"/>
              <a:t>жидкости.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169" y="3034502"/>
            <a:ext cx="453650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 –</a:t>
            </a:r>
            <a:r>
              <a:rPr lang="ru-RU" sz="2000" dirty="0" smtClean="0"/>
              <a:t> скорость</a:t>
            </a:r>
            <a:r>
              <a:rPr lang="en-US" sz="2000" dirty="0" smtClean="0"/>
              <a:t> </a:t>
            </a:r>
            <a:r>
              <a:rPr lang="ru-RU" sz="2000" dirty="0" smtClean="0"/>
              <a:t>притока жидкости</a:t>
            </a:r>
          </a:p>
          <a:p>
            <a:r>
              <a:rPr lang="en-US" sz="2000" dirty="0" smtClean="0"/>
              <a:t>R – </a:t>
            </a:r>
            <a:r>
              <a:rPr lang="ru-RU" sz="2000" dirty="0" smtClean="0"/>
              <a:t>скорость оттока жидкости</a:t>
            </a:r>
          </a:p>
          <a:p>
            <a:r>
              <a:rPr lang="en-US" sz="2000" dirty="0" smtClean="0"/>
              <a:t>V – </a:t>
            </a:r>
            <a:r>
              <a:rPr lang="ru-RU" sz="2000" dirty="0" smtClean="0"/>
              <a:t>объем глаза</a:t>
            </a:r>
          </a:p>
          <a:p>
            <a:r>
              <a:rPr lang="en-US" sz="2000" dirty="0" smtClean="0"/>
              <a:t>P – </a:t>
            </a:r>
            <a:r>
              <a:rPr lang="ru-RU" sz="2000" dirty="0" smtClean="0"/>
              <a:t>ВГД</a:t>
            </a:r>
            <a:endParaRPr lang="en-US" sz="2000" dirty="0" smtClean="0"/>
          </a:p>
          <a:p>
            <a:r>
              <a:rPr lang="en-US" sz="2000" dirty="0" smtClean="0"/>
              <a:t>C – </a:t>
            </a:r>
            <a:r>
              <a:rPr lang="ru-RU" sz="2000" dirty="0" smtClean="0"/>
              <a:t>коэффициент легкости оттока</a:t>
            </a:r>
          </a:p>
          <a:p>
            <a:r>
              <a:rPr lang="en-US" sz="2000" dirty="0" err="1" smtClean="0"/>
              <a:t>P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 – </a:t>
            </a:r>
            <a:r>
              <a:rPr lang="ru-RU" sz="2000" dirty="0" smtClean="0"/>
              <a:t>давление в </a:t>
            </a:r>
            <a:r>
              <a:rPr lang="ru-RU" sz="2000" dirty="0" err="1" smtClean="0"/>
              <a:t>эписклеральных</a:t>
            </a:r>
            <a:r>
              <a:rPr lang="ru-RU" sz="2000" dirty="0" smtClean="0"/>
              <a:t> венах</a:t>
            </a:r>
          </a:p>
          <a:p>
            <a:r>
              <a:rPr lang="en-US" sz="2000" dirty="0" err="1" smtClean="0"/>
              <a:t>P</a:t>
            </a:r>
            <a:r>
              <a:rPr lang="en-US" sz="2000" baseline="-25000" dirty="0" err="1" smtClean="0"/>
              <a:t>st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ru-RU" sz="2000" dirty="0"/>
              <a:t>давление </a:t>
            </a:r>
            <a:r>
              <a:rPr lang="ru-RU" sz="2000" dirty="0" smtClean="0"/>
              <a:t>при неограниченной длительности </a:t>
            </a:r>
            <a:r>
              <a:rPr lang="ru-RU" sz="2000" dirty="0" err="1" smtClean="0"/>
              <a:t>нагружения</a:t>
            </a:r>
            <a:endParaRPr lang="ru-RU" sz="2000" dirty="0" smtClean="0"/>
          </a:p>
          <a:p>
            <a:r>
              <a:rPr lang="ru-RU" sz="2000" dirty="0" smtClean="0"/>
              <a:t>τ – характерное время изменения давления</a:t>
            </a:r>
          </a:p>
          <a:p>
            <a:r>
              <a:rPr lang="en-US" sz="2000" dirty="0" smtClean="0"/>
              <a:t>K – </a:t>
            </a:r>
            <a:r>
              <a:rPr lang="ru-RU" sz="2000" dirty="0" smtClean="0"/>
              <a:t>объемная жесткость корнеосклеральной оболочки</a:t>
            </a:r>
            <a:endParaRPr lang="ru-RU" sz="2000" dirty="0"/>
          </a:p>
          <a:p>
            <a:endParaRPr lang="ru-RU" sz="1400" b="1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878" y="4345462"/>
            <a:ext cx="1959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До </a:t>
            </a:r>
            <a:r>
              <a:rPr lang="ru-RU" sz="2000" b="1" dirty="0" err="1" smtClean="0">
                <a:latin typeface="+mj-lt"/>
              </a:rPr>
              <a:t>нагружения</a:t>
            </a:r>
            <a:r>
              <a:rPr lang="en-US" sz="2000" b="1" dirty="0" smtClean="0">
                <a:latin typeface="+mj-lt"/>
              </a:rPr>
              <a:t>:</a:t>
            </a:r>
            <a:endParaRPr lang="ru-RU" sz="2000" b="1" dirty="0">
              <a:latin typeface="+mj-lt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247767"/>
              </p:ext>
            </p:extLst>
          </p:nvPr>
        </p:nvGraphicFramePr>
        <p:xfrm>
          <a:off x="2574659" y="4877419"/>
          <a:ext cx="14684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0" name="Equation" r:id="rId5" imgW="876240" imgH="228600" progId="Equation.DSMT4">
                  <p:embed/>
                </p:oleObj>
              </mc:Choice>
              <mc:Fallback>
                <p:oleObj name="Equation" r:id="rId5" imgW="876240" imgH="228600" progId="Equation.DSMT4">
                  <p:embed/>
                  <p:pic>
                    <p:nvPicPr>
                      <p:cNvPr id="0" name="Объект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659" y="4877419"/>
                        <a:ext cx="1468437" cy="3841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940625"/>
              </p:ext>
            </p:extLst>
          </p:nvPr>
        </p:nvGraphicFramePr>
        <p:xfrm>
          <a:off x="2574659" y="4345462"/>
          <a:ext cx="14255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1" name="Equation" r:id="rId7" imgW="850680" imgH="228600" progId="Equation.DSMT4">
                  <p:embed/>
                </p:oleObj>
              </mc:Choice>
              <mc:Fallback>
                <p:oleObj name="Equation" r:id="rId7" imgW="850680" imgH="22860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659" y="4345462"/>
                        <a:ext cx="1425575" cy="3841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057634"/>
              </p:ext>
            </p:extLst>
          </p:nvPr>
        </p:nvGraphicFramePr>
        <p:xfrm>
          <a:off x="1187624" y="4920282"/>
          <a:ext cx="10858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2" name="Equation" r:id="rId9" imgW="647640" imgH="177480" progId="Equation.DSMT4">
                  <p:embed/>
                </p:oleObj>
              </mc:Choice>
              <mc:Fallback>
                <p:oleObj name="Equation" r:id="rId9" imgW="647640" imgH="17748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920282"/>
                        <a:ext cx="1085850" cy="2984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298847"/>
              </p:ext>
            </p:extLst>
          </p:nvPr>
        </p:nvGraphicFramePr>
        <p:xfrm>
          <a:off x="817177" y="5373216"/>
          <a:ext cx="3276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3" name="Equation" r:id="rId11" imgW="1955520" imgH="393480" progId="Equation.DSMT4">
                  <p:embed/>
                </p:oleObj>
              </mc:Choice>
              <mc:Fallback>
                <p:oleObj name="Equation" r:id="rId11" imgW="1955520" imgH="39348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177" y="5373216"/>
                        <a:ext cx="3276600" cy="6604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627953"/>
              </p:ext>
            </p:extLst>
          </p:nvPr>
        </p:nvGraphicFramePr>
        <p:xfrm>
          <a:off x="809359" y="6165304"/>
          <a:ext cx="17653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4" name="Equation" r:id="rId13" imgW="1054080" imgH="228600" progId="Equation.DSMT4">
                  <p:embed/>
                </p:oleObj>
              </mc:Choice>
              <mc:Fallback>
                <p:oleObj name="Equation" r:id="rId13" imgW="1054080" imgH="228600" progId="Equation.DSMT4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359" y="6165304"/>
                        <a:ext cx="1765300" cy="3841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512006"/>
              </p:ext>
            </p:extLst>
          </p:nvPr>
        </p:nvGraphicFramePr>
        <p:xfrm>
          <a:off x="2771800" y="6165304"/>
          <a:ext cx="10207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5" name="Equation" r:id="rId15" imgW="609480" imgH="304560" progId="Equation.DSMT4">
                  <p:embed/>
                </p:oleObj>
              </mc:Choice>
              <mc:Fallback>
                <p:oleObj name="Equation" r:id="rId15" imgW="609480" imgH="304560" progId="Equation.DSMT4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6165304"/>
                        <a:ext cx="1020763" cy="5127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37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5641"/>
            <a:ext cx="813690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Алгоритм для определения гидродинамических показателей</a:t>
            </a:r>
            <a:endParaRPr lang="ru-RU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9799" y="1638641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95233" y="4777899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–</a:t>
            </a:r>
            <a:r>
              <a:rPr lang="ru-RU" sz="2000" dirty="0" smtClean="0"/>
              <a:t> средний коэффициент ригидности корнеосклеральной оболочки, предложенный </a:t>
            </a:r>
            <a:r>
              <a:rPr lang="en-US" sz="2000" dirty="0" err="1" smtClean="0"/>
              <a:t>J.Friedenwald</a:t>
            </a:r>
            <a:r>
              <a:rPr lang="en-US" sz="2000" dirty="0" smtClean="0"/>
              <a:t>, 1/</a:t>
            </a:r>
            <a:r>
              <a:rPr lang="ru-RU" sz="2000" dirty="0" smtClean="0"/>
              <a:t>мм</a:t>
            </a:r>
            <a:r>
              <a:rPr lang="ru-RU" sz="2000" baseline="30000" dirty="0" smtClean="0"/>
              <a:t>3</a:t>
            </a:r>
            <a:endParaRPr lang="ru-RU" sz="20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308145" cy="285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99056" y="4775069"/>
            <a:ext cx="3596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Аппроксимация экспериментальной кривой</a:t>
            </a:r>
            <a:endParaRPr lang="ru-RU" sz="2000" b="1" dirty="0">
              <a:latin typeface="+mj-lt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943848"/>
              </p:ext>
            </p:extLst>
          </p:nvPr>
        </p:nvGraphicFramePr>
        <p:xfrm>
          <a:off x="914669" y="5491548"/>
          <a:ext cx="27019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6" name="Equation" r:id="rId5" imgW="1612800" imgH="228600" progId="Equation.DSMT4">
                  <p:embed/>
                </p:oleObj>
              </mc:Choice>
              <mc:Fallback>
                <p:oleObj name="Equation" r:id="rId5" imgW="1612800" imgH="228600" progId="Equation.DSMT4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669" y="5491548"/>
                        <a:ext cx="2701925" cy="3841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318143"/>
              </p:ext>
            </p:extLst>
          </p:nvPr>
        </p:nvGraphicFramePr>
        <p:xfrm>
          <a:off x="251520" y="6169079"/>
          <a:ext cx="14668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7" name="Equation" r:id="rId7" imgW="876240" imgH="228600" progId="Equation.DSMT4">
                  <p:embed/>
                </p:oleObj>
              </mc:Choice>
              <mc:Fallback>
                <p:oleObj name="Equation" r:id="rId7" imgW="876240" imgH="228600" progId="Equation.DSMT4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6169079"/>
                        <a:ext cx="1466850" cy="3841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28542"/>
              </p:ext>
            </p:extLst>
          </p:nvPr>
        </p:nvGraphicFramePr>
        <p:xfrm>
          <a:off x="1890341" y="6133463"/>
          <a:ext cx="19970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8" name="Equation" r:id="rId9" imgW="1193760" imgH="317160" progId="Equation.DSMT4">
                  <p:embed/>
                </p:oleObj>
              </mc:Choice>
              <mc:Fallback>
                <p:oleObj name="Equation" r:id="rId9" imgW="1193760" imgH="317160" progId="Equation.DSMT4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341" y="6133463"/>
                        <a:ext cx="1997075" cy="5334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751579"/>
              </p:ext>
            </p:extLst>
          </p:nvPr>
        </p:nvGraphicFramePr>
        <p:xfrm>
          <a:off x="4504215" y="2276872"/>
          <a:ext cx="26574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9" name="Equation" r:id="rId11" imgW="1587240" imgH="444240" progId="Equation.DSMT4">
                  <p:embed/>
                </p:oleObj>
              </mc:Choice>
              <mc:Fallback>
                <p:oleObj name="Equation" r:id="rId11" imgW="1587240" imgH="444240" progId="Equation.DSMT4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215" y="2276872"/>
                        <a:ext cx="2657475" cy="7477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487607"/>
              </p:ext>
            </p:extLst>
          </p:nvPr>
        </p:nvGraphicFramePr>
        <p:xfrm>
          <a:off x="4504215" y="3377495"/>
          <a:ext cx="204152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0" name="Equation" r:id="rId13" imgW="1218960" imgH="622080" progId="Equation.DSMT4">
                  <p:embed/>
                </p:oleObj>
              </mc:Choice>
              <mc:Fallback>
                <p:oleObj name="Equation" r:id="rId13" imgW="1218960" imgH="622080" progId="Equation.DSMT4">
                  <p:embed/>
                  <p:pic>
                    <p:nvPicPr>
                      <p:cNvPr id="0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215" y="3377495"/>
                        <a:ext cx="2041525" cy="10461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2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2698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Реологическая модель вязкоупругого материала</a:t>
            </a:r>
            <a:endParaRPr lang="ru-RU" sz="4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3694" y="162880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5009" y="5517232"/>
            <a:ext cx="423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Реологическая модель оболочки глаза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695606" y="2052716"/>
            <a:ext cx="35600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latin typeface="Cambria" pitchFamily="18" charset="0"/>
              </a:rPr>
              <a:t>Структурные элементы</a:t>
            </a:r>
            <a:r>
              <a:rPr lang="en-US" sz="2000" b="1" i="0" dirty="0" smtClean="0">
                <a:latin typeface="Cambria" pitchFamily="18" charset="0"/>
              </a:rPr>
              <a:t>:</a:t>
            </a:r>
          </a:p>
        </p:txBody>
      </p:sp>
      <p:pic>
        <p:nvPicPr>
          <p:cNvPr id="8" name="Рисунок 7" descr="eye_model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694" y="2132856"/>
            <a:ext cx="3744416" cy="31048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84168" y="287347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Элемент Гука (пружина)</a:t>
            </a:r>
            <a:endParaRPr lang="ru-RU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4202685"/>
            <a:ext cx="2750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Элемент Ньютона (поршень в цилиндре, заполненном маслом)</a:t>
            </a:r>
            <a:endParaRPr lang="ru-RU" dirty="0"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27" y="2996949"/>
            <a:ext cx="1207901" cy="399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99" y="4293095"/>
            <a:ext cx="1051155" cy="3798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14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348648"/>
              </p:ext>
            </p:extLst>
          </p:nvPr>
        </p:nvGraphicFramePr>
        <p:xfrm>
          <a:off x="2360613" y="1700213"/>
          <a:ext cx="442277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2" name="Equation" r:id="rId4" imgW="2743200" imgH="965160" progId="Equation.DSMT4">
                  <p:embed/>
                </p:oleObj>
              </mc:Choice>
              <mc:Fallback>
                <p:oleObj name="Equation" r:id="rId4" imgW="274320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3" y="1700213"/>
                        <a:ext cx="4422775" cy="15621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1" y="129890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Cambria" pitchFamily="18" charset="0"/>
              </a:rPr>
              <a:t>Метод преобразования Лапласа</a:t>
            </a:r>
            <a:endParaRPr lang="ru-RU" sz="3600" dirty="0"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5182" y="1124744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79198" y="3429000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</a:rPr>
              <a:t>Преобразование Лапласа </a:t>
            </a:r>
            <a:r>
              <a:rPr lang="ru-RU" dirty="0">
                <a:latin typeface="Cambria" panose="02040503050406030204" pitchFamily="18" charset="0"/>
              </a:rPr>
              <a:t>— интегральное преобразование, связывающее </a:t>
            </a:r>
            <a:r>
              <a:rPr lang="ru-RU" dirty="0" smtClean="0">
                <a:latin typeface="Cambria" panose="02040503050406030204" pitchFamily="18" charset="0"/>
              </a:rPr>
              <a:t>функцию комплексного </a:t>
            </a:r>
            <a:r>
              <a:rPr lang="ru-RU" dirty="0">
                <a:latin typeface="Cambria" panose="02040503050406030204" pitchFamily="18" charset="0"/>
              </a:rPr>
              <a:t>переменного (изображение) с </a:t>
            </a:r>
            <a:r>
              <a:rPr lang="ru-RU" dirty="0" smtClean="0">
                <a:latin typeface="Cambria" panose="02040503050406030204" pitchFamily="18" charset="0"/>
              </a:rPr>
              <a:t>функцией вещественного </a:t>
            </a:r>
            <a:r>
              <a:rPr lang="ru-RU" dirty="0">
                <a:latin typeface="Cambria" panose="02040503050406030204" pitchFamily="18" charset="0"/>
              </a:rPr>
              <a:t>переменного (</a:t>
            </a:r>
            <a:r>
              <a:rPr lang="ru-RU" dirty="0" smtClean="0">
                <a:latin typeface="Cambria" panose="02040503050406030204" pitchFamily="18" charset="0"/>
              </a:rPr>
              <a:t>оригиналом).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</a:rPr>
              <a:t>Одной из особенностей преобразования Лапласа, которые предопределили его широкое распространение в научных и инженерных расчётах, является то, что многим соотношениям и операциям над оригиналами соответствуют более простые соотношения над их изображениями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00" y="260648"/>
            <a:ext cx="8136905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Задача Ламе для упругого изотропного сферического слоя под действием внутреннего давления</a:t>
            </a:r>
            <a:endParaRPr lang="ru-RU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3694" y="162880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67544" y="1959766"/>
            <a:ext cx="29022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000" b="1" i="0" dirty="0" smtClean="0">
                <a:latin typeface="Cambria" pitchFamily="18" charset="0"/>
              </a:rPr>
              <a:t>Граничные условия</a:t>
            </a:r>
            <a:r>
              <a:rPr lang="en-US" sz="2000" i="0" dirty="0" smtClean="0">
                <a:latin typeface="Cambria" pitchFamily="18" charset="0"/>
              </a:rPr>
              <a:t> </a:t>
            </a:r>
            <a:endParaRPr lang="ru-RU" sz="2000" dirty="0">
              <a:latin typeface="Cambria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236807"/>
              </p:ext>
            </p:extLst>
          </p:nvPr>
        </p:nvGraphicFramePr>
        <p:xfrm>
          <a:off x="601663" y="2360613"/>
          <a:ext cx="14795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1" name="Equation" r:id="rId4" imgW="888840" imgH="228600" progId="Equation.DSMT4">
                  <p:embed/>
                </p:oleObj>
              </mc:Choice>
              <mc:Fallback>
                <p:oleObj name="Equation" r:id="rId4" imgW="888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663" y="2360613"/>
                        <a:ext cx="1479550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726332"/>
              </p:ext>
            </p:extLst>
          </p:nvPr>
        </p:nvGraphicFramePr>
        <p:xfrm>
          <a:off x="638175" y="2924175"/>
          <a:ext cx="127476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2" name="Equation" r:id="rId6" imgW="774360" imgH="228600" progId="Equation.DSMT4">
                  <p:embed/>
                </p:oleObj>
              </mc:Choice>
              <mc:Fallback>
                <p:oleObj name="Equation" r:id="rId6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2924175"/>
                        <a:ext cx="1274763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343462" y="2005933"/>
            <a:ext cx="1654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000" b="1" dirty="0" smtClean="0">
                <a:latin typeface="Cambria" pitchFamily="18" charset="0"/>
              </a:rPr>
              <a:t>Уравнение равновесия</a:t>
            </a:r>
            <a:r>
              <a:rPr lang="en-US" sz="2000" i="0" dirty="0" smtClean="0">
                <a:latin typeface="Cambria" pitchFamily="18" charset="0"/>
              </a:rPr>
              <a:t> </a:t>
            </a:r>
            <a:endParaRPr lang="ru-RU" sz="2000" dirty="0">
              <a:latin typeface="Cambria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672826"/>
              </p:ext>
            </p:extLst>
          </p:nvPr>
        </p:nvGraphicFramePr>
        <p:xfrm>
          <a:off x="5220072" y="2133569"/>
          <a:ext cx="1170739" cy="364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3" name="Equation" r:id="rId8" imgW="571320" imgH="177480" progId="Equation.DSMT4">
                  <p:embed/>
                </p:oleObj>
              </mc:Choice>
              <mc:Fallback>
                <p:oleObj name="Equation" r:id="rId8" imgW="571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20072" y="2133569"/>
                        <a:ext cx="1170739" cy="364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трелка вправо 11"/>
          <p:cNvSpPr/>
          <p:nvPr/>
        </p:nvSpPr>
        <p:spPr>
          <a:xfrm rot="5400000">
            <a:off x="5613032" y="2654611"/>
            <a:ext cx="420266" cy="384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026344"/>
              </p:ext>
            </p:extLst>
          </p:nvPr>
        </p:nvGraphicFramePr>
        <p:xfrm>
          <a:off x="4584414" y="3212976"/>
          <a:ext cx="2376264" cy="67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4" name="Equation" r:id="rId10" imgW="1473120" imgH="419040" progId="Equation.DSMT4">
                  <p:embed/>
                </p:oleObj>
              </mc:Choice>
              <mc:Fallback>
                <p:oleObj name="Equation" r:id="rId10" imgW="1473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414" y="3212976"/>
                        <a:ext cx="2376264" cy="67787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0827" y="3487191"/>
            <a:ext cx="1654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000" b="1" dirty="0" smtClean="0">
                <a:latin typeface="Cambria" pitchFamily="18" charset="0"/>
              </a:rPr>
              <a:t>Закон Гука</a:t>
            </a:r>
            <a:endParaRPr lang="ru-RU" sz="2000" dirty="0">
              <a:latin typeface="Cambria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128169"/>
              </p:ext>
            </p:extLst>
          </p:nvPr>
        </p:nvGraphicFramePr>
        <p:xfrm>
          <a:off x="158750" y="3886200"/>
          <a:ext cx="2789238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5" name="Equation" r:id="rId12" imgW="1600200" imgH="1282680" progId="Equation.DSMT4">
                  <p:embed/>
                </p:oleObj>
              </mc:Choice>
              <mc:Fallback>
                <p:oleObj name="Equation" r:id="rId12" imgW="1600200" imgH="128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750" y="3886200"/>
                        <a:ext cx="2789238" cy="192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201035" y="4034851"/>
            <a:ext cx="40322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476599" y="3383281"/>
            <a:ext cx="256202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290459"/>
              </p:ext>
            </p:extLst>
          </p:nvPr>
        </p:nvGraphicFramePr>
        <p:xfrm>
          <a:off x="3019652" y="3709129"/>
          <a:ext cx="1029323" cy="204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6" name="Equation" r:id="rId14" imgW="672840" imgH="1333440" progId="Equation.DSMT4">
                  <p:embed/>
                </p:oleObj>
              </mc:Choice>
              <mc:Fallback>
                <p:oleObj name="Equation" r:id="rId14" imgW="67284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19652" y="3709129"/>
                        <a:ext cx="1029323" cy="204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 rot="5400000">
            <a:off x="2863719" y="5448001"/>
            <a:ext cx="272034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448042" y="6196230"/>
            <a:ext cx="256202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335217"/>
              </p:ext>
            </p:extLst>
          </p:nvPr>
        </p:nvGraphicFramePr>
        <p:xfrm>
          <a:off x="1646238" y="6251575"/>
          <a:ext cx="9398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7" name="Equation" r:id="rId16" imgW="634680" imgH="393480" progId="Equation.DSMT4">
                  <p:embed/>
                </p:oleObj>
              </mc:Choice>
              <mc:Fallback>
                <p:oleObj name="Equation" r:id="rId16" imgW="634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46238" y="6251575"/>
                        <a:ext cx="93980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227358"/>
              </p:ext>
            </p:extLst>
          </p:nvPr>
        </p:nvGraphicFramePr>
        <p:xfrm>
          <a:off x="2674938" y="6146800"/>
          <a:ext cx="13922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" name="Equation" r:id="rId18" imgW="901440" imgH="393480" progId="Equation.DSMT4">
                  <p:embed/>
                </p:oleObj>
              </mc:Choice>
              <mc:Fallback>
                <p:oleObj name="Equation" r:id="rId18" imgW="901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6146800"/>
                        <a:ext cx="13922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0" y="6251439"/>
            <a:ext cx="16906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000" b="1" dirty="0" smtClean="0">
                <a:latin typeface="Cambria" pitchFamily="18" charset="0"/>
              </a:rPr>
              <a:t>Связь </a:t>
            </a:r>
            <a:r>
              <a:rPr lang="el-GR" sz="2000" b="1" dirty="0" smtClean="0">
                <a:latin typeface="Cambria" pitchFamily="18" charset="0"/>
              </a:rPr>
              <a:t>ε</a:t>
            </a:r>
            <a:r>
              <a:rPr lang="ru-RU" sz="2000" b="1" dirty="0" smtClean="0">
                <a:latin typeface="Cambria" pitchFamily="18" charset="0"/>
              </a:rPr>
              <a:t> и </a:t>
            </a:r>
            <a:r>
              <a:rPr lang="en-US" sz="2000" b="1" dirty="0" smtClean="0">
                <a:latin typeface="Cambria" pitchFamily="18" charset="0"/>
              </a:rPr>
              <a:t>u</a:t>
            </a:r>
            <a:endParaRPr lang="ru-RU" sz="2000" dirty="0">
              <a:latin typeface="Cambria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416356"/>
              </p:ext>
            </p:extLst>
          </p:nvPr>
        </p:nvGraphicFramePr>
        <p:xfrm>
          <a:off x="4443413" y="4703763"/>
          <a:ext cx="383222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9" name="Equation" r:id="rId20" imgW="2286000" imgH="457200" progId="Equation.DSMT4">
                  <p:embed/>
                </p:oleObj>
              </mc:Choice>
              <mc:Fallback>
                <p:oleObj name="Equation" r:id="rId20" imgW="2286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443413" y="4703763"/>
                        <a:ext cx="3832225" cy="766762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057854"/>
              </p:ext>
            </p:extLst>
          </p:nvPr>
        </p:nvGraphicFramePr>
        <p:xfrm>
          <a:off x="4471988" y="5672138"/>
          <a:ext cx="34893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" name="Equation" r:id="rId22" imgW="2286000" imgH="393480" progId="Equation.DSMT4">
                  <p:embed/>
                </p:oleObj>
              </mc:Choice>
              <mc:Fallback>
                <p:oleObj name="Equation" r:id="rId22" imgW="2286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471988" y="5672138"/>
                        <a:ext cx="3489325" cy="601662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014710"/>
              </p:ext>
            </p:extLst>
          </p:nvPr>
        </p:nvGraphicFramePr>
        <p:xfrm>
          <a:off x="733694" y="5661248"/>
          <a:ext cx="787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" name="Equation" r:id="rId24" imgW="787320" imgH="419040" progId="Equation.DSMT4">
                  <p:embed/>
                </p:oleObj>
              </mc:Choice>
              <mc:Fallback>
                <p:oleObj name="Equation" r:id="rId24" imgW="787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33694" y="5661248"/>
                        <a:ext cx="787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5544163" y="4136258"/>
            <a:ext cx="1345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Решение</a:t>
            </a:r>
            <a:endParaRPr lang="ru-RU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40" y="260648"/>
            <a:ext cx="8136905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Вязкоупругая задача для изотропного сферического слоя </a:t>
            </a:r>
            <a:r>
              <a:rPr lang="ru-RU" sz="4000" dirty="0"/>
              <a:t>под действием </a:t>
            </a:r>
            <a:r>
              <a:rPr lang="ru-RU" sz="4000" dirty="0" smtClean="0"/>
              <a:t>постоянного внутреннего </a:t>
            </a:r>
            <a:r>
              <a:rPr lang="ru-RU" sz="4000" dirty="0"/>
              <a:t>давления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16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9799" y="1638641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927501" y="3300953"/>
            <a:ext cx="3596177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Материал Кельвина – </a:t>
            </a:r>
            <a:r>
              <a:rPr lang="ru-RU" sz="2000" dirty="0" err="1" smtClean="0">
                <a:latin typeface="+mj-lt"/>
              </a:rPr>
              <a:t>Фойгта</a:t>
            </a:r>
            <a:r>
              <a:rPr lang="ru-RU" sz="2000" dirty="0" smtClean="0">
                <a:latin typeface="+mj-lt"/>
              </a:rPr>
              <a:t> </a:t>
            </a:r>
            <a:endParaRPr lang="ru-RU" sz="2000" dirty="0">
              <a:latin typeface="+mj-lt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894163"/>
              </p:ext>
            </p:extLst>
          </p:nvPr>
        </p:nvGraphicFramePr>
        <p:xfrm>
          <a:off x="467544" y="3364513"/>
          <a:ext cx="22399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6" name="Equation" r:id="rId4" imgW="1346040" imgH="203040" progId="Equation.DSMT4">
                  <p:embed/>
                </p:oleObj>
              </mc:Choice>
              <mc:Fallback>
                <p:oleObj name="Equation" r:id="rId4" imgW="1346040" imgH="20304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364513"/>
                        <a:ext cx="22399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936393" y="2289448"/>
            <a:ext cx="18356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latin typeface="Cambria" pitchFamily="18" charset="0"/>
              </a:rPr>
              <a:t>Граничные </a:t>
            </a:r>
          </a:p>
          <a:p>
            <a:r>
              <a:rPr lang="ru-RU" sz="2000" b="1" i="0" dirty="0" smtClean="0">
                <a:latin typeface="Cambria" pitchFamily="18" charset="0"/>
              </a:rPr>
              <a:t>условия</a:t>
            </a:r>
            <a:r>
              <a:rPr lang="en-US" sz="2000" i="0" dirty="0" smtClean="0">
                <a:latin typeface="Cambria" pitchFamily="18" charset="0"/>
              </a:rPr>
              <a:t> </a:t>
            </a:r>
            <a:endParaRPr lang="ru-RU" sz="2000" dirty="0">
              <a:latin typeface="Cambria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219738"/>
              </p:ext>
            </p:extLst>
          </p:nvPr>
        </p:nvGraphicFramePr>
        <p:xfrm>
          <a:off x="331469" y="2006555"/>
          <a:ext cx="6451063" cy="1116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" name="Equation" r:id="rId6" imgW="3060700" imgH="584200" progId="Equation.DSMT4">
                  <p:embed/>
                </p:oleObj>
              </mc:Choice>
              <mc:Fallback>
                <p:oleObj name="Equation" r:id="rId6" imgW="3060700" imgH="58420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69" y="2006555"/>
                        <a:ext cx="6451063" cy="1116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авая фигурная скобка 14"/>
          <p:cNvSpPr/>
          <p:nvPr/>
        </p:nvSpPr>
        <p:spPr>
          <a:xfrm>
            <a:off x="6780945" y="2060848"/>
            <a:ext cx="155448" cy="11650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341932"/>
              </p:ext>
            </p:extLst>
          </p:nvPr>
        </p:nvGraphicFramePr>
        <p:xfrm>
          <a:off x="576740" y="4365104"/>
          <a:ext cx="78549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" name="Equation" r:id="rId8" imgW="3974760" imgH="419040" progId="Equation.DSMT4">
                  <p:embed/>
                </p:oleObj>
              </mc:Choice>
              <mc:Fallback>
                <p:oleObj name="Equation" r:id="rId8" imgW="3974760" imgH="419040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40" y="4365104"/>
                        <a:ext cx="7854950" cy="6619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05953" y="3932275"/>
            <a:ext cx="56166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Уравнение равновесия в перемещениях</a:t>
            </a:r>
            <a:endParaRPr lang="ru-RU" sz="2000" b="1" i="0" dirty="0" smtClean="0">
              <a:latin typeface="Cambria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515456" y="5246899"/>
            <a:ext cx="420266" cy="384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868224"/>
              </p:ext>
            </p:extLst>
          </p:nvPr>
        </p:nvGraphicFramePr>
        <p:xfrm>
          <a:off x="748145" y="5805264"/>
          <a:ext cx="52689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" name="Equation" r:id="rId10" imgW="2666880" imgH="419040" progId="Equation.DSMT4">
                  <p:embed/>
                </p:oleObj>
              </mc:Choice>
              <mc:Fallback>
                <p:oleObj name="Equation" r:id="rId10" imgW="2666880" imgH="419040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45" y="5805264"/>
                        <a:ext cx="5268912" cy="6635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773766"/>
              </p:ext>
            </p:extLst>
          </p:nvPr>
        </p:nvGraphicFramePr>
        <p:xfrm>
          <a:off x="6428666" y="5733256"/>
          <a:ext cx="142557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" name="Equation" r:id="rId12" imgW="850680" imgH="419040" progId="Equation.DSMT4">
                  <p:embed/>
                </p:oleObj>
              </mc:Choice>
              <mc:Fallback>
                <p:oleObj name="Equation" r:id="rId12" imgW="850680" imgH="419040" progId="Equation.DSMT4">
                  <p:embed/>
                  <p:pic>
                    <p:nvPicPr>
                      <p:cNvPr id="0" name="Объект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8666" y="5733256"/>
                        <a:ext cx="1425575" cy="70326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3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40" y="260648"/>
            <a:ext cx="8136905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Решение для перемещений и радиальных напряжений</a:t>
            </a:r>
            <a:endParaRPr lang="ru-RU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9799" y="1638641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554859"/>
              </p:ext>
            </p:extLst>
          </p:nvPr>
        </p:nvGraphicFramePr>
        <p:xfrm>
          <a:off x="631825" y="2106613"/>
          <a:ext cx="51498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0" name="Equation" r:id="rId4" imgW="3073320" imgH="457200" progId="Equation.DSMT4">
                  <p:embed/>
                </p:oleObj>
              </mc:Choice>
              <mc:Fallback>
                <p:oleObj name="Equation" r:id="rId4" imgW="3073320" imgH="457200" progId="Equation.DSMT4">
                  <p:embed/>
                  <p:pic>
                    <p:nvPicPr>
                      <p:cNvPr id="0" name="Объект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2106613"/>
                        <a:ext cx="5149850" cy="76676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940152" y="2060848"/>
            <a:ext cx="21602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Решение для перемещений</a:t>
            </a:r>
            <a:endParaRPr lang="ru-RU" sz="2000" dirty="0">
              <a:latin typeface="Cambria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718501"/>
              </p:ext>
            </p:extLst>
          </p:nvPr>
        </p:nvGraphicFramePr>
        <p:xfrm>
          <a:off x="645987" y="5019078"/>
          <a:ext cx="29146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" name="Equation" r:id="rId6" imgW="1739880" imgH="457200" progId="Equation.DSMT4">
                  <p:embed/>
                </p:oleObj>
              </mc:Choice>
              <mc:Fallback>
                <p:oleObj name="Equation" r:id="rId6" imgW="1739880" imgH="4572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87" y="5019078"/>
                        <a:ext cx="2914650" cy="76676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11560" y="4221088"/>
            <a:ext cx="33843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Решение для радиальных напряжений</a:t>
            </a:r>
            <a:endParaRPr lang="ru-RU" sz="2000" dirty="0">
              <a:latin typeface="Cambria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652325"/>
              </p:ext>
            </p:extLst>
          </p:nvPr>
        </p:nvGraphicFramePr>
        <p:xfrm>
          <a:off x="5135994" y="5274916"/>
          <a:ext cx="22764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" name="Equation" r:id="rId8" imgW="1358640" imgH="228600" progId="Equation.DSMT4">
                  <p:embed/>
                </p:oleObj>
              </mc:Choice>
              <mc:Fallback>
                <p:oleObj name="Equation" r:id="rId8" imgW="1358640" imgH="228600" progId="Equation.DSMT4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994" y="5274916"/>
                        <a:ext cx="2276475" cy="3825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Стрелка вправо 19"/>
          <p:cNvSpPr/>
          <p:nvPr/>
        </p:nvSpPr>
        <p:spPr>
          <a:xfrm>
            <a:off x="4139952" y="5274916"/>
            <a:ext cx="489204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799712" y="4575031"/>
            <a:ext cx="14090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Cambria" pitchFamily="18" charset="0"/>
              </a:rPr>
              <a:t>Проверка</a:t>
            </a:r>
            <a:endParaRPr lang="ru-RU" sz="2000" i="1" dirty="0">
              <a:latin typeface="Cambria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073351"/>
              </p:ext>
            </p:extLst>
          </p:nvPr>
        </p:nvGraphicFramePr>
        <p:xfrm>
          <a:off x="611560" y="3140968"/>
          <a:ext cx="815022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" name="Equation" r:id="rId10" imgW="4863960" imgH="457200" progId="Equation.DSMT4">
                  <p:embed/>
                </p:oleObj>
              </mc:Choice>
              <mc:Fallback>
                <p:oleObj name="Equation" r:id="rId10" imgW="4863960" imgH="4572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140968"/>
                        <a:ext cx="8150225" cy="76676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2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8092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Матрица жесткости для трансверсально – изотропной среды</a:t>
            </a:r>
            <a:endParaRPr lang="ru-RU" sz="4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18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9799" y="1638641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47664" y="1777992"/>
            <a:ext cx="1654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000" b="1" dirty="0" smtClean="0">
                <a:latin typeface="Cambria" pitchFamily="18" charset="0"/>
              </a:rPr>
              <a:t>Закон Гука</a:t>
            </a:r>
            <a:endParaRPr lang="ru-RU" sz="2000" dirty="0">
              <a:latin typeface="Cambria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149650"/>
              </p:ext>
            </p:extLst>
          </p:nvPr>
        </p:nvGraphicFramePr>
        <p:xfrm>
          <a:off x="1554024" y="2176347"/>
          <a:ext cx="1865847" cy="5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2" name="Equation" r:id="rId4" imgW="622080" imgH="203040" progId="Equation.DSMT4">
                  <p:embed/>
                </p:oleObj>
              </mc:Choice>
              <mc:Fallback>
                <p:oleObj name="Equation" r:id="rId4" imgW="622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4024" y="2176347"/>
                        <a:ext cx="1865847" cy="524536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9703"/>
              </p:ext>
            </p:extLst>
          </p:nvPr>
        </p:nvGraphicFramePr>
        <p:xfrm>
          <a:off x="971600" y="3861048"/>
          <a:ext cx="4751388" cy="267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3" name="Equation" r:id="rId6" imgW="2793960" imgH="1574640" progId="Equation.DSMT4">
                  <p:embed/>
                </p:oleObj>
              </mc:Choice>
              <mc:Fallback>
                <p:oleObj name="Equation" r:id="rId6" imgW="2793960" imgH="157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1600" y="3861048"/>
                        <a:ext cx="4751388" cy="2678112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995936" y="2028222"/>
            <a:ext cx="32403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+mj-lt"/>
              </a:rPr>
              <a:t>σ</a:t>
            </a:r>
            <a:r>
              <a:rPr lang="ru-RU" sz="2000" dirty="0" smtClean="0">
                <a:latin typeface="+mj-lt"/>
              </a:rPr>
              <a:t> – тензор напряжений</a:t>
            </a:r>
            <a:endParaRPr lang="en-US" sz="2000" dirty="0" smtClean="0">
              <a:latin typeface="+mj-lt"/>
            </a:endParaRPr>
          </a:p>
          <a:p>
            <a:r>
              <a:rPr lang="el-GR" sz="2000" b="1" dirty="0" smtClean="0">
                <a:latin typeface="+mj-lt"/>
              </a:rPr>
              <a:t>ε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–  тензор деформаций</a:t>
            </a:r>
          </a:p>
          <a:p>
            <a:r>
              <a:rPr lang="ru-RU" sz="2000" b="1" baseline="30000" dirty="0" smtClean="0">
                <a:latin typeface="+mj-lt"/>
              </a:rPr>
              <a:t>4</a:t>
            </a:r>
            <a:r>
              <a:rPr lang="ru-RU" sz="2000" b="1" dirty="0" smtClean="0">
                <a:latin typeface="+mj-lt"/>
              </a:rPr>
              <a:t>С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– тензор жесткости</a:t>
            </a:r>
          </a:p>
          <a:p>
            <a:r>
              <a:rPr lang="ru-RU" sz="2000" b="1" baseline="30000" dirty="0" smtClean="0">
                <a:latin typeface="+mj-lt"/>
              </a:rPr>
              <a:t>4</a:t>
            </a:r>
            <a:r>
              <a:rPr lang="en-US" sz="2000" b="1" dirty="0">
                <a:latin typeface="+mj-lt"/>
              </a:rPr>
              <a:t>S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– тензор </a:t>
            </a:r>
            <a:r>
              <a:rPr lang="ru-RU" sz="2000" dirty="0" smtClean="0">
                <a:latin typeface="+mj-lt"/>
              </a:rPr>
              <a:t>податливости</a:t>
            </a:r>
            <a:endParaRPr lang="ru-RU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431120"/>
              </p:ext>
            </p:extLst>
          </p:nvPr>
        </p:nvGraphicFramePr>
        <p:xfrm>
          <a:off x="1547663" y="2924944"/>
          <a:ext cx="1863645" cy="546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4" name="Equation" r:id="rId8" imgW="596880" imgH="203040" progId="Equation.DSMT4">
                  <p:embed/>
                </p:oleObj>
              </mc:Choice>
              <mc:Fallback>
                <p:oleObj name="Equation" r:id="rId8" imgW="596880" imgH="203040" progId="Equation.DSMT4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3" y="2924944"/>
                        <a:ext cx="1863645" cy="54611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84168" y="4721504"/>
            <a:ext cx="2136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 – ось изотропии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924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136905" cy="1143000"/>
          </a:xfrm>
        </p:spPr>
        <p:txBody>
          <a:bodyPr/>
          <a:lstStyle/>
          <a:p>
            <a:pPr algn="ctr"/>
            <a:r>
              <a:rPr lang="ru-RU" sz="4000" dirty="0" smtClean="0"/>
              <a:t>Упругие модули</a:t>
            </a:r>
            <a:endParaRPr lang="ru-RU" sz="4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19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9799" y="1638641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702951"/>
              </p:ext>
            </p:extLst>
          </p:nvPr>
        </p:nvGraphicFramePr>
        <p:xfrm>
          <a:off x="749214" y="2348880"/>
          <a:ext cx="3726118" cy="3242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" name="Equation" r:id="rId4" imgW="1168200" imgH="1180800" progId="Equation.DSMT4">
                  <p:embed/>
                </p:oleObj>
              </mc:Choice>
              <mc:Fallback>
                <p:oleObj name="Equation" r:id="rId4" imgW="1168200" imgH="1180800" progId="Equation.DSMT4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214" y="2348880"/>
                        <a:ext cx="3726118" cy="324241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51888" y="2132856"/>
            <a:ext cx="33843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E</a:t>
            </a:r>
            <a:r>
              <a:rPr lang="ru-RU" sz="2000" b="1" baseline="-25000" dirty="0" smtClean="0">
                <a:latin typeface="+mj-lt"/>
              </a:rPr>
              <a:t>11</a:t>
            </a:r>
            <a:r>
              <a:rPr lang="ru-RU" sz="2000" dirty="0" smtClean="0">
                <a:latin typeface="+mj-lt"/>
              </a:rPr>
              <a:t> –модуль  </a:t>
            </a:r>
            <a:r>
              <a:rPr lang="ru-RU" sz="2000" dirty="0">
                <a:latin typeface="+mj-lt"/>
              </a:rPr>
              <a:t>Юнга  </a:t>
            </a:r>
            <a:r>
              <a:rPr lang="ru-RU" sz="2000" dirty="0" smtClean="0">
                <a:latin typeface="+mj-lt"/>
              </a:rPr>
              <a:t>в 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направлении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оси изотропии</a:t>
            </a:r>
          </a:p>
          <a:p>
            <a:r>
              <a:rPr lang="el-GR" sz="2000" b="1" dirty="0" smtClean="0">
                <a:latin typeface="+mj-lt"/>
              </a:rPr>
              <a:t>ν</a:t>
            </a:r>
            <a:r>
              <a:rPr lang="ru-RU" sz="2000" b="1" baseline="-25000" dirty="0" smtClean="0">
                <a:latin typeface="+mj-lt"/>
              </a:rPr>
              <a:t>12</a:t>
            </a:r>
            <a:r>
              <a:rPr lang="ru-RU" sz="2000" b="1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- </a:t>
            </a:r>
            <a:r>
              <a:rPr lang="ru-RU" sz="2000" dirty="0" smtClean="0">
                <a:latin typeface="+mj-lt"/>
              </a:rPr>
              <a:t>коэффициент  Пуассона</a:t>
            </a:r>
          </a:p>
          <a:p>
            <a:r>
              <a:rPr lang="en-US" sz="2000" b="1" dirty="0" smtClean="0">
                <a:latin typeface="+mj-lt"/>
              </a:rPr>
              <a:t>K</a:t>
            </a:r>
            <a:r>
              <a:rPr lang="en-US" sz="2000" b="1" baseline="-25000" dirty="0" smtClean="0">
                <a:latin typeface="+mj-lt"/>
              </a:rPr>
              <a:t>23</a:t>
            </a:r>
            <a:r>
              <a:rPr lang="en-US" sz="2000" dirty="0" smtClean="0">
                <a:latin typeface="+mj-lt"/>
              </a:rPr>
              <a:t> – </a:t>
            </a:r>
            <a:r>
              <a:rPr lang="ru-RU" sz="2000" dirty="0" smtClean="0">
                <a:latin typeface="+mj-lt"/>
              </a:rPr>
              <a:t>объемный модуль упругости</a:t>
            </a:r>
          </a:p>
          <a:p>
            <a:r>
              <a:rPr lang="el-GR" sz="2000" b="1" dirty="0" smtClean="0">
                <a:latin typeface="+mj-lt"/>
              </a:rPr>
              <a:t>μ</a:t>
            </a:r>
            <a:r>
              <a:rPr lang="ru-RU" sz="2000" b="1" baseline="-25000" dirty="0" smtClean="0">
                <a:latin typeface="+mj-lt"/>
              </a:rPr>
              <a:t>23,</a:t>
            </a:r>
            <a:r>
              <a:rPr lang="en-US" sz="2000" b="1" dirty="0" smtClean="0">
                <a:latin typeface="+mj-lt"/>
              </a:rPr>
              <a:t> </a:t>
            </a:r>
            <a:r>
              <a:rPr lang="el-GR" sz="2000" b="1" dirty="0">
                <a:latin typeface="+mj-lt"/>
              </a:rPr>
              <a:t>μ</a:t>
            </a:r>
            <a:r>
              <a:rPr lang="ru-RU" sz="2000" b="1" baseline="-25000" dirty="0">
                <a:latin typeface="+mj-lt"/>
              </a:rPr>
              <a:t>12</a:t>
            </a:r>
            <a:r>
              <a:rPr lang="ru-RU" sz="2000" b="1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- </a:t>
            </a:r>
            <a:r>
              <a:rPr lang="ru-RU" sz="2000" dirty="0" smtClean="0">
                <a:latin typeface="+mj-lt"/>
              </a:rPr>
              <a:t>модули</a:t>
            </a:r>
            <a:endParaRPr lang="ru-RU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сдвига для поверхности </a:t>
            </a:r>
            <a:r>
              <a:rPr lang="ru-RU" sz="2000" dirty="0" smtClean="0">
                <a:latin typeface="+mj-lt"/>
              </a:rPr>
              <a:t>изотропии</a:t>
            </a:r>
            <a:r>
              <a:rPr lang="ru-RU" sz="2000" baseline="-25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и для любой плоскости</a:t>
            </a:r>
            <a:r>
              <a:rPr lang="ru-RU" sz="2000" dirty="0">
                <a:latin typeface="+mj-lt"/>
              </a:rPr>
              <a:t>,  перпендикулярной  к  поверхности  </a:t>
            </a:r>
            <a:r>
              <a:rPr lang="ru-RU" sz="2000" dirty="0" smtClean="0">
                <a:latin typeface="+mj-lt"/>
              </a:rPr>
              <a:t>изотропии</a:t>
            </a: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66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4618856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Структура глаза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18" y="1916832"/>
            <a:ext cx="5256584" cy="3901554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3694" y="162880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31313" y="5816841"/>
            <a:ext cx="3293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Сечение глазного яблока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13690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Задача Ламе для упругой трансверсально -изотропной </a:t>
            </a:r>
            <a:r>
              <a:rPr lang="ru-RU" sz="3200" dirty="0"/>
              <a:t>сферической оболочки под действием внутреннего давления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20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3694" y="162880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08720" y="1916832"/>
            <a:ext cx="29022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000" b="1" i="0" dirty="0" smtClean="0">
                <a:latin typeface="Cambria" pitchFamily="18" charset="0"/>
              </a:rPr>
              <a:t>Граничные условия</a:t>
            </a:r>
            <a:r>
              <a:rPr lang="en-US" sz="2000" i="0" dirty="0" smtClean="0">
                <a:latin typeface="Cambria" pitchFamily="18" charset="0"/>
              </a:rPr>
              <a:t> </a:t>
            </a:r>
            <a:endParaRPr lang="ru-RU" sz="2000" dirty="0">
              <a:latin typeface="Cambria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347053"/>
              </p:ext>
            </p:extLst>
          </p:nvPr>
        </p:nvGraphicFramePr>
        <p:xfrm>
          <a:off x="950913" y="2441575"/>
          <a:ext cx="1481137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1" name="Equation" r:id="rId4" imgW="888840" imgH="228600" progId="Equation.DSMT4">
                  <p:embed/>
                </p:oleObj>
              </mc:Choice>
              <mc:Fallback>
                <p:oleObj name="Equation" r:id="rId4" imgW="888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0913" y="2441575"/>
                        <a:ext cx="1481137" cy="37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55181"/>
              </p:ext>
            </p:extLst>
          </p:nvPr>
        </p:nvGraphicFramePr>
        <p:xfrm>
          <a:off x="1053250" y="2847045"/>
          <a:ext cx="127476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2" name="Equation" r:id="rId6" imgW="774360" imgH="228600" progId="Equation.DSMT4">
                  <p:embed/>
                </p:oleObj>
              </mc:Choice>
              <mc:Fallback>
                <p:oleObj name="Equation" r:id="rId6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250" y="2847045"/>
                        <a:ext cx="1274763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04214" y="3230310"/>
            <a:ext cx="47758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000" b="1" dirty="0" smtClean="0">
                <a:latin typeface="Cambria" pitchFamily="18" charset="0"/>
              </a:rPr>
              <a:t>Уравнение равновесия для сферы</a:t>
            </a:r>
            <a:r>
              <a:rPr lang="en-US" sz="2000" i="0" dirty="0" smtClean="0">
                <a:latin typeface="Cambria" pitchFamily="18" charset="0"/>
              </a:rPr>
              <a:t> </a:t>
            </a:r>
            <a:endParaRPr lang="ru-RU" sz="2000" dirty="0">
              <a:latin typeface="Cambria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930687"/>
              </p:ext>
            </p:extLst>
          </p:nvPr>
        </p:nvGraphicFramePr>
        <p:xfrm>
          <a:off x="1105262" y="4129692"/>
          <a:ext cx="1170739" cy="364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3" name="Equation" r:id="rId8" imgW="571320" imgH="177480" progId="Equation.DSMT4">
                  <p:embed/>
                </p:oleObj>
              </mc:Choice>
              <mc:Fallback>
                <p:oleObj name="Equation" r:id="rId8" imgW="571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05262" y="4129692"/>
                        <a:ext cx="1170739" cy="364230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2849327" y="4082980"/>
            <a:ext cx="420266" cy="384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420185"/>
              </p:ext>
            </p:extLst>
          </p:nvPr>
        </p:nvGraphicFramePr>
        <p:xfrm>
          <a:off x="3737814" y="3924677"/>
          <a:ext cx="2376264" cy="67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4" name="Equation" r:id="rId10" imgW="1473120" imgH="419040" progId="Equation.DSMT4">
                  <p:embed/>
                </p:oleObj>
              </mc:Choice>
              <mc:Fallback>
                <p:oleObj name="Equation" r:id="rId10" imgW="1473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7814" y="3924677"/>
                        <a:ext cx="2376264" cy="67787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315070"/>
              </p:ext>
            </p:extLst>
          </p:nvPr>
        </p:nvGraphicFramePr>
        <p:xfrm>
          <a:off x="1043607" y="5563351"/>
          <a:ext cx="1116213" cy="75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5" name="Equation" r:id="rId12" imgW="583920" imgH="393480" progId="Equation.DSMT4">
                  <p:embed/>
                </p:oleObj>
              </mc:Choice>
              <mc:Fallback>
                <p:oleObj name="Equation" r:id="rId12" imgW="583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43607" y="5563351"/>
                        <a:ext cx="1116213" cy="752231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631519"/>
              </p:ext>
            </p:extLst>
          </p:nvPr>
        </p:nvGraphicFramePr>
        <p:xfrm>
          <a:off x="2930007" y="5553150"/>
          <a:ext cx="1548103" cy="717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6" name="Equation" r:id="rId14" imgW="850680" imgH="393480" progId="Equation.DSMT4">
                  <p:embed/>
                </p:oleObj>
              </mc:Choice>
              <mc:Fallback>
                <p:oleObj name="Equation" r:id="rId14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007" y="5553150"/>
                        <a:ext cx="1548103" cy="717309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874628" y="4941168"/>
            <a:ext cx="54255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000" b="1" dirty="0" smtClean="0">
                <a:latin typeface="Cambria" pitchFamily="18" charset="0"/>
              </a:rPr>
              <a:t>Связь деформаций и перемещений</a:t>
            </a:r>
            <a:endParaRPr lang="ru-RU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136905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Решение для перемещений</a:t>
            </a:r>
            <a:endParaRPr lang="ru-RU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21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8588" y="1367321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25983" y="1591705"/>
            <a:ext cx="1654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Закон Гука</a:t>
            </a:r>
            <a:endParaRPr lang="ru-RU" sz="2000" dirty="0">
              <a:latin typeface="Cambria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438862"/>
              </p:ext>
            </p:extLst>
          </p:nvPr>
        </p:nvGraphicFramePr>
        <p:xfrm>
          <a:off x="382588" y="5732463"/>
          <a:ext cx="17033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7" name="Equation" r:id="rId4" imgW="1015920" imgH="393480" progId="Equation.DSMT4">
                  <p:embed/>
                </p:oleObj>
              </mc:Choice>
              <mc:Fallback>
                <p:oleObj name="Equation" r:id="rId4" imgW="1015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588" y="5732463"/>
                        <a:ext cx="1703387" cy="658812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825428" y="1591705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</a:rPr>
              <a:t>E</a:t>
            </a:r>
            <a:r>
              <a:rPr lang="en-US" b="1" baseline="-25000" dirty="0">
                <a:latin typeface="Cambria" panose="02040503050406030204" pitchFamily="18" charset="0"/>
              </a:rPr>
              <a:t>11</a:t>
            </a:r>
            <a:r>
              <a:rPr lang="ru-RU" b="1" dirty="0">
                <a:latin typeface="Cambria" panose="02040503050406030204" pitchFamily="18" charset="0"/>
              </a:rPr>
              <a:t> , E</a:t>
            </a:r>
            <a:r>
              <a:rPr lang="en-US" b="1" baseline="-25000" dirty="0">
                <a:latin typeface="Cambria" panose="02040503050406030204" pitchFamily="18" charset="0"/>
              </a:rPr>
              <a:t>22</a:t>
            </a:r>
            <a:r>
              <a:rPr lang="ru-RU" dirty="0" smtClean="0">
                <a:latin typeface="+mj-lt"/>
              </a:rPr>
              <a:t>   –модули  </a:t>
            </a:r>
            <a:r>
              <a:rPr lang="ru-RU" dirty="0">
                <a:latin typeface="+mj-lt"/>
              </a:rPr>
              <a:t>Юнга  </a:t>
            </a:r>
            <a:r>
              <a:rPr lang="ru-RU" dirty="0" smtClean="0">
                <a:latin typeface="+mj-lt"/>
              </a:rPr>
              <a:t>в  </a:t>
            </a:r>
            <a:r>
              <a:rPr lang="ru-RU" dirty="0">
                <a:latin typeface="+mj-lt"/>
              </a:rPr>
              <a:t>поверхности  изотропии  и  в</a:t>
            </a:r>
          </a:p>
          <a:p>
            <a:r>
              <a:rPr lang="ru-RU" dirty="0">
                <a:latin typeface="+mj-lt"/>
              </a:rPr>
              <a:t>направлении,  перпендикулярном  к  </a:t>
            </a:r>
            <a:r>
              <a:rPr lang="ru-RU" dirty="0" smtClean="0">
                <a:latin typeface="+mj-lt"/>
              </a:rPr>
              <a:t>ней</a:t>
            </a:r>
            <a:endParaRPr lang="en-US" dirty="0" smtClean="0">
              <a:latin typeface="+mj-lt"/>
            </a:endParaRPr>
          </a:p>
          <a:p>
            <a:r>
              <a:rPr lang="el-GR" b="1" dirty="0">
                <a:latin typeface="Cambria" panose="02040503050406030204" pitchFamily="18" charset="0"/>
              </a:rPr>
              <a:t>ν</a:t>
            </a:r>
            <a:r>
              <a:rPr lang="en-US" b="1" baseline="-25000" dirty="0">
                <a:latin typeface="Cambria" panose="02040503050406030204" pitchFamily="18" charset="0"/>
              </a:rPr>
              <a:t>23</a:t>
            </a:r>
            <a:r>
              <a:rPr lang="en-US" b="1" dirty="0">
                <a:latin typeface="Cambria" panose="02040503050406030204" pitchFamily="18" charset="0"/>
              </a:rPr>
              <a:t>, </a:t>
            </a:r>
            <a:r>
              <a:rPr lang="el-GR" b="1" dirty="0">
                <a:latin typeface="Cambria" panose="02040503050406030204" pitchFamily="18" charset="0"/>
              </a:rPr>
              <a:t>ν</a:t>
            </a:r>
            <a:r>
              <a:rPr lang="en-US" b="1" baseline="-25000" dirty="0">
                <a:latin typeface="Cambria" panose="02040503050406030204" pitchFamily="18" charset="0"/>
              </a:rPr>
              <a:t>12</a:t>
            </a:r>
            <a:r>
              <a:rPr lang="en-US" b="1" dirty="0">
                <a:latin typeface="Cambria" panose="02040503050406030204" pitchFamily="18" charset="0"/>
              </a:rPr>
              <a:t>,</a:t>
            </a:r>
            <a:r>
              <a:rPr lang="el-GR" b="1" dirty="0">
                <a:latin typeface="Cambria" panose="02040503050406030204" pitchFamily="18" charset="0"/>
              </a:rPr>
              <a:t> ν</a:t>
            </a:r>
            <a:r>
              <a:rPr lang="en-US" b="1" baseline="-25000" dirty="0" smtClean="0">
                <a:latin typeface="Cambria" panose="02040503050406030204" pitchFamily="18" charset="0"/>
              </a:rPr>
              <a:t>21</a:t>
            </a:r>
            <a:r>
              <a:rPr lang="ru-RU" b="1" baseline="-25000" dirty="0" smtClean="0">
                <a:latin typeface="Cambria" panose="02040503050406030204" pitchFamily="18" charset="0"/>
              </a:rPr>
              <a:t> </a:t>
            </a:r>
            <a:r>
              <a:rPr lang="ru-RU" dirty="0" smtClean="0">
                <a:latin typeface="+mj-lt"/>
              </a:rPr>
              <a:t>-коэффициенты  Пуассона</a:t>
            </a:r>
            <a:endParaRPr lang="en-US" dirty="0" smtClean="0">
              <a:latin typeface="+mj-lt"/>
            </a:endParaRPr>
          </a:p>
          <a:p>
            <a:r>
              <a:rPr lang="el-GR" b="1" dirty="0">
                <a:latin typeface="Cambria" panose="02040503050406030204" pitchFamily="18" charset="0"/>
              </a:rPr>
              <a:t>μ</a:t>
            </a:r>
            <a:r>
              <a:rPr lang="en-US" b="1" baseline="-25000" dirty="0">
                <a:latin typeface="Cambria" panose="02040503050406030204" pitchFamily="18" charset="0"/>
              </a:rPr>
              <a:t>12</a:t>
            </a:r>
            <a:r>
              <a:rPr lang="ru-RU" dirty="0" smtClean="0">
                <a:latin typeface="+mj-lt"/>
              </a:rPr>
              <a:t>   </a:t>
            </a:r>
            <a:r>
              <a:rPr lang="ru-RU" dirty="0">
                <a:latin typeface="+mj-lt"/>
              </a:rPr>
              <a:t>–  модуль</a:t>
            </a:r>
          </a:p>
          <a:p>
            <a:r>
              <a:rPr lang="ru-RU" dirty="0">
                <a:latin typeface="+mj-lt"/>
              </a:rPr>
              <a:t>сдвига  для </a:t>
            </a:r>
            <a:r>
              <a:rPr lang="ru-RU" dirty="0" smtClean="0">
                <a:latin typeface="+mj-lt"/>
              </a:rPr>
              <a:t>плоскости</a:t>
            </a:r>
            <a:r>
              <a:rPr lang="ru-RU" dirty="0">
                <a:latin typeface="+mj-lt"/>
              </a:rPr>
              <a:t>,  перпендикулярной  к  поверхности  </a:t>
            </a:r>
            <a:r>
              <a:rPr lang="ru-RU" dirty="0" smtClean="0">
                <a:latin typeface="+mj-lt"/>
              </a:rPr>
              <a:t>изотропии</a:t>
            </a:r>
            <a:endParaRPr lang="en-US" dirty="0" smtClean="0">
              <a:latin typeface="+mj-lt"/>
            </a:endParaRPr>
          </a:p>
          <a:p>
            <a:r>
              <a:rPr lang="el-GR" b="1" dirty="0">
                <a:latin typeface="Cambria" panose="02040503050406030204" pitchFamily="18" charset="0"/>
              </a:rPr>
              <a:t>μ</a:t>
            </a:r>
            <a:r>
              <a:rPr lang="en-US" b="1" baseline="-25000" dirty="0">
                <a:latin typeface="Cambria" panose="02040503050406030204" pitchFamily="18" charset="0"/>
              </a:rPr>
              <a:t>23</a:t>
            </a:r>
            <a:r>
              <a:rPr lang="en-US" dirty="0" smtClean="0">
                <a:latin typeface="+mj-lt"/>
              </a:rPr>
              <a:t> - </a:t>
            </a:r>
            <a:r>
              <a:rPr lang="ru-RU" dirty="0" smtClean="0">
                <a:latin typeface="+mj-lt"/>
              </a:rPr>
              <a:t>модуль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сдвига для поверхности </a:t>
            </a:r>
            <a:r>
              <a:rPr lang="ru-RU" dirty="0" smtClean="0">
                <a:latin typeface="+mj-lt"/>
              </a:rPr>
              <a:t>изотропии</a:t>
            </a:r>
            <a:endParaRPr lang="ru-RU" dirty="0">
              <a:latin typeface="+mj-lt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12495"/>
              </p:ext>
            </p:extLst>
          </p:nvPr>
        </p:nvGraphicFramePr>
        <p:xfrm>
          <a:off x="3203848" y="6105872"/>
          <a:ext cx="3528392" cy="58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8" name="Equation" r:id="rId6" imgW="1612800" imgH="266400" progId="Equation.DSMT4">
                  <p:embed/>
                </p:oleObj>
              </mc:Choice>
              <mc:Fallback>
                <p:oleObj name="Equation" r:id="rId6" imgW="1612800" imgH="266400" progId="Equation.DSMT4">
                  <p:embed/>
                  <p:pic>
                    <p:nvPicPr>
                      <p:cNvPr id="0" name="Объект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6105872"/>
                        <a:ext cx="3528392" cy="5812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008228"/>
              </p:ext>
            </p:extLst>
          </p:nvPr>
        </p:nvGraphicFramePr>
        <p:xfrm>
          <a:off x="179512" y="1991815"/>
          <a:ext cx="3363912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9" name="Equation" r:id="rId8" imgW="1765080" imgH="1396800" progId="Equation.DSMT4">
                  <p:embed/>
                </p:oleObj>
              </mc:Choice>
              <mc:Fallback>
                <p:oleObj name="Equation" r:id="rId8" imgW="1765080" imgH="1396800" progId="Equation.DSMT4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991815"/>
                        <a:ext cx="3363912" cy="22907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062553"/>
              </p:ext>
            </p:extLst>
          </p:nvPr>
        </p:nvGraphicFramePr>
        <p:xfrm>
          <a:off x="3707904" y="1991815"/>
          <a:ext cx="1055687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0" name="Equation" r:id="rId10" imgW="672840" imgH="1447560" progId="Equation.DSMT4">
                  <p:embed/>
                </p:oleObj>
              </mc:Choice>
              <mc:Fallback>
                <p:oleObj name="Equation" r:id="rId10" imgW="672840" imgH="1447560" progId="Equation.DSMT4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991815"/>
                        <a:ext cx="1055687" cy="22764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436217"/>
              </p:ext>
            </p:extLst>
          </p:nvPr>
        </p:nvGraphicFramePr>
        <p:xfrm>
          <a:off x="3563888" y="4367980"/>
          <a:ext cx="12509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1" name="Equation" r:id="rId12" imgW="888840" imgH="228600" progId="Equation.DSMT4">
                  <p:embed/>
                </p:oleObj>
              </mc:Choice>
              <mc:Fallback>
                <p:oleObj name="Equation" r:id="rId12" imgW="888840" imgH="228600" progId="Equation.DSMT4">
                  <p:embed/>
                  <p:pic>
                    <p:nvPicPr>
                      <p:cNvPr id="0" name="Объект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367980"/>
                        <a:ext cx="1250950" cy="3206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82673" y="5207740"/>
            <a:ext cx="1941557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mbria" panose="02040503050406030204" pitchFamily="18" charset="0"/>
              </a:rPr>
              <a:t>Перемещения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flipH="1">
            <a:off x="2301268" y="5608250"/>
            <a:ext cx="41147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>
            <a:off x="2843808" y="4825432"/>
            <a:ext cx="155448" cy="18617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677617"/>
              </p:ext>
            </p:extLst>
          </p:nvPr>
        </p:nvGraphicFramePr>
        <p:xfrm>
          <a:off x="3208176" y="4825432"/>
          <a:ext cx="38227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2" name="Equation" r:id="rId14" imgW="3301920" imgH="1015920" progId="Equation.DSMT4">
                  <p:embed/>
                </p:oleObj>
              </mc:Choice>
              <mc:Fallback>
                <p:oleObj name="Equation" r:id="rId14" imgW="3301920" imgH="1015920" progId="Equation.DSMT4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176" y="4825432"/>
                        <a:ext cx="3822700" cy="11747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3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136905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Представление решения через другие упругие модули</a:t>
            </a:r>
            <a:endParaRPr lang="ru-RU" sz="3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22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9799" y="1638641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858526"/>
              </p:ext>
            </p:extLst>
          </p:nvPr>
        </p:nvGraphicFramePr>
        <p:xfrm>
          <a:off x="251520" y="5166904"/>
          <a:ext cx="17494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2" name="Equation" r:id="rId4" imgW="965160" imgH="393480" progId="Equation.DSMT4">
                  <p:embed/>
                </p:oleObj>
              </mc:Choice>
              <mc:Fallback>
                <p:oleObj name="Equation" r:id="rId4" imgW="965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5166904"/>
                        <a:ext cx="1749425" cy="711200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500945" y="1988840"/>
            <a:ext cx="3460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E</a:t>
            </a:r>
            <a:r>
              <a:rPr lang="ru-RU" sz="2000" b="1" baseline="-25000" dirty="0" smtClean="0">
                <a:latin typeface="+mj-lt"/>
              </a:rPr>
              <a:t>22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–модуль  Юнга  в </a:t>
            </a:r>
          </a:p>
          <a:p>
            <a:r>
              <a:rPr lang="ru-RU" sz="2000" dirty="0">
                <a:latin typeface="+mj-lt"/>
              </a:rPr>
              <a:t>направлении </a:t>
            </a:r>
            <a:r>
              <a:rPr lang="ru-RU" sz="2000" dirty="0" smtClean="0">
                <a:latin typeface="+mj-lt"/>
              </a:rPr>
              <a:t>плоскости </a:t>
            </a:r>
            <a:r>
              <a:rPr lang="ru-RU" sz="2000" dirty="0">
                <a:latin typeface="+mj-lt"/>
              </a:rPr>
              <a:t>изотропии</a:t>
            </a:r>
          </a:p>
          <a:p>
            <a:r>
              <a:rPr lang="el-GR" sz="2000" b="1" dirty="0" smtClean="0">
                <a:latin typeface="+mj-lt"/>
              </a:rPr>
              <a:t>ν</a:t>
            </a:r>
            <a:r>
              <a:rPr lang="ru-RU" sz="2000" b="1" baseline="-25000" dirty="0" smtClean="0">
                <a:latin typeface="+mj-lt"/>
              </a:rPr>
              <a:t>23</a:t>
            </a:r>
            <a:r>
              <a:rPr lang="ru-RU" sz="2000" b="1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- </a:t>
            </a:r>
            <a:r>
              <a:rPr lang="ru-RU" sz="2000" dirty="0">
                <a:latin typeface="+mj-lt"/>
              </a:rPr>
              <a:t>коэффициент  </a:t>
            </a:r>
            <a:r>
              <a:rPr lang="ru-RU" sz="2000" dirty="0" smtClean="0">
                <a:latin typeface="+mj-lt"/>
              </a:rPr>
              <a:t>Пуассона</a:t>
            </a:r>
            <a:endParaRPr lang="ru-RU" sz="2000" dirty="0">
              <a:latin typeface="+mj-lt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652481"/>
              </p:ext>
            </p:extLst>
          </p:nvPr>
        </p:nvGraphicFramePr>
        <p:xfrm>
          <a:off x="467544" y="2051442"/>
          <a:ext cx="3672407" cy="136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3" name="Equation" r:id="rId6" imgW="2120760" imgH="914400" progId="Equation.DSMT4">
                  <p:embed/>
                </p:oleObj>
              </mc:Choice>
              <mc:Fallback>
                <p:oleObj name="Equation" r:id="rId6" imgW="2120760" imgH="9144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051442"/>
                        <a:ext cx="3672407" cy="136254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6730" y="4518864"/>
            <a:ext cx="1941557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mbria" panose="02040503050406030204" pitchFamily="18" charset="0"/>
              </a:rPr>
              <a:t>Перемещения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2144392" y="5166904"/>
            <a:ext cx="41147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2716728" y="4005064"/>
            <a:ext cx="155448" cy="26642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911873"/>
              </p:ext>
            </p:extLst>
          </p:nvPr>
        </p:nvGraphicFramePr>
        <p:xfrm>
          <a:off x="2987824" y="5910999"/>
          <a:ext cx="4329112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4" name="Equation" r:id="rId8" imgW="1688760" imgH="291960" progId="Equation.DSMT4">
                  <p:embed/>
                </p:oleObj>
              </mc:Choice>
              <mc:Fallback>
                <p:oleObj name="Equation" r:id="rId8" imgW="1688760" imgH="29196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910999"/>
                        <a:ext cx="4329112" cy="7445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31108"/>
              </p:ext>
            </p:extLst>
          </p:nvPr>
        </p:nvGraphicFramePr>
        <p:xfrm>
          <a:off x="2942061" y="4116273"/>
          <a:ext cx="6065837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5" name="Equation" r:id="rId10" imgW="3974760" imgH="1041120" progId="Equation.DSMT4">
                  <p:embed/>
                </p:oleObj>
              </mc:Choice>
              <mc:Fallback>
                <p:oleObj name="Equation" r:id="rId10" imgW="3974760" imgH="104112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061" y="4116273"/>
                        <a:ext cx="6065837" cy="15859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6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39" y="26064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Вязкоупругая задача для </a:t>
            </a:r>
            <a:r>
              <a:rPr lang="ru-RU" sz="4000" dirty="0" smtClean="0"/>
              <a:t>трансверсально-изотропного </a:t>
            </a:r>
            <a:r>
              <a:rPr lang="ru-RU" sz="4000" dirty="0"/>
              <a:t>сферического слоя под действием постоянного </a:t>
            </a:r>
            <a:r>
              <a:rPr lang="ru-RU" sz="4000" dirty="0" smtClean="0"/>
              <a:t>давления</a:t>
            </a:r>
            <a:endParaRPr lang="ru-RU" sz="4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23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9799" y="1638641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901370"/>
              </p:ext>
            </p:extLst>
          </p:nvPr>
        </p:nvGraphicFramePr>
        <p:xfrm>
          <a:off x="770562" y="3384129"/>
          <a:ext cx="6033686" cy="1381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7" name="Equation" r:id="rId4" imgW="2831760" imgH="812520" progId="Equation.DSMT4">
                  <p:embed/>
                </p:oleObj>
              </mc:Choice>
              <mc:Fallback>
                <p:oleObj name="Equation" r:id="rId4" imgW="2831760" imgH="812520" progId="Equation.DSMT4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62" y="3384129"/>
                        <a:ext cx="6033686" cy="138134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790043"/>
              </p:ext>
            </p:extLst>
          </p:nvPr>
        </p:nvGraphicFramePr>
        <p:xfrm>
          <a:off x="4504215" y="5032577"/>
          <a:ext cx="2311465" cy="1626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8" name="Equation" r:id="rId6" imgW="1079280" imgH="914400" progId="Equation.DSMT4">
                  <p:embed/>
                </p:oleObj>
              </mc:Choice>
              <mc:Fallback>
                <p:oleObj name="Equation" r:id="rId6" imgW="1079280" imgH="914400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215" y="5032577"/>
                        <a:ext cx="2311465" cy="162604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984596"/>
              </p:ext>
            </p:extLst>
          </p:nvPr>
        </p:nvGraphicFramePr>
        <p:xfrm>
          <a:off x="759799" y="4869160"/>
          <a:ext cx="2545873" cy="1852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9" name="Equation" r:id="rId8" imgW="1536480" imgH="1346040" progId="Equation.DSMT4">
                  <p:embed/>
                </p:oleObj>
              </mc:Choice>
              <mc:Fallback>
                <p:oleObj name="Equation" r:id="rId8" imgW="1536480" imgH="1346040" progId="Equation.DSMT4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799" y="4869160"/>
                        <a:ext cx="2545873" cy="185223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войная стрелка влево/вправо 2"/>
          <p:cNvSpPr/>
          <p:nvPr/>
        </p:nvSpPr>
        <p:spPr>
          <a:xfrm>
            <a:off x="3419872" y="5603284"/>
            <a:ext cx="764149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368845"/>
              </p:ext>
            </p:extLst>
          </p:nvPr>
        </p:nvGraphicFramePr>
        <p:xfrm>
          <a:off x="759799" y="2492896"/>
          <a:ext cx="7992888" cy="724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0" name="Equation" r:id="rId10" imgW="5346360" imgH="482400" progId="Equation.DSMT4">
                  <p:embed/>
                </p:oleObj>
              </mc:Choice>
              <mc:Fallback>
                <p:oleObj name="Equation" r:id="rId10" imgW="5346360" imgH="48240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799" y="2492896"/>
                        <a:ext cx="7992888" cy="72448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59799" y="1982712"/>
            <a:ext cx="52565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Уравнение равновесия в перемещениях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020272" y="3501008"/>
            <a:ext cx="19810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Компоненты тензора напряжений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020272" y="5344503"/>
            <a:ext cx="19810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Упругие константы</a:t>
            </a:r>
            <a:endParaRPr lang="ru-RU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3" y="197915"/>
            <a:ext cx="8136905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Безразмерная постановка для трансверсально-изотропной задачи</a:t>
            </a:r>
            <a:endParaRPr lang="ru-RU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24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49036" y="126876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830243"/>
              </p:ext>
            </p:extLst>
          </p:nvPr>
        </p:nvGraphicFramePr>
        <p:xfrm>
          <a:off x="259309" y="2086729"/>
          <a:ext cx="15763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8" name="Equation" r:id="rId4" imgW="977760" imgH="431640" progId="Equation.DSMT4">
                  <p:embed/>
                </p:oleObj>
              </mc:Choice>
              <mc:Fallback>
                <p:oleObj name="Equation" r:id="rId4" imgW="977760" imgH="431640" progId="Equation.DSMT4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09" y="2086729"/>
                        <a:ext cx="1576387" cy="6985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58594" y="1582602"/>
            <a:ext cx="39134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Безразмерные величины</a:t>
            </a:r>
            <a:endParaRPr lang="ru-RU" sz="2000" dirty="0">
              <a:latin typeface="Cambria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75907"/>
              </p:ext>
            </p:extLst>
          </p:nvPr>
        </p:nvGraphicFramePr>
        <p:xfrm>
          <a:off x="3555628" y="1995839"/>
          <a:ext cx="736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9" name="Equation" r:id="rId6" imgW="457200" imgH="431640" progId="Equation.DSMT4">
                  <p:embed/>
                </p:oleObj>
              </mc:Choice>
              <mc:Fallback>
                <p:oleObj name="Equation" r:id="rId6" imgW="457200" imgH="43164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5628" y="1995839"/>
                        <a:ext cx="736600" cy="6985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835696" y="2342487"/>
            <a:ext cx="1800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Координата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355976" y="2342487"/>
            <a:ext cx="20750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Перемещения</a:t>
            </a:r>
            <a:endParaRPr lang="ru-RU" sz="2000" dirty="0">
              <a:latin typeface="Cambria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297375"/>
              </p:ext>
            </p:extLst>
          </p:nvPr>
        </p:nvGraphicFramePr>
        <p:xfrm>
          <a:off x="6431067" y="1982712"/>
          <a:ext cx="9207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0" name="Equation" r:id="rId8" imgW="571320" imgH="431640" progId="Equation.DSMT4">
                  <p:embed/>
                </p:oleObj>
              </mc:Choice>
              <mc:Fallback>
                <p:oleObj name="Equation" r:id="rId8" imgW="571320" imgH="431640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1067" y="1982712"/>
                        <a:ext cx="920750" cy="6985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596336" y="2342487"/>
            <a:ext cx="10375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Время</a:t>
            </a:r>
            <a:endParaRPr lang="ru-RU" sz="2000" dirty="0">
              <a:latin typeface="Cambria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837793"/>
              </p:ext>
            </p:extLst>
          </p:nvPr>
        </p:nvGraphicFramePr>
        <p:xfrm>
          <a:off x="3347864" y="3042148"/>
          <a:ext cx="128905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1" name="Equation" r:id="rId10" imgW="799920" imgH="419040" progId="Equation.DSMT4">
                  <p:embed/>
                </p:oleObj>
              </mc:Choice>
              <mc:Fallback>
                <p:oleObj name="Equation" r:id="rId10" imgW="799920" imgH="41904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042148"/>
                        <a:ext cx="1289050" cy="67786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272435"/>
              </p:ext>
            </p:extLst>
          </p:nvPr>
        </p:nvGraphicFramePr>
        <p:xfrm>
          <a:off x="5059467" y="3042147"/>
          <a:ext cx="13716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2" name="Equation" r:id="rId12" imgW="850680" imgH="419040" progId="Equation.DSMT4">
                  <p:embed/>
                </p:oleObj>
              </mc:Choice>
              <mc:Fallback>
                <p:oleObj name="Equation" r:id="rId12" imgW="850680" imgH="419040" progId="Equation.DSMT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467" y="3042147"/>
                        <a:ext cx="1371600" cy="6778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542951"/>
              </p:ext>
            </p:extLst>
          </p:nvPr>
        </p:nvGraphicFramePr>
        <p:xfrm>
          <a:off x="6876256" y="3011191"/>
          <a:ext cx="1617662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3" name="Equation" r:id="rId14" imgW="1002960" imgH="457200" progId="Equation.DSMT4">
                  <p:embed/>
                </p:oleObj>
              </mc:Choice>
              <mc:Fallback>
                <p:oleObj name="Equation" r:id="rId14" imgW="1002960" imgH="457200" progId="Equation.DSMT4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3011191"/>
                        <a:ext cx="1617662" cy="7397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856339"/>
              </p:ext>
            </p:extLst>
          </p:nvPr>
        </p:nvGraphicFramePr>
        <p:xfrm>
          <a:off x="323528" y="3056725"/>
          <a:ext cx="11874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4" name="Equation" r:id="rId16" imgW="736560" imgH="457200" progId="Equation.DSMT4">
                  <p:embed/>
                </p:oleObj>
              </mc:Choice>
              <mc:Fallback>
                <p:oleObj name="Equation" r:id="rId16" imgW="736560" imgH="457200" progId="Equation.DSMT4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056725"/>
                        <a:ext cx="1187450" cy="7397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547664" y="3181024"/>
            <a:ext cx="1800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Cambria" pitchFamily="18" charset="0"/>
              </a:rPr>
              <a:t>Н</a:t>
            </a:r>
            <a:r>
              <a:rPr lang="ru-RU" sz="2000" b="1" dirty="0" smtClean="0">
                <a:latin typeface="Cambria" pitchFamily="18" charset="0"/>
              </a:rPr>
              <a:t>апряжения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23528" y="3835043"/>
            <a:ext cx="3024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Уравнение равновесия</a:t>
            </a:r>
            <a:endParaRPr lang="ru-RU" sz="2000" dirty="0">
              <a:latin typeface="Cambria" pitchFamily="18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849169"/>
              </p:ext>
            </p:extLst>
          </p:nvPr>
        </p:nvGraphicFramePr>
        <p:xfrm>
          <a:off x="323528" y="4238632"/>
          <a:ext cx="69500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5" name="Equation" r:id="rId18" imgW="4647960" imgH="457200" progId="Equation.DSMT4">
                  <p:embed/>
                </p:oleObj>
              </mc:Choice>
              <mc:Fallback>
                <p:oleObj name="Equation" r:id="rId18" imgW="4647960" imgH="45720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238632"/>
                        <a:ext cx="6950075" cy="6873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125948"/>
              </p:ext>
            </p:extLst>
          </p:nvPr>
        </p:nvGraphicFramePr>
        <p:xfrm>
          <a:off x="7420306" y="4208188"/>
          <a:ext cx="81756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6" name="Equation" r:id="rId20" imgW="507960" imgH="431640" progId="Equation.DSMT4">
                  <p:embed/>
                </p:oleObj>
              </mc:Choice>
              <mc:Fallback>
                <p:oleObj name="Equation" r:id="rId20" imgW="507960" imgH="431640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0306" y="4208188"/>
                        <a:ext cx="817562" cy="6985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952228"/>
              </p:ext>
            </p:extLst>
          </p:nvPr>
        </p:nvGraphicFramePr>
        <p:xfrm>
          <a:off x="323528" y="5487951"/>
          <a:ext cx="744061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7" name="Equation" r:id="rId22" imgW="3848040" imgH="457200" progId="Equation.DSMT4">
                  <p:embed/>
                </p:oleObj>
              </mc:Choice>
              <mc:Fallback>
                <p:oleObj name="Equation" r:id="rId22" imgW="3848040" imgH="457200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487951"/>
                        <a:ext cx="7440613" cy="7064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23528" y="504550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Радиальные напряжения</a:t>
            </a:r>
            <a:endParaRPr lang="ru-RU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136905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Решение для перемещений</a:t>
            </a:r>
            <a:endParaRPr lang="ru-RU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25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8588" y="1367321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" y="2064130"/>
            <a:ext cx="5943194" cy="37508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1600" y="582299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Перемещение внутренней границы сферического слоя с течением времени</a:t>
            </a:r>
            <a:endParaRPr lang="ru-RU" sz="2000" b="1" dirty="0">
              <a:latin typeface="+mj-lt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000733" y="3123930"/>
            <a:ext cx="290220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ξ=0.01</a:t>
            </a:r>
          </a:p>
          <a:p>
            <a:r>
              <a:rPr lang="el-GR" sz="2000" b="1" dirty="0" smtClean="0">
                <a:latin typeface="Cambria" pitchFamily="18" charset="0"/>
              </a:rPr>
              <a:t>β</a:t>
            </a:r>
            <a:r>
              <a:rPr lang="ru-RU" sz="2000" b="1" dirty="0" smtClean="0">
                <a:latin typeface="Cambria" pitchFamily="18" charset="0"/>
              </a:rPr>
              <a:t>=0.96</a:t>
            </a:r>
            <a:endParaRPr lang="ru-RU" sz="2000" b="1" dirty="0">
              <a:latin typeface="Cambria" pitchFamily="18" charset="0"/>
            </a:endParaRPr>
          </a:p>
          <a:p>
            <a:r>
              <a:rPr lang="el-GR" sz="2000" b="1" dirty="0" smtClean="0">
                <a:latin typeface="Cambria" pitchFamily="18" charset="0"/>
              </a:rPr>
              <a:t>ν</a:t>
            </a:r>
            <a:r>
              <a:rPr lang="ru-RU" sz="2000" b="1" baseline="-25000" dirty="0" smtClean="0">
                <a:latin typeface="Cambria" pitchFamily="18" charset="0"/>
              </a:rPr>
              <a:t>23</a:t>
            </a:r>
            <a:r>
              <a:rPr lang="en-US" sz="2000" b="1" i="0" dirty="0" smtClean="0">
                <a:latin typeface="Cambria" pitchFamily="18" charset="0"/>
              </a:rPr>
              <a:t> </a:t>
            </a:r>
            <a:r>
              <a:rPr lang="ru-RU" sz="2000" b="1" i="0" dirty="0" smtClean="0">
                <a:latin typeface="Cambria" pitchFamily="18" charset="0"/>
              </a:rPr>
              <a:t>=0.45</a:t>
            </a:r>
          </a:p>
          <a:p>
            <a:r>
              <a:rPr lang="el-GR" sz="2000" b="1" dirty="0" smtClean="0">
                <a:latin typeface="Cambria" pitchFamily="18" charset="0"/>
              </a:rPr>
              <a:t>ν</a:t>
            </a:r>
            <a:r>
              <a:rPr lang="ru-RU" sz="2000" b="1" baseline="-25000" dirty="0">
                <a:latin typeface="Cambria" pitchFamily="18" charset="0"/>
              </a:rPr>
              <a:t>1</a:t>
            </a:r>
            <a:r>
              <a:rPr lang="ru-RU" sz="2000" b="1" baseline="-25000" dirty="0" smtClean="0">
                <a:latin typeface="Cambria" pitchFamily="18" charset="0"/>
              </a:rPr>
              <a:t>2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ru-RU" sz="2000" b="1" dirty="0">
                <a:latin typeface="Cambria" pitchFamily="18" charset="0"/>
              </a:rPr>
              <a:t>=</a:t>
            </a:r>
            <a:r>
              <a:rPr lang="ru-RU" sz="2000" b="1" dirty="0" smtClean="0">
                <a:latin typeface="Cambria" pitchFamily="18" charset="0"/>
              </a:rPr>
              <a:t>0.01</a:t>
            </a:r>
          </a:p>
          <a:p>
            <a:r>
              <a:rPr lang="en-US" sz="2000" b="1" dirty="0" smtClean="0">
                <a:latin typeface="Cambria" pitchFamily="18" charset="0"/>
              </a:rPr>
              <a:t>p=0.005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000733" y="2636912"/>
            <a:ext cx="2923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latin typeface="Cambria" pitchFamily="18" charset="0"/>
              </a:rPr>
              <a:t>Значения констант</a:t>
            </a:r>
            <a:endParaRPr lang="ru-RU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136905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Численные методы Лапласа</a:t>
            </a:r>
            <a:endParaRPr lang="ru-RU" sz="4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26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9799" y="1340768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89494" y="6313802"/>
            <a:ext cx="42294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n – </a:t>
            </a:r>
            <a:r>
              <a:rPr lang="ru-RU" sz="2000" dirty="0" smtClean="0">
                <a:latin typeface="Cambria" pitchFamily="18" charset="0"/>
              </a:rPr>
              <a:t>размерность матрицы </a:t>
            </a:r>
            <a:r>
              <a:rPr lang="en-US" sz="2000" b="1" dirty="0" smtClean="0">
                <a:latin typeface="Cambria" pitchFamily="18" charset="0"/>
              </a:rPr>
              <a:t>a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>и </a:t>
            </a:r>
            <a:r>
              <a:rPr lang="en-US" sz="2000" b="1" dirty="0" smtClean="0">
                <a:latin typeface="Cambria" pitchFamily="18" charset="0"/>
              </a:rPr>
              <a:t>K</a:t>
            </a:r>
            <a:r>
              <a:rPr lang="ru-RU" sz="2000" b="1" dirty="0" smtClean="0">
                <a:latin typeface="Cambria" pitchFamily="18" charset="0"/>
              </a:rPr>
              <a:t> </a:t>
            </a:r>
            <a:endParaRPr lang="ru-RU" sz="2000" b="1" dirty="0">
              <a:latin typeface="Cambr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232605"/>
              </p:ext>
            </p:extLst>
          </p:nvPr>
        </p:nvGraphicFramePr>
        <p:xfrm>
          <a:off x="2051720" y="1937751"/>
          <a:ext cx="456882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8" name="Equation" r:id="rId4" imgW="2361960" imgH="457200" progId="Equation.DSMT4">
                  <p:embed/>
                </p:oleObj>
              </mc:Choice>
              <mc:Fallback>
                <p:oleObj name="Equation" r:id="rId4" imgW="2361960" imgH="457200" progId="Equation.DSMT4">
                  <p:embed/>
                  <p:pic>
                    <p:nvPicPr>
                      <p:cNvPr id="0" name="Объект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937751"/>
                        <a:ext cx="4568825" cy="7064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637690"/>
              </p:ext>
            </p:extLst>
          </p:nvPr>
        </p:nvGraphicFramePr>
        <p:xfrm>
          <a:off x="179512" y="2780928"/>
          <a:ext cx="4127500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9" name="Equation" r:id="rId6" imgW="2133360" imgH="1117440" progId="Equation.DSMT4">
                  <p:embed/>
                </p:oleObj>
              </mc:Choice>
              <mc:Fallback>
                <p:oleObj name="Equation" r:id="rId6" imgW="2133360" imgH="111744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780928"/>
                        <a:ext cx="4127500" cy="17287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213216"/>
              </p:ext>
            </p:extLst>
          </p:nvPr>
        </p:nvGraphicFramePr>
        <p:xfrm>
          <a:off x="4504215" y="2780928"/>
          <a:ext cx="4422775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0" name="Equation" r:id="rId8" imgW="2286000" imgH="1117440" progId="Equation.DSMT4">
                  <p:embed/>
                </p:oleObj>
              </mc:Choice>
              <mc:Fallback>
                <p:oleObj name="Equation" r:id="rId8" imgW="2286000" imgH="1117440" progId="Equation.DSMT4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215" y="2780928"/>
                        <a:ext cx="4422775" cy="17287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670821" y="4660325"/>
            <a:ext cx="36277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Метод </a:t>
            </a:r>
            <a:r>
              <a:rPr lang="ru-RU" sz="2000" b="1" dirty="0" err="1" smtClean="0">
                <a:latin typeface="Cambria" pitchFamily="18" charset="0"/>
              </a:rPr>
              <a:t>Джефферсона</a:t>
            </a:r>
            <a:r>
              <a:rPr lang="ru-RU" sz="2000" b="1" dirty="0" smtClean="0">
                <a:latin typeface="Cambria" pitchFamily="18" charset="0"/>
              </a:rPr>
              <a:t> и </a:t>
            </a:r>
            <a:r>
              <a:rPr lang="ru-RU" sz="2000" b="1" dirty="0" err="1" smtClean="0">
                <a:latin typeface="Cambria" pitchFamily="18" charset="0"/>
              </a:rPr>
              <a:t>Чоу</a:t>
            </a:r>
            <a:endParaRPr lang="ru-RU" sz="2000" dirty="0">
              <a:latin typeface="Cambria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070003" y="5060435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432721" y="5124525"/>
            <a:ext cx="476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760760" y="5763634"/>
            <a:ext cx="7259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n=5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298603" y="5730120"/>
            <a:ext cx="1000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n=15</a:t>
            </a:r>
            <a:endParaRPr lang="ru-RU" sz="2000" dirty="0">
              <a:latin typeface="Cambria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554418" y="5124525"/>
            <a:ext cx="0" cy="639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202391" y="5908700"/>
            <a:ext cx="884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n=10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612499" y="1693698"/>
            <a:ext cx="20882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Метод </a:t>
            </a:r>
            <a:r>
              <a:rPr lang="ru-RU" sz="2000" b="1" dirty="0" err="1" smtClean="0">
                <a:latin typeface="Cambria" pitchFamily="18" charset="0"/>
              </a:rPr>
              <a:t>Закиана</a:t>
            </a:r>
            <a:endParaRPr lang="ru-RU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00" y="260648"/>
            <a:ext cx="8858196" cy="1143000"/>
          </a:xfrm>
        </p:spPr>
        <p:txBody>
          <a:bodyPr>
            <a:noAutofit/>
          </a:bodyPr>
          <a:lstStyle/>
          <a:p>
            <a:r>
              <a:rPr lang="ru-RU" sz="3600" dirty="0"/>
              <a:t>Задача Ламе для </a:t>
            </a:r>
            <a:r>
              <a:rPr lang="ru-RU" sz="3600" dirty="0" smtClean="0"/>
              <a:t>вязкоупругого сферического </a:t>
            </a:r>
            <a:r>
              <a:rPr lang="ru-RU" sz="3600" dirty="0"/>
              <a:t>слоя при </a:t>
            </a:r>
            <a:r>
              <a:rPr lang="ru-RU" sz="3600" dirty="0" smtClean="0"/>
              <a:t>постоянном значении дополнительного объема</a:t>
            </a:r>
            <a:endParaRPr lang="ru-RU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27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3694" y="162880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06624" y="3933056"/>
            <a:ext cx="64856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latin typeface="Cambria" pitchFamily="18" charset="0"/>
              </a:rPr>
              <a:t>Учет дополнительного объема при инъекции</a:t>
            </a:r>
            <a:endParaRPr lang="ru-RU" sz="2000" dirty="0">
              <a:latin typeface="Cambria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446074"/>
              </p:ext>
            </p:extLst>
          </p:nvPr>
        </p:nvGraphicFramePr>
        <p:xfrm>
          <a:off x="606624" y="2564904"/>
          <a:ext cx="58610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3" name="Equation" r:id="rId4" imgW="2781000" imgH="558720" progId="Equation.DSMT4">
                  <p:embed/>
                </p:oleObj>
              </mc:Choice>
              <mc:Fallback>
                <p:oleObj name="Equation" r:id="rId4" imgW="2781000" imgH="558720" progId="Equation.DSMT4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624" y="2564904"/>
                        <a:ext cx="5861050" cy="1066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916312"/>
              </p:ext>
            </p:extLst>
          </p:nvPr>
        </p:nvGraphicFramePr>
        <p:xfrm>
          <a:off x="763689" y="4544738"/>
          <a:ext cx="418782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4" name="Equation" r:id="rId6" imgW="2743200" imgH="393480" progId="Equation.DSMT4">
                  <p:embed/>
                </p:oleObj>
              </mc:Choice>
              <mc:Fallback>
                <p:oleObj name="Equation" r:id="rId6" imgW="2743200" imgH="393480" progId="Equation.DSMT4">
                  <p:embed/>
                  <p:pic>
                    <p:nvPicPr>
                      <p:cNvPr id="0" name="Объект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689" y="4544738"/>
                        <a:ext cx="4187825" cy="6016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Стрелка вправо 35"/>
          <p:cNvSpPr/>
          <p:nvPr/>
        </p:nvSpPr>
        <p:spPr>
          <a:xfrm>
            <a:off x="5257160" y="4653136"/>
            <a:ext cx="420266" cy="384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381778"/>
              </p:ext>
            </p:extLst>
          </p:nvPr>
        </p:nvGraphicFramePr>
        <p:xfrm>
          <a:off x="5834063" y="4471988"/>
          <a:ext cx="25161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5" name="Equation" r:id="rId8" imgW="1650960" imgH="431640" progId="Equation.DSMT4">
                  <p:embed/>
                </p:oleObj>
              </mc:Choice>
              <mc:Fallback>
                <p:oleObj name="Equation" r:id="rId8" imgW="1650960" imgH="431640" progId="Equation.DSMT4">
                  <p:embed/>
                  <p:pic>
                    <p:nvPicPr>
                      <p:cNvPr id="0" name="Объект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63" y="4471988"/>
                        <a:ext cx="2516187" cy="6588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49257" y="1963090"/>
            <a:ext cx="29022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latin typeface="Cambria" pitchFamily="18" charset="0"/>
              </a:rPr>
              <a:t>Граничные условия</a:t>
            </a:r>
            <a:r>
              <a:rPr lang="en-US" sz="2000" i="0" dirty="0" smtClean="0">
                <a:latin typeface="Cambria" pitchFamily="18" charset="0"/>
              </a:rPr>
              <a:t> </a:t>
            </a:r>
            <a:endParaRPr lang="ru-RU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5927" y="188640"/>
            <a:ext cx="9408074" cy="1160480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Решение для перемещений и радиальных напряжений для изотропного </a:t>
            </a:r>
            <a:br>
              <a:rPr lang="ru-RU" sz="3600" dirty="0" smtClean="0"/>
            </a:br>
            <a:r>
              <a:rPr lang="ru-RU" sz="3600" dirty="0" smtClean="0"/>
              <a:t>сферического слоя</a:t>
            </a:r>
            <a:endParaRPr lang="ru-RU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28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0336" y="1567345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552097" y="4774238"/>
            <a:ext cx="36724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latin typeface="Cambria" pitchFamily="18" charset="0"/>
              </a:rPr>
              <a:t>Решение для напряжений</a:t>
            </a:r>
            <a:endParaRPr lang="ru-RU" sz="2000" dirty="0">
              <a:latin typeface="Cambria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228837"/>
              </p:ext>
            </p:extLst>
          </p:nvPr>
        </p:nvGraphicFramePr>
        <p:xfrm>
          <a:off x="577605" y="2276872"/>
          <a:ext cx="836771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0" name="Equation" r:id="rId4" imgW="5879880" imgH="647640" progId="Equation.DSMT4">
                  <p:embed/>
                </p:oleObj>
              </mc:Choice>
              <mc:Fallback>
                <p:oleObj name="Equation" r:id="rId4" imgW="587988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05" y="2276872"/>
                        <a:ext cx="8367713" cy="9175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73193" y="3286158"/>
            <a:ext cx="47741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latin typeface="Cambria" pitchFamily="18" charset="0"/>
              </a:rPr>
              <a:t>Сходимость решения к упругому</a:t>
            </a:r>
            <a:endParaRPr lang="ru-RU" sz="2000" dirty="0">
              <a:latin typeface="Cambria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085734"/>
              </p:ext>
            </p:extLst>
          </p:nvPr>
        </p:nvGraphicFramePr>
        <p:xfrm>
          <a:off x="585277" y="3720548"/>
          <a:ext cx="5012581" cy="809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1" name="Equation" r:id="rId6" imgW="2743200" imgH="444240" progId="Equation.DSMT4">
                  <p:embed/>
                </p:oleObj>
              </mc:Choice>
              <mc:Fallback>
                <p:oleObj name="Equation" r:id="rId6" imgW="27432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277" y="3720548"/>
                        <a:ext cx="5012581" cy="809269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682844"/>
              </p:ext>
            </p:extLst>
          </p:nvPr>
        </p:nvGraphicFramePr>
        <p:xfrm>
          <a:off x="591511" y="5185855"/>
          <a:ext cx="72659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2" name="Equation" r:id="rId8" imgW="5105160" imgH="647640" progId="Equation.DSMT4">
                  <p:embed/>
                </p:oleObj>
              </mc:Choice>
              <mc:Fallback>
                <p:oleObj name="Equation" r:id="rId8" imgW="510516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11" y="5185855"/>
                        <a:ext cx="7265987" cy="9175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538955" y="1708626"/>
            <a:ext cx="36724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latin typeface="Cambria" pitchFamily="18" charset="0"/>
              </a:rPr>
              <a:t>Решение для перемещений</a:t>
            </a:r>
            <a:endParaRPr lang="ru-RU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92" y="188640"/>
            <a:ext cx="9030608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Определение ВГД для трансверсально-изотропного </a:t>
            </a:r>
            <a:r>
              <a:rPr lang="ru-RU" sz="4000" dirty="0"/>
              <a:t>сферического </a:t>
            </a:r>
            <a:r>
              <a:rPr lang="ru-RU" sz="4000" dirty="0" smtClean="0"/>
              <a:t>слоя</a:t>
            </a:r>
            <a:endParaRPr lang="ru-RU" sz="4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29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9799" y="1638641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6" y="2229192"/>
            <a:ext cx="5544723" cy="3363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2743" y="5586172"/>
            <a:ext cx="4336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Изменение ВГД с течением времени</a:t>
            </a:r>
            <a:endParaRPr lang="ru-RU" sz="2000" b="1" dirty="0">
              <a:latin typeface="+mj-lt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52" y="4060306"/>
            <a:ext cx="1818289" cy="118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27346" y="2444390"/>
            <a:ext cx="290220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ξ=0.01</a:t>
            </a:r>
          </a:p>
          <a:p>
            <a:r>
              <a:rPr lang="el-GR" sz="2000" b="1" dirty="0" smtClean="0">
                <a:latin typeface="Cambria" pitchFamily="18" charset="0"/>
              </a:rPr>
              <a:t>β</a:t>
            </a:r>
            <a:r>
              <a:rPr lang="ru-RU" sz="2000" b="1" dirty="0" smtClean="0">
                <a:latin typeface="Cambria" pitchFamily="18" charset="0"/>
              </a:rPr>
              <a:t>=0.96</a:t>
            </a:r>
            <a:endParaRPr lang="ru-RU" sz="2000" b="1" dirty="0">
              <a:latin typeface="Cambria" pitchFamily="18" charset="0"/>
            </a:endParaRPr>
          </a:p>
          <a:p>
            <a:r>
              <a:rPr lang="el-GR" sz="2000" b="1" dirty="0" smtClean="0">
                <a:latin typeface="Cambria" pitchFamily="18" charset="0"/>
              </a:rPr>
              <a:t>ν</a:t>
            </a:r>
            <a:r>
              <a:rPr lang="ru-RU" sz="2000" b="1" baseline="-25000" dirty="0" smtClean="0">
                <a:latin typeface="Cambria" pitchFamily="18" charset="0"/>
              </a:rPr>
              <a:t>23</a:t>
            </a:r>
            <a:r>
              <a:rPr lang="en-US" sz="2000" b="1" i="0" dirty="0" smtClean="0">
                <a:latin typeface="Cambria" pitchFamily="18" charset="0"/>
              </a:rPr>
              <a:t> </a:t>
            </a:r>
            <a:r>
              <a:rPr lang="ru-RU" sz="2000" b="1" i="0" dirty="0" smtClean="0">
                <a:latin typeface="Cambria" pitchFamily="18" charset="0"/>
              </a:rPr>
              <a:t>=0.45</a:t>
            </a:r>
          </a:p>
          <a:p>
            <a:r>
              <a:rPr lang="el-GR" sz="2000" b="1" dirty="0" smtClean="0">
                <a:latin typeface="Cambria" pitchFamily="18" charset="0"/>
              </a:rPr>
              <a:t>ν</a:t>
            </a:r>
            <a:r>
              <a:rPr lang="ru-RU" sz="2000" b="1" baseline="-25000" dirty="0">
                <a:latin typeface="Cambria" pitchFamily="18" charset="0"/>
              </a:rPr>
              <a:t>1</a:t>
            </a:r>
            <a:r>
              <a:rPr lang="ru-RU" sz="2000" b="1" baseline="-25000" dirty="0" smtClean="0">
                <a:latin typeface="Cambria" pitchFamily="18" charset="0"/>
              </a:rPr>
              <a:t>2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ru-RU" sz="2000" b="1" dirty="0">
                <a:latin typeface="Cambria" pitchFamily="18" charset="0"/>
              </a:rPr>
              <a:t>=</a:t>
            </a:r>
            <a:r>
              <a:rPr lang="ru-RU" sz="2000" b="1" dirty="0" smtClean="0">
                <a:latin typeface="Cambria" pitchFamily="18" charset="0"/>
              </a:rPr>
              <a:t>0.01</a:t>
            </a:r>
          </a:p>
          <a:p>
            <a:r>
              <a:rPr lang="en-US" sz="2000" b="1" dirty="0">
                <a:latin typeface="Cambria" pitchFamily="18" charset="0"/>
              </a:rPr>
              <a:t>u</a:t>
            </a:r>
            <a:r>
              <a:rPr lang="en-US" sz="2000" b="1" baseline="-25000" dirty="0" smtClean="0">
                <a:latin typeface="Cambria" pitchFamily="18" charset="0"/>
              </a:rPr>
              <a:t>0</a:t>
            </a:r>
            <a:r>
              <a:rPr lang="en-US" sz="2000" b="1" dirty="0" smtClean="0">
                <a:latin typeface="Cambria" pitchFamily="18" charset="0"/>
              </a:rPr>
              <a:t>=0.0024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979359" y="2029137"/>
            <a:ext cx="2923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latin typeface="Cambria" pitchFamily="18" charset="0"/>
              </a:rPr>
              <a:t>Значения констант</a:t>
            </a:r>
            <a:endParaRPr lang="ru-RU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5241" y="332656"/>
            <a:ext cx="3465735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Тонометрия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56" y="2420888"/>
            <a:ext cx="4572345" cy="2887109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93692" y="1484784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1" y="5419919"/>
            <a:ext cx="4583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Принцип</a:t>
            </a:r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 </a:t>
            </a:r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 (а) </a:t>
            </a:r>
            <a:r>
              <a:rPr lang="ru-RU" sz="2000" b="1" dirty="0" err="1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импрессионной</a:t>
            </a:r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 и</a:t>
            </a:r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  </a:t>
            </a:r>
            <a:endParaRPr lang="ru-RU" sz="2000" b="1" dirty="0" smtClean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(б) </a:t>
            </a:r>
            <a:r>
              <a:rPr lang="ru-RU" sz="2000" b="1" dirty="0" err="1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аппланационной</a:t>
            </a:r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  </a:t>
            </a:r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тонометрии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961597"/>
              </p:ext>
            </p:extLst>
          </p:nvPr>
        </p:nvGraphicFramePr>
        <p:xfrm>
          <a:off x="5361490" y="1702977"/>
          <a:ext cx="1154726" cy="873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2" name="Equation" r:id="rId5" imgW="520560" imgH="393480" progId="Equation.DSMT4">
                  <p:embed/>
                </p:oleObj>
              </mc:Choice>
              <mc:Fallback>
                <p:oleObj name="Equation" r:id="rId5" imgW="520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61490" y="1702977"/>
                        <a:ext cx="1154726" cy="873929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16216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23001" y="3261095"/>
            <a:ext cx="32470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– </a:t>
            </a:r>
            <a:r>
              <a:rPr lang="ru-RU" dirty="0" smtClean="0"/>
              <a:t>тонометрическое давление</a:t>
            </a:r>
          </a:p>
          <a:p>
            <a:r>
              <a:rPr lang="en-US" dirty="0" smtClean="0"/>
              <a:t>W – </a:t>
            </a:r>
            <a:r>
              <a:rPr lang="ru-RU" dirty="0" smtClean="0"/>
              <a:t>вес прикладываемого груза</a:t>
            </a:r>
          </a:p>
          <a:p>
            <a:r>
              <a:rPr lang="en-US" dirty="0" smtClean="0"/>
              <a:t>S</a:t>
            </a:r>
            <a:r>
              <a:rPr lang="ru-RU" dirty="0" smtClean="0"/>
              <a:t> – площадь зоны контакта</a:t>
            </a:r>
          </a:p>
          <a:p>
            <a:r>
              <a:rPr lang="en-US" dirty="0" smtClean="0"/>
              <a:t>p – </a:t>
            </a:r>
            <a:r>
              <a:rPr lang="ru-RU" dirty="0" smtClean="0"/>
              <a:t>истинное ВГД</a:t>
            </a:r>
          </a:p>
          <a:p>
            <a:r>
              <a:rPr lang="en-US" dirty="0" smtClean="0"/>
              <a:t>N – </a:t>
            </a:r>
            <a:r>
              <a:rPr lang="ru-RU" dirty="0" smtClean="0"/>
              <a:t>влияние сил, увеличивающее зону контакта за счет прикладываемого груза</a:t>
            </a:r>
          </a:p>
          <a:p>
            <a:r>
              <a:rPr lang="en-US" dirty="0" smtClean="0"/>
              <a:t>M</a:t>
            </a:r>
            <a:r>
              <a:rPr lang="ru-RU" dirty="0" smtClean="0"/>
              <a:t> – влияние сил упругости роговицы , уменьшающее зону контакта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123845"/>
              </p:ext>
            </p:extLst>
          </p:nvPr>
        </p:nvGraphicFramePr>
        <p:xfrm>
          <a:off x="5400203" y="2757857"/>
          <a:ext cx="22320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3" name="Equation" r:id="rId7" imgW="1015920" imgH="228600" progId="Equation.DSMT4">
                  <p:embed/>
                </p:oleObj>
              </mc:Choice>
              <mc:Fallback>
                <p:oleObj name="Equation" r:id="rId7" imgW="1015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203" y="2757857"/>
                        <a:ext cx="2232025" cy="5032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40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92" y="188640"/>
            <a:ext cx="903060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Нахождение значения вязкости для данной задачи</a:t>
            </a:r>
            <a:endParaRPr lang="ru-RU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05705" y="6376604"/>
            <a:ext cx="2133600" cy="365125"/>
          </a:xfrm>
        </p:spPr>
        <p:txBody>
          <a:bodyPr/>
          <a:lstStyle/>
          <a:p>
            <a:fld id="{41D9AB1D-D3FE-4687-961C-3E84D17780D9}" type="slidenum">
              <a:rPr lang="ru-RU" smtClean="0"/>
              <a:t>30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9799" y="126876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3447" y="1689277"/>
            <a:ext cx="3672408" cy="7078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latin typeface="Cambria" pitchFamily="18" charset="0"/>
              </a:rPr>
              <a:t>4 значения ВГД из результатов эксперимента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18665" y="2871980"/>
            <a:ext cx="3672408" cy="1015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latin typeface="Cambria" pitchFamily="18" charset="0"/>
              </a:rPr>
              <a:t>4 значения ВГД в безразмерной постановке задачи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2149803" y="4925809"/>
            <a:ext cx="210133" cy="384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336767" y="4451090"/>
            <a:ext cx="1836204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latin typeface="Cambria" pitchFamily="18" charset="0"/>
              </a:rPr>
              <a:t>4 значения </a:t>
            </a:r>
            <a:r>
              <a:rPr lang="el-GR" sz="2000" b="1" i="0" dirty="0" smtClean="0">
                <a:latin typeface="Cambria" pitchFamily="18" charset="0"/>
              </a:rPr>
              <a:t>τ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336767" y="5445224"/>
            <a:ext cx="1836204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latin typeface="Cambria" pitchFamily="18" charset="0"/>
              </a:rPr>
              <a:t>4 значения </a:t>
            </a:r>
            <a:r>
              <a:rPr lang="el-GR" sz="2000" b="1" i="0" dirty="0" smtClean="0">
                <a:latin typeface="Cambria" pitchFamily="18" charset="0"/>
              </a:rPr>
              <a:t>η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2149803" y="2471641"/>
            <a:ext cx="210133" cy="384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2149803" y="3989705"/>
            <a:ext cx="210133" cy="384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1890689" y="4048447"/>
            <a:ext cx="476405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921099" y="1517507"/>
            <a:ext cx="29022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 sz="2000" dirty="0">
              <a:latin typeface="Cambria" pitchFamily="18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844141" y="1543345"/>
            <a:ext cx="3056117" cy="1015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Cambria" pitchFamily="18" charset="0"/>
              </a:rPr>
              <a:t>Эксперимнетальное</a:t>
            </a:r>
            <a:r>
              <a:rPr lang="ru-RU" sz="2000" b="1" dirty="0" smtClean="0">
                <a:latin typeface="Cambria" pitchFamily="18" charset="0"/>
              </a:rPr>
              <a:t> значение ВГД</a:t>
            </a:r>
            <a:r>
              <a:rPr lang="en-US" sz="2000" b="1" dirty="0" smtClean="0">
                <a:latin typeface="Cambria" pitchFamily="18" charset="0"/>
              </a:rPr>
              <a:t>: </a:t>
            </a:r>
            <a:endParaRPr lang="ru-RU" sz="2000" b="1" dirty="0" smtClean="0">
              <a:latin typeface="Cambria" pitchFamily="18" charset="0"/>
            </a:endParaRPr>
          </a:p>
          <a:p>
            <a:r>
              <a:rPr lang="en-US" sz="2000" b="1" dirty="0" smtClean="0">
                <a:latin typeface="Cambria" pitchFamily="18" charset="0"/>
              </a:rPr>
              <a:t>32 </a:t>
            </a:r>
            <a:r>
              <a:rPr lang="ru-RU" sz="2000" b="1" dirty="0" smtClean="0">
                <a:latin typeface="Cambria" pitchFamily="18" charset="0"/>
              </a:rPr>
              <a:t>мм. рт. ст.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ru-RU" sz="2000" b="1" dirty="0" smtClean="0">
                <a:latin typeface="Cambria" pitchFamily="18" charset="0"/>
              </a:rPr>
              <a:t>при </a:t>
            </a:r>
            <a:r>
              <a:rPr lang="en-US" sz="2000" b="1" dirty="0" smtClean="0">
                <a:latin typeface="Cambria" pitchFamily="18" charset="0"/>
              </a:rPr>
              <a:t>t=10</a:t>
            </a:r>
            <a:r>
              <a:rPr lang="ru-RU" sz="2000" b="1" dirty="0" smtClean="0">
                <a:latin typeface="Cambria" pitchFamily="18" charset="0"/>
              </a:rPr>
              <a:t> с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6254225" y="2566610"/>
            <a:ext cx="210133" cy="384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029254" y="2901671"/>
            <a:ext cx="2660073" cy="7078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latin typeface="Cambria" pitchFamily="18" charset="0"/>
              </a:rPr>
              <a:t>Безразмерное ВГД </a:t>
            </a:r>
            <a:r>
              <a:rPr lang="en-US" sz="2000" b="1" i="0" dirty="0" smtClean="0">
                <a:latin typeface="Cambria" pitchFamily="18" charset="0"/>
              </a:rPr>
              <a:t>:</a:t>
            </a:r>
          </a:p>
          <a:p>
            <a:pPr algn="ctr"/>
            <a:r>
              <a:rPr lang="en-US" sz="2000" b="1" dirty="0" smtClean="0">
                <a:latin typeface="Cambria" pitchFamily="18" charset="0"/>
              </a:rPr>
              <a:t>0.000298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6254227" y="3606885"/>
            <a:ext cx="210133" cy="384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590001" y="3995583"/>
            <a:ext cx="3564397" cy="1015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2000" b="1" i="0" dirty="0" smtClean="0">
                <a:latin typeface="Cambria" pitchFamily="18" charset="0"/>
              </a:rPr>
              <a:t>τ</a:t>
            </a:r>
            <a:r>
              <a:rPr lang="en-US" sz="2000" b="1" i="0" dirty="0" smtClean="0">
                <a:latin typeface="Cambria" pitchFamily="18" charset="0"/>
              </a:rPr>
              <a:t>=188.665 (</a:t>
            </a:r>
            <a:r>
              <a:rPr lang="ru-RU" sz="2000" b="1" i="0" dirty="0" smtClean="0">
                <a:latin typeface="Cambria" pitchFamily="18" charset="0"/>
              </a:rPr>
              <a:t>метод </a:t>
            </a:r>
            <a:r>
              <a:rPr lang="ru-RU" sz="2000" b="1" i="0" dirty="0" err="1" smtClean="0">
                <a:latin typeface="Cambria" pitchFamily="18" charset="0"/>
              </a:rPr>
              <a:t>Закияна</a:t>
            </a:r>
            <a:r>
              <a:rPr lang="ru-RU" sz="2000" b="1" i="0" dirty="0" smtClean="0">
                <a:latin typeface="Cambria" pitchFamily="18" charset="0"/>
              </a:rPr>
              <a:t>)</a:t>
            </a:r>
          </a:p>
          <a:p>
            <a:pPr algn="ctr"/>
            <a:r>
              <a:rPr lang="en-US" sz="2000" b="1" i="0" dirty="0" smtClean="0">
                <a:latin typeface="Cambria" pitchFamily="18" charset="0"/>
              </a:rPr>
              <a:t>187.066</a:t>
            </a:r>
            <a:r>
              <a:rPr lang="ru-RU" sz="2000" b="1" i="0" dirty="0" smtClean="0">
                <a:latin typeface="Cambria" pitchFamily="18" charset="0"/>
              </a:rPr>
              <a:t> (</a:t>
            </a:r>
            <a:r>
              <a:rPr lang="en-US" sz="2000" b="1" i="0" dirty="0" smtClean="0">
                <a:latin typeface="Cambria" pitchFamily="18" charset="0"/>
              </a:rPr>
              <a:t>N=10)</a:t>
            </a:r>
          </a:p>
          <a:p>
            <a:pPr algn="ctr"/>
            <a:r>
              <a:rPr lang="en-US" sz="2000" b="1" dirty="0" smtClean="0">
                <a:latin typeface="Cambria" pitchFamily="18" charset="0"/>
              </a:rPr>
              <a:t>189.457 (N=15)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6267134" y="5030876"/>
            <a:ext cx="210133" cy="384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504215" y="5418290"/>
            <a:ext cx="4171373" cy="1015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2000" b="1" i="0" dirty="0" smtClean="0">
                <a:latin typeface="Cambria" pitchFamily="18" charset="0"/>
              </a:rPr>
              <a:t>η</a:t>
            </a:r>
            <a:r>
              <a:rPr lang="en-US" sz="2000" b="1" dirty="0" smtClean="0">
                <a:latin typeface="Cambria" pitchFamily="18" charset="0"/>
              </a:rPr>
              <a:t>=</a:t>
            </a:r>
            <a:r>
              <a:rPr lang="ru-RU" sz="2000" dirty="0"/>
              <a:t> </a:t>
            </a:r>
            <a:r>
              <a:rPr lang="ru-RU" sz="2000" b="1" dirty="0" smtClean="0"/>
              <a:t>757.957 </a:t>
            </a:r>
            <a:r>
              <a:rPr lang="ru-RU" sz="2000" b="1" dirty="0" err="1" smtClean="0"/>
              <a:t>КПас</a:t>
            </a:r>
            <a:r>
              <a:rPr lang="ru-RU" sz="2000" b="1" dirty="0" smtClean="0"/>
              <a:t> 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>
                <a:latin typeface="Cambria" pitchFamily="18" charset="0"/>
              </a:rPr>
              <a:t>(</a:t>
            </a:r>
            <a:r>
              <a:rPr lang="ru-RU" sz="2000" b="1" dirty="0">
                <a:latin typeface="Cambria" pitchFamily="18" charset="0"/>
              </a:rPr>
              <a:t>метод </a:t>
            </a:r>
            <a:r>
              <a:rPr lang="ru-RU" sz="2000" b="1" dirty="0" err="1">
                <a:latin typeface="Cambria" pitchFamily="18" charset="0"/>
              </a:rPr>
              <a:t>Закияна</a:t>
            </a:r>
            <a:r>
              <a:rPr lang="ru-RU" sz="2000" b="1" dirty="0">
                <a:latin typeface="Cambria" pitchFamily="18" charset="0"/>
              </a:rPr>
              <a:t>)</a:t>
            </a:r>
          </a:p>
          <a:p>
            <a:pPr algn="ctr"/>
            <a:r>
              <a:rPr lang="ru-RU" sz="2000" dirty="0"/>
              <a:t> </a:t>
            </a:r>
            <a:r>
              <a:rPr lang="ru-RU" sz="2000" b="1" dirty="0" smtClean="0"/>
              <a:t>764.436 </a:t>
            </a:r>
            <a:r>
              <a:rPr lang="ru-RU" sz="2000" b="1" dirty="0" err="1"/>
              <a:t>КПас</a:t>
            </a:r>
            <a:r>
              <a:rPr lang="ru-RU" sz="2000" b="1" dirty="0" smtClean="0">
                <a:latin typeface="Cambria" pitchFamily="18" charset="0"/>
              </a:rPr>
              <a:t>(</a:t>
            </a:r>
            <a:r>
              <a:rPr lang="en-US" sz="2000" b="1" dirty="0">
                <a:latin typeface="Cambria" pitchFamily="18" charset="0"/>
              </a:rPr>
              <a:t>N=10)</a:t>
            </a:r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754.789 </a:t>
            </a:r>
            <a:r>
              <a:rPr lang="ru-RU" sz="2000" b="1" dirty="0" err="1"/>
              <a:t>КПас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>
                <a:latin typeface="Cambria" pitchFamily="18" charset="0"/>
              </a:rPr>
              <a:t>(N=15</a:t>
            </a:r>
            <a:r>
              <a:rPr lang="en-US" sz="2000" b="1" dirty="0" smtClean="0">
                <a:latin typeface="Cambria" pitchFamily="18" charset="0"/>
              </a:rPr>
              <a:t>)</a:t>
            </a:r>
            <a:endParaRPr lang="ru-RU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92" y="188640"/>
            <a:ext cx="903060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Нахождение значения вязкости для переменного граничного условия</a:t>
            </a:r>
            <a:endParaRPr lang="ru-RU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31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9799" y="126876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81730"/>
              </p:ext>
            </p:extLst>
          </p:nvPr>
        </p:nvGraphicFramePr>
        <p:xfrm>
          <a:off x="611560" y="1844824"/>
          <a:ext cx="44640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3" name="Equation" r:id="rId4" imgW="3136680" imgH="482400" progId="Equation.DSMT4">
                  <p:embed/>
                </p:oleObj>
              </mc:Choice>
              <mc:Fallback>
                <p:oleObj name="Equation" r:id="rId4" imgW="3136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844824"/>
                        <a:ext cx="4464050" cy="6873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924844"/>
              </p:ext>
            </p:extLst>
          </p:nvPr>
        </p:nvGraphicFramePr>
        <p:xfrm>
          <a:off x="679721" y="2708920"/>
          <a:ext cx="27654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4" name="Equation" r:id="rId6" imgW="1942920" imgH="241200" progId="Equation.DSMT4">
                  <p:embed/>
                </p:oleObj>
              </mc:Choice>
              <mc:Fallback>
                <p:oleObj name="Equation" r:id="rId6" imgW="1942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21" y="2708920"/>
                        <a:ext cx="2765425" cy="3444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073614"/>
              </p:ext>
            </p:extLst>
          </p:nvPr>
        </p:nvGraphicFramePr>
        <p:xfrm>
          <a:off x="642938" y="3684588"/>
          <a:ext cx="462438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5" name="Equation" r:id="rId8" imgW="3708360" imgH="685800" progId="Equation.DSMT4">
                  <p:embed/>
                </p:oleObj>
              </mc:Choice>
              <mc:Fallback>
                <p:oleObj name="Equation" r:id="rId8" imgW="37083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3684588"/>
                        <a:ext cx="4624387" cy="8588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148064" y="2029137"/>
            <a:ext cx="33514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latin typeface="Cambria" pitchFamily="18" charset="0"/>
              </a:rPr>
              <a:t>Изменение объема глаза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501030" y="3834980"/>
            <a:ext cx="33514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latin typeface="Cambria" pitchFamily="18" charset="0"/>
              </a:rPr>
              <a:t>Перемещение на внутренней границе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2149801" y="3193549"/>
            <a:ext cx="210135" cy="384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00957" y="5013175"/>
            <a:ext cx="754767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00957" y="5373216"/>
            <a:ext cx="4159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0" dirty="0" smtClean="0">
                <a:latin typeface="Cambria" pitchFamily="18" charset="0"/>
              </a:rPr>
              <a:t>Безразмерное перемещение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Cambria" pitchFamily="18" charset="0"/>
              </a:rPr>
              <a:t>Размерное время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860032" y="5643629"/>
            <a:ext cx="489204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480101" y="5306105"/>
            <a:ext cx="3351401" cy="1015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latin typeface="Cambria" pitchFamily="18" charset="0"/>
              </a:rPr>
              <a:t>Коэффициент сдвиговой вязкости входит в систему уравнений</a:t>
            </a:r>
            <a:endParaRPr lang="ru-RU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92" y="125760"/>
            <a:ext cx="903060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Условие оттока жидкости из глаза</a:t>
            </a:r>
            <a:br>
              <a:rPr lang="ru-RU" sz="3600" dirty="0" smtClean="0"/>
            </a:br>
            <a:r>
              <a:rPr lang="ru-RU" sz="3600" dirty="0" smtClean="0"/>
              <a:t>Обработка данных </a:t>
            </a:r>
            <a:r>
              <a:rPr lang="ru-RU" sz="3600" dirty="0" err="1" smtClean="0"/>
              <a:t>тонографии</a:t>
            </a:r>
            <a:endParaRPr lang="ru-RU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32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9799" y="126876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3" y="1628800"/>
            <a:ext cx="4252695" cy="2687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33590" y="2394273"/>
            <a:ext cx="2571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Скорость оттока жидкости</a:t>
            </a:r>
            <a:endParaRPr lang="ru-RU" sz="2000" b="1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66519"/>
            <a:ext cx="4344233" cy="2684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648" y="4747287"/>
            <a:ext cx="2571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+mj-lt"/>
              </a:rPr>
              <a:t>Условие для перемещений на внутренней границе сферического слоя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32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92" y="125760"/>
            <a:ext cx="903060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Изменение ВГД с течением времени для трансверсально-изотропного случая</a:t>
            </a:r>
            <a:endParaRPr lang="ru-RU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33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9799" y="126876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699792" y="5758439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Изменение ВГД с течением времени</a:t>
            </a:r>
          </a:p>
          <a:p>
            <a:pPr algn="ctr"/>
            <a:r>
              <a:rPr lang="ru-RU" sz="2000" b="1" dirty="0" smtClean="0">
                <a:latin typeface="+mj-lt"/>
              </a:rPr>
              <a:t>η=</a:t>
            </a:r>
            <a:r>
              <a:rPr lang="ru-RU" sz="2000" b="1" dirty="0"/>
              <a:t> </a:t>
            </a:r>
            <a:r>
              <a:rPr lang="ru-RU" sz="2000" b="1" dirty="0" smtClean="0"/>
              <a:t>754.789КПас</a:t>
            </a:r>
            <a:endParaRPr lang="ru-RU" sz="20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74" y="1802904"/>
            <a:ext cx="6192688" cy="382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58" y="147"/>
            <a:ext cx="8136904" cy="868644"/>
          </a:xfrm>
        </p:spPr>
        <p:txBody>
          <a:bodyPr/>
          <a:lstStyle/>
          <a:p>
            <a:pPr algn="ctr"/>
            <a:r>
              <a:rPr lang="ru-RU" sz="4000" dirty="0" smtClean="0"/>
              <a:t>Литература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7651" y="764704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34</a:t>
            </a:fld>
            <a:endParaRPr lang="ru-RU"/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455623" y="1124744"/>
            <a:ext cx="7992888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С.М. Бауэр, Л.А.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Замураев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К.Е. Котляр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трансверсально-изотропного сферического слоя для расчета изменения внутриглазного давления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интрасклеральных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инъекциях // Российский журнал биомеханики – 2010 – То 10, №2 – С. 43 – 49.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В.П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Еричев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Еремина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Л.В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Якубова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Ю.А.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Арефьева. Анализатор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биомеханических свойств глаза в оценке вяз­ко–элас­ти­че­ских свойств роговицы в здоровых глазах //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Глаукома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2007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 №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 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11 – 15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Новацкий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Теория упругости// Пер. с польского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Изд.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Мир» - 1975 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Г.Л. Колмогоров,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Латышева, М.В. Снигирева.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рансверсально изотропные характеристики сверхпроводящих длинномерных композиционных материалов.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Котляр,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С. Бауэр, Н.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Планге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Клинические и биомеханические аспекты изменения внутриглазного давления после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интравитреальных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инъекций.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Е.Н.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Иомдина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С. Бауэр, К. Котляр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Биомеханика глаза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теоретические аспекты и клинические положения//М.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Реал Тайм – 2015 – 208 с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dirty="0" err="1" smtClean="0">
                <a:latin typeface="Times New Roman" pitchFamily="18" charset="0"/>
                <a:cs typeface="Times New Roman" pitchFamily="18" charset="0"/>
              </a:rPr>
              <a:t>Avdis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Power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Algorithms 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for Inverting Laplace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Transforms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INFORMS Journal on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Computing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nn-NO" altLang="ru-RU" dirty="0">
                <a:latin typeface="Times New Roman" pitchFamily="18" charset="0"/>
                <a:cs typeface="Times New Roman" pitchFamily="18" charset="0"/>
              </a:rPr>
              <a:t>Vol. 19, No. 3, Summer 2007, pp. 341–355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2698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/>
              <a:t>Аппланационный</a:t>
            </a:r>
            <a:r>
              <a:rPr lang="ru-RU" sz="4000" dirty="0" smtClean="0"/>
              <a:t> тонометр </a:t>
            </a:r>
            <a:r>
              <a:rPr lang="ru-RU" sz="4000" dirty="0" err="1" smtClean="0"/>
              <a:t>Маклакова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65" y="1958356"/>
            <a:ext cx="2521502" cy="1720554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3694" y="162880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98265" y="5176446"/>
            <a:ext cx="429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Измерение ВГД методом </a:t>
            </a:r>
            <a:r>
              <a:rPr lang="ru-RU" sz="2000" b="1" dirty="0" err="1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Маклакова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44" y="2306174"/>
            <a:ext cx="3159069" cy="27032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34539"/>
            <a:ext cx="2512151" cy="1749793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3851920" y="2924944"/>
            <a:ext cx="892691" cy="528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3851920" y="4481268"/>
            <a:ext cx="892691" cy="528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4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2698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/>
              <a:t>Аппланационный</a:t>
            </a:r>
            <a:r>
              <a:rPr lang="ru-RU" sz="4000" dirty="0" smtClean="0"/>
              <a:t> тонометр Гольдмана</a:t>
            </a:r>
            <a:endParaRPr lang="ru-RU" sz="4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3694" y="162880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11537" y="5863449"/>
            <a:ext cx="4583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Изображения верхней и нижней площадок сплющивания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29000"/>
            <a:ext cx="5639587" cy="22101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5702" y="1903841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mbria" pitchFamily="18" charset="0"/>
              </a:rPr>
              <a:t>Диаметр </a:t>
            </a:r>
            <a:r>
              <a:rPr lang="ru-RU" sz="2000" dirty="0" err="1">
                <a:latin typeface="Cambria" pitchFamily="18" charset="0"/>
              </a:rPr>
              <a:t>аппланации</a:t>
            </a:r>
            <a:r>
              <a:rPr lang="ru-RU" sz="2000" dirty="0">
                <a:latin typeface="Cambria" pitchFamily="18" charset="0"/>
              </a:rPr>
              <a:t> всегда постоянен и </a:t>
            </a:r>
            <a:r>
              <a:rPr lang="ru-RU" sz="2000" dirty="0" smtClean="0">
                <a:latin typeface="Cambria" pitchFamily="18" charset="0"/>
              </a:rPr>
              <a:t>равен </a:t>
            </a:r>
            <a:r>
              <a:rPr lang="ru-RU" sz="2000" b="1" i="1" dirty="0" smtClean="0">
                <a:latin typeface="Cambria" pitchFamily="18" charset="0"/>
              </a:rPr>
              <a:t>3.06 </a:t>
            </a:r>
            <a:r>
              <a:rPr lang="ru-RU" sz="2000" b="1" i="1" dirty="0">
                <a:latin typeface="Cambria" pitchFamily="18" charset="0"/>
              </a:rPr>
              <a:t>мм</a:t>
            </a:r>
            <a:r>
              <a:rPr lang="ru-RU" sz="2000" i="1" dirty="0">
                <a:latin typeface="Cambria" pitchFamily="18" charset="0"/>
              </a:rPr>
              <a:t>. </a:t>
            </a:r>
          </a:p>
          <a:p>
            <a:r>
              <a:rPr lang="ru-RU" sz="2000" i="1" dirty="0">
                <a:latin typeface="+mj-lt"/>
              </a:rPr>
              <a:t>С</a:t>
            </a:r>
            <a:r>
              <a:rPr lang="ru-RU" sz="2000" i="1" dirty="0" smtClean="0">
                <a:latin typeface="+mj-lt"/>
              </a:rPr>
              <a:t>ила</a:t>
            </a:r>
            <a:r>
              <a:rPr lang="ru-RU" sz="2000" i="1" dirty="0">
                <a:latin typeface="+mj-lt"/>
              </a:rPr>
              <a:t>, действующая на площадку сплющивания со стороны </a:t>
            </a:r>
            <a:r>
              <a:rPr lang="ru-RU" sz="2000" i="1" dirty="0" smtClean="0">
                <a:latin typeface="+mj-lt"/>
              </a:rPr>
              <a:t>призмы,</a:t>
            </a:r>
            <a:r>
              <a:rPr lang="ru-RU" sz="2000" i="1" dirty="0">
                <a:latin typeface="+mj-lt"/>
              </a:rPr>
              <a:t> </a:t>
            </a:r>
            <a:r>
              <a:rPr lang="ru-RU" sz="2000" i="1" dirty="0" smtClean="0">
                <a:latin typeface="+mj-lt"/>
              </a:rPr>
              <a:t>в </a:t>
            </a:r>
            <a:r>
              <a:rPr lang="ru-RU" sz="2000" b="1" i="1" dirty="0" smtClean="0">
                <a:latin typeface="+mj-lt"/>
              </a:rPr>
              <a:t>0.1  </a:t>
            </a:r>
            <a:r>
              <a:rPr lang="ru-RU" sz="2000" b="1" i="1" dirty="0">
                <a:latin typeface="+mj-lt"/>
              </a:rPr>
              <a:t>г</a:t>
            </a:r>
            <a:r>
              <a:rPr lang="ru-RU" sz="2000" i="1" dirty="0">
                <a:latin typeface="+mj-lt"/>
              </a:rPr>
              <a:t>  </a:t>
            </a:r>
            <a:r>
              <a:rPr lang="ru-RU" sz="2000" i="1" dirty="0" smtClean="0">
                <a:latin typeface="+mj-lt"/>
              </a:rPr>
              <a:t>соответствует внутриглазному  </a:t>
            </a:r>
            <a:r>
              <a:rPr lang="ru-RU" sz="2000" i="1" dirty="0">
                <a:latin typeface="+mj-lt"/>
              </a:rPr>
              <a:t>давлению  </a:t>
            </a:r>
            <a:r>
              <a:rPr lang="ru-RU" sz="2000" i="1" dirty="0" smtClean="0">
                <a:latin typeface="+mj-lt"/>
              </a:rPr>
              <a:t>в </a:t>
            </a:r>
            <a:r>
              <a:rPr lang="ru-RU" sz="2000" b="1" i="1" dirty="0" smtClean="0">
                <a:latin typeface="+mj-lt"/>
              </a:rPr>
              <a:t>1 </a:t>
            </a:r>
            <a:r>
              <a:rPr lang="ru-RU" sz="2000" b="1" i="1" dirty="0" err="1">
                <a:latin typeface="+mj-lt"/>
              </a:rPr>
              <a:t>мм.рт.ст</a:t>
            </a:r>
            <a:r>
              <a:rPr lang="ru-RU" sz="2000" i="1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72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Сравнение моделей тонометрии по Гольдману и </a:t>
            </a:r>
            <a:r>
              <a:rPr lang="ru-RU" sz="3600" dirty="0" err="1" smtClean="0"/>
              <a:t>Маклакову</a:t>
            </a:r>
            <a:endParaRPr lang="ru-RU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3694" y="162880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97" y="4113878"/>
            <a:ext cx="4279626" cy="203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976" y="614540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Показатели ВГД, полученные тонометром Гольдмана и тонометром </a:t>
            </a:r>
            <a:r>
              <a:rPr lang="ru-RU" sz="2000" b="1" dirty="0" err="1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Маклакова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978" y="2219883"/>
            <a:ext cx="1444498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latin typeface="Cambria" pitchFamily="18" charset="0"/>
              </a:rPr>
              <a:t>Гольдман</a:t>
            </a:r>
            <a:r>
              <a:rPr lang="en-US" sz="2000" b="1" u="sng" dirty="0" smtClean="0">
                <a:latin typeface="Cambria" pitchFamily="18" charset="0"/>
              </a:rPr>
              <a:t>:</a:t>
            </a:r>
            <a:endParaRPr lang="ru-RU" sz="2000" b="1" u="sng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9956" y="2239961"/>
            <a:ext cx="1158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Роговица</a:t>
            </a:r>
          </a:p>
          <a:p>
            <a:r>
              <a:rPr lang="ru-RU" dirty="0" smtClean="0">
                <a:latin typeface="Cambria" pitchFamily="18" charset="0"/>
              </a:rPr>
              <a:t>Склера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2514508" y="2189105"/>
            <a:ext cx="155448" cy="7078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4716016" y="1927412"/>
            <a:ext cx="3362494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Трансверсально – изотропная сферическая оболочка постоянной толщины, имеющая радиус роговицы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988905" y="2372735"/>
            <a:ext cx="489204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26978" y="3314898"/>
            <a:ext cx="2238370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latin typeface="Cambria" pitchFamily="18" charset="0"/>
              </a:rPr>
              <a:t>Маклаков (10 г)</a:t>
            </a:r>
            <a:r>
              <a:rPr lang="en-US" sz="2000" b="1" u="sng" dirty="0" smtClean="0">
                <a:latin typeface="Cambria" pitchFamily="18" charset="0"/>
              </a:rPr>
              <a:t>:</a:t>
            </a:r>
            <a:endParaRPr lang="ru-RU" sz="2000" b="1" u="sng" dirty="0"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3073039" y="3314898"/>
            <a:ext cx="2320938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Корнеосклеральная оболочка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629830" y="3467756"/>
            <a:ext cx="489204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6299900" y="3314898"/>
            <a:ext cx="1989607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Сопряженные оболочки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2698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Анализатор биомеханических свойств глаза (</a:t>
            </a:r>
            <a:r>
              <a:rPr lang="en-US" sz="4000" dirty="0" smtClean="0"/>
              <a:t>ORA)</a:t>
            </a:r>
            <a:endParaRPr lang="ru-RU" sz="4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3694" y="162880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NCT applanation det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1"/>
            <a:ext cx="2419994" cy="15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NCT applanation detection I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0"/>
            <a:ext cx="2414570" cy="158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NCT applanation detection II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18038"/>
            <a:ext cx="2461813" cy="158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CT applanation detection I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9378"/>
            <a:ext cx="2419994" cy="159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811" y="3899191"/>
            <a:ext cx="3435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Процедура измерения №1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7530" y="3899191"/>
            <a:ext cx="3435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Процедура измерения №2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8219" y="6413154"/>
            <a:ext cx="3435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Процедура измерения №3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119" y="6413154"/>
            <a:ext cx="3435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Процедура измерения №4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707904" y="2828292"/>
            <a:ext cx="7702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3604572" y="5179834"/>
            <a:ext cx="7702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836951" y="4223939"/>
            <a:ext cx="363955" cy="610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26989" cy="1143000"/>
          </a:xfrm>
        </p:spPr>
        <p:txBody>
          <a:bodyPr/>
          <a:lstStyle/>
          <a:p>
            <a:pPr algn="ctr"/>
            <a:r>
              <a:rPr lang="ru-RU" sz="4000" dirty="0" smtClean="0"/>
              <a:t>Снимаемые параметры</a:t>
            </a:r>
            <a:endParaRPr lang="ru-RU" sz="4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3694" y="1628800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9" y="2708920"/>
            <a:ext cx="4845850" cy="27561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8329" y="5474224"/>
            <a:ext cx="423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Двунаправленный процесс </a:t>
            </a:r>
            <a:r>
              <a:rPr lang="ru-RU" sz="2000" b="1" dirty="0" err="1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аппланации</a:t>
            </a:r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 роговицы</a:t>
            </a:r>
            <a:endParaRPr lang="ru-RU" sz="2000" b="1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237735" y="2132856"/>
            <a:ext cx="315069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b="1" i="0" dirty="0">
                <a:latin typeface="Cambria" pitchFamily="18" charset="0"/>
              </a:rPr>
              <a:t>IOPG</a:t>
            </a:r>
            <a:r>
              <a:rPr lang="en-US" sz="2000" i="0" dirty="0">
                <a:latin typeface="Cambria" pitchFamily="18" charset="0"/>
              </a:rPr>
              <a:t> </a:t>
            </a:r>
            <a:endParaRPr lang="ru-RU" sz="2000" dirty="0">
              <a:latin typeface="Cambria" pitchFamily="18" charset="0"/>
            </a:endParaRPr>
          </a:p>
          <a:p>
            <a:r>
              <a:rPr lang="ru-RU" sz="2000" i="0" dirty="0" smtClean="0">
                <a:latin typeface="Cambria" pitchFamily="18" charset="0"/>
              </a:rPr>
              <a:t>ВГД </a:t>
            </a:r>
            <a:r>
              <a:rPr lang="ru-RU" sz="2000" i="0" dirty="0">
                <a:latin typeface="Cambria" pitchFamily="18" charset="0"/>
              </a:rPr>
              <a:t>по </a:t>
            </a:r>
            <a:r>
              <a:rPr lang="ru-RU" sz="2000" i="0" dirty="0" smtClean="0">
                <a:latin typeface="Cambria" pitchFamily="18" charset="0"/>
              </a:rPr>
              <a:t>Гольдману</a:t>
            </a:r>
            <a:endParaRPr lang="en-US" sz="2000" i="0" dirty="0">
              <a:latin typeface="Cambria" pitchFamily="18" charset="0"/>
            </a:endParaRPr>
          </a:p>
          <a:p>
            <a:pPr>
              <a:buFontTx/>
              <a:buChar char="•"/>
            </a:pPr>
            <a:r>
              <a:rPr lang="en-US" sz="2000" b="1" i="0" dirty="0">
                <a:latin typeface="Cambria" pitchFamily="18" charset="0"/>
              </a:rPr>
              <a:t>IOPCC</a:t>
            </a:r>
            <a:r>
              <a:rPr lang="en-US" sz="2000" i="0" dirty="0">
                <a:latin typeface="Cambria" pitchFamily="18" charset="0"/>
              </a:rPr>
              <a:t> </a:t>
            </a:r>
            <a:endParaRPr lang="ru-RU" sz="2000" dirty="0">
              <a:latin typeface="Cambria" pitchFamily="18" charset="0"/>
            </a:endParaRPr>
          </a:p>
          <a:p>
            <a:r>
              <a:rPr lang="ru-RU" sz="2000" i="0" dirty="0" smtClean="0">
                <a:latin typeface="Cambria" pitchFamily="18" charset="0"/>
              </a:rPr>
              <a:t>Роговично - компенсированное </a:t>
            </a:r>
            <a:r>
              <a:rPr lang="ru-RU" sz="2000" i="0" dirty="0" err="1" smtClean="0">
                <a:latin typeface="Cambria" pitchFamily="18" charset="0"/>
              </a:rPr>
              <a:t>ВГДрк</a:t>
            </a:r>
            <a:endParaRPr lang="en-US" sz="2000" i="0" dirty="0">
              <a:latin typeface="Cambria" pitchFamily="18" charset="0"/>
            </a:endParaRPr>
          </a:p>
          <a:p>
            <a:pPr>
              <a:buFontTx/>
              <a:buChar char="•"/>
            </a:pPr>
            <a:r>
              <a:rPr lang="en-US" sz="2000" b="1" i="0" dirty="0">
                <a:latin typeface="Cambria" pitchFamily="18" charset="0"/>
              </a:rPr>
              <a:t>CH</a:t>
            </a:r>
            <a:r>
              <a:rPr lang="en-US" sz="2000" i="0" dirty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/>
            </a:r>
            <a:br>
              <a:rPr lang="ru-RU" sz="2000" dirty="0">
                <a:latin typeface="Cambria" pitchFamily="18" charset="0"/>
              </a:rPr>
            </a:br>
            <a:r>
              <a:rPr lang="ru-RU" sz="2000" i="0" dirty="0" err="1" smtClean="0">
                <a:latin typeface="Cambria" pitchFamily="18" charset="0"/>
              </a:rPr>
              <a:t>Корнеальный</a:t>
            </a:r>
            <a:r>
              <a:rPr lang="ru-RU" sz="2000" i="0" dirty="0" smtClean="0">
                <a:latin typeface="Cambria" pitchFamily="18" charset="0"/>
              </a:rPr>
              <a:t> гистерезис</a:t>
            </a:r>
          </a:p>
          <a:p>
            <a:pPr>
              <a:buFontTx/>
              <a:buChar char="•"/>
            </a:pPr>
            <a:r>
              <a:rPr lang="en-US" sz="2000" b="1" i="0" dirty="0" smtClean="0">
                <a:latin typeface="Cambria" pitchFamily="18" charset="0"/>
              </a:rPr>
              <a:t>CRF</a:t>
            </a:r>
            <a:r>
              <a:rPr lang="en-US" sz="2000" i="0" dirty="0" smtClean="0">
                <a:latin typeface="Cambria" pitchFamily="18" charset="0"/>
              </a:rPr>
              <a:t> </a:t>
            </a:r>
            <a:r>
              <a:rPr lang="ru-RU" sz="2000" i="0" dirty="0" smtClean="0">
                <a:latin typeface="Cambria" pitchFamily="18" charset="0"/>
              </a:rPr>
              <a:t/>
            </a:r>
            <a:br>
              <a:rPr lang="ru-RU" sz="2000" i="0" dirty="0" smtClean="0">
                <a:latin typeface="Cambria" pitchFamily="18" charset="0"/>
              </a:rPr>
            </a:br>
            <a:r>
              <a:rPr lang="ru-RU" sz="2000" i="0" dirty="0" smtClean="0">
                <a:latin typeface="Cambria" pitchFamily="18" charset="0"/>
              </a:rPr>
              <a:t>Фактор </a:t>
            </a:r>
            <a:r>
              <a:rPr lang="ru-RU" sz="2000" i="0" dirty="0">
                <a:latin typeface="Cambria" pitchFamily="18" charset="0"/>
              </a:rPr>
              <a:t>резистентности </a:t>
            </a:r>
            <a:r>
              <a:rPr lang="ru-RU" sz="2000" i="0" dirty="0" smtClean="0">
                <a:latin typeface="Cambria" pitchFamily="18" charset="0"/>
              </a:rPr>
              <a:t>роговицы</a:t>
            </a:r>
          </a:p>
          <a:p>
            <a:pPr>
              <a:buFontTx/>
              <a:buChar char="•"/>
            </a:pPr>
            <a:r>
              <a:rPr lang="en-US" sz="2000" b="1" i="0" dirty="0" smtClean="0">
                <a:latin typeface="Cambria" pitchFamily="18" charset="0"/>
              </a:rPr>
              <a:t>CCT</a:t>
            </a:r>
            <a:r>
              <a:rPr lang="en-US" sz="2000" i="0" dirty="0" smtClean="0">
                <a:latin typeface="Cambria" pitchFamily="18" charset="0"/>
              </a:rPr>
              <a:t> </a:t>
            </a:r>
            <a:r>
              <a:rPr lang="ru-RU" sz="2000" i="0" dirty="0" smtClean="0">
                <a:latin typeface="Cambria" pitchFamily="18" charset="0"/>
              </a:rPr>
              <a:t/>
            </a:r>
            <a:br>
              <a:rPr lang="ru-RU" sz="2000" i="0" dirty="0" smtClean="0">
                <a:latin typeface="Cambria" pitchFamily="18" charset="0"/>
              </a:rPr>
            </a:br>
            <a:r>
              <a:rPr lang="ru-RU" sz="2000" i="0" dirty="0" smtClean="0">
                <a:latin typeface="Cambria" pitchFamily="18" charset="0"/>
              </a:rPr>
              <a:t>Толщина роговицы</a:t>
            </a:r>
            <a:endParaRPr lang="en-US" sz="2000" i="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1" y="495641"/>
            <a:ext cx="813690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Введение </a:t>
            </a:r>
            <a:r>
              <a:rPr lang="ru-RU" sz="4000" dirty="0" err="1" smtClean="0"/>
              <a:t>интравитреальной</a:t>
            </a:r>
            <a:r>
              <a:rPr lang="ru-RU" sz="4000" dirty="0" smtClean="0"/>
              <a:t> инъекции</a:t>
            </a:r>
            <a:endParaRPr lang="ru-RU" sz="4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AB1D-D3FE-4687-961C-3E84D17780D9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9799" y="1638641"/>
            <a:ext cx="74888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100059" y="5245169"/>
            <a:ext cx="2808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Схема эксперимента</a:t>
            </a:r>
            <a:endParaRPr lang="ru-RU" sz="2000" b="1" dirty="0">
              <a:latin typeface="+mj-lt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1" y="2780928"/>
            <a:ext cx="7876304" cy="215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5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2863</TotalTime>
  <Words>1037</Words>
  <Application>Microsoft Office PowerPoint</Application>
  <PresentationFormat>Экран (4:3)</PresentationFormat>
  <Paragraphs>264</Paragraphs>
  <Slides>34</Slides>
  <Notes>33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Equation</vt:lpstr>
      <vt:lpstr>Вязкоупругая модель корнеосклеральной оболочки глаза</vt:lpstr>
      <vt:lpstr>Структура глаза</vt:lpstr>
      <vt:lpstr>Тонометрия</vt:lpstr>
      <vt:lpstr>Аппланационный тонометр Маклакова</vt:lpstr>
      <vt:lpstr>Аппланационный тонометр Гольдмана</vt:lpstr>
      <vt:lpstr>Сравнение моделей тонометрии по Гольдману и Маклакову</vt:lpstr>
      <vt:lpstr>Анализатор биомеханических свойств глаза (ORA)</vt:lpstr>
      <vt:lpstr>Снимаемые параметры</vt:lpstr>
      <vt:lpstr>Введение интравитреальной инъекции</vt:lpstr>
      <vt:lpstr>Экспериментальная кривая</vt:lpstr>
      <vt:lpstr>Алгоритм для определения гидродинамических показателей</vt:lpstr>
      <vt:lpstr>Алгоритм для определения гидродинамических показателей</vt:lpstr>
      <vt:lpstr>Реологическая модель вязкоупругого материала</vt:lpstr>
      <vt:lpstr>Презентация PowerPoint</vt:lpstr>
      <vt:lpstr>Задача Ламе для упругого изотропного сферического слоя под действием внутреннего давления</vt:lpstr>
      <vt:lpstr>Вязкоупругая задача для изотропного сферического слоя под действием постоянного внутреннего давления</vt:lpstr>
      <vt:lpstr>Решение для перемещений и радиальных напряжений</vt:lpstr>
      <vt:lpstr>Матрица жесткости для трансверсально – изотропной среды</vt:lpstr>
      <vt:lpstr>Упругие модули</vt:lpstr>
      <vt:lpstr>Задача Ламе для упругой трансверсально -изотропной сферической оболочки под действием внутреннего давления</vt:lpstr>
      <vt:lpstr>Решение для перемещений</vt:lpstr>
      <vt:lpstr>Представление решения через другие упругие модули</vt:lpstr>
      <vt:lpstr>Вязкоупругая задача для трансверсально-изотропного сферического слоя под действием постоянного давления</vt:lpstr>
      <vt:lpstr>Безразмерная постановка для трансверсально-изотропной задачи</vt:lpstr>
      <vt:lpstr>Решение для перемещений</vt:lpstr>
      <vt:lpstr>Численные методы Лапласа</vt:lpstr>
      <vt:lpstr>Задача Ламе для вязкоупругого сферического слоя при постоянном значении дополнительного объема</vt:lpstr>
      <vt:lpstr>Решение для перемещений и радиальных напряжений для изотропного  сферического слоя</vt:lpstr>
      <vt:lpstr>Определение ВГД для трансверсально-изотропного сферического слоя</vt:lpstr>
      <vt:lpstr>Нахождение значения вязкости для данной задачи</vt:lpstr>
      <vt:lpstr>Нахождение значения вязкости для переменного граничного условия</vt:lpstr>
      <vt:lpstr>Условие оттока жидкости из глаза Обработка данных тонографии</vt:lpstr>
      <vt:lpstr>Изменение ВГД с течением времени для трансверсально-изотропного случая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измерения ВГД</dc:title>
  <dc:creator>Ксения</dc:creator>
  <cp:lastModifiedBy>Ksenia</cp:lastModifiedBy>
  <cp:revision>389</cp:revision>
  <dcterms:created xsi:type="dcterms:W3CDTF">2014-12-01T13:27:52Z</dcterms:created>
  <dcterms:modified xsi:type="dcterms:W3CDTF">2015-12-16T13:40:54Z</dcterms:modified>
</cp:coreProperties>
</file>