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8" r:id="rId3"/>
    <p:sldMasterId id="2147483720" r:id="rId4"/>
  </p:sldMasterIdLst>
  <p:sldIdLst>
    <p:sldId id="256" r:id="rId5"/>
    <p:sldId id="257" r:id="rId6"/>
    <p:sldId id="258" r:id="rId7"/>
    <p:sldId id="259" r:id="rId8"/>
    <p:sldId id="260" r:id="rId9"/>
    <p:sldId id="262" r:id="rId10"/>
    <p:sldId id="261" r:id="rId11"/>
    <p:sldId id="263" r:id="rId12"/>
    <p:sldId id="264" r:id="rId13"/>
    <p:sldId id="265" r:id="rId14"/>
    <p:sldId id="266" r:id="rId15"/>
    <p:sldId id="271" r:id="rId16"/>
    <p:sldId id="268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57FC8AE-4864-4EC3-AAFA-3F1B9221814A}">
          <p14:sldIdLst>
            <p14:sldId id="256"/>
            <p14:sldId id="257"/>
            <p14:sldId id="258"/>
            <p14:sldId id="259"/>
            <p14:sldId id="260"/>
            <p14:sldId id="262"/>
            <p14:sldId id="261"/>
            <p14:sldId id="263"/>
            <p14:sldId id="264"/>
            <p14:sldId id="265"/>
            <p14:sldId id="266"/>
            <p14:sldId id="271"/>
            <p14:sldId id="268"/>
            <p14:sldId id="269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1018B57-D7F8-442E-AD8B-E56EE91D0C0F}" type="datetimeFigureOut">
              <a:rPr lang="ru-RU" smtClean="0"/>
              <a:t>11.11.2011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C8BEDA5-0200-4B14-AB58-143ABA6F3CC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492896"/>
            <a:ext cx="7632848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Новые способы движения</a:t>
            </a:r>
            <a:r>
              <a:rPr lang="en-US" sz="4800" dirty="0" smtClean="0"/>
              <a:t> </a:t>
            </a:r>
            <a:r>
              <a:rPr lang="ru-RU" sz="4800" dirty="0" smtClean="0"/>
              <a:t>в </a:t>
            </a:r>
            <a:r>
              <a:rPr lang="en-US" sz="4800" dirty="0" smtClean="0"/>
              <a:t>XXI</a:t>
            </a:r>
            <a:r>
              <a:rPr lang="ru-RU" sz="4800" dirty="0" smtClean="0"/>
              <a:t> веке.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1844824"/>
            <a:ext cx="6085514" cy="372468"/>
          </a:xfrm>
        </p:spPr>
        <p:txBody>
          <a:bodyPr>
            <a:normAutofit/>
          </a:bodyPr>
          <a:lstStyle/>
          <a:p>
            <a:r>
              <a:rPr lang="ru-RU" dirty="0" err="1" smtClean="0"/>
              <a:t>Мурачёв</a:t>
            </a:r>
            <a:r>
              <a:rPr lang="ru-RU" dirty="0" smtClean="0"/>
              <a:t> Андрей и его взгляд 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98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Сегвей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384376" cy="507656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1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499992" y="1589567"/>
                <a:ext cx="4231108" cy="5007785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/>
                  <a:t>С</a:t>
                </a:r>
                <a:r>
                  <a:rPr lang="ru-RU" sz="1800" dirty="0" smtClean="0"/>
                  <a:t>корость </a:t>
                </a:r>
                <a:r>
                  <a:rPr lang="ru-RU" sz="1800" dirty="0"/>
                  <a:t>около 20 км/ч. </a:t>
                </a:r>
                <a:endParaRPr lang="ru-RU" sz="1800" dirty="0" smtClean="0"/>
              </a:p>
              <a:p>
                <a:r>
                  <a:rPr lang="ru-RU" sz="1800" dirty="0" smtClean="0"/>
                  <a:t>Вес </a:t>
                </a:r>
                <a:r>
                  <a:rPr lang="ru-RU" sz="1800" dirty="0"/>
                  <a:t>без батареи -</a:t>
                </a:r>
                <a:r>
                  <a:rPr lang="ru-RU" sz="1800" dirty="0" smtClean="0"/>
                  <a:t> </a:t>
                </a:r>
                <a:r>
                  <a:rPr lang="ru-RU" sz="1800" dirty="0"/>
                  <a:t>40 </a:t>
                </a:r>
                <a:r>
                  <a:rPr lang="ru-RU" sz="1800" dirty="0" smtClean="0"/>
                  <a:t>кг</a:t>
                </a:r>
                <a:r>
                  <a:rPr lang="ru-RU" sz="1800" dirty="0"/>
                  <a:t>.</a:t>
                </a:r>
                <a:r>
                  <a:rPr lang="ru-RU" sz="1800" dirty="0" smtClean="0"/>
                  <a:t> </a:t>
                </a:r>
              </a:p>
              <a:p>
                <a:r>
                  <a:rPr lang="ru-RU" sz="1800" dirty="0" smtClean="0"/>
                  <a:t>ширина </a:t>
                </a:r>
                <a:r>
                  <a:rPr lang="ru-RU" sz="1800" dirty="0"/>
                  <a:t>60 </a:t>
                </a:r>
                <a:r>
                  <a:rPr lang="ru-RU" sz="1800" dirty="0" smtClean="0"/>
                  <a:t>см.</a:t>
                </a:r>
              </a:p>
              <a:p>
                <a:r>
                  <a:rPr lang="ru-RU" sz="1800" dirty="0" smtClean="0"/>
                  <a:t>Полезная </a:t>
                </a:r>
                <a:r>
                  <a:rPr lang="ru-RU" sz="1800" dirty="0"/>
                  <a:t>нагрузка — 140 </a:t>
                </a:r>
                <a:r>
                  <a:rPr lang="ru-RU" sz="1800" dirty="0" smtClean="0"/>
                  <a:t>кг.</a:t>
                </a:r>
              </a:p>
              <a:p>
                <a:r>
                  <a:rPr lang="ru-RU" sz="1800" dirty="0" smtClean="0"/>
                  <a:t>Аккумулятор </a:t>
                </a:r>
                <a:r>
                  <a:rPr lang="ru-RU" sz="1800" dirty="0"/>
                  <a:t>обеспечивает пробег до 39 </a:t>
                </a:r>
                <a:r>
                  <a:rPr lang="ru-RU" sz="1800" dirty="0" smtClean="0"/>
                  <a:t>км. </a:t>
                </a:r>
                <a:r>
                  <a:rPr lang="ru-RU" sz="1800" dirty="0"/>
                  <a:t>Машина может двигаться не только по асфальту, но и по грунту</a:t>
                </a:r>
                <a:r>
                  <a:rPr lang="ru-RU" sz="1800" dirty="0" smtClean="0"/>
                  <a:t>.</a:t>
                </a:r>
              </a:p>
              <a:p>
                <a:r>
                  <a:rPr lang="ru-RU" sz="1800" dirty="0"/>
                  <a:t>Сегодня в США </a:t>
                </a:r>
                <a:r>
                  <a:rPr lang="ru-RU" sz="1800" dirty="0" err="1"/>
                  <a:t>сегвеи</a:t>
                </a:r>
                <a:r>
                  <a:rPr lang="ru-RU" sz="1800" dirty="0"/>
                  <a:t> используют патрульные полицейские, почтовые работники, игроки в гольф и многие другие</a:t>
                </a:r>
                <a:r>
                  <a:rPr lang="ru-RU" sz="1800" dirty="0" smtClean="0"/>
                  <a:t>.</a:t>
                </a:r>
              </a:p>
              <a:p>
                <a:r>
                  <a:rPr lang="ru-RU" sz="1800" dirty="0"/>
                  <a:t>В России </a:t>
                </a:r>
                <a:r>
                  <a:rPr lang="ru-RU" sz="1800" dirty="0" err="1"/>
                  <a:t>сегвей</a:t>
                </a:r>
                <a:r>
                  <a:rPr lang="ru-RU" sz="1800" dirty="0"/>
                  <a:t> используется полицией в Набережных </a:t>
                </a:r>
                <a:r>
                  <a:rPr lang="ru-RU" sz="1800" dirty="0" smtClean="0"/>
                  <a:t>Челнах</a:t>
                </a:r>
                <a:endParaRPr lang="ru-RU" sz="1800" dirty="0"/>
              </a:p>
              <a:p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/>
                      </a:rPr>
                      <m:t>≈</m:t>
                    </m:r>
                    <m:r>
                      <a:rPr lang="en-GB" sz="1800" b="0" i="1" smtClean="0">
                        <a:latin typeface="Cambria Math"/>
                      </a:rPr>
                      <m:t>$ 10,000</m:t>
                    </m:r>
                  </m:oMath>
                </a14:m>
                <a:r>
                  <a:rPr lang="ru-RU" sz="1800" dirty="0" smtClean="0"/>
                  <a:t> </a:t>
                </a:r>
                <a:endParaRPr lang="ru-RU" sz="1800" dirty="0"/>
              </a:p>
            </p:txBody>
          </p:sp>
        </mc:Choice>
        <mc:Fallback xmlns="">
          <p:sp>
            <p:nvSpPr>
              <p:cNvPr id="14" name="Объект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499992" y="1589567"/>
                <a:ext cx="4231108" cy="5007785"/>
              </a:xfrm>
              <a:blipFill rotWithShape="1">
                <a:blip r:embed="rId3"/>
                <a:stretch>
                  <a:fillRect t="-609" r="-11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983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Martin </a:t>
            </a:r>
            <a:r>
              <a:rPr lang="en-US" dirty="0" smtClean="0"/>
              <a:t>Jetpack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Объект 13"/>
              <p:cNvSpPr>
                <a:spLocks noGrp="1"/>
              </p:cNvSpPr>
              <p:nvPr>
                <p:ph sz="quarter" idx="2"/>
              </p:nvPr>
            </p:nvSpPr>
            <p:spPr>
              <a:xfrm>
                <a:off x="4499992" y="1589567"/>
                <a:ext cx="4231108" cy="5007785"/>
              </a:xfrm>
            </p:spPr>
            <p:txBody>
              <a:bodyPr>
                <a:normAutofit/>
              </a:bodyPr>
              <a:lstStyle/>
              <a:p>
                <a:r>
                  <a:rPr lang="ru-RU" sz="1800" dirty="0" smtClean="0"/>
                  <a:t>Движители — воздушные винты малого диаметра в кольцевых каналах, вращаемые </a:t>
                </a:r>
                <a:r>
                  <a:rPr lang="ru-RU" sz="1800" dirty="0" smtClean="0"/>
                  <a:t>двухтактным </a:t>
                </a:r>
                <a:r>
                  <a:rPr lang="ru-RU" sz="1800" dirty="0" smtClean="0"/>
                  <a:t>двигателем внутреннего сгорания. </a:t>
                </a:r>
                <a:endParaRPr lang="en-US" sz="1800" dirty="0" smtClean="0"/>
              </a:p>
              <a:p>
                <a:r>
                  <a:rPr lang="ru-RU" sz="1800" dirty="0" smtClean="0"/>
                  <a:t>Может летать на расстояние до 8000 метров</a:t>
                </a:r>
                <a:r>
                  <a:rPr lang="ru-RU" sz="1800" dirty="0"/>
                  <a:t> </a:t>
                </a:r>
                <a:r>
                  <a:rPr lang="ru-RU" sz="1800" dirty="0" smtClean="0"/>
                  <a:t>и подниматься на высоту</a:t>
                </a:r>
                <a:r>
                  <a:rPr lang="en-US" sz="1800" dirty="0" smtClean="0"/>
                  <a:t> 2500 </a:t>
                </a:r>
                <a:r>
                  <a:rPr lang="ru-RU" sz="1800" dirty="0" smtClean="0"/>
                  <a:t>метров.</a:t>
                </a:r>
              </a:p>
              <a:p>
                <a:r>
                  <a:rPr lang="ru-RU" sz="1800" dirty="0" smtClean="0"/>
                  <a:t>Время полёта до 30 мин.</a:t>
                </a:r>
                <a:endParaRPr lang="en-US" sz="1800" dirty="0"/>
              </a:p>
              <a:p>
                <a:r>
                  <a:rPr lang="ru-RU" sz="1800" dirty="0" smtClean="0"/>
                  <a:t>Скорость до 100 км/ч.</a:t>
                </a:r>
                <a:endParaRPr lang="en-US" sz="1800" dirty="0" smtClean="0"/>
              </a:p>
              <a:p>
                <a:r>
                  <a:rPr lang="ru-RU" sz="1800" dirty="0" smtClean="0"/>
                  <a:t>Управление еще </a:t>
                </a:r>
                <a:r>
                  <a:rPr lang="ru-RU" sz="1800" dirty="0"/>
                  <a:t>стоит доработать. А пока что каждый такой ранец </a:t>
                </a:r>
                <a:r>
                  <a:rPr lang="ru-RU" sz="1800" dirty="0" smtClean="0"/>
                  <a:t>оснащен парашютом.</a:t>
                </a:r>
              </a:p>
              <a:p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1800" b="0" i="1" smtClean="0"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latin typeface="Cambria Math"/>
                      </a:rPr>
                      <m:t>≈</m:t>
                    </m:r>
                    <m:r>
                      <a:rPr lang="en-GB" sz="1800" b="0" i="1" smtClean="0">
                        <a:latin typeface="Cambria Math"/>
                      </a:rPr>
                      <m:t>$ </m:t>
                    </m:r>
                    <m:r>
                      <a:rPr lang="ru-RU" sz="1800" b="0" i="1" smtClean="0">
                        <a:latin typeface="Cambria Math"/>
                      </a:rPr>
                      <m:t>87</m:t>
                    </m:r>
                    <m:r>
                      <a:rPr lang="en-GB" sz="1800" b="0" i="1" smtClean="0">
                        <a:latin typeface="Cambria Math"/>
                      </a:rPr>
                      <m:t>,000</m:t>
                    </m:r>
                  </m:oMath>
                </a14:m>
                <a:r>
                  <a:rPr lang="en-GB" sz="1800" dirty="0" smtClean="0"/>
                  <a:t> </a:t>
                </a:r>
                <a:endParaRPr lang="ru-RU" sz="1800" dirty="0" smtClean="0"/>
              </a:p>
              <a:p>
                <a:endParaRPr lang="ru-RU" sz="1800" dirty="0"/>
              </a:p>
              <a:p>
                <a:endParaRPr lang="ru-RU" sz="1800" dirty="0"/>
              </a:p>
            </p:txBody>
          </p:sp>
        </mc:Choice>
        <mc:Fallback>
          <p:sp>
            <p:nvSpPr>
              <p:cNvPr id="14" name="Объект 1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>
              <a:xfrm>
                <a:off x="4499992" y="1589567"/>
                <a:ext cx="4231108" cy="5007785"/>
              </a:xfrm>
              <a:blipFill rotWithShape="1">
                <a:blip r:embed="rId2"/>
                <a:stretch>
                  <a:fillRect t="-6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Объект 2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96" y="1589088"/>
            <a:ext cx="3721608" cy="4572000"/>
          </a:xfrm>
        </p:spPr>
      </p:pic>
    </p:spTree>
    <p:extLst>
      <p:ext uri="{BB962C8B-B14F-4D97-AF65-F5344CB8AC3E}">
        <p14:creationId xmlns:p14="http://schemas.microsoft.com/office/powerpoint/2010/main" val="2383181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err="1"/>
              <a:t>SolarImpulse</a:t>
            </a:r>
            <a:r>
              <a:rPr lang="ru-RU" dirty="0"/>
              <a:t> - самолет на солнечных батареях </a:t>
            </a:r>
            <a:r>
              <a:rPr lang="ru-RU" dirty="0" smtClean="0"/>
              <a:t>(HB-SIA).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536504" cy="2935766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32040" y="1700808"/>
            <a:ext cx="3799061" cy="4863768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Энергия накапливается в течение дневного времени в литиевых батареях, расположенных в </a:t>
            </a:r>
            <a:r>
              <a:rPr lang="ru-RU" sz="1800" dirty="0" smtClean="0"/>
              <a:t>крыльях.</a:t>
            </a:r>
          </a:p>
          <a:p>
            <a:r>
              <a:rPr lang="ru-RU" sz="1800" dirty="0"/>
              <a:t>Средняя мощность двигателя, обеспечиваемая солнцем за 24-часовой период -</a:t>
            </a:r>
            <a:r>
              <a:rPr lang="ru-RU" sz="1800" dirty="0" smtClean="0"/>
              <a:t>12 ЛС.</a:t>
            </a:r>
          </a:p>
          <a:p>
            <a:r>
              <a:rPr lang="ru-RU" sz="1800" dirty="0" smtClean="0"/>
              <a:t>Размах крыльев-64 м. 22м-длинна, б,5 м высота.</a:t>
            </a:r>
          </a:p>
          <a:p>
            <a:r>
              <a:rPr lang="ru-RU" sz="1800" dirty="0" smtClean="0"/>
              <a:t>Вес 1.5 тонны.</a:t>
            </a:r>
          </a:p>
          <a:p>
            <a:r>
              <a:rPr lang="ru-RU" sz="1800" dirty="0" smtClean="0"/>
              <a:t>Высота полёта-8500 </a:t>
            </a:r>
            <a:r>
              <a:rPr lang="ru-RU" sz="1800" dirty="0"/>
              <a:t>м</a:t>
            </a:r>
            <a:endParaRPr lang="ru-RU" sz="1800" dirty="0" smtClean="0"/>
          </a:p>
          <a:p>
            <a:r>
              <a:rPr lang="ru-RU" sz="1800" dirty="0"/>
              <a:t>Солнечные </a:t>
            </a:r>
            <a:r>
              <a:rPr lang="ru-RU" sz="1800" dirty="0" smtClean="0"/>
              <a:t>батареи-11.628 монокристаллов. (КПД-22,5 %)</a:t>
            </a:r>
          </a:p>
          <a:p>
            <a:r>
              <a:rPr lang="ru-RU" sz="1800" dirty="0"/>
              <a:t>7-8 июля 2010 года прототип HB-SIA совершил первый 26-часовый полет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79512" y="4581128"/>
                <a:ext cx="17956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≈</m:t>
                      </m:r>
                      <m:r>
                        <a:rPr lang="en-US" i="1">
                          <a:latin typeface="Cambria Math"/>
                        </a:rPr>
                        <m:t>€</m:t>
                      </m:r>
                      <m:r>
                        <a:rPr lang="en-US" b="0" i="1" smtClean="0">
                          <a:latin typeface="Cambria Math"/>
                        </a:rPr>
                        <m:t> 80 000 000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581128"/>
                <a:ext cx="179568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3839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Puffin.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384376" cy="25382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149080"/>
            <a:ext cx="3384376" cy="2538282"/>
          </a:xfrm>
        </p:spPr>
      </p:pic>
      <p:sp>
        <p:nvSpPr>
          <p:cNvPr id="7" name="Объект 13"/>
          <p:cNvSpPr txBox="1">
            <a:spLocks/>
          </p:cNvSpPr>
          <p:nvPr/>
        </p:nvSpPr>
        <p:spPr>
          <a:xfrm>
            <a:off x="4355976" y="1556792"/>
            <a:ext cx="4375124" cy="5040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Электродвигатели, общей мощностью  60 </a:t>
            </a:r>
            <a:r>
              <a:rPr lang="ru-RU" sz="1800" dirty="0" err="1" smtClean="0"/>
              <a:t>л.с</a:t>
            </a:r>
            <a:r>
              <a:rPr lang="ru-RU" sz="1800" dirty="0" smtClean="0"/>
              <a:t>. (КПД-95%, малое кол-во выделяемого тепла и малый уровень шума.)</a:t>
            </a:r>
          </a:p>
          <a:p>
            <a:r>
              <a:rPr lang="ru-RU" sz="1800" dirty="0" smtClean="0"/>
              <a:t>Вес  -  136 + 45 кг.</a:t>
            </a:r>
            <a:endParaRPr lang="en-US" sz="1800" dirty="0" smtClean="0"/>
          </a:p>
          <a:p>
            <a:r>
              <a:rPr lang="ru-RU" sz="1800" dirty="0" smtClean="0"/>
              <a:t>90 кг полезной нагрузки.</a:t>
            </a:r>
          </a:p>
          <a:p>
            <a:r>
              <a:rPr lang="ru-RU" sz="1800" dirty="0" smtClean="0"/>
              <a:t>Крейсерская скорость до 240 км/ч. На </a:t>
            </a:r>
            <a:r>
              <a:rPr lang="ru-RU" sz="1800" dirty="0" err="1" smtClean="0"/>
              <a:t>форсаже</a:t>
            </a:r>
            <a:r>
              <a:rPr lang="ru-RU" sz="1800" dirty="0" smtClean="0"/>
              <a:t> до 480 км/с.</a:t>
            </a:r>
          </a:p>
          <a:p>
            <a:r>
              <a:rPr lang="ru-RU" sz="1800" dirty="0" smtClean="0"/>
              <a:t>Дальность </a:t>
            </a:r>
            <a:r>
              <a:rPr lang="ru-RU" sz="1800" dirty="0"/>
              <a:t>полета 80 </a:t>
            </a:r>
            <a:r>
              <a:rPr lang="ru-RU" sz="1800" dirty="0" smtClean="0"/>
              <a:t>километров </a:t>
            </a:r>
            <a:r>
              <a:rPr lang="ru-RU" sz="1800" dirty="0"/>
              <a:t>на крейсерской </a:t>
            </a:r>
            <a:r>
              <a:rPr lang="ru-RU" sz="1800" dirty="0" smtClean="0"/>
              <a:t>скорости. (Этот </a:t>
            </a:r>
            <a:r>
              <a:rPr lang="ru-RU" sz="1800" dirty="0"/>
              <a:t>показатель </a:t>
            </a:r>
            <a:r>
              <a:rPr lang="ru-RU" sz="1800" dirty="0" smtClean="0"/>
              <a:t>может увеличиться до </a:t>
            </a:r>
            <a:r>
              <a:rPr lang="ru-RU" sz="1800" dirty="0"/>
              <a:t>240-320 километров к 2017 г</a:t>
            </a:r>
            <a:r>
              <a:rPr lang="ru-RU" sz="1800" dirty="0" smtClean="0"/>
              <a:t>.)</a:t>
            </a:r>
            <a:endParaRPr lang="en-US" sz="1800" dirty="0" smtClean="0"/>
          </a:p>
          <a:p>
            <a:endParaRPr lang="ru-RU" sz="1800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3102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/>
              <a:t>Самолёт с овальным крылом.</a:t>
            </a:r>
            <a:endParaRPr lang="ru-RU" sz="4000" dirty="0"/>
          </a:p>
        </p:txBody>
      </p:sp>
      <p:sp>
        <p:nvSpPr>
          <p:cNvPr id="7" name="Объект 13"/>
          <p:cNvSpPr txBox="1">
            <a:spLocks/>
          </p:cNvSpPr>
          <p:nvPr/>
        </p:nvSpPr>
        <p:spPr>
          <a:xfrm>
            <a:off x="4139952" y="1556792"/>
            <a:ext cx="5004048" cy="5040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Не реагирует </a:t>
            </a:r>
            <a:r>
              <a:rPr lang="ru-RU" sz="1800" dirty="0"/>
              <a:t>на порывы бокового ветра вплоть до 13 </a:t>
            </a:r>
            <a:r>
              <a:rPr lang="ru-RU" sz="1800" dirty="0" smtClean="0"/>
              <a:t>м/с.</a:t>
            </a:r>
          </a:p>
          <a:p>
            <a:r>
              <a:rPr lang="ru-RU" sz="1800" dirty="0"/>
              <a:t>Д</a:t>
            </a:r>
            <a:r>
              <a:rPr lang="ru-RU" sz="1800" dirty="0" smtClean="0"/>
              <a:t>ля </a:t>
            </a:r>
            <a:r>
              <a:rPr lang="ru-RU" sz="1800" dirty="0"/>
              <a:t>разбега </a:t>
            </a:r>
            <a:r>
              <a:rPr lang="ru-RU" sz="1800" dirty="0" smtClean="0"/>
              <a:t>хватает </a:t>
            </a:r>
            <a:r>
              <a:rPr lang="ru-RU" sz="1800" dirty="0"/>
              <a:t>150 м </a:t>
            </a:r>
            <a:endParaRPr lang="ru-RU" sz="1800" dirty="0" smtClean="0"/>
          </a:p>
          <a:p>
            <a:r>
              <a:rPr lang="ru-RU" sz="1800" dirty="0" smtClean="0"/>
              <a:t>Практическое </a:t>
            </a:r>
            <a:r>
              <a:rPr lang="ru-RU" sz="1800" dirty="0"/>
              <a:t>соотношение полезной нагрузки и общей снаряженной массы самолета – </a:t>
            </a:r>
            <a:r>
              <a:rPr lang="ru-RU" sz="1800" dirty="0" smtClean="0"/>
              <a:t>0,45.</a:t>
            </a:r>
          </a:p>
          <a:p>
            <a:r>
              <a:rPr lang="ru-RU" sz="1800" dirty="0"/>
              <a:t>П</a:t>
            </a:r>
            <a:r>
              <a:rPr lang="ru-RU" sz="1800" dirty="0" smtClean="0"/>
              <a:t>роблема </a:t>
            </a:r>
            <a:r>
              <a:rPr lang="ru-RU" sz="1800" dirty="0"/>
              <a:t>индуктивного сопротивления не актуальна, поскольку у него отсутствуют </a:t>
            </a:r>
            <a:r>
              <a:rPr lang="ru-RU" sz="1800" dirty="0" err="1"/>
              <a:t>законцовки</a:t>
            </a:r>
            <a:r>
              <a:rPr lang="ru-RU" sz="1800" dirty="0"/>
              <a:t>. </a:t>
            </a:r>
            <a:endParaRPr lang="ru-RU" sz="1800" dirty="0" smtClean="0"/>
          </a:p>
          <a:p>
            <a:r>
              <a:rPr lang="ru-RU" sz="1800" dirty="0" smtClean="0"/>
              <a:t>Кроме </a:t>
            </a:r>
            <a:r>
              <a:rPr lang="ru-RU" sz="1800" dirty="0"/>
              <a:t>того, набегающий поток воздуха, проходя сквозь замкнутый контур, направляется вниз, создавая дополнительную подъемную силу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Овальное крыло допускает угол атаки крыла до 50</a:t>
            </a:r>
            <a:r>
              <a:rPr lang="ru-RU" sz="1800" dirty="0" smtClean="0"/>
              <a:t>°.</a:t>
            </a:r>
          </a:p>
          <a:p>
            <a:r>
              <a:rPr lang="ru-RU" sz="1800" dirty="0" smtClean="0"/>
              <a:t>Ведет </a:t>
            </a:r>
            <a:r>
              <a:rPr lang="ru-RU" sz="1800" dirty="0"/>
              <a:t>себя в воздухе очень </a:t>
            </a:r>
            <a:r>
              <a:rPr lang="ru-RU" sz="1800" dirty="0" smtClean="0"/>
              <a:t>стабильно.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61162"/>
            <a:ext cx="3886200" cy="2751429"/>
          </a:xfrm>
        </p:spPr>
      </p:pic>
      <p:sp>
        <p:nvSpPr>
          <p:cNvPr id="9" name="Прямоугольник 8"/>
          <p:cNvSpPr/>
          <p:nvPr/>
        </p:nvSpPr>
        <p:spPr>
          <a:xfrm>
            <a:off x="179513" y="4581129"/>
            <a:ext cx="403244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Важная особенность самолета- овальное крыло не крепится непосредственно к фюзеляжу, а располагается внутри крыла на стойках и подвесах. Таким образом, подъемная сила создавалась по всей поверхности крыла.</a:t>
            </a:r>
          </a:p>
        </p:txBody>
      </p:sp>
    </p:spTree>
    <p:extLst>
      <p:ext uri="{BB962C8B-B14F-4D97-AF65-F5344CB8AC3E}">
        <p14:creationId xmlns:p14="http://schemas.microsoft.com/office/powerpoint/2010/main" val="3332297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Солнечный </a:t>
            </a:r>
            <a:r>
              <a:rPr lang="ru-RU" dirty="0" smtClean="0"/>
              <a:t>парус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57" y="1484784"/>
            <a:ext cx="4114743" cy="3384376"/>
          </a:xfrm>
        </p:spPr>
      </p:pic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(+)</a:t>
            </a:r>
            <a:r>
              <a:rPr lang="ru-RU" sz="1800" dirty="0" smtClean="0"/>
              <a:t>Отсутствие </a:t>
            </a:r>
            <a:r>
              <a:rPr lang="ru-RU" sz="1800" dirty="0"/>
              <a:t>топлива на борту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(-) Малое </a:t>
            </a:r>
            <a:r>
              <a:rPr lang="ru-RU" sz="1800" dirty="0" smtClean="0"/>
              <a:t>давление света за приделами </a:t>
            </a:r>
            <a:r>
              <a:rPr lang="ru-RU" sz="1800" dirty="0" smtClean="0"/>
              <a:t>СС.</a:t>
            </a:r>
            <a:endParaRPr lang="ru-RU" sz="1800" dirty="0" smtClean="0"/>
          </a:p>
          <a:p>
            <a:endParaRPr lang="ru-RU" sz="1800" dirty="0"/>
          </a:p>
          <a:p>
            <a:r>
              <a:rPr lang="ru-RU" sz="1800" dirty="0"/>
              <a:t>21 мая 2010 года Японское космическое агентство (JAXA) запустило ракету-носитель H-IIA, на борту которой находились космический аппарат IKAROS с солнечным парусом и метеорологический аппарат для изучения атмосферы </a:t>
            </a:r>
            <a:r>
              <a:rPr lang="ru-RU" sz="1800" dirty="0" smtClean="0"/>
              <a:t>Венеры. 10 июня </a:t>
            </a:r>
            <a:r>
              <a:rPr lang="ru-RU" sz="1800" dirty="0"/>
              <a:t>2010 </a:t>
            </a:r>
            <a:r>
              <a:rPr lang="ru-RU" sz="1800" dirty="0" smtClean="0"/>
              <a:t>года парус был успешно раскрыт.</a:t>
            </a:r>
            <a:endParaRPr lang="ru-RU" sz="1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508518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С.П.- приспособление, использующее давление солнечного света </a:t>
            </a:r>
            <a:r>
              <a:rPr lang="ru-RU" dirty="0" smtClean="0"/>
              <a:t>на </a:t>
            </a:r>
            <a:r>
              <a:rPr lang="ru-RU" dirty="0"/>
              <a:t>зеркальную поверхность для приведения в движение космического аппарата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641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36904" cy="648072"/>
          </a:xfrm>
        </p:spPr>
        <p:txBody>
          <a:bodyPr/>
          <a:lstStyle/>
          <a:p>
            <a:r>
              <a:rPr lang="ru-RU" dirty="0" smtClean="0"/>
              <a:t>Как французы в 1910 году представляли себе 2000?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768752" cy="3962797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2339752" y="5949280"/>
            <a:ext cx="5976664" cy="675877"/>
          </a:xfrm>
        </p:spPr>
        <p:txBody>
          <a:bodyPr>
            <a:normAutofit/>
          </a:bodyPr>
          <a:lstStyle/>
          <a:p>
            <a:r>
              <a:rPr lang="ru-RU" sz="1800" dirty="0"/>
              <a:t>«Фонографическое послание» — чем не голосовая почта?</a:t>
            </a:r>
          </a:p>
        </p:txBody>
      </p:sp>
    </p:spTree>
    <p:extLst>
      <p:ext uri="{BB962C8B-B14F-4D97-AF65-F5344CB8AC3E}">
        <p14:creationId xmlns:p14="http://schemas.microsoft.com/office/powerpoint/2010/main" val="33227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344816" cy="4633911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756263" cy="10542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51723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Дрессированный оркестр... </a:t>
            </a:r>
            <a:r>
              <a:rPr lang="ru-RU" dirty="0"/>
              <a:t>Только сегодня это называется „фонограмма“</a:t>
            </a:r>
          </a:p>
        </p:txBody>
      </p:sp>
    </p:spTree>
    <p:extLst>
      <p:ext uri="{BB962C8B-B14F-4D97-AF65-F5344CB8AC3E}">
        <p14:creationId xmlns:p14="http://schemas.microsoft.com/office/powerpoint/2010/main" val="186417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5157192"/>
            <a:ext cx="7756263" cy="105425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691680" y="551723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/>
              <a:t>Электронный телескоп — что может быть проще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76672"/>
            <a:ext cx="7200800" cy="4844441"/>
          </a:xfrm>
        </p:spPr>
      </p:pic>
    </p:spTree>
    <p:extLst>
      <p:ext uri="{BB962C8B-B14F-4D97-AF65-F5344CB8AC3E}">
        <p14:creationId xmlns:p14="http://schemas.microsoft.com/office/powerpoint/2010/main" val="976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293117" cy="6336704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716016" y="4437112"/>
            <a:ext cx="3816423" cy="1697395"/>
          </a:xfrm>
        </p:spPr>
        <p:txBody>
          <a:bodyPr>
            <a:normAutofit/>
          </a:bodyPr>
          <a:lstStyle/>
          <a:p>
            <a:r>
              <a:rPr lang="ru-RU" sz="1800" dirty="0"/>
              <a:t>Журнал </a:t>
            </a:r>
            <a:r>
              <a:rPr lang="ru-RU" sz="1800" dirty="0" err="1"/>
              <a:t>Brown</a:t>
            </a:r>
            <a:r>
              <a:rPr lang="ru-RU" sz="1800" dirty="0"/>
              <a:t> </a:t>
            </a:r>
            <a:r>
              <a:rPr lang="ru-RU" sz="1800" dirty="0" err="1"/>
              <a:t>County</a:t>
            </a:r>
            <a:r>
              <a:rPr lang="ru-RU" sz="1800" dirty="0"/>
              <a:t> </a:t>
            </a:r>
            <a:r>
              <a:rPr lang="ru-RU" sz="1800" dirty="0" err="1"/>
              <a:t>Democrat</a:t>
            </a:r>
            <a:r>
              <a:rPr lang="ru-RU" sz="1800" dirty="0"/>
              <a:t> в декабре 1900 года дал такую картинку будущего, с подписью, что </a:t>
            </a:r>
            <a:endParaRPr lang="ru-RU" sz="1800" dirty="0" smtClean="0"/>
          </a:p>
          <a:p>
            <a:r>
              <a:rPr lang="ru-RU" sz="1800" dirty="0" smtClean="0"/>
              <a:t>«</a:t>
            </a:r>
            <a:r>
              <a:rPr lang="ru-RU" sz="1800" dirty="0"/>
              <a:t>тогда никто не будет ходить – все станут передвигаться на колёсах»: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Сигвей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88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2483768" y="5229200"/>
            <a:ext cx="6048671" cy="905307"/>
          </a:xfrm>
        </p:spPr>
        <p:txBody>
          <a:bodyPr>
            <a:normAutofit/>
          </a:bodyPr>
          <a:lstStyle/>
          <a:p>
            <a:r>
              <a:rPr lang="ru-RU" sz="1800" dirty="0"/>
              <a:t>«Воздухоплавательный аппарат для дальних путешествий» — чем не цеппелин LZ 129 «Гинденбург»?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3"/>
            <a:ext cx="8064896" cy="4750955"/>
          </a:xfrm>
        </p:spPr>
      </p:pic>
    </p:spTree>
    <p:extLst>
      <p:ext uri="{BB962C8B-B14F-4D97-AF65-F5344CB8AC3E}">
        <p14:creationId xmlns:p14="http://schemas.microsoft.com/office/powerpoint/2010/main" val="39749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07504" y="5085184"/>
            <a:ext cx="8712968" cy="165618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«</a:t>
            </a:r>
            <a:r>
              <a:rPr lang="ru-RU" sz="1800" dirty="0" err="1"/>
              <a:t>Chauffage</a:t>
            </a:r>
            <a:r>
              <a:rPr lang="ru-RU" sz="1800" dirty="0"/>
              <a:t> </a:t>
            </a:r>
            <a:r>
              <a:rPr lang="ru-RU" sz="1800" dirty="0" err="1"/>
              <a:t>au</a:t>
            </a:r>
            <a:r>
              <a:rPr lang="ru-RU" sz="1800" dirty="0"/>
              <a:t> </a:t>
            </a:r>
            <a:r>
              <a:rPr lang="ru-RU" sz="1800" dirty="0" err="1"/>
              <a:t>Radium</a:t>
            </a:r>
            <a:r>
              <a:rPr lang="ru-RU" sz="1800" dirty="0"/>
              <a:t>» — «Отопление радием». </a:t>
            </a:r>
            <a:r>
              <a:rPr lang="ru-RU" sz="1800" dirty="0" smtClean="0"/>
              <a:t>Эти </a:t>
            </a:r>
            <a:r>
              <a:rPr lang="ru-RU" sz="1800" dirty="0"/>
              <a:t>милые люди собрались у камина, в котором закреплён кусочек радиоактивного металла. </a:t>
            </a:r>
            <a:r>
              <a:rPr lang="ru-RU" sz="1800" dirty="0" smtClean="0"/>
              <a:t>Присмотритесь к открытке — видите в камине на подставке огонёк? Это </a:t>
            </a:r>
            <a:r>
              <a:rPr lang="ru-RU" sz="1800" dirty="0"/>
              <a:t>свидетельство повального увлечения первых годов ХХ века радиоактивностью</a:t>
            </a:r>
            <a:r>
              <a:rPr lang="ru-RU" sz="1800" dirty="0" smtClean="0"/>
              <a:t>. </a:t>
            </a:r>
            <a:r>
              <a:rPr lang="ru-RU" sz="1800" dirty="0"/>
              <a:t>Так что эти милые люди на открытке зарабатывают острую лучевую болезнь от производной урана. Мило, </a:t>
            </a:r>
            <a:r>
              <a:rPr lang="ru-RU" sz="1800" dirty="0" smtClean="0"/>
              <a:t>правда?</a:t>
            </a:r>
            <a:endParaRPr lang="ru-RU" sz="1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064896" cy="4677639"/>
          </a:xfrm>
        </p:spPr>
      </p:pic>
    </p:spTree>
    <p:extLst>
      <p:ext uri="{BB962C8B-B14F-4D97-AF65-F5344CB8AC3E}">
        <p14:creationId xmlns:p14="http://schemas.microsoft.com/office/powerpoint/2010/main" val="88944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3"/>
            <a:ext cx="7344816" cy="488430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11960" y="5445224"/>
            <a:ext cx="4018320" cy="1224136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Посещение оперы в 2000 году</a:t>
            </a:r>
            <a:r>
              <a:rPr lang="ru-RU" sz="2000" dirty="0" smtClean="0"/>
              <a:t>»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Альберт </a:t>
            </a:r>
            <a:r>
              <a:rPr lang="ru-RU" sz="2000" dirty="0" err="1" smtClean="0"/>
              <a:t>Робида</a:t>
            </a:r>
            <a:r>
              <a:rPr lang="ru-RU" sz="2000" dirty="0" smtClean="0"/>
              <a:t>. 1880г.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767320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62050"/>
          </a:xfrm>
        </p:spPr>
        <p:txBody>
          <a:bodyPr/>
          <a:lstStyle/>
          <a:p>
            <a:r>
              <a:rPr lang="ru-RU" dirty="0" smtClean="0"/>
              <a:t>Три закона Артура Кларка.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755576" y="1340768"/>
            <a:ext cx="5544616" cy="4824536"/>
          </a:xfrm>
        </p:spPr>
        <p:txBody>
          <a:bodyPr/>
          <a:lstStyle/>
          <a:p>
            <a:pPr marL="340614" indent="-285750">
              <a:buFont typeface="Arial" pitchFamily="34" charset="0"/>
              <a:buChar char="•"/>
            </a:pPr>
            <a:r>
              <a:rPr lang="ru-RU" dirty="0" smtClean="0"/>
              <a:t>Когда </a:t>
            </a:r>
            <a:r>
              <a:rPr lang="ru-RU" dirty="0"/>
              <a:t>уважаемый, но пожилой учёный утверждает, что что-то возможно — он почти наверняка прав. Когда он утверждает, что что-то невозможно — он, весьма вероятно, </a:t>
            </a:r>
            <a:r>
              <a:rPr lang="ru-RU" dirty="0" smtClean="0"/>
              <a:t>ошибается.</a:t>
            </a:r>
          </a:p>
          <a:p>
            <a:pPr marL="340614" indent="-285750">
              <a:buFont typeface="Arial" pitchFamily="34" charset="0"/>
              <a:buChar char="•"/>
            </a:pPr>
            <a:endParaRPr lang="ru-RU" dirty="0" smtClean="0"/>
          </a:p>
          <a:p>
            <a:pPr marL="340614" indent="-285750">
              <a:buFont typeface="Arial" pitchFamily="34" charset="0"/>
              <a:buChar char="•"/>
            </a:pPr>
            <a:r>
              <a:rPr lang="ru-RU" dirty="0" smtClean="0"/>
              <a:t>Единственный </a:t>
            </a:r>
            <a:r>
              <a:rPr lang="ru-RU" dirty="0"/>
              <a:t>способ обнаружения пределов возможного состоит в том, чтобы отважиться </a:t>
            </a:r>
            <a:r>
              <a:rPr lang="ru-RU" dirty="0" smtClean="0"/>
              <a:t>сделать </a:t>
            </a:r>
            <a:r>
              <a:rPr lang="ru-RU" dirty="0"/>
              <a:t>шаг в </a:t>
            </a:r>
            <a:r>
              <a:rPr lang="ru-RU" dirty="0" smtClean="0"/>
              <a:t>невозможное.</a:t>
            </a:r>
          </a:p>
          <a:p>
            <a:pPr marL="340614" indent="-285750">
              <a:buFont typeface="Arial" pitchFamily="34" charset="0"/>
              <a:buChar char="•"/>
            </a:pPr>
            <a:endParaRPr lang="ru-RU" dirty="0" smtClean="0"/>
          </a:p>
          <a:p>
            <a:pPr marL="340614" indent="-285750">
              <a:buFont typeface="Arial" pitchFamily="34" charset="0"/>
              <a:buChar char="•"/>
            </a:pPr>
            <a:r>
              <a:rPr lang="ru-RU" dirty="0" smtClean="0"/>
              <a:t>Любая </a:t>
            </a:r>
            <a:r>
              <a:rPr lang="ru-RU" dirty="0"/>
              <a:t>достаточно развитая технология неотличима от магии.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24745"/>
            <a:ext cx="2513828" cy="3111174"/>
          </a:xfrm>
        </p:spPr>
      </p:pic>
    </p:spTree>
    <p:extLst>
      <p:ext uri="{BB962C8B-B14F-4D97-AF65-F5344CB8AC3E}">
        <p14:creationId xmlns:p14="http://schemas.microsoft.com/office/powerpoint/2010/main" val="335291349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495</TotalTime>
  <Words>703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Техническая</vt:lpstr>
      <vt:lpstr>Твердый переплет</vt:lpstr>
      <vt:lpstr>Метро</vt:lpstr>
      <vt:lpstr>Обычная</vt:lpstr>
      <vt:lpstr>Новые способы движения в XXI веке.</vt:lpstr>
      <vt:lpstr>Как французы в 1910 году представляли себе 2000?</vt:lpstr>
      <vt:lpstr> </vt:lpstr>
      <vt:lpstr> </vt:lpstr>
      <vt:lpstr>Сигвей?</vt:lpstr>
      <vt:lpstr> </vt:lpstr>
      <vt:lpstr> </vt:lpstr>
      <vt:lpstr>Презентация PowerPoint</vt:lpstr>
      <vt:lpstr>Три закона Артура Кларка.</vt:lpstr>
      <vt:lpstr>Сегвей.</vt:lpstr>
      <vt:lpstr> Martin Jetpack.</vt:lpstr>
      <vt:lpstr>SolarImpulse - самолет на солнечных батареях (HB-SIA).</vt:lpstr>
      <vt:lpstr>Puffin.</vt:lpstr>
      <vt:lpstr>Самолёт с овальным крылом.</vt:lpstr>
      <vt:lpstr>Солнечный парус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31</cp:revision>
  <dcterms:created xsi:type="dcterms:W3CDTF">2011-11-10T08:25:21Z</dcterms:created>
  <dcterms:modified xsi:type="dcterms:W3CDTF">2011-11-11T09:14:51Z</dcterms:modified>
</cp:coreProperties>
</file>