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75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l" defTabSz="825500">
              <a:lnSpc>
                <a:spcPct val="100000"/>
              </a:lnSpc>
              <a:buSzTx/>
              <a:buNone/>
              <a:defRPr sz="36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algn="l" defTabSz="825500">
              <a:lnSpc>
                <a:spcPct val="100000"/>
              </a:lnSpc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  <a:lvl2pPr marL="0" indent="457200" algn="l" defTabSz="825500">
              <a:lnSpc>
                <a:spcPct val="100000"/>
              </a:lnSpc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2pPr>
            <a:lvl3pPr marL="0" indent="914400" algn="l" defTabSz="825500">
              <a:lnSpc>
                <a:spcPct val="100000"/>
              </a:lnSpc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3pPr>
            <a:lvl4pPr marL="0" indent="1371600" algn="l" defTabSz="825500">
              <a:lnSpc>
                <a:spcPct val="100000"/>
              </a:lnSpc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4pPr>
            <a:lvl5pPr marL="0" indent="1828800" algn="l" defTabSz="825500">
              <a:lnSpc>
                <a:spcPct val="100000"/>
              </a:lnSpc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 defTabSz="2438338">
              <a:lnSpc>
                <a:spcPct val="80000"/>
              </a:lnSpc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 defTabSz="2438338">
              <a:lnSpc>
                <a:spcPct val="80000"/>
              </a:lnSpc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 defTabSz="2438338">
              <a:lnSpc>
                <a:spcPct val="80000"/>
              </a:lnSpc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 defTabSz="2438338">
              <a:lnSpc>
                <a:spcPct val="80000"/>
              </a:lnSpc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 defTabSz="2438338">
              <a:lnSpc>
                <a:spcPct val="80000"/>
              </a:lnSpc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buSzTx/>
              <a:buNone/>
              <a:defRPr sz="25000" b="1" spc="-250">
                <a:latin typeface="+mn-lt"/>
                <a:ea typeface="+mn-ea"/>
                <a:cs typeface="+mn-cs"/>
                <a:sym typeface="Helvetica Neue"/>
              </a:defRPr>
            </a:lvl1pPr>
            <a:lvl2pPr marL="0" indent="457200" algn="ctr" defTabSz="2438338">
              <a:lnSpc>
                <a:spcPct val="80000"/>
              </a:lnSpc>
              <a:buSzTx/>
              <a:buNone/>
              <a:defRPr sz="25000" b="1" spc="-250">
                <a:latin typeface="+mn-lt"/>
                <a:ea typeface="+mn-ea"/>
                <a:cs typeface="+mn-cs"/>
                <a:sym typeface="Helvetica Neue"/>
              </a:defRPr>
            </a:lvl2pPr>
            <a:lvl3pPr marL="0" indent="914400" algn="ctr" defTabSz="2438338">
              <a:lnSpc>
                <a:spcPct val="80000"/>
              </a:lnSpc>
              <a:buSzTx/>
              <a:buNone/>
              <a:defRPr sz="25000" b="1" spc="-250">
                <a:latin typeface="+mn-lt"/>
                <a:ea typeface="+mn-ea"/>
                <a:cs typeface="+mn-cs"/>
                <a:sym typeface="Helvetica Neue"/>
              </a:defRPr>
            </a:lvl3pPr>
            <a:lvl4pPr marL="0" indent="1371600" algn="ctr" defTabSz="2438338">
              <a:lnSpc>
                <a:spcPct val="80000"/>
              </a:lnSpc>
              <a:buSzTx/>
              <a:buNone/>
              <a:defRPr sz="25000" b="1" spc="-250">
                <a:latin typeface="+mn-lt"/>
                <a:ea typeface="+mn-ea"/>
                <a:cs typeface="+mn-cs"/>
                <a:sym typeface="Helvetica Neue"/>
              </a:defRPr>
            </a:lvl4pPr>
            <a:lvl5pPr marL="0" indent="1828800" algn="ctr" defTabSz="2438338">
              <a:lnSpc>
                <a:spcPct val="80000"/>
              </a:lnSpc>
              <a:buSzTx/>
              <a:buNone/>
              <a:defRPr sz="25000" b="1" spc="-25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l" defTabSz="825500">
              <a:lnSpc>
                <a:spcPct val="100000"/>
              </a:lnSpc>
              <a:buSzTx/>
              <a:buNone/>
              <a:defRPr sz="36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 algn="l" defTabSz="2438338">
              <a:lnSpc>
                <a:spcPct val="90000"/>
              </a:lnSpc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 algn="l" defTabSz="2438338">
              <a:lnSpc>
                <a:spcPct val="90000"/>
              </a:lnSpc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 algn="l" defTabSz="2438338">
              <a:lnSpc>
                <a:spcPct val="90000"/>
              </a:lnSpc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 algn="l" defTabSz="2438338">
              <a:lnSpc>
                <a:spcPct val="90000"/>
              </a:lnSpc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 algn="l" defTabSz="2438338">
              <a:lnSpc>
                <a:spcPct val="90000"/>
              </a:lnSpc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Миска салата с жареным рисом, варёными яйцами и палочками для еды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Тарелка с рублеными котлетами из лосося, салатом и хумусом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миска салата с жареным рисом, варёными яйцами и палочками для еды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15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l" defTabSz="825500">
              <a:lnSpc>
                <a:spcPct val="100000"/>
              </a:lnSpc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151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609600" indent="-609600" algn="l" defTabSz="2438338">
              <a:lnSpc>
                <a:spcPct val="90000"/>
              </a:lnSpc>
              <a:spcBef>
                <a:spcPts val="4500"/>
              </a:spcBef>
              <a:defRPr>
                <a:latin typeface="+mn-lt"/>
                <a:ea typeface="+mn-ea"/>
                <a:cs typeface="+mn-cs"/>
                <a:sym typeface="Helvetica Neue"/>
              </a:defRPr>
            </a:lvl1pPr>
            <a:lvl2pPr marL="1219200" algn="l" defTabSz="2438338">
              <a:lnSpc>
                <a:spcPct val="90000"/>
              </a:lnSpc>
              <a:spcBef>
                <a:spcPts val="4500"/>
              </a:spcBef>
              <a:defRPr>
                <a:latin typeface="+mn-lt"/>
                <a:ea typeface="+mn-ea"/>
                <a:cs typeface="+mn-cs"/>
                <a:sym typeface="Helvetica Neue"/>
              </a:defRPr>
            </a:lvl2pPr>
            <a:lvl3pPr marL="1828800" algn="l" defTabSz="2438338">
              <a:lnSpc>
                <a:spcPct val="90000"/>
              </a:lnSpc>
              <a:spcBef>
                <a:spcPts val="4500"/>
              </a:spcBef>
              <a:defRPr>
                <a:latin typeface="+mn-lt"/>
                <a:ea typeface="+mn-ea"/>
                <a:cs typeface="+mn-cs"/>
                <a:sym typeface="Helvetica Neue"/>
              </a:defRPr>
            </a:lvl3pPr>
            <a:lvl4pPr marL="2438400" algn="l" defTabSz="2438338">
              <a:lnSpc>
                <a:spcPct val="90000"/>
              </a:lnSpc>
              <a:spcBef>
                <a:spcPts val="4500"/>
              </a:spcBef>
              <a:defRPr>
                <a:latin typeface="+mn-lt"/>
                <a:ea typeface="+mn-ea"/>
                <a:cs typeface="+mn-cs"/>
                <a:sym typeface="Helvetica Neue"/>
              </a:defRPr>
            </a:lvl4pPr>
            <a:lvl5pPr marL="3048000" algn="l" defTabSz="2438338">
              <a:lnSpc>
                <a:spcPct val="90000"/>
              </a:lnSpc>
              <a:spcBef>
                <a:spcPts val="4500"/>
              </a:spcBef>
              <a:defRPr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Авокадо и лаймы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l" defTabSz="825500">
              <a:lnSpc>
                <a:spcPct val="100000"/>
              </a:lnSpc>
              <a:buSzTx/>
              <a:buNone/>
              <a:defRPr sz="36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algn="l" defTabSz="825500">
              <a:lnSpc>
                <a:spcPct val="100000"/>
              </a:lnSpc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  <a:lvl2pPr marL="0" indent="457200" algn="l" defTabSz="825500">
              <a:lnSpc>
                <a:spcPct val="100000"/>
              </a:lnSpc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2pPr>
            <a:lvl3pPr marL="0" indent="914400" algn="l" defTabSz="825500">
              <a:lnSpc>
                <a:spcPct val="100000"/>
              </a:lnSpc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3pPr>
            <a:lvl4pPr marL="0" indent="1371600" algn="l" defTabSz="825500">
              <a:lnSpc>
                <a:spcPct val="100000"/>
              </a:lnSpc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4pPr>
            <a:lvl5pPr marL="0" indent="1828800" algn="l" defTabSz="825500">
              <a:lnSpc>
                <a:spcPct val="100000"/>
              </a:lnSpc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арелка с рублеными котлетами из лосося, салатом и хумусом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algn="l" defTabSz="825500">
              <a:lnSpc>
                <a:spcPct val="100000"/>
              </a:lnSpc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  <a:lvl2pPr marL="0" indent="457200" algn="l" defTabSz="825500">
              <a:lnSpc>
                <a:spcPct val="100000"/>
              </a:lnSpc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2pPr>
            <a:lvl3pPr marL="0" indent="914400" algn="l" defTabSz="825500">
              <a:lnSpc>
                <a:spcPct val="100000"/>
              </a:lnSpc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3pPr>
            <a:lvl4pPr marL="0" indent="1371600" algn="l" defTabSz="825500">
              <a:lnSpc>
                <a:spcPct val="100000"/>
              </a:lnSpc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4pPr>
            <a:lvl5pPr marL="0" indent="1828800" algn="l" defTabSz="825500">
              <a:lnSpc>
                <a:spcPct val="100000"/>
              </a:lnSpc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8101" y="12942617"/>
            <a:ext cx="495301" cy="5172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l" defTabSz="825500">
              <a:lnSpc>
                <a:spcPct val="100000"/>
              </a:lnSpc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l" defTabSz="825500">
              <a:lnSpc>
                <a:spcPct val="100000"/>
              </a:lnSpc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8101" y="12942617"/>
            <a:ext cx="495301" cy="5172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l" defTabSz="825500">
              <a:lnSpc>
                <a:spcPct val="100000"/>
              </a:lnSpc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l" defTabSz="825500">
              <a:lnSpc>
                <a:spcPct val="100000"/>
              </a:lnSpc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algn="l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Helvetica Neue"/>
              </a:defRPr>
            </a:lvl1pPr>
            <a:lvl2pPr marL="0" indent="457200" algn="l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Helvetica Neue"/>
              </a:defRPr>
            </a:lvl2pPr>
            <a:lvl3pPr marL="0" indent="914400" algn="l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Helvetica Neue"/>
              </a:defRPr>
            </a:lvl3pPr>
            <a:lvl4pPr marL="0" indent="1371600" algn="l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Helvetica Neue"/>
              </a:defRPr>
            </a:lvl4pPr>
            <a:lvl5pPr marL="0" indent="1828800" algn="l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8101" y="12938383"/>
            <a:ext cx="495301" cy="51721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059600" marR="0" indent="-609600" algn="just" defTabSz="4572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1669200" marR="0" indent="-609600" algn="just" defTabSz="4572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2278800" marR="0" indent="-609600" algn="just" defTabSz="4572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2888400" marR="0" indent="-609600" algn="just" defTabSz="4572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3498000" marR="0" indent="-609600" algn="just" defTabSz="4572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4107600" marR="0" indent="-609600" algn="just" defTabSz="4572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4717200" marR="0" indent="-609600" algn="just" defTabSz="4572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5326800" marR="0" indent="-609600" algn="just" defTabSz="4572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5936400" marR="0" indent="-609600" algn="just" defTabSz="4572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Выполнила: Смирнова И.М.,…"/>
          <p:cNvSpPr txBox="1">
            <a:spLocks noGrp="1"/>
          </p:cNvSpPr>
          <p:nvPr>
            <p:ph type="body" idx="21"/>
          </p:nvPr>
        </p:nvSpPr>
        <p:spPr>
          <a:xfrm>
            <a:off x="13814170" y="8681929"/>
            <a:ext cx="10471923" cy="3720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defTabSz="767715">
              <a:defRPr sz="4185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Выполнила: Смирнова И.М., </a:t>
            </a:r>
          </a:p>
          <a:p>
            <a:pPr defTabSz="767715">
              <a:defRPr sz="4185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группа 5030103/90301</a:t>
            </a:r>
          </a:p>
          <a:p>
            <a:pPr defTabSz="767715">
              <a:defRPr sz="4185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767715">
              <a:defRPr sz="4185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Научный руководитель: Руколайне С.А., профессор ВШТМиМФ, д.ф.-м.н. </a:t>
            </a:r>
          </a:p>
        </p:txBody>
      </p:sp>
      <p:sp>
        <p:nvSpPr>
          <p:cNvPr id="162" name="ПОСТРОЕНИЕ МОДЕЛИ ОБРАБОТКИ ЕСТЕСТВЕННОГО ЯЗЫКА ДЛЯ РЕШЕНИЯ ЗАДАЧИ КЛАССИФИКАЦИИ ТРАНСКРИБАЦИЙ"/>
          <p:cNvSpPr txBox="1">
            <a:spLocks noGrp="1"/>
          </p:cNvSpPr>
          <p:nvPr>
            <p:ph type="ctrTitle"/>
          </p:nvPr>
        </p:nvSpPr>
        <p:spPr>
          <a:xfrm>
            <a:off x="406503" y="3427372"/>
            <a:ext cx="23570994" cy="4361215"/>
          </a:xfrm>
          <a:prstGeom prst="rect">
            <a:avLst/>
          </a:prstGeom>
        </p:spPr>
        <p:txBody>
          <a:bodyPr/>
          <a:lstStyle>
            <a:lvl1pPr algn="ctr" defTabSz="1682453">
              <a:lnSpc>
                <a:spcPct val="120000"/>
              </a:lnSpc>
              <a:defRPr sz="8004" spc="-16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ПОСТРОЕНИЕ МОДЕЛИ ОБРАБОТКИ ЕСТЕСТВЕННОГО ЯЗЫКА ДЛЯ РЕШЕНИЯ ЗАДАЧИ КЛАССИФИКАЦИИ ТРАНСКРИБАЦИЙ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АРХИТЕКТУРА МОДЕЛИ BER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АРХИТЕКТУРА МОДЕЛИ BERT</a:t>
            </a:r>
          </a:p>
        </p:txBody>
      </p:sp>
      <p:sp>
        <p:nvSpPr>
          <p:cNvPr id="211" name="Архитектура модели BERT состоит из 12 энкодеров Трансформера"/>
          <p:cNvSpPr txBox="1">
            <a:spLocks noGrp="1"/>
          </p:cNvSpPr>
          <p:nvPr>
            <p:ph type="body" sz="quarter" idx="1"/>
          </p:nvPr>
        </p:nvSpPr>
        <p:spPr>
          <a:xfrm>
            <a:off x="893794" y="2533955"/>
            <a:ext cx="18880106" cy="1123645"/>
          </a:xfrm>
          <a:prstGeom prst="rect">
            <a:avLst/>
          </a:prstGeom>
        </p:spPr>
        <p:txBody>
          <a:bodyPr>
            <a:normAutofit/>
          </a:bodyPr>
          <a:lstStyle>
            <a:lvl1pPr marL="179999" indent="270000">
              <a:buSzTx/>
              <a:buNone/>
            </a:lvl1pPr>
          </a:lstStyle>
          <a:p>
            <a:r>
              <a:rPr dirty="0" err="1"/>
              <a:t>Архитектура</a:t>
            </a:r>
            <a:r>
              <a:rPr dirty="0"/>
              <a:t> </a:t>
            </a:r>
            <a:r>
              <a:rPr dirty="0" err="1"/>
              <a:t>модели</a:t>
            </a:r>
            <a:r>
              <a:rPr dirty="0"/>
              <a:t> BERT </a:t>
            </a:r>
            <a:r>
              <a:rPr dirty="0" err="1"/>
              <a:t>состоит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12 </a:t>
            </a:r>
            <a:r>
              <a:rPr dirty="0" err="1"/>
              <a:t>энкодеров</a:t>
            </a:r>
            <a:r>
              <a:rPr dirty="0"/>
              <a:t> </a:t>
            </a:r>
            <a:r>
              <a:rPr dirty="0" err="1"/>
              <a:t>Трансформера</a:t>
            </a:r>
            <a:endParaRPr dirty="0"/>
          </a:p>
        </p:txBody>
      </p:sp>
      <p:pic>
        <p:nvPicPr>
          <p:cNvPr id="212" name="Снимок экрана 2023-05-14 в 18.07.43.png" descr="Снимок экрана 2023-05-14 в 18.07.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247" y="3871266"/>
            <a:ext cx="11683506" cy="8054667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214" name="Рис 6. «Строение энкодера»"/>
          <p:cNvSpPr txBox="1"/>
          <p:nvPr/>
        </p:nvSpPr>
        <p:spPr>
          <a:xfrm>
            <a:off x="9421177" y="11947225"/>
            <a:ext cx="5968188" cy="590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79999" indent="270000" defTabSz="457200">
              <a:lnSpc>
                <a:spcPct val="150000"/>
              </a:lnSpc>
              <a:defRPr sz="35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Рис 6. «Строение энкодера»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АРХИТЕКТУРА МОДЕЛИ BER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АРХИТЕКТУРА МОДЕЛИ BERT</a:t>
            </a:r>
          </a:p>
        </p:txBody>
      </p:sp>
      <p:sp>
        <p:nvSpPr>
          <p:cNvPr id="217" name="Вычисление матриц запроса, ключа и значения (Query, Key, Value)…"/>
          <p:cNvSpPr txBox="1">
            <a:spLocks noGrp="1"/>
          </p:cNvSpPr>
          <p:nvPr>
            <p:ph type="body" sz="half" idx="1"/>
          </p:nvPr>
        </p:nvSpPr>
        <p:spPr>
          <a:xfrm>
            <a:off x="969532" y="3953578"/>
            <a:ext cx="11106803" cy="7681594"/>
          </a:xfrm>
          <a:prstGeom prst="rect">
            <a:avLst/>
          </a:prstGeom>
        </p:spPr>
        <p:txBody>
          <a:bodyPr/>
          <a:lstStyle/>
          <a:p>
            <a:pPr marL="773430" indent="-773430" algn="just" defTabSz="2121354">
              <a:spcBef>
                <a:spcPts val="3900"/>
              </a:spcBef>
              <a:buSzPct val="100000"/>
              <a:buAutoNum type="arabicPeriod"/>
              <a:defRPr sz="417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Вычисление матриц запроса, ключа и значения (Query, Key, Value)</a:t>
            </a:r>
          </a:p>
          <a:p>
            <a:pPr marL="773430" indent="-773430" algn="just" defTabSz="2121354">
              <a:spcBef>
                <a:spcPts val="3900"/>
              </a:spcBef>
              <a:buSzPct val="100000"/>
              <a:buAutoNum type="arabicPeriod"/>
              <a:defRPr sz="417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Получение коэффициентов attention scores</a:t>
            </a:r>
          </a:p>
          <a:p>
            <a:pPr marL="773430" indent="-773430" algn="just" defTabSz="2121354">
              <a:spcBef>
                <a:spcPts val="3900"/>
              </a:spcBef>
              <a:buSzPct val="100000"/>
              <a:buAutoNum type="arabicPeriod"/>
              <a:defRPr sz="417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Деление полученных коэффициентов на квадратный корень из размерности векторов ключа и применение функции softmax</a:t>
            </a:r>
          </a:p>
          <a:p>
            <a:pPr marL="773430" indent="-773430" algn="just" defTabSz="2121354">
              <a:spcBef>
                <a:spcPts val="3900"/>
              </a:spcBef>
              <a:buSzPct val="100000"/>
              <a:buAutoNum type="arabicPeriod"/>
              <a:defRPr sz="417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Умножение каждого вектора значения на softmax-коэффициент</a:t>
            </a:r>
          </a:p>
          <a:p>
            <a:pPr marL="773430" indent="-773430" algn="just" defTabSz="2121354">
              <a:spcBef>
                <a:spcPts val="3900"/>
              </a:spcBef>
              <a:buSzPct val="100000"/>
              <a:buAutoNum type="arabicPeriod"/>
              <a:defRPr sz="417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Сложение взвешенных векторов значения для каждого слова</a:t>
            </a:r>
          </a:p>
        </p:txBody>
      </p:sp>
      <p:sp>
        <p:nvSpPr>
          <p:cNvPr id="218" name="Строение энкодера: слой Self-Attention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Строение энкодера: слой Self-Attention</a:t>
            </a:r>
          </a:p>
        </p:txBody>
      </p:sp>
      <p:pic>
        <p:nvPicPr>
          <p:cNvPr id="219" name="Снимок экрана 2023-05-24 в 16.09.32.png" descr="Снимок экрана 2023-05-24 в 16.09.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8384" y="8265638"/>
            <a:ext cx="10018936" cy="3628654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Рис 7. «Принцип работы слоя Self-Attention»"/>
          <p:cNvSpPr txBox="1"/>
          <p:nvPr/>
        </p:nvSpPr>
        <p:spPr>
          <a:xfrm>
            <a:off x="14316975" y="6508685"/>
            <a:ext cx="8561755" cy="590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Рис 7. «Принцип работы слоя Self-Attention»</a:t>
            </a:r>
          </a:p>
        </p:txBody>
      </p:sp>
      <p:sp>
        <p:nvSpPr>
          <p:cNvPr id="221" name="Рис 8. «Multi-head Attention»"/>
          <p:cNvSpPr txBox="1"/>
          <p:nvPr/>
        </p:nvSpPr>
        <p:spPr>
          <a:xfrm>
            <a:off x="15841254" y="11950328"/>
            <a:ext cx="5513196" cy="590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Рис 8. «Multi-head Attention»</a:t>
            </a:r>
          </a:p>
        </p:txBody>
      </p:sp>
      <p:pic>
        <p:nvPicPr>
          <p:cNvPr id="222" name="Снимок экрана 2023-05-24 в 19.11.56.png" descr="Снимок экрана 2023-05-24 в 19.11.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8384" y="3409816"/>
            <a:ext cx="10018936" cy="2984365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1945170" y="12938383"/>
            <a:ext cx="481163" cy="517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АРХИТЕКТУРА МОДЕЛИ BER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АРХИТЕКТУРА МОДЕЛИ BERT</a:t>
            </a:r>
          </a:p>
        </p:txBody>
      </p:sp>
      <p:sp>
        <p:nvSpPr>
          <p:cNvPr id="226" name="Feed Forward - полносвязная нейронная сеть, которая применятся к каждому слову, пришедшему на выход из слоя внутреннего внимания…"/>
          <p:cNvSpPr txBox="1">
            <a:spLocks noGrp="1"/>
          </p:cNvSpPr>
          <p:nvPr>
            <p:ph type="body" sz="half" idx="1"/>
          </p:nvPr>
        </p:nvSpPr>
        <p:spPr>
          <a:xfrm>
            <a:off x="1348680" y="4148322"/>
            <a:ext cx="11106804" cy="7681594"/>
          </a:xfrm>
          <a:prstGeom prst="rect">
            <a:avLst/>
          </a:prstGeom>
        </p:spPr>
        <p:txBody>
          <a:bodyPr/>
          <a:lstStyle/>
          <a:p>
            <a:pPr marL="0" indent="0" algn="just" defTabSz="2340805">
              <a:spcBef>
                <a:spcPts val="4300"/>
              </a:spcBef>
              <a:buSzTx/>
              <a:buNone/>
              <a:defRPr sz="460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Feed Forward</a:t>
            </a:r>
            <a:r>
              <a:t> - полносвязная нейронная сеть, которая применятся к каждому слову, пришедшему на выход из слоя внутреннего внимания</a:t>
            </a:r>
          </a:p>
          <a:p>
            <a:pPr marL="0" indent="0" algn="just" defTabSz="2340805">
              <a:spcBef>
                <a:spcPts val="4300"/>
              </a:spcBef>
              <a:buSzTx/>
              <a:buNone/>
              <a:defRPr sz="460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Add &amp; Normalize</a:t>
            </a:r>
            <a:r>
              <a:t>:</a:t>
            </a:r>
          </a:p>
          <a:p>
            <a:pPr marL="0" indent="0" algn="just" defTabSz="2340805">
              <a:spcBef>
                <a:spcPts val="4300"/>
              </a:spcBef>
              <a:buSzTx/>
              <a:buNone/>
              <a:defRPr sz="460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Add - реализация механизма skip connection</a:t>
            </a:r>
          </a:p>
          <a:p>
            <a:pPr marL="0" indent="0" algn="just" defTabSz="2340805">
              <a:spcBef>
                <a:spcPts val="4300"/>
              </a:spcBef>
              <a:buSzTx/>
              <a:buNone/>
              <a:defRPr sz="460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Normalize - нормализация по всем признакам приходящих на вход векторов эмбеддингов</a:t>
            </a:r>
          </a:p>
        </p:txBody>
      </p:sp>
      <p:sp>
        <p:nvSpPr>
          <p:cNvPr id="227" name="Строение энкодера: слои Feed Forward и Add&amp;Normalize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Строение энкодера: слои Feed Forward и Add&amp;Normalize</a:t>
            </a:r>
          </a:p>
        </p:txBody>
      </p:sp>
      <p:pic>
        <p:nvPicPr>
          <p:cNvPr id="228" name="Снимок экрана 2023-05-19 в 19.40.58.png" descr="Снимок экрана 2023-05-19 в 19.40.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1467" y="3665208"/>
            <a:ext cx="9931380" cy="864782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230" name="Рис 9. «Слои энкодера Feed Forward и Add&amp;Normalize»"/>
          <p:cNvSpPr txBox="1"/>
          <p:nvPr/>
        </p:nvSpPr>
        <p:spPr>
          <a:xfrm>
            <a:off x="13233100" y="12288748"/>
            <a:ext cx="9488114" cy="1098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Рис 9. «Слои энкодера Feed Forward и Add&amp;Normalize»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ОБУЧЕНИЕ МОДЕЛ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ОБУЧЕНИЕ МОДЕЛИ</a:t>
            </a:r>
          </a:p>
        </p:txBody>
      </p:sp>
      <p:sp>
        <p:nvSpPr>
          <p:cNvPr id="233" name="Применение Transfer Learning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Применение Transfer Learning</a:t>
            </a:r>
          </a:p>
        </p:txBody>
      </p:sp>
      <p:sp>
        <p:nvSpPr>
          <p:cNvPr id="234" name="Transfer Learning, или трансферное обучение - метод обучения нейронных сетей, при котором нейронная сеть сначала предобучается на большом количестве данных, а  потом дообучается на решение конкретной узкоспециализированной задачи"/>
          <p:cNvSpPr txBox="1">
            <a:spLocks noGrp="1"/>
          </p:cNvSpPr>
          <p:nvPr>
            <p:ph type="body" sz="quarter" idx="1"/>
          </p:nvPr>
        </p:nvSpPr>
        <p:spPr>
          <a:xfrm>
            <a:off x="1230196" y="3397127"/>
            <a:ext cx="22286977" cy="244908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Transfer Learning</a:t>
            </a:r>
            <a:r>
              <a:t>, или </a:t>
            </a:r>
            <a:r>
              <a:rPr b="1"/>
              <a:t>трансферное обучение</a:t>
            </a:r>
            <a:r>
              <a:t> - метод обучения нейронных сетей, при котором нейронная сеть сначала предобучается на большом количестве данных, а  потом дообучается на решение конкретной узкоспециализированной задачи</a:t>
            </a:r>
          </a:p>
        </p:txBody>
      </p:sp>
      <p:pic>
        <p:nvPicPr>
          <p:cNvPr id="235" name="final.png" descr="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128" y="5839201"/>
            <a:ext cx="14289113" cy="5863929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37" name="Рис 10. «Применение подхода Transfer Learning в модели BERT»"/>
          <p:cNvSpPr txBox="1"/>
          <p:nvPr/>
        </p:nvSpPr>
        <p:spPr>
          <a:xfrm>
            <a:off x="5277204" y="12025398"/>
            <a:ext cx="14192961" cy="590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Рис 10. «Применение подхода Transfer Learning в модели BERT»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ОБУЧЕНИЕ МОДЕЛ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ОБУЧЕНИЕ МОДЕЛИ</a:t>
            </a:r>
          </a:p>
        </p:txBody>
      </p:sp>
      <p:sp>
        <p:nvSpPr>
          <p:cNvPr id="240" name="Предобучение: задача языкового моделирования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Предобучение: задача языкового моделирования</a:t>
            </a:r>
          </a:p>
        </p:txBody>
      </p:sp>
      <p:sp>
        <p:nvSpPr>
          <p:cNvPr id="241" name="В каждом входном предложении с помощью специальных «умных» масок маскируются 15% слов и модель учится предсказывать эти замаскированные слова"/>
          <p:cNvSpPr txBox="1">
            <a:spLocks noGrp="1"/>
          </p:cNvSpPr>
          <p:nvPr>
            <p:ph type="body" sz="quarter" idx="1"/>
          </p:nvPr>
        </p:nvSpPr>
        <p:spPr>
          <a:xfrm>
            <a:off x="1206500" y="3402532"/>
            <a:ext cx="21971000" cy="17255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В каждом входном предложении с помощью специальных «умных» масок маскируются 15% слов и модель учится предсказывать эти замаскированные слова</a:t>
            </a:r>
          </a:p>
        </p:txBody>
      </p:sp>
      <p:pic>
        <p:nvPicPr>
          <p:cNvPr id="242" name="Снимок экрана 2023-05-19 в 19.05.21.png" descr="Снимок экрана 2023-05-19 в 19.05.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992" y="5209675"/>
            <a:ext cx="10004016" cy="6333669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244" name="Рис 11. «Обучение модели на задачу языкового моделирования»"/>
          <p:cNvSpPr txBox="1"/>
          <p:nvPr/>
        </p:nvSpPr>
        <p:spPr>
          <a:xfrm>
            <a:off x="5095520" y="11945504"/>
            <a:ext cx="14192961" cy="590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Рис 11. «Обучение модели на задачу языкового моделирования»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ОБУЧЕНИЕ МОДЕЛ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ОБУЧЕНИЕ МОДЕЛИ</a:t>
            </a:r>
          </a:p>
        </p:txBody>
      </p:sp>
      <p:sp>
        <p:nvSpPr>
          <p:cNvPr id="247" name="Предобучение: задача классификации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Предобучение: задача классификации</a:t>
            </a:r>
          </a:p>
        </p:txBody>
      </p:sp>
      <p:sp>
        <p:nvSpPr>
          <p:cNvPr id="248" name="Модель учится классифицировать каждые два предложения на предмет того, идут ли они друг за другом"/>
          <p:cNvSpPr txBox="1">
            <a:spLocks noGrp="1"/>
          </p:cNvSpPr>
          <p:nvPr>
            <p:ph type="body" sz="quarter" idx="1"/>
          </p:nvPr>
        </p:nvSpPr>
        <p:spPr>
          <a:xfrm>
            <a:off x="1271457" y="3260351"/>
            <a:ext cx="21841086" cy="1433164"/>
          </a:xfrm>
          <a:prstGeom prst="rect">
            <a:avLst/>
          </a:prstGeom>
        </p:spPr>
        <p:txBody>
          <a:bodyPr/>
          <a:lstStyle>
            <a:lvl1pPr marL="0" indent="0" defTabSz="2365188">
              <a:lnSpc>
                <a:spcPct val="100000"/>
              </a:lnSpc>
              <a:spcBef>
                <a:spcPts val="4300"/>
              </a:spcBef>
              <a:buSzTx/>
              <a:buNone/>
              <a:defRPr sz="4656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Модель учится классифицировать каждые два предложения на предмет того, идут ли они друг за другом</a:t>
            </a:r>
          </a:p>
        </p:txBody>
      </p:sp>
      <p:pic>
        <p:nvPicPr>
          <p:cNvPr id="249" name="Снимок экрана 2023-05-19 в 19.20.14.png" descr="Снимок экрана 2023-05-19 в 19.20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244" y="4490418"/>
            <a:ext cx="11048141" cy="7052926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251" name="Рис 12. «Обучение модели на задачу классификации»"/>
          <p:cNvSpPr txBox="1"/>
          <p:nvPr/>
        </p:nvSpPr>
        <p:spPr>
          <a:xfrm>
            <a:off x="5095519" y="11945504"/>
            <a:ext cx="14192962" cy="590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Рис 12. «Обучение модели на задачу классификации»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ОБУЧЕНИЕ МОДЕЛ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ОБУЧЕНИЕ МОДЕЛИ</a:t>
            </a:r>
          </a:p>
        </p:txBody>
      </p:sp>
      <p:sp>
        <p:nvSpPr>
          <p:cNvPr id="254" name="Дообучение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Дообучение</a:t>
            </a:r>
          </a:p>
        </p:txBody>
      </p:sp>
      <p:sp>
        <p:nvSpPr>
          <p:cNvPr id="255" name="дообучение было реализовано на специально сформированном датасете…"/>
          <p:cNvSpPr txBox="1">
            <a:spLocks noGrp="1"/>
          </p:cNvSpPr>
          <p:nvPr>
            <p:ph type="body" idx="1"/>
          </p:nvPr>
        </p:nvSpPr>
        <p:spPr>
          <a:xfrm>
            <a:off x="2553833" y="3449925"/>
            <a:ext cx="19527262" cy="9087116"/>
          </a:xfrm>
          <a:prstGeom prst="rect">
            <a:avLst/>
          </a:prstGeom>
        </p:spPr>
        <p:txBody>
          <a:bodyPr/>
          <a:lstStyle/>
          <a:p>
            <a:pPr marL="554736" indent="-554736" algn="just" defTabSz="2218888">
              <a:lnSpc>
                <a:spcPct val="100000"/>
              </a:lnSpc>
              <a:spcBef>
                <a:spcPts val="4000"/>
              </a:spcBef>
              <a:defRPr sz="436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дообучение было реализовано на специально сформированном датасете</a:t>
            </a:r>
          </a:p>
          <a:p>
            <a:pPr marL="554736" indent="-554736" algn="just" defTabSz="2218888">
              <a:lnSpc>
                <a:spcPct val="100000"/>
              </a:lnSpc>
              <a:spcBef>
                <a:spcPts val="4000"/>
              </a:spcBef>
              <a:defRPr sz="436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текст транскрибаций, поступающий на вход, был токенизирован и разбит на батчи для подачи в модель</a:t>
            </a:r>
          </a:p>
          <a:p>
            <a:pPr marL="554736" indent="-554736" algn="just" defTabSz="2218888">
              <a:lnSpc>
                <a:spcPct val="100000"/>
              </a:lnSpc>
              <a:spcBef>
                <a:spcPts val="4000"/>
              </a:spcBef>
              <a:defRPr sz="436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модель была дообучена для решения задачи классификации транскрибаций на 2005 классов</a:t>
            </a:r>
          </a:p>
          <a:p>
            <a:pPr marL="554736" indent="-554736" algn="just" defTabSz="2218888">
              <a:lnSpc>
                <a:spcPct val="100000"/>
              </a:lnSpc>
              <a:spcBef>
                <a:spcPts val="4000"/>
              </a:spcBef>
              <a:defRPr sz="436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 дообучении веса всех энкодеров были разморожены и дообучены</a:t>
            </a:r>
          </a:p>
          <a:p>
            <a:pPr marL="554736" indent="-554736" algn="just" defTabSz="2218888">
              <a:lnSpc>
                <a:spcPct val="100000"/>
              </a:lnSpc>
              <a:spcBef>
                <a:spcPts val="4000"/>
              </a:spcBef>
              <a:defRPr sz="436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реализация модели была написана на языке Python при помощи библиотеки PyTorch</a:t>
            </a:r>
          </a:p>
          <a:p>
            <a:pPr marL="554736" indent="-554736" algn="just" defTabSz="2218888">
              <a:lnSpc>
                <a:spcPct val="100000"/>
              </a:lnSpc>
              <a:spcBef>
                <a:spcPts val="4000"/>
              </a:spcBef>
              <a:defRPr sz="436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 изменении классификатора можно не переобучать заново все веса модели, а переобучить только верхний полносвязный слой</a:t>
            </a:r>
          </a:p>
        </p:txBody>
      </p:sp>
      <p:sp>
        <p:nvSpPr>
          <p:cNvPr id="256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ВАЛИДАЦИЯ МОДЕЛИ И АНАЛИЗ РЕЗУЛЬТАТОВ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2377400" cy="1433163"/>
          </a:xfrm>
          <a:prstGeom prst="rect">
            <a:avLst/>
          </a:prstGeom>
        </p:spPr>
        <p:txBody>
          <a:bodyPr/>
          <a:lstStyle>
            <a:lvl1pPr defTabSz="2096971">
              <a:defRPr sz="7310" spc="-146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ВАЛИДАЦИЯ МОДЕЛИ И АНАЛИЗ РЕЗУЛЬТАТОВ</a:t>
            </a:r>
          </a:p>
        </p:txBody>
      </p:sp>
      <p:sp>
        <p:nvSpPr>
          <p:cNvPr id="259" name="Основной метрикой, используемой для оценки качества работы модели является метрика accuracy:"/>
          <p:cNvSpPr txBox="1">
            <a:spLocks noGrp="1"/>
          </p:cNvSpPr>
          <p:nvPr>
            <p:ph type="body" sz="quarter" idx="1"/>
          </p:nvPr>
        </p:nvSpPr>
        <p:spPr>
          <a:xfrm>
            <a:off x="1416387" y="2739022"/>
            <a:ext cx="19276334" cy="1754873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Основной метрикой, используемой для оценки качества работы модели является метрика accuracy: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0" name="Уравнение"/>
              <p:cNvSpPr txBox="1"/>
              <p:nvPr/>
            </p:nvSpPr>
            <p:spPr>
              <a:xfrm>
                <a:off x="8341079" y="4720254"/>
                <a:ext cx="7701842" cy="135427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5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𝑎𝑐𝑐𝑢𝑟𝑎𝑐𝑦</m:t>
                      </m:r>
                      <m:r>
                        <a:rPr sz="5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5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5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𝑐𝑜𝑟𝑟𝑒𝑐𝑡</m:t>
                          </m:r>
                        </m:num>
                        <m:den>
                          <m:r>
                            <a:rPr sz="5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𝑎𝑙𝑙</m:t>
                          </m:r>
                        </m:den>
                      </m:f>
                      <m:r>
                        <a:rPr sz="5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∗100%</m:t>
                      </m:r>
                    </m:oMath>
                  </m:oMathPara>
                </a14:m>
                <a:endParaRPr sz="5300"/>
              </a:p>
            </p:txBody>
          </p:sp>
        </mc:Choice>
        <mc:Fallback>
          <p:sp>
            <p:nvSpPr>
              <p:cNvPr id="260" name="Уравнение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079" y="4720254"/>
                <a:ext cx="7701842" cy="1354278"/>
              </a:xfrm>
              <a:prstGeom prst="rect">
                <a:avLst/>
              </a:prstGeom>
              <a:blipFill>
                <a:blip r:embed="rId2"/>
                <a:stretch>
                  <a:fillRect r="-6329" b="-855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1" name="Построенная модель классификации по каждому из уровней показала следующую точность:"/>
          <p:cNvSpPr txBox="1"/>
          <p:nvPr/>
        </p:nvSpPr>
        <p:spPr>
          <a:xfrm>
            <a:off x="1416387" y="6965567"/>
            <a:ext cx="19276334" cy="175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>
              <a:spcBef>
                <a:spcPts val="4500"/>
              </a:spcBef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Построенная модель классификации по каждому из уровней показала следующую точность:</a:t>
            </a:r>
          </a:p>
        </p:txBody>
      </p:sp>
      <p:sp>
        <p:nvSpPr>
          <p:cNvPr id="262" name="1й уровень - 86%…"/>
          <p:cNvSpPr txBox="1"/>
          <p:nvPr/>
        </p:nvSpPr>
        <p:spPr>
          <a:xfrm>
            <a:off x="9634134" y="8324851"/>
            <a:ext cx="5115732" cy="4476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/>
          <a:p>
            <a:pPr lvl="1" indent="411479" algn="just" defTabSz="2194505">
              <a:lnSpc>
                <a:spcPct val="150000"/>
              </a:lnSpc>
              <a:spcBef>
                <a:spcPts val="4000"/>
              </a:spcBef>
              <a:defRPr sz="43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dirty="0"/>
              <a:t>1й </a:t>
            </a:r>
            <a:r>
              <a:rPr sz="4800" dirty="0" err="1"/>
              <a:t>уровень</a:t>
            </a:r>
            <a:r>
              <a:rPr sz="4800" dirty="0"/>
              <a:t> - 86%</a:t>
            </a:r>
          </a:p>
          <a:p>
            <a:pPr marL="161999" indent="243000" algn="just" defTabSz="411479">
              <a:lnSpc>
                <a:spcPct val="150000"/>
              </a:lnSpc>
              <a:defRPr sz="43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dirty="0"/>
              <a:t>2й </a:t>
            </a:r>
            <a:r>
              <a:rPr sz="4800" dirty="0" err="1"/>
              <a:t>уровень</a:t>
            </a:r>
            <a:r>
              <a:rPr sz="4800" dirty="0"/>
              <a:t> - 73%</a:t>
            </a:r>
          </a:p>
          <a:p>
            <a:pPr marL="161999" indent="243000" algn="just" defTabSz="411479">
              <a:lnSpc>
                <a:spcPct val="150000"/>
              </a:lnSpc>
              <a:defRPr sz="43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dirty="0"/>
              <a:t>3й </a:t>
            </a:r>
            <a:r>
              <a:rPr sz="4800" dirty="0" err="1"/>
              <a:t>уровень</a:t>
            </a:r>
            <a:r>
              <a:rPr sz="4800" dirty="0"/>
              <a:t> - 64%</a:t>
            </a:r>
          </a:p>
          <a:p>
            <a:pPr marL="161999" indent="243000" algn="just" defTabSz="411479">
              <a:lnSpc>
                <a:spcPct val="150000"/>
              </a:lnSpc>
              <a:defRPr sz="43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dirty="0"/>
              <a:t>4й </a:t>
            </a:r>
            <a:r>
              <a:rPr sz="4800" dirty="0" err="1"/>
              <a:t>уровень</a:t>
            </a:r>
            <a:r>
              <a:rPr sz="4800" dirty="0"/>
              <a:t> - 58%</a:t>
            </a:r>
          </a:p>
        </p:txBody>
      </p:sp>
      <p:sp>
        <p:nvSpPr>
          <p:cNvPr id="263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ПОПЫТКИ УЛУЧШЕНИЯ ТОЧНОСТИ КЛАССИФИКАЦИИ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2263100" cy="1433163"/>
          </a:xfrm>
          <a:prstGeom prst="rect">
            <a:avLst/>
          </a:prstGeom>
        </p:spPr>
        <p:txBody>
          <a:bodyPr/>
          <a:lstStyle>
            <a:lvl1pPr defTabSz="1755604">
              <a:defRPr sz="6120" spc="-122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ПОПЫТКИ УЛУЧШЕНИЯ ТОЧНОСТИ КЛАССИФИКАЦИИ</a:t>
            </a:r>
          </a:p>
        </p:txBody>
      </p:sp>
      <p:sp>
        <p:nvSpPr>
          <p:cNvPr id="266" name="В дополнение к построению модели мной были проверены следующие гипотезы, нацеленные на улучшения качества классификации:…"/>
          <p:cNvSpPr txBox="1"/>
          <p:nvPr/>
        </p:nvSpPr>
        <p:spPr>
          <a:xfrm>
            <a:off x="2189395" y="2249905"/>
            <a:ext cx="20005210" cy="10020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just" defTabSz="2218888">
              <a:spcBef>
                <a:spcPts val="4000"/>
              </a:spcBef>
              <a:defRPr sz="436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 дополнение к построению модели мной были проверены следующие гипотезы, нацеленные на улучшения качества классификации:</a:t>
            </a:r>
          </a:p>
          <a:p>
            <a:pPr marL="808990" indent="-808990" algn="just" defTabSz="2218888">
              <a:spcBef>
                <a:spcPts val="4000"/>
              </a:spcBef>
              <a:buSzPct val="100000"/>
              <a:buAutoNum type="arabicPeriod"/>
              <a:defRPr sz="436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Обучение модели на обращениях, поступающих всем операторам. Изначально проверенная гипотеза. Модель, обученная на специально отобранных операторах, лучше в среднем на 4% по каждому уровню</a:t>
            </a:r>
          </a:p>
          <a:p>
            <a:pPr marL="808990" indent="-808990" algn="just" defTabSz="2218888">
              <a:spcBef>
                <a:spcPts val="4000"/>
              </a:spcBef>
              <a:buSzPct val="100000"/>
              <a:buAutoNum type="arabicPeriod"/>
              <a:defRPr sz="436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Обучение отдельной модели для классификации каждого уровня. Точность предсказания модели в этом случае улучшилась в среднем по каждому уровню на десятые доли процента</a:t>
            </a:r>
          </a:p>
          <a:p>
            <a:pPr marL="808990" indent="-808990" algn="just" defTabSz="2218888">
              <a:spcBef>
                <a:spcPts val="4000"/>
              </a:spcBef>
              <a:buSzPct val="100000"/>
              <a:buAutoNum type="arabicPeriod"/>
              <a:defRPr sz="436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Алгоритм фильтрации предсказаний модели, основанный на бизнес-логике. Согласно этому алгоритму выдаётся то из предсказаний модели, которое является одновременно и наиболее вероятным и подходит к сплиту, на котором находится оператор. Благодаря внедрению алгоритма точность увеличилась в среднем на 2% по каждому уровню</a:t>
            </a:r>
          </a:p>
        </p:txBody>
      </p:sp>
      <p:sp>
        <p:nvSpPr>
          <p:cNvPr id="267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ЗАКЛЮЧЕНИЕ И ДАЛЬНЕЙШИЕ ПЕРСПЕКТИВ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048204">
              <a:defRPr sz="7140" spc="-142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ЗАКЛЮЧЕНИЕ И ДАЛЬНЕЙШИЕ ПЕРСПЕКТИВЫ</a:t>
            </a:r>
          </a:p>
        </p:txBody>
      </p:sp>
      <p:sp>
        <p:nvSpPr>
          <p:cNvPr id="270" name="Была решена задача классификации транскрибаций обращений клиентов в контактные центры компаний. Автоматизация этого процесса ускорит  работу операторов, а также позволит компании уменьшить затраты на их обучение.…"/>
          <p:cNvSpPr txBox="1"/>
          <p:nvPr/>
        </p:nvSpPr>
        <p:spPr>
          <a:xfrm>
            <a:off x="2281541" y="2676447"/>
            <a:ext cx="19820918" cy="9500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just">
              <a:spcBef>
                <a:spcPts val="4500"/>
              </a:spcBef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Была решена задача классификации транскрибаций обращений клиентов в контактные центры компаний. Автоматизация этого процесса ускорит  работу операторов, а также позволит компании уменьшить затраты на их обучение.</a:t>
            </a:r>
          </a:p>
          <a:p>
            <a:pPr algn="just">
              <a:spcBef>
                <a:spcPts val="4500"/>
              </a:spcBef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Модель показала достаточно высокую точность предсказания и была обучена очень хорошо работать с данной узкоспециализированной информацией. Можно отметить следующие пути развития:</a:t>
            </a:r>
          </a:p>
          <a:p>
            <a:pPr marL="609600" indent="-609600" algn="just"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улучшение качества входных данных</a:t>
            </a:r>
          </a:p>
          <a:p>
            <a:pPr marL="609600" indent="-609600" algn="just"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добавление нетекстовых признаков</a:t>
            </a:r>
          </a:p>
          <a:p>
            <a:pPr marL="609600" indent="-609600" algn="just"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использование новых архитектур нейронных сетей</a:t>
            </a:r>
          </a:p>
        </p:txBody>
      </p:sp>
      <p:sp>
        <p:nvSpPr>
          <p:cNvPr id="271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АКТУАЛЬНОСТЬ И ЦЕЛЬ РАБОТ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АКТУАЛЬНОСТЬ И ЦЕЛЬ РАБОТЫ</a:t>
            </a:r>
          </a:p>
        </p:txBody>
      </p:sp>
      <p:sp>
        <p:nvSpPr>
          <p:cNvPr id="165" name="В настоящее время существует тенденция к автоматизации всех ручных процессов с целью экономии времени на выполнение задач, повышения качества их выполнения и снижения финансовых затрат. Область работы с человеческой речью не является исключением и автома"/>
          <p:cNvSpPr txBox="1">
            <a:spLocks noGrp="1"/>
          </p:cNvSpPr>
          <p:nvPr>
            <p:ph type="body" idx="1"/>
          </p:nvPr>
        </p:nvSpPr>
        <p:spPr>
          <a:xfrm>
            <a:off x="1854353" y="2968877"/>
            <a:ext cx="20675294" cy="8630690"/>
          </a:xfrm>
          <a:prstGeom prst="rect">
            <a:avLst/>
          </a:prstGeom>
        </p:spPr>
        <p:txBody>
          <a:bodyPr/>
          <a:lstStyle/>
          <a:p>
            <a:pPr marL="0" indent="0" defTabSz="429768">
              <a:buSzTx/>
              <a:buNone/>
              <a:defRPr sz="4512"/>
            </a:pPr>
            <a:r>
              <a:t>В настоящее время существует тенденция к </a:t>
            </a:r>
            <a:r>
              <a:rPr b="1"/>
              <a:t>автоматизации всех ручных процессов</a:t>
            </a:r>
            <a:r>
              <a:t> с целью экономии времени на выполнение задач, повышения качества их выполнения и снижения финансовых затрат. Область работы с человеческой речью не является исключением и автоматизируется при помощи нейронных сетей.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marL="0" indent="0" defTabSz="429768">
              <a:buSzTx/>
              <a:buNone/>
              <a:defRPr sz="4512"/>
            </a:pP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marL="0" indent="0" defTabSz="429768">
              <a:buSzTx/>
              <a:buNone/>
              <a:defRPr sz="4512"/>
            </a:pPr>
            <a:r>
              <a:rPr b="1"/>
              <a:t>Целью данной работы</a:t>
            </a:r>
            <a:r>
              <a:t> является построение модели обработки естественного языка для решения задачи многоклассовой классификации транскрибаций обращений клиентов в контактные центры компании с целью автоматизации процесса распределения вопросов клиентов по продуктам и сервисам компании.</a:t>
            </a:r>
          </a:p>
        </p:txBody>
      </p:sp>
      <p:sp>
        <p:nvSpPr>
          <p:cNvPr id="166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2039599" y="12922250"/>
            <a:ext cx="304801" cy="517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Спасибо за внимание!"/>
          <p:cNvSpPr txBox="1">
            <a:spLocks noGrp="1"/>
          </p:cNvSpPr>
          <p:nvPr>
            <p:ph type="title"/>
          </p:nvPr>
        </p:nvSpPr>
        <p:spPr>
          <a:xfrm>
            <a:off x="2277685" y="5297528"/>
            <a:ext cx="19828630" cy="209619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20000"/>
              </a:lnSpc>
              <a:defRPr sz="11600" spc="-232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Спасибо за внимание!</a:t>
            </a:r>
          </a:p>
        </p:txBody>
      </p:sp>
      <p:sp>
        <p:nvSpPr>
          <p:cNvPr id="274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ОСТАНОВКА ЗАДАЧИ И ПОДГОТОВКА ДАННЫХ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2023821">
              <a:defRPr sz="7054" spc="-14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ПОСТАНОВКА ЗАДАЧИ И ПОДГОТОВКА ДАННЫХ</a:t>
            </a:r>
          </a:p>
        </p:txBody>
      </p:sp>
      <p:pic>
        <p:nvPicPr>
          <p:cNvPr id="169" name="Снимок экрана 2023-05-24 в 22.35.15.png" descr="Снимок экрана 2023-05-24 в 22.35.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51" y="3953281"/>
            <a:ext cx="21451698" cy="684536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Формат входных данных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Формат</a:t>
            </a:r>
            <a:r>
              <a:rPr dirty="0"/>
              <a:t> </a:t>
            </a:r>
            <a:r>
              <a:rPr dirty="0" err="1"/>
              <a:t>входных</a:t>
            </a:r>
            <a:r>
              <a:rPr dirty="0"/>
              <a:t> </a:t>
            </a:r>
            <a:r>
              <a:rPr dirty="0" err="1"/>
              <a:t>данных</a:t>
            </a:r>
            <a:endParaRPr dirty="0"/>
          </a:p>
        </p:txBody>
      </p:sp>
      <p:sp>
        <p:nvSpPr>
          <p:cNvPr id="171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2039599" y="12938383"/>
            <a:ext cx="304801" cy="517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72" name="Рис 1. «Формат входных данных»"/>
          <p:cNvSpPr txBox="1"/>
          <p:nvPr/>
        </p:nvSpPr>
        <p:spPr>
          <a:xfrm>
            <a:off x="8260357" y="11444180"/>
            <a:ext cx="7010202" cy="590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79999" indent="270000" defTabSz="457200">
              <a:lnSpc>
                <a:spcPct val="150000"/>
              </a:lnSpc>
              <a:defRPr sz="35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Рис 1. «Формат входных данных»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ПОСТАНОВКА ЗАДАЧИ И ПОДГОТОВКА ДАННЫХ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2136878" cy="1433163"/>
          </a:xfrm>
          <a:prstGeom prst="rect">
            <a:avLst/>
          </a:prstGeom>
        </p:spPr>
        <p:txBody>
          <a:bodyPr/>
          <a:lstStyle>
            <a:lvl1pPr defTabSz="2023821">
              <a:defRPr sz="7054" spc="-14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ПОСТАНОВКА ЗАДАЧИ И ПОДГОТОВКА ДАННЫХ</a:t>
            </a:r>
          </a:p>
        </p:txBody>
      </p:sp>
      <p:sp>
        <p:nvSpPr>
          <p:cNvPr id="175" name="Постановка задачи классификации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Постановка</a:t>
            </a:r>
            <a:r>
              <a:rPr dirty="0"/>
              <a:t> </a:t>
            </a:r>
            <a:r>
              <a:rPr dirty="0" err="1"/>
              <a:t>задачи</a:t>
            </a:r>
            <a:r>
              <a:rPr dirty="0"/>
              <a:t> </a:t>
            </a:r>
            <a:r>
              <a:rPr dirty="0" err="1"/>
              <a:t>классификации</a:t>
            </a:r>
            <a:endParaRPr dirty="0"/>
          </a:p>
        </p:txBody>
      </p:sp>
      <p:sp>
        <p:nvSpPr>
          <p:cNvPr id="176" name="Необходимо классифицировать тексты транскрибаций обращений на соответствующее количество классов на каждом уровне:"/>
          <p:cNvSpPr txBox="1">
            <a:spLocks noGrp="1"/>
          </p:cNvSpPr>
          <p:nvPr>
            <p:ph type="body" sz="quarter" idx="1"/>
          </p:nvPr>
        </p:nvSpPr>
        <p:spPr>
          <a:xfrm>
            <a:off x="1372377" y="4295898"/>
            <a:ext cx="21971001" cy="1950728"/>
          </a:xfrm>
          <a:prstGeom prst="rect">
            <a:avLst/>
          </a:prstGeom>
        </p:spPr>
        <p:txBody>
          <a:bodyPr/>
          <a:lstStyle>
            <a:lvl1pPr marL="179999" indent="41400">
              <a:lnSpc>
                <a:spcPct val="110000"/>
              </a:lnSpc>
              <a:buSzTx/>
              <a:buNone/>
            </a:lvl1pPr>
          </a:lstStyle>
          <a:p>
            <a:r>
              <a:t>Необходимо классифицировать тексты транскрибаций обращений на соответствующее количество классов на каждом уровне:</a:t>
            </a:r>
          </a:p>
        </p:txBody>
      </p:sp>
      <p:sp>
        <p:nvSpPr>
          <p:cNvPr id="177" name="1й уровень - 39 классов…"/>
          <p:cNvSpPr txBox="1"/>
          <p:nvPr/>
        </p:nvSpPr>
        <p:spPr>
          <a:xfrm>
            <a:off x="8918488" y="6808239"/>
            <a:ext cx="7549473" cy="3878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79999" indent="270000" algn="l" defTabSz="457200">
              <a:lnSpc>
                <a:spcPct val="150000"/>
              </a:lnSpc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1й уровень - 39 классов</a:t>
            </a:r>
          </a:p>
          <a:p>
            <a:pPr marL="179999" indent="270000" algn="l" defTabSz="457200">
              <a:lnSpc>
                <a:spcPct val="150000"/>
              </a:lnSpc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2й уровень - 440 классов</a:t>
            </a:r>
          </a:p>
          <a:p>
            <a:pPr marL="179999" indent="270000" algn="l" defTabSz="457200">
              <a:lnSpc>
                <a:spcPct val="150000"/>
              </a:lnSpc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3й уровень - 1797 классов</a:t>
            </a:r>
          </a:p>
          <a:p>
            <a:pPr marL="179999" indent="270000" algn="l" defTabSz="457200">
              <a:lnSpc>
                <a:spcPct val="150000"/>
              </a:lnSpc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4й уровень - 2005 классов</a:t>
            </a:r>
          </a:p>
        </p:txBody>
      </p:sp>
      <p:sp>
        <p:nvSpPr>
          <p:cNvPr id="178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2033351" y="12938383"/>
            <a:ext cx="304801" cy="517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ПОСТАНОВКА ЗАДАЧИ И ПОДГОТОВКА ДАННЫХ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2129750" cy="1433163"/>
          </a:xfrm>
          <a:prstGeom prst="rect">
            <a:avLst/>
          </a:prstGeom>
        </p:spPr>
        <p:txBody>
          <a:bodyPr/>
          <a:lstStyle>
            <a:lvl1pPr defTabSz="2023821">
              <a:defRPr sz="7054" spc="-14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ПОСТАНОВКА ЗАДАЧИ И ПОДГОТОВКА ДАННЫХ</a:t>
            </a:r>
          </a:p>
        </p:txBody>
      </p:sp>
      <p:sp>
        <p:nvSpPr>
          <p:cNvPr id="181" name="Подготовка входных данных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Подготовка</a:t>
            </a:r>
            <a:r>
              <a:rPr dirty="0"/>
              <a:t> </a:t>
            </a:r>
            <a:r>
              <a:rPr dirty="0" err="1"/>
              <a:t>входных</a:t>
            </a:r>
            <a:r>
              <a:rPr dirty="0"/>
              <a:t> </a:t>
            </a:r>
            <a:r>
              <a:rPr dirty="0" err="1"/>
              <a:t>данных</a:t>
            </a:r>
            <a:endParaRPr dirty="0"/>
          </a:p>
        </p:txBody>
      </p:sp>
      <p:sp>
        <p:nvSpPr>
          <p:cNvPr id="182" name="удалены все повторяющиеся строки, а также все строки с повторяющимися значениями в поле call_id…"/>
          <p:cNvSpPr txBox="1">
            <a:spLocks noGrp="1"/>
          </p:cNvSpPr>
          <p:nvPr>
            <p:ph type="body" idx="1"/>
          </p:nvPr>
        </p:nvSpPr>
        <p:spPr>
          <a:xfrm>
            <a:off x="3043594" y="3761958"/>
            <a:ext cx="18296812" cy="903466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3300"/>
              </a:spcBef>
            </a:pPr>
            <a:r>
              <a:t>удалены все повторяющиеся строки, а также все строки с повторяющимися значениями в поле </a:t>
            </a:r>
            <a:r>
              <a:rPr i="1"/>
              <a:t>call_id</a:t>
            </a:r>
          </a:p>
          <a:p>
            <a:pPr>
              <a:lnSpc>
                <a:spcPct val="90000"/>
              </a:lnSpc>
              <a:spcBef>
                <a:spcPts val="3300"/>
              </a:spcBef>
            </a:pPr>
            <a:r>
              <a:t>удалены все строки, в которых обращениям соответствует устаревшая или некорректная классификация</a:t>
            </a:r>
          </a:p>
          <a:p>
            <a:pPr>
              <a:lnSpc>
                <a:spcPct val="90000"/>
              </a:lnSpc>
              <a:spcBef>
                <a:spcPts val="3300"/>
              </a:spcBef>
            </a:pPr>
            <a:r>
              <a:t>в строках, в которых значения каких-то уровней отсутствуют на местах пропусков было прописано «</a:t>
            </a:r>
            <a:r>
              <a:rPr i="1"/>
              <a:t>Пусто</a:t>
            </a:r>
            <a:r>
              <a:t>», что соответствует исходному классификатору. Строки со всеми отсутствующими значениями были удалены</a:t>
            </a:r>
          </a:p>
          <a:p>
            <a:pPr>
              <a:lnSpc>
                <a:spcPct val="90000"/>
              </a:lnSpc>
              <a:spcBef>
                <a:spcPts val="3300"/>
              </a:spcBef>
            </a:pPr>
            <a:r>
              <a:t>удалены все строки, в которых клиент задает несколько вопросов по разным проблемам</a:t>
            </a:r>
          </a:p>
          <a:p>
            <a:pPr>
              <a:lnSpc>
                <a:spcPct val="90000"/>
              </a:lnSpc>
              <a:spcBef>
                <a:spcPts val="3300"/>
              </a:spcBef>
            </a:pPr>
            <a:r>
              <a:t>удалены все строки, в которых столбец </a:t>
            </a:r>
            <a:r>
              <a:rPr i="1"/>
              <a:t>text </a:t>
            </a:r>
            <a:r>
              <a:t>пустой</a:t>
            </a:r>
          </a:p>
        </p:txBody>
      </p:sp>
      <p:sp>
        <p:nvSpPr>
          <p:cNvPr id="183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2033351" y="12938383"/>
            <a:ext cx="304801" cy="517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ОСТАНОВКА ЗАДАЧИ И ПОДГОТОВКА ДАННЫХ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2129750" cy="1433163"/>
          </a:xfrm>
          <a:prstGeom prst="rect">
            <a:avLst/>
          </a:prstGeom>
        </p:spPr>
        <p:txBody>
          <a:bodyPr/>
          <a:lstStyle>
            <a:lvl1pPr defTabSz="2023821">
              <a:defRPr sz="7054" spc="-14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ПОСТАНОВКА ЗАДАЧИ И ПОДГОТОВКА ДАННЫХ</a:t>
            </a:r>
          </a:p>
        </p:txBody>
      </p:sp>
      <p:sp>
        <p:nvSpPr>
          <p:cNvPr id="186" name="Обработка текста транскрибаций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Обработка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</a:t>
            </a:r>
            <a:r>
              <a:rPr dirty="0" err="1"/>
              <a:t>транскрибаций</a:t>
            </a:r>
            <a:endParaRPr dirty="0"/>
          </a:p>
        </p:txBody>
      </p:sp>
      <p:sp>
        <p:nvSpPr>
          <p:cNvPr id="187" name="удаление стоп-слов, т.е. часто используемых слов, которые встречаются во всех обращениях и не влияют на решение задачи классификации…"/>
          <p:cNvSpPr txBox="1"/>
          <p:nvPr/>
        </p:nvSpPr>
        <p:spPr>
          <a:xfrm>
            <a:off x="2834309" y="4233886"/>
            <a:ext cx="17723859" cy="7654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1059600" indent="-609600" algn="just" defTabSz="457200">
              <a:lnSpc>
                <a:spcPct val="110000"/>
              </a:lnSpc>
              <a:spcBef>
                <a:spcPts val="5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удаление стоп-слов, т.е. часто используемых слов, которые встречаются во всех обращениях и не влияют на решение задачи классификации</a:t>
            </a:r>
          </a:p>
          <a:p>
            <a:pPr marL="1059600" indent="-609600" algn="just" defTabSz="457200">
              <a:lnSpc>
                <a:spcPct val="110000"/>
              </a:lnSpc>
              <a:spcBef>
                <a:spcPts val="5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приведение всех слов к нижнему регистру</a:t>
            </a:r>
          </a:p>
          <a:p>
            <a:pPr marL="1059600" indent="-609600" algn="just" defTabSz="457200">
              <a:lnSpc>
                <a:spcPct val="110000"/>
              </a:lnSpc>
              <a:spcBef>
                <a:spcPts val="5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замена имен, фамилий, отчеств, названий организаций, названий торговых марок и имён числительных на специальные токены «Name», «Surn», «Patr», «Orgn», «Trad», «NUMR» соответственно</a:t>
            </a:r>
          </a:p>
        </p:txBody>
      </p:sp>
      <p:sp>
        <p:nvSpPr>
          <p:cNvPr id="188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2033351" y="12938383"/>
            <a:ext cx="304801" cy="517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ПОСТАНОВКА ЗАДАЧИ И ПОДГОТОВКА ДАННЫХ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2167850" cy="1433163"/>
          </a:xfrm>
          <a:prstGeom prst="rect">
            <a:avLst/>
          </a:prstGeom>
        </p:spPr>
        <p:txBody>
          <a:bodyPr/>
          <a:lstStyle>
            <a:lvl1pPr defTabSz="2023821">
              <a:defRPr sz="7054" spc="-14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ПОСТАНОВКА ЗАДАЧИ И ПОДГОТОВКА ДАННЫХ</a:t>
            </a:r>
          </a:p>
        </p:txBody>
      </p:sp>
      <p:sp>
        <p:nvSpPr>
          <p:cNvPr id="191" name="Обработка текста транскрибаций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Обработка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</a:t>
            </a:r>
            <a:r>
              <a:rPr dirty="0" err="1"/>
              <a:t>транскрибаций</a:t>
            </a:r>
            <a:endParaRPr dirty="0"/>
          </a:p>
        </p:txBody>
      </p:sp>
      <p:sp>
        <p:nvSpPr>
          <p:cNvPr id="192" name="Текст до обработки:…"/>
          <p:cNvSpPr txBox="1"/>
          <p:nvPr/>
        </p:nvSpPr>
        <p:spPr>
          <a:xfrm>
            <a:off x="1402333" y="3484104"/>
            <a:ext cx="21579334" cy="9083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179999" indent="-9399" algn="just" defTabSz="457200">
              <a:lnSpc>
                <a:spcPct val="90000"/>
              </a:lnSpc>
              <a:spcBef>
                <a:spcPts val="5000"/>
              </a:spcBef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обработки</a:t>
            </a:r>
            <a:r>
              <a:rPr dirty="0"/>
              <a:t>:</a:t>
            </a:r>
          </a:p>
          <a:p>
            <a:pPr marL="179999" indent="-9399" algn="just" defTabSz="457200">
              <a:lnSpc>
                <a:spcPct val="90000"/>
              </a:lnSpc>
              <a:spcBef>
                <a:spcPts val="5000"/>
              </a:spcBef>
              <a:defRPr sz="4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«OPERATOR </a:t>
            </a:r>
            <a:r>
              <a:rPr dirty="0" err="1"/>
              <a:t>меня</a:t>
            </a:r>
            <a:r>
              <a:rPr dirty="0"/>
              <a:t> </a:t>
            </a:r>
            <a:r>
              <a:rPr dirty="0" err="1"/>
              <a:t>зовут</a:t>
            </a:r>
            <a:r>
              <a:rPr dirty="0"/>
              <a:t> </a:t>
            </a:r>
            <a:r>
              <a:rPr dirty="0" err="1"/>
              <a:t>надежда</a:t>
            </a:r>
            <a:r>
              <a:rPr dirty="0"/>
              <a:t> </a:t>
            </a:r>
            <a:r>
              <a:rPr dirty="0" err="1"/>
              <a:t>здравствуйте</a:t>
            </a:r>
            <a:r>
              <a:rPr dirty="0"/>
              <a:t> CLIENT </a:t>
            </a:r>
            <a:r>
              <a:rPr dirty="0" err="1"/>
              <a:t>здравствуйте</a:t>
            </a:r>
            <a:r>
              <a:rPr dirty="0"/>
              <a:t> CLIENT </a:t>
            </a:r>
            <a:r>
              <a:rPr dirty="0" err="1"/>
              <a:t>подскажите</a:t>
            </a:r>
            <a:r>
              <a:rPr dirty="0"/>
              <a:t> </a:t>
            </a:r>
            <a:r>
              <a:rPr dirty="0" err="1"/>
              <a:t>пожалуйста</a:t>
            </a:r>
            <a:r>
              <a:rPr dirty="0"/>
              <a:t> </a:t>
            </a:r>
            <a:r>
              <a:rPr dirty="0" err="1"/>
              <a:t>пришло</a:t>
            </a:r>
            <a:r>
              <a:rPr dirty="0"/>
              <a:t> </a:t>
            </a:r>
            <a:r>
              <a:rPr dirty="0" err="1"/>
              <a:t>сообщение</a:t>
            </a:r>
            <a:r>
              <a:rPr dirty="0"/>
              <a:t> </a:t>
            </a:r>
            <a:r>
              <a:rPr dirty="0" err="1"/>
              <a:t>сегодня</a:t>
            </a:r>
            <a:r>
              <a:rPr dirty="0"/>
              <a:t> с </a:t>
            </a:r>
            <a:r>
              <a:rPr dirty="0" err="1"/>
              <a:t>утра</a:t>
            </a:r>
            <a:r>
              <a:rPr dirty="0"/>
              <a:t> </a:t>
            </a:r>
            <a:r>
              <a:rPr dirty="0" err="1"/>
              <a:t>мне</a:t>
            </a:r>
            <a:r>
              <a:rPr dirty="0"/>
              <a:t> </a:t>
            </a:r>
            <a:r>
              <a:rPr dirty="0" err="1"/>
              <a:t>два</a:t>
            </a:r>
            <a:r>
              <a:rPr dirty="0"/>
              <a:t> </a:t>
            </a:r>
            <a:r>
              <a:rPr dirty="0" err="1"/>
              <a:t>раза</a:t>
            </a:r>
            <a:r>
              <a:rPr dirty="0"/>
              <a:t> </a:t>
            </a:r>
            <a:r>
              <a:rPr dirty="0" err="1"/>
              <a:t>пришло</a:t>
            </a:r>
            <a:r>
              <a:rPr dirty="0"/>
              <a:t> </a:t>
            </a:r>
            <a:r>
              <a:rPr dirty="0" err="1"/>
              <a:t>федеральный</a:t>
            </a:r>
            <a:r>
              <a:rPr dirty="0"/>
              <a:t> </a:t>
            </a:r>
            <a:r>
              <a:rPr dirty="0" err="1"/>
              <a:t>закон</a:t>
            </a:r>
            <a:r>
              <a:rPr dirty="0"/>
              <a:t> CLIENT о </a:t>
            </a:r>
            <a:r>
              <a:rPr dirty="0" err="1"/>
              <a:t>доходах</a:t>
            </a:r>
            <a:r>
              <a:rPr dirty="0"/>
              <a:t> </a:t>
            </a:r>
            <a:r>
              <a:rPr dirty="0" err="1"/>
              <a:t>там</a:t>
            </a:r>
            <a:r>
              <a:rPr dirty="0"/>
              <a:t>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то</a:t>
            </a:r>
            <a:r>
              <a:rPr dirty="0"/>
              <a:t> </a:t>
            </a:r>
            <a:r>
              <a:rPr dirty="0" err="1"/>
              <a:t>такое</a:t>
            </a:r>
            <a:r>
              <a:rPr dirty="0"/>
              <a:t> OPERATOR а </a:t>
            </a:r>
            <a:r>
              <a:rPr dirty="0" err="1"/>
              <a:t>где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видите</a:t>
            </a:r>
            <a:r>
              <a:rPr dirty="0"/>
              <a:t> </a:t>
            </a:r>
            <a:r>
              <a:rPr dirty="0" err="1"/>
              <a:t>данное</a:t>
            </a:r>
            <a:r>
              <a:rPr dirty="0"/>
              <a:t> </a:t>
            </a:r>
            <a:r>
              <a:rPr dirty="0" err="1"/>
              <a:t>сообщение</a:t>
            </a:r>
            <a:r>
              <a:rPr dirty="0"/>
              <a:t> в </a:t>
            </a:r>
            <a:r>
              <a:rPr dirty="0" err="1"/>
              <a:t>самом</a:t>
            </a:r>
            <a:r>
              <a:rPr dirty="0"/>
              <a:t> </a:t>
            </a:r>
            <a:r>
              <a:rPr dirty="0" err="1"/>
              <a:t>приложении</a:t>
            </a:r>
            <a:r>
              <a:rPr dirty="0"/>
              <a:t> CLIENT </a:t>
            </a:r>
            <a:r>
              <a:rPr dirty="0" err="1"/>
              <a:t>нет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сообщение</a:t>
            </a:r>
            <a:r>
              <a:rPr dirty="0"/>
              <a:t> </a:t>
            </a:r>
            <a:r>
              <a:rPr dirty="0" err="1"/>
              <a:t>пришло</a:t>
            </a:r>
            <a:r>
              <a:rPr dirty="0"/>
              <a:t>…»</a:t>
            </a:r>
          </a:p>
          <a:p>
            <a:pPr marL="179999" indent="-9399" algn="just" defTabSz="457200">
              <a:lnSpc>
                <a:spcPct val="90000"/>
              </a:lnSpc>
              <a:spcBef>
                <a:spcPts val="5000"/>
              </a:spcBef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после</a:t>
            </a:r>
            <a:r>
              <a:rPr dirty="0"/>
              <a:t> </a:t>
            </a:r>
            <a:r>
              <a:rPr dirty="0" err="1"/>
              <a:t>обработки</a:t>
            </a:r>
            <a:r>
              <a:rPr dirty="0"/>
              <a:t>:</a:t>
            </a:r>
          </a:p>
          <a:p>
            <a:pPr marL="179999" indent="-9399" algn="just" defTabSz="457200">
              <a:lnSpc>
                <a:spcPct val="90000"/>
              </a:lnSpc>
              <a:spcBef>
                <a:spcPts val="5000"/>
              </a:spcBef>
              <a:defRPr sz="4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«operator </a:t>
            </a:r>
            <a:r>
              <a:rPr dirty="0" err="1"/>
              <a:t>меня</a:t>
            </a:r>
            <a:r>
              <a:rPr dirty="0"/>
              <a:t> </a:t>
            </a:r>
            <a:r>
              <a:rPr dirty="0" err="1"/>
              <a:t>зовут</a:t>
            </a:r>
            <a:r>
              <a:rPr dirty="0"/>
              <a:t> NAME </a:t>
            </a:r>
            <a:r>
              <a:rPr dirty="0" err="1"/>
              <a:t>здравствуйте</a:t>
            </a:r>
            <a:r>
              <a:rPr dirty="0"/>
              <a:t> client </a:t>
            </a:r>
            <a:r>
              <a:rPr dirty="0" err="1"/>
              <a:t>здравствуйте</a:t>
            </a:r>
            <a:r>
              <a:rPr dirty="0"/>
              <a:t> client </a:t>
            </a:r>
            <a:r>
              <a:rPr dirty="0" err="1"/>
              <a:t>подскажите</a:t>
            </a:r>
            <a:r>
              <a:rPr dirty="0"/>
              <a:t> </a:t>
            </a:r>
            <a:r>
              <a:rPr dirty="0" err="1"/>
              <a:t>пожалуйста</a:t>
            </a:r>
            <a:r>
              <a:rPr dirty="0"/>
              <a:t> </a:t>
            </a:r>
            <a:r>
              <a:rPr dirty="0" err="1"/>
              <a:t>пришло</a:t>
            </a:r>
            <a:r>
              <a:rPr dirty="0"/>
              <a:t> </a:t>
            </a:r>
            <a:r>
              <a:rPr dirty="0" err="1"/>
              <a:t>сообщение</a:t>
            </a:r>
            <a:r>
              <a:rPr dirty="0"/>
              <a:t> </a:t>
            </a:r>
            <a:r>
              <a:rPr dirty="0" err="1"/>
              <a:t>сегодня</a:t>
            </a:r>
            <a:r>
              <a:rPr dirty="0"/>
              <a:t> </a:t>
            </a:r>
            <a:r>
              <a:rPr dirty="0" err="1"/>
              <a:t>утра</a:t>
            </a:r>
            <a:r>
              <a:rPr dirty="0"/>
              <a:t> NUMR </a:t>
            </a:r>
            <a:r>
              <a:rPr dirty="0" err="1"/>
              <a:t>раза</a:t>
            </a:r>
            <a:r>
              <a:rPr dirty="0"/>
              <a:t> </a:t>
            </a:r>
            <a:r>
              <a:rPr dirty="0" err="1"/>
              <a:t>пришло</a:t>
            </a:r>
            <a:r>
              <a:rPr dirty="0"/>
              <a:t> </a:t>
            </a:r>
            <a:r>
              <a:rPr dirty="0" err="1"/>
              <a:t>федеральный</a:t>
            </a:r>
            <a:r>
              <a:rPr dirty="0"/>
              <a:t> </a:t>
            </a:r>
            <a:r>
              <a:rPr dirty="0" err="1"/>
              <a:t>закон</a:t>
            </a:r>
            <a:r>
              <a:rPr dirty="0"/>
              <a:t> client </a:t>
            </a:r>
            <a:r>
              <a:rPr dirty="0" err="1"/>
              <a:t>доходах</a:t>
            </a:r>
            <a:r>
              <a:rPr dirty="0"/>
              <a:t> </a:t>
            </a:r>
            <a:r>
              <a:rPr dirty="0" err="1"/>
              <a:t>там</a:t>
            </a:r>
            <a:r>
              <a:rPr dirty="0"/>
              <a:t> </a:t>
            </a:r>
            <a:r>
              <a:rPr dirty="0" err="1"/>
              <a:t>такое</a:t>
            </a:r>
            <a:r>
              <a:rPr dirty="0"/>
              <a:t> operator </a:t>
            </a:r>
            <a:r>
              <a:rPr dirty="0" err="1"/>
              <a:t>видите</a:t>
            </a:r>
            <a:r>
              <a:rPr dirty="0"/>
              <a:t> </a:t>
            </a:r>
            <a:r>
              <a:rPr dirty="0" err="1"/>
              <a:t>данное</a:t>
            </a:r>
            <a:r>
              <a:rPr dirty="0"/>
              <a:t> </a:t>
            </a:r>
            <a:r>
              <a:rPr dirty="0" err="1"/>
              <a:t>сообщение</a:t>
            </a:r>
            <a:r>
              <a:rPr dirty="0"/>
              <a:t> </a:t>
            </a:r>
            <a:r>
              <a:rPr dirty="0" err="1"/>
              <a:t>самом</a:t>
            </a:r>
            <a:r>
              <a:rPr dirty="0"/>
              <a:t> </a:t>
            </a:r>
            <a:r>
              <a:rPr dirty="0" err="1"/>
              <a:t>приложении</a:t>
            </a:r>
            <a:r>
              <a:rPr dirty="0"/>
              <a:t> client </a:t>
            </a:r>
            <a:r>
              <a:rPr dirty="0" err="1"/>
              <a:t>нет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сообщение</a:t>
            </a:r>
            <a:r>
              <a:rPr dirty="0"/>
              <a:t> </a:t>
            </a:r>
            <a:r>
              <a:rPr dirty="0" err="1"/>
              <a:t>пришло</a:t>
            </a:r>
            <a:r>
              <a:rPr dirty="0"/>
              <a:t>…»</a:t>
            </a:r>
          </a:p>
        </p:txBody>
      </p:sp>
      <p:sp>
        <p:nvSpPr>
          <p:cNvPr id="193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2033351" y="12938383"/>
            <a:ext cx="304801" cy="517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ПОДХОДЫ К РЕШЕНИЮ ЗАДАЧ В ОБЛАСТИ ОБРАБОТКИ ЕСТЕСТВЕННОГО ЯЗЫКА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848456"/>
          </a:xfrm>
          <a:prstGeom prst="rect">
            <a:avLst/>
          </a:prstGeom>
        </p:spPr>
        <p:txBody>
          <a:bodyPr/>
          <a:lstStyle>
            <a:lvl1pPr defTabSz="1731220">
              <a:lnSpc>
                <a:spcPct val="100000"/>
              </a:lnSpc>
              <a:defRPr sz="6035" spc="-12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ПОДХОДЫ К РЕШЕНИЮ ЗАДАЧ В ОБЛАСТИ ОБРАБОТКИ ЕСТЕСТВЕННОГО ЯЗЫКА</a:t>
            </a:r>
          </a:p>
        </p:txBody>
      </p:sp>
      <p:sp>
        <p:nvSpPr>
          <p:cNvPr id="196" name="Bag of Words (на основе One-hot encoding)…"/>
          <p:cNvSpPr txBox="1">
            <a:spLocks noGrp="1"/>
          </p:cNvSpPr>
          <p:nvPr>
            <p:ph type="body" idx="1"/>
          </p:nvPr>
        </p:nvSpPr>
        <p:spPr>
          <a:xfrm>
            <a:off x="1040622" y="3159545"/>
            <a:ext cx="21971001" cy="9661145"/>
          </a:xfrm>
          <a:prstGeom prst="rect">
            <a:avLst/>
          </a:prstGeom>
        </p:spPr>
        <p:txBody>
          <a:bodyPr/>
          <a:lstStyle/>
          <a:p>
            <a:pPr marL="996024" indent="-573024" defTabSz="429768">
              <a:defRPr sz="4512"/>
            </a:pPr>
            <a:r>
              <a:t>Bag of Words (на основе One-hot encoding)</a:t>
            </a:r>
          </a:p>
          <a:p>
            <a:pPr marL="169199" indent="253800" defTabSz="429768">
              <a:buSzTx/>
              <a:buNone/>
              <a:defRPr sz="4512"/>
            </a:pPr>
            <a:endParaRPr/>
          </a:p>
          <a:p>
            <a:pPr marL="169199" indent="253800" defTabSz="429768">
              <a:buSzTx/>
              <a:buNone/>
              <a:defRPr sz="4512"/>
            </a:pPr>
            <a:endParaRPr/>
          </a:p>
          <a:p>
            <a:pPr marL="996024" indent="-573024" defTabSz="429768">
              <a:defRPr sz="4512"/>
            </a:pPr>
            <a:r>
              <a:t>Word2Vec (FastText, GloVe)</a:t>
            </a:r>
          </a:p>
          <a:p>
            <a:pPr marL="169199" indent="253800" defTabSz="429768">
              <a:buSzTx/>
              <a:buNone/>
              <a:defRPr sz="4512"/>
            </a:pPr>
            <a:endParaRPr/>
          </a:p>
          <a:p>
            <a:pPr marL="169199" indent="253800" defTabSz="429768">
              <a:buSzTx/>
              <a:buNone/>
              <a:defRPr sz="4512"/>
            </a:pPr>
            <a:endParaRPr/>
          </a:p>
          <a:p>
            <a:pPr marL="996024" indent="-573024" defTabSz="429768">
              <a:defRPr sz="4512"/>
            </a:pPr>
            <a:r>
              <a:t>ELMo</a:t>
            </a:r>
          </a:p>
          <a:p>
            <a:pPr marL="996024" indent="-573024" defTabSz="429768">
              <a:defRPr sz="4512"/>
            </a:pPr>
            <a:endParaRPr/>
          </a:p>
          <a:p>
            <a:pPr marL="996024" indent="-573024" defTabSz="429768">
              <a:defRPr sz="4512"/>
            </a:pPr>
            <a:endParaRPr/>
          </a:p>
          <a:p>
            <a:pPr marL="996024" indent="-573024" defTabSz="429768">
              <a:defRPr sz="4512"/>
            </a:pPr>
            <a:r>
              <a:t>BERT</a:t>
            </a:r>
          </a:p>
        </p:txBody>
      </p:sp>
      <p:pic>
        <p:nvPicPr>
          <p:cNvPr id="197" name="Снимок экрана 2023-05-19 в 21.23.36.png" descr="Снимок экрана 2023-05-19 в 21.23.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879" y="5756294"/>
            <a:ext cx="8505506" cy="2791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Снимок экрана 2023-05-19 в 21.35.37.png" descr="Снимок экрана 2023-05-19 в 21.35.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980" y="8193726"/>
            <a:ext cx="7129263" cy="3512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Снимок экрана 2023-05-24 в 15.38.30.png" descr="Снимок экрана 2023-05-24 в 15.38.3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448" y="2174620"/>
            <a:ext cx="7629890" cy="228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Снимок экрана 2023-05-19 в 16.28.23.png" descr="Снимок экрана 2023-05-19 в 16.28.2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3389" y="8637793"/>
            <a:ext cx="6999699" cy="4402326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2033351" y="12938383"/>
            <a:ext cx="304801" cy="517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202" name="Рис 2. «Метод Bag of Words»"/>
          <p:cNvSpPr txBox="1"/>
          <p:nvPr/>
        </p:nvSpPr>
        <p:spPr>
          <a:xfrm>
            <a:off x="14389863" y="4347720"/>
            <a:ext cx="5284943" cy="51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79999" indent="270000" defTabSz="457200">
              <a:lnSpc>
                <a:spcPct val="150000"/>
              </a:lnSpc>
              <a:defRPr sz="30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Рис 2. «Метод Bag of Words»</a:t>
            </a:r>
          </a:p>
        </p:txBody>
      </p:sp>
      <p:sp>
        <p:nvSpPr>
          <p:cNvPr id="203" name="Рис 3. «Метод Word2Vec»"/>
          <p:cNvSpPr txBox="1"/>
          <p:nvPr/>
        </p:nvSpPr>
        <p:spPr>
          <a:xfrm>
            <a:off x="13241393" y="8636839"/>
            <a:ext cx="4755301" cy="51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79999" indent="270000" defTabSz="457200">
              <a:lnSpc>
                <a:spcPct val="150000"/>
              </a:lnSpc>
              <a:defRPr sz="30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Рис 3. «Метод Word2Vec»</a:t>
            </a:r>
          </a:p>
        </p:txBody>
      </p:sp>
      <p:sp>
        <p:nvSpPr>
          <p:cNvPr id="204" name="Рис 4. «Метод ELMO»"/>
          <p:cNvSpPr txBox="1"/>
          <p:nvPr/>
        </p:nvSpPr>
        <p:spPr>
          <a:xfrm>
            <a:off x="5889702" y="11835906"/>
            <a:ext cx="4275702" cy="51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79999" indent="270000" defTabSz="457200">
              <a:lnSpc>
                <a:spcPct val="150000"/>
              </a:lnSpc>
              <a:defRPr sz="30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Рис 4. «Метод ELMO»</a:t>
            </a:r>
          </a:p>
        </p:txBody>
      </p:sp>
      <p:sp>
        <p:nvSpPr>
          <p:cNvPr id="205" name="Рис 5. «Метод BERT»"/>
          <p:cNvSpPr txBox="1"/>
          <p:nvPr/>
        </p:nvSpPr>
        <p:spPr>
          <a:xfrm>
            <a:off x="15266073" y="12712687"/>
            <a:ext cx="4148640" cy="51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79999" indent="270000" defTabSz="457200">
              <a:lnSpc>
                <a:spcPct val="150000"/>
              </a:lnSpc>
              <a:defRPr sz="30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Рис 5. «Метод BERT»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ПОСТРОЕНИЕ МОДЕЛИ КЛАССИФИКАЦИИ ТРАНСКРИБАЦИЙ"/>
          <p:cNvSpPr txBox="1">
            <a:spLocks noGrp="1"/>
          </p:cNvSpPr>
          <p:nvPr>
            <p:ph type="title"/>
          </p:nvPr>
        </p:nvSpPr>
        <p:spPr>
          <a:xfrm>
            <a:off x="2277685" y="4705109"/>
            <a:ext cx="19828630" cy="339907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1731220">
              <a:lnSpc>
                <a:spcPct val="120000"/>
              </a:lnSpc>
              <a:defRPr sz="8236" spc="-164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ПОСТРОЕНИЕ МОДЕЛИ КЛАССИФИКАЦИИ ТРАНСКРИБАЦИЙ</a:t>
            </a:r>
          </a:p>
        </p:txBody>
      </p:sp>
      <p:sp>
        <p:nvSpPr>
          <p:cNvPr id="208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2033351" y="12938383"/>
            <a:ext cx="304801" cy="517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1112</Words>
  <Application>Microsoft Office PowerPoint</Application>
  <PresentationFormat>Произвольный</PresentationFormat>
  <Paragraphs>131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Cambria Math</vt:lpstr>
      <vt:lpstr>Helvetica Neue</vt:lpstr>
      <vt:lpstr>Helvetica Neue Medium</vt:lpstr>
      <vt:lpstr>Times New Roman</vt:lpstr>
      <vt:lpstr>21_BasicWhite</vt:lpstr>
      <vt:lpstr>ПОСТРОЕНИЕ МОДЕЛИ ОБРАБОТКИ ЕСТЕСТВЕННОГО ЯЗЫКА ДЛЯ РЕШЕНИЯ ЗАДАЧИ КЛАССИФИКАЦИИ ТРАНСКРИБАЦИЙ</vt:lpstr>
      <vt:lpstr>АКТУАЛЬНОСТЬ И ЦЕЛЬ РАБОТЫ</vt:lpstr>
      <vt:lpstr>ПОСТАНОВКА ЗАДАЧИ И ПОДГОТОВКА ДАННЫХ</vt:lpstr>
      <vt:lpstr>ПОСТАНОВКА ЗАДАЧИ И ПОДГОТОВКА ДАННЫХ</vt:lpstr>
      <vt:lpstr>ПОСТАНОВКА ЗАДАЧИ И ПОДГОТОВКА ДАННЫХ</vt:lpstr>
      <vt:lpstr>ПОСТАНОВКА ЗАДАЧИ И ПОДГОТОВКА ДАННЫХ</vt:lpstr>
      <vt:lpstr>ПОСТАНОВКА ЗАДАЧИ И ПОДГОТОВКА ДАННЫХ</vt:lpstr>
      <vt:lpstr>ПОДХОДЫ К РЕШЕНИЮ ЗАДАЧ В ОБЛАСТИ ОБРАБОТКИ ЕСТЕСТВЕННОГО ЯЗЫКА</vt:lpstr>
      <vt:lpstr>ПОСТРОЕНИЕ МОДЕЛИ КЛАССИФИКАЦИИ ТРАНСКРИБАЦИЙ</vt:lpstr>
      <vt:lpstr>АРХИТЕКТУРА МОДЕЛИ BERT</vt:lpstr>
      <vt:lpstr>АРХИТЕКТУРА МОДЕЛИ BERT</vt:lpstr>
      <vt:lpstr>АРХИТЕКТУРА МОДЕЛИ BERT</vt:lpstr>
      <vt:lpstr>ОБУЧЕНИЕ МОДЕЛИ</vt:lpstr>
      <vt:lpstr>ОБУЧЕНИЕ МОДЕЛИ</vt:lpstr>
      <vt:lpstr>ОБУЧЕНИЕ МОДЕЛИ</vt:lpstr>
      <vt:lpstr>ОБУЧЕНИЕ МОДЕЛИ</vt:lpstr>
      <vt:lpstr>ВАЛИДАЦИЯ МОДЕЛИ И АНАЛИЗ РЕЗУЛЬТАТОВ</vt:lpstr>
      <vt:lpstr>ПОПЫТКИ УЛУЧШЕНИЯ ТОЧНОСТИ КЛАССИФИКАЦИИ</vt:lpstr>
      <vt:lpstr>ЗАКЛЮЧЕНИЕ И ДАЛЬНЕЙШИЕ ПЕРСПЕКТИВЫ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МОДЕЛИ ОБРАБОТКИ ЕСТЕСТВЕННОГО ЯЗЫКА ДЛЯ РЕШЕНИЯ ЗАДАЧИ КЛАССИФИКАЦИИ ТРАНСКРИБАЦИЙ</dc:title>
  <cp:lastModifiedBy>Шилов Михаил Александрович</cp:lastModifiedBy>
  <cp:revision>15</cp:revision>
  <dcterms:modified xsi:type="dcterms:W3CDTF">2023-06-27T19:37:18Z</dcterms:modified>
</cp:coreProperties>
</file>