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304" r:id="rId3"/>
    <p:sldId id="305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7" r:id="rId21"/>
    <p:sldId id="278" r:id="rId22"/>
    <p:sldId id="275" r:id="rId23"/>
    <p:sldId id="279" r:id="rId24"/>
    <p:sldId id="280" r:id="rId25"/>
    <p:sldId id="281" r:id="rId26"/>
    <p:sldId id="285" r:id="rId27"/>
    <p:sldId id="283" r:id="rId28"/>
    <p:sldId id="291" r:id="rId29"/>
    <p:sldId id="284" r:id="rId30"/>
    <p:sldId id="286" r:id="rId31"/>
    <p:sldId id="287" r:id="rId32"/>
    <p:sldId id="288" r:id="rId33"/>
    <p:sldId id="289" r:id="rId34"/>
    <p:sldId id="290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69" autoAdjust="0"/>
    <p:restoredTop sz="94660"/>
  </p:normalViewPr>
  <p:slideViewPr>
    <p:cSldViewPr>
      <p:cViewPr varScale="1">
        <p:scale>
          <a:sx n="68" d="100"/>
          <a:sy n="68" d="100"/>
        </p:scale>
        <p:origin x="-14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1DF426-AB11-40F4-8C88-4A3B398B8EE8}" type="datetimeFigureOut">
              <a:rPr lang="ru-RU" smtClean="0"/>
              <a:pPr/>
              <a:t>15.06.2022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4C73F7-A5AA-43E2-B9B4-EE6414960A4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Моделирование акробатических  элементов, основанных на изменении момента инерции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 algn="r"/>
            <a:r>
              <a:rPr lang="ru-RU" dirty="0" smtClean="0"/>
              <a:t>Выполнила студентка гр.540103/00101</a:t>
            </a:r>
          </a:p>
          <a:p>
            <a:pPr algn="r"/>
            <a:r>
              <a:rPr lang="ru-RU" dirty="0" smtClean="0"/>
              <a:t>Михайлова А.О.</a:t>
            </a:r>
          </a:p>
          <a:p>
            <a:pPr algn="r"/>
            <a:r>
              <a:rPr lang="ru-RU" dirty="0" smtClean="0"/>
              <a:t>Научный руководитель – Иванова Е.А.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времени группировки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C:\Users\805739\Desktop\Политех\Магистратура\Диплом\Сальто\Графики\Исследование сальто\t1_influe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124744"/>
            <a:ext cx="7236296" cy="5427222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3968" y="530120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оборотов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220072" y="486916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85293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Высота центра масс над водой к моменту выхода из группировки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699792" y="213285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11</a:t>
            </a:fld>
            <a:endParaRPr lang="ru-RU"/>
          </a:p>
        </p:txBody>
      </p:sp>
      <p:pic>
        <p:nvPicPr>
          <p:cNvPr id="7" name="Рисунок 6" descr="C:\Users\805739\Desktop\Политех\Магистратура\Диплом\Сальто\Графики\Исследование сальто\t3_influence.jpg"/>
          <p:cNvPicPr/>
          <p:nvPr/>
        </p:nvPicPr>
        <p:blipFill>
          <a:blip r:embed="rId2" cstate="print"/>
          <a:srcRect b="4464"/>
          <a:stretch>
            <a:fillRect/>
          </a:stretch>
        </p:blipFill>
        <p:spPr bwMode="auto">
          <a:xfrm>
            <a:off x="0" y="1196752"/>
            <a:ext cx="8496944" cy="504056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475656" y="2924944"/>
            <a:ext cx="374441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оборотов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Прямая со стрелкой 8"/>
          <p:cNvCxnSpPr/>
          <p:nvPr/>
        </p:nvCxnSpPr>
        <p:spPr>
          <a:xfrm flipV="1">
            <a:off x="2411760" y="2204864"/>
            <a:ext cx="504056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3635896" y="3717032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Высота центра масс над водой к моменту выхода из группировки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2" name="Прямая со стрелкой 11"/>
          <p:cNvCxnSpPr/>
          <p:nvPr/>
        </p:nvCxnSpPr>
        <p:spPr>
          <a:xfrm>
            <a:off x="4427984" y="4941168"/>
            <a:ext cx="720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времени выхода группировки</a:t>
            </a:r>
            <a:endParaRPr lang="ru-RU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/>
              <a:t>Чувствительность к начальным условиям</a:t>
            </a:r>
            <a:endParaRPr lang="ru-RU" sz="3600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 l="44547" t="37031" r="29722" b="24579"/>
          <a:stretch>
            <a:fillRect/>
          </a:stretch>
        </p:blipFill>
        <p:spPr bwMode="auto">
          <a:xfrm>
            <a:off x="1259632" y="1124744"/>
            <a:ext cx="6264696" cy="525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/>
          <a:lstStyle/>
          <a:p>
            <a:r>
              <a:rPr lang="ru-RU" dirty="0" smtClean="0"/>
              <a:t>Прыжок в воду с вышки. Винтовой прыжок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buFont typeface="Arial" pitchFamily="34" charset="0"/>
              <a:buChar char="•"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14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564" t="27037" r="14220" b="19818"/>
          <a:stretch>
            <a:fillRect/>
          </a:stretch>
        </p:blipFill>
        <p:spPr bwMode="auto">
          <a:xfrm>
            <a:off x="0" y="1484784"/>
            <a:ext cx="9115748" cy="417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/>
          <a:srcRect l="20668" t="22438" r="14861" b="8657"/>
          <a:stretch>
            <a:fillRect/>
          </a:stretch>
        </p:blipFill>
        <p:spPr bwMode="auto">
          <a:xfrm>
            <a:off x="0" y="1052736"/>
            <a:ext cx="8892480" cy="534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модели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15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соотношения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25096" t="24235" r="23226" b="57347"/>
          <a:stretch>
            <a:fillRect/>
          </a:stretch>
        </p:blipFill>
        <p:spPr bwMode="auto">
          <a:xfrm>
            <a:off x="0" y="1484784"/>
            <a:ext cx="8984056" cy="18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018" t="54726" r="14220" b="27773"/>
          <a:stretch>
            <a:fillRect/>
          </a:stretch>
        </p:blipFill>
        <p:spPr bwMode="auto">
          <a:xfrm>
            <a:off x="0" y="4293096"/>
            <a:ext cx="9144000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F5D3-F116-4EF0-B7D6-9B729F2FCD23}" type="slidenum">
              <a:rPr lang="ru-RU" sz="1600" smtClean="0">
                <a:solidFill>
                  <a:schemeClr val="tx1"/>
                </a:solidFill>
              </a:rPr>
              <a:pPr/>
              <a:t>16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 l="25096" t="47811" r="23226" b="44822"/>
          <a:stretch>
            <a:fillRect/>
          </a:stretch>
        </p:blipFill>
        <p:spPr bwMode="auto">
          <a:xfrm>
            <a:off x="0" y="3284984"/>
            <a:ext cx="8984056" cy="720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Основные соотношения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F4F5D3-F116-4EF0-B7D6-9B729F2FCD23}" type="slidenum">
              <a:rPr lang="ru-RU" sz="1600" smtClean="0">
                <a:solidFill>
                  <a:schemeClr val="tx1"/>
                </a:solidFill>
              </a:rPr>
              <a:pPr/>
              <a:t>17</a:t>
            </a:fld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20750" t="38016" r="20586" b="19657"/>
          <a:stretch>
            <a:fillRect/>
          </a:stretch>
        </p:blipFill>
        <p:spPr bwMode="auto">
          <a:xfrm>
            <a:off x="-1" y="1700808"/>
            <a:ext cx="9052913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 cstate="print"/>
          <a:srcRect l="48340" t="35235" r="10153" b="22438"/>
          <a:stretch>
            <a:fillRect/>
          </a:stretch>
        </p:blipFill>
        <p:spPr bwMode="auto">
          <a:xfrm>
            <a:off x="2738638" y="2708920"/>
            <a:ext cx="6405362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2410" t="35063" r="53971" b="18672"/>
          <a:stretch>
            <a:fillRect/>
          </a:stretch>
        </p:blipFill>
        <p:spPr bwMode="auto">
          <a:xfrm>
            <a:off x="0" y="692696"/>
            <a:ext cx="3203848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Вычисление тензора инерции</a:t>
            </a: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	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18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ru-RU" dirty="0" smtClean="0"/>
              <a:t>Численное решение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931224" cy="110872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19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1038" name="Picture 14"/>
          <p:cNvPicPr>
            <a:picLocks noChangeAspect="1" noChangeArrowheads="1"/>
          </p:cNvPicPr>
          <p:nvPr/>
        </p:nvPicPr>
        <p:blipFill>
          <a:blip r:embed="rId2" cstate="print"/>
          <a:srcRect l="27287" t="22266" r="23907" b="61984"/>
          <a:stretch>
            <a:fillRect/>
          </a:stretch>
        </p:blipFill>
        <p:spPr bwMode="auto">
          <a:xfrm>
            <a:off x="0" y="836712"/>
            <a:ext cx="9128358" cy="1656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24235" r="10624" b="11782"/>
          <a:stretch>
            <a:fillRect/>
          </a:stretch>
        </p:blipFill>
        <p:spPr bwMode="auto">
          <a:xfrm>
            <a:off x="179512" y="2177480"/>
            <a:ext cx="8712968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Исследования движений тел с переменным тензором инерции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700808"/>
            <a:ext cx="8229600" cy="4525963"/>
          </a:xfrm>
        </p:spPr>
        <p:txBody>
          <a:bodyPr>
            <a:normAutofit fontScale="70000" lnSpcReduction="2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построению математической модели раскрытия паруса космического аппарата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(В.М.Чуркин, Т.Ю.Чуркина )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задаче об оптимальной стабилизации углового движения малого космического аппарата при развёртывании орбитальной тросовой системы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(Ю.М.Заболотнов, А.А.Лобанков)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Вращение упругого шара вокруг центра масс в гравитационном поле двух притягивающих центров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(Е.Ю.Баранов, В.Г.Вильке)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К задаче о свободных угловых движения деформируемого твёрдого тела, близкого по форме к шару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(В.В.Новиков, Л.Н.Февральских)</a:t>
            </a:r>
          </a:p>
          <a:p>
            <a:pPr marL="514350" indent="-514350">
              <a:buFont typeface="+mj-lt"/>
              <a:buAutoNum type="arabicPeriod"/>
            </a:pP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Об одноосной и трёхосной ориентации соосных тел переменной структуры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(О.А.Мысина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времени группировки</a:t>
            </a:r>
            <a:r>
              <a:rPr lang="en-US" dirty="0" smtClean="0"/>
              <a:t> </a:t>
            </a:r>
            <a:r>
              <a:rPr lang="ru-RU" dirty="0" smtClean="0"/>
              <a:t>на число оборотов</a:t>
            </a: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20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283968" y="5301208"/>
            <a:ext cx="28803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Число оборотов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8" name="Прямая со стрелкой 7"/>
          <p:cNvCxnSpPr/>
          <p:nvPr/>
        </p:nvCxnSpPr>
        <p:spPr>
          <a:xfrm flipH="1" flipV="1">
            <a:off x="5220072" y="4869160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051720" y="2852936"/>
            <a:ext cx="266429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Высота центра масс над водой к моменту выхода из группировки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V="1">
            <a:off x="2699792" y="2132856"/>
            <a:ext cx="648072" cy="7920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одержимое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3" name="Picture 3" descr="C:\Users\805739\Desktop\Политех\Магистратура\Диплом\Винт\Results\analysis1.jpg"/>
          <p:cNvPicPr>
            <a:picLocks noChangeAspect="1" noChangeArrowheads="1"/>
          </p:cNvPicPr>
          <p:nvPr/>
        </p:nvPicPr>
        <p:blipFill>
          <a:blip r:embed="rId2" cstate="print"/>
          <a:srcRect l="11081" t="2634" r="7105" b="3843"/>
          <a:stretch>
            <a:fillRect/>
          </a:stretch>
        </p:blipFill>
        <p:spPr bwMode="auto">
          <a:xfrm>
            <a:off x="0" y="1340768"/>
            <a:ext cx="8988177" cy="48965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539552" y="2060848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Вокруг оси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j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364088" y="2204864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Вокруг оси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k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23528" y="4509120"/>
            <a:ext cx="10801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Вокруг оси</a:t>
            </a:r>
            <a:r>
              <a:rPr lang="ru-RU" sz="2000" i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i="1" u="sng" dirty="0" smtClean="0">
                <a:latin typeface="Times New Roman" pitchFamily="18" charset="0"/>
                <a:cs typeface="Times New Roman" pitchFamily="18" charset="0"/>
              </a:rPr>
              <a:t>i</a:t>
            </a:r>
            <a:endParaRPr lang="ru-RU" sz="2000" i="1" u="sng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8" name="Прямая со стрелкой 17"/>
          <p:cNvCxnSpPr/>
          <p:nvPr/>
        </p:nvCxnSpPr>
        <p:spPr>
          <a:xfrm>
            <a:off x="1187624" y="2708920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/>
          <p:cNvCxnSpPr/>
          <p:nvPr/>
        </p:nvCxnSpPr>
        <p:spPr>
          <a:xfrm>
            <a:off x="1115616" y="4941168"/>
            <a:ext cx="28803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 стрелкой 21"/>
          <p:cNvCxnSpPr/>
          <p:nvPr/>
        </p:nvCxnSpPr>
        <p:spPr>
          <a:xfrm flipH="1">
            <a:off x="5580112" y="2852936"/>
            <a:ext cx="216024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21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времени выхода группировки на число оборотов</a:t>
            </a:r>
            <a:endParaRPr lang="ru-RU" dirty="0"/>
          </a:p>
        </p:txBody>
      </p:sp>
      <p:pic>
        <p:nvPicPr>
          <p:cNvPr id="31746" name="Picture 2" descr="C:\Users\805739\Desktop\Политех\Магистратура\Диплом\Винт\Results\analysis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10513" t="374" r="8001" b="2318"/>
          <a:stretch>
            <a:fillRect/>
          </a:stretch>
        </p:blipFill>
        <p:spPr bwMode="auto">
          <a:xfrm>
            <a:off x="0" y="1412776"/>
            <a:ext cx="8983508" cy="5112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22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Чувствительность решения к начальной скорости (1)</a:t>
            </a:r>
            <a:endParaRPr lang="ru-RU" dirty="0"/>
          </a:p>
        </p:txBody>
      </p:sp>
      <p:pic>
        <p:nvPicPr>
          <p:cNvPr id="33794" name="Picture 2" descr="C:\Users\805739\Desktop\Политех\Магистратура\Диплом\Винт\Results\sensitivity1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376772"/>
            <a:ext cx="7308304" cy="5481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Чувствительность решения к начальной скорости (2)</a:t>
            </a:r>
            <a:endParaRPr lang="ru-RU" dirty="0"/>
          </a:p>
        </p:txBody>
      </p:sp>
      <p:pic>
        <p:nvPicPr>
          <p:cNvPr id="34818" name="Picture 2" descr="C:\Users\805739\Desktop\Политех\Магистратура\Диплом\Винт\Results\sensitivity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9625" t="3672" r="7251" b="4528"/>
          <a:stretch>
            <a:fillRect/>
          </a:stretch>
        </p:blipFill>
        <p:spPr bwMode="auto">
          <a:xfrm>
            <a:off x="251519" y="1556792"/>
            <a:ext cx="8756173" cy="4608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Чувствительность решения к начальной скорости (3)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5842" name="Picture 2" descr="C:\Users\805739\Desktop\Политех\Магистратура\Диплом\Винт\Results\sensitivity3.jpg"/>
          <p:cNvPicPr>
            <a:picLocks noChangeAspect="1" noChangeArrowheads="1"/>
          </p:cNvPicPr>
          <p:nvPr/>
        </p:nvPicPr>
        <p:blipFill>
          <a:blip r:embed="rId2" cstate="print"/>
          <a:srcRect l="10314" t="6052" r="8493" b="3549"/>
          <a:stretch>
            <a:fillRect/>
          </a:stretch>
        </p:blipFill>
        <p:spPr bwMode="auto">
          <a:xfrm>
            <a:off x="0" y="1556792"/>
            <a:ext cx="9144000" cy="48519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25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Чувствительность к синхронному изменению всех скоростей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6866" name="Picture 2" descr="C:\Users\805739\Desktop\Политех\Магистратура\Диплом\Винт\Results\sensitivity4.jpg"/>
          <p:cNvPicPr>
            <a:picLocks noChangeAspect="1" noChangeArrowheads="1"/>
          </p:cNvPicPr>
          <p:nvPr/>
        </p:nvPicPr>
        <p:blipFill>
          <a:blip r:embed="rId2" cstate="print"/>
          <a:srcRect l="9046" t="4710" r="7386" b="3549"/>
          <a:stretch>
            <a:fillRect/>
          </a:stretch>
        </p:blipFill>
        <p:spPr bwMode="auto">
          <a:xfrm>
            <a:off x="0" y="1412776"/>
            <a:ext cx="9143999" cy="47839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/>
          <a:lstStyle/>
          <a:p>
            <a:r>
              <a:rPr lang="ru-RU" dirty="0" smtClean="0"/>
              <a:t>Спот-поворот (танцевальный элемент)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уравнения и соотношения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1376" t="22179" r="24919" b="40647"/>
          <a:stretch>
            <a:fillRect/>
          </a:stretch>
        </p:blipFill>
        <p:spPr bwMode="auto">
          <a:xfrm>
            <a:off x="0" y="1628800"/>
            <a:ext cx="8964488" cy="3488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25731" t="40969" r="7857" b="40328"/>
          <a:stretch>
            <a:fillRect/>
          </a:stretch>
        </p:blipFill>
        <p:spPr bwMode="auto">
          <a:xfrm>
            <a:off x="-1" y="2060848"/>
            <a:ext cx="9095747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64943" t="23422" r="4065" b="68703"/>
          <a:stretch>
            <a:fillRect/>
          </a:stretch>
        </p:blipFill>
        <p:spPr bwMode="auto">
          <a:xfrm>
            <a:off x="179512" y="3573016"/>
            <a:ext cx="4032448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 l="65578" t="47859" r="26121" b="44266"/>
          <a:stretch>
            <a:fillRect/>
          </a:stretch>
        </p:blipFill>
        <p:spPr bwMode="auto">
          <a:xfrm>
            <a:off x="1259632" y="3429000"/>
            <a:ext cx="1224136" cy="652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45572" t="62578" r="14396" b="31297"/>
          <a:stretch>
            <a:fillRect/>
          </a:stretch>
        </p:blipFill>
        <p:spPr bwMode="auto">
          <a:xfrm>
            <a:off x="683568" y="4077072"/>
            <a:ext cx="669674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 l="25096" t="42125" r="7939" b="37203"/>
          <a:stretch>
            <a:fillRect/>
          </a:stretch>
        </p:blipFill>
        <p:spPr bwMode="auto">
          <a:xfrm>
            <a:off x="16129" y="4509120"/>
            <a:ext cx="9127871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Основные уравнения и соотношения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9566" t="69752" r="22762" b="10299"/>
          <a:stretch>
            <a:fillRect/>
          </a:stretch>
        </p:blipFill>
        <p:spPr bwMode="auto">
          <a:xfrm>
            <a:off x="-1" y="2204864"/>
            <a:ext cx="8875553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4794" t="22183" r="34468" b="13454"/>
          <a:stretch>
            <a:fillRect/>
          </a:stretch>
        </p:blipFill>
        <p:spPr bwMode="auto">
          <a:xfrm>
            <a:off x="0" y="980728"/>
            <a:ext cx="3669981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 l="22410" t="35063" r="53971" b="18672"/>
          <a:stretch>
            <a:fillRect/>
          </a:stretch>
        </p:blipFill>
        <p:spPr bwMode="auto">
          <a:xfrm>
            <a:off x="5652120" y="260648"/>
            <a:ext cx="2811540" cy="3096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Модель как система твёрдых тел. Тензор инерции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 l="48340" t="35235" r="10153" b="22438"/>
          <a:stretch>
            <a:fillRect/>
          </a:stretch>
        </p:blipFill>
        <p:spPr bwMode="auto">
          <a:xfrm>
            <a:off x="2411759" y="3284984"/>
            <a:ext cx="6232005" cy="3573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Составление дифференциальных уравнений движения.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Численное решение полученных уравнений.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Изучение влияния параметров моделей на решения.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ru-RU" dirty="0" smtClean="0"/>
              <a:t>Изменение углов в суставах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931224" cy="110872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30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5" name="Picture 3" descr="C:\Users\805739\Desktop\Политех\Магистратура\Диплом\Spot Turn\Graphs\Joint_Angles.jpg"/>
          <p:cNvPicPr>
            <a:picLocks noChangeAspect="1" noChangeArrowheads="1"/>
          </p:cNvPicPr>
          <p:nvPr/>
        </p:nvPicPr>
        <p:blipFill>
          <a:blip r:embed="rId2" cstate="print"/>
          <a:srcRect l="10401" t="2815" r="4430" b="79"/>
          <a:stretch>
            <a:fillRect/>
          </a:stretch>
        </p:blipFill>
        <p:spPr bwMode="auto">
          <a:xfrm>
            <a:off x="0" y="1052736"/>
            <a:ext cx="9144000" cy="4968552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1403648" y="162880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локтевых суставах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555776" y="2348880"/>
            <a:ext cx="208823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плечевых суставах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059832" y="3429000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Между ногами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3" name="Прямая со стрелкой 22"/>
          <p:cNvCxnSpPr/>
          <p:nvPr/>
        </p:nvCxnSpPr>
        <p:spPr>
          <a:xfrm flipH="1">
            <a:off x="1187624" y="2276872"/>
            <a:ext cx="360040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Прямая со стрелкой 24"/>
          <p:cNvCxnSpPr/>
          <p:nvPr/>
        </p:nvCxnSpPr>
        <p:spPr>
          <a:xfrm flipH="1">
            <a:off x="1331640" y="2996952"/>
            <a:ext cx="1368152" cy="10801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 стрелкой 29"/>
          <p:cNvCxnSpPr/>
          <p:nvPr/>
        </p:nvCxnSpPr>
        <p:spPr>
          <a:xfrm flipH="1">
            <a:off x="1691680" y="3789040"/>
            <a:ext cx="1512168" cy="12961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68958"/>
          </a:xfrm>
        </p:spPr>
        <p:txBody>
          <a:bodyPr/>
          <a:lstStyle/>
          <a:p>
            <a:r>
              <a:rPr lang="ru-RU" dirty="0" smtClean="0"/>
              <a:t>Изменение угла между руками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20688"/>
            <a:ext cx="7931224" cy="1108720"/>
          </a:xfrm>
        </p:spPr>
        <p:txBody>
          <a:bodyPr/>
          <a:lstStyle/>
          <a:p>
            <a:pPr algn="ctr">
              <a:buNone/>
            </a:pPr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31</a:t>
            </a:fld>
            <a:endParaRPr lang="ru-RU" sz="1800" dirty="0">
              <a:solidFill>
                <a:schemeClr val="tx1"/>
              </a:solidFill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5" name="Rectangle 1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38914" name="Picture 2" descr="C:\Users\805739\Desktop\Политех\Магистратура\Диплом\Spot Turn\Graphs\Forearms_Angle.jpg"/>
          <p:cNvPicPr>
            <a:picLocks noChangeAspect="1" noChangeArrowheads="1"/>
          </p:cNvPicPr>
          <p:nvPr/>
        </p:nvPicPr>
        <p:blipFill>
          <a:blip r:embed="rId2" cstate="print"/>
          <a:srcRect l="8058" t="5878" r="4764"/>
          <a:stretch>
            <a:fillRect/>
          </a:stretch>
        </p:blipFill>
        <p:spPr bwMode="auto">
          <a:xfrm>
            <a:off x="0" y="1268760"/>
            <a:ext cx="9236525" cy="47525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Изменение компонент тензора инерции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 descr="C:\Users\805739\Desktop\Политех\Магистратура\Диплом\Spot Turn\Graphs\Inertia_Tensor_Components.jpg"/>
          <p:cNvPicPr>
            <a:picLocks noChangeAspect="1" noChangeArrowheads="1"/>
          </p:cNvPicPr>
          <p:nvPr/>
        </p:nvPicPr>
        <p:blipFill>
          <a:blip r:embed="rId2" cstate="print"/>
          <a:srcRect l="9794" t="4688" r="51820" b="2685"/>
          <a:stretch>
            <a:fillRect/>
          </a:stretch>
        </p:blipFill>
        <p:spPr bwMode="auto">
          <a:xfrm>
            <a:off x="0" y="980728"/>
            <a:ext cx="4633558" cy="5328592"/>
          </a:xfrm>
          <a:prstGeom prst="rect">
            <a:avLst/>
          </a:prstGeom>
          <a:noFill/>
        </p:spPr>
      </p:pic>
      <p:pic>
        <p:nvPicPr>
          <p:cNvPr id="39939" name="Picture 3" descr="C:\Users\805739\Desktop\Политех\Магистратура\Диплом\Spot Turn\Graphs\Inertia_Tensor_Components.jpg"/>
          <p:cNvPicPr>
            <a:picLocks noChangeAspect="1" noChangeArrowheads="1"/>
          </p:cNvPicPr>
          <p:nvPr/>
        </p:nvPicPr>
        <p:blipFill>
          <a:blip r:embed="rId2" cstate="print"/>
          <a:srcRect l="52767" t="5872" r="8493" b="3549"/>
          <a:stretch>
            <a:fillRect/>
          </a:stretch>
        </p:blipFill>
        <p:spPr bwMode="auto">
          <a:xfrm>
            <a:off x="4355976" y="1124744"/>
            <a:ext cx="4588202" cy="5112568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1043608" y="141277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2924944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23728" y="4653136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33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56176" y="1556792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23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292080" y="414908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732240" y="5229200"/>
            <a:ext cx="7920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J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Прямая со стрелкой 12"/>
          <p:cNvCxnSpPr/>
          <p:nvPr/>
        </p:nvCxnSpPr>
        <p:spPr>
          <a:xfrm flipH="1">
            <a:off x="899592" y="1772816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755576" y="2492896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267744" y="5085184"/>
            <a:ext cx="72008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>
            <a:off x="5940152" y="1916832"/>
            <a:ext cx="36004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>
            <a:off x="5508104" y="4509120"/>
            <a:ext cx="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V="1">
            <a:off x="7164288" y="5301208"/>
            <a:ext cx="504056" cy="14401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dirty="0" smtClean="0"/>
              <a:t>Численное решение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195736" y="5733256"/>
            <a:ext cx="5400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Зависимость углов поворота от времени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39013" t="32110" r="23353" b="10797"/>
          <a:stretch>
            <a:fillRect/>
          </a:stretch>
        </p:blipFill>
        <p:spPr bwMode="auto">
          <a:xfrm>
            <a:off x="1187624" y="908720"/>
            <a:ext cx="6732240" cy="5742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Исследование модели</a:t>
            </a:r>
            <a:endParaRPr lang="ru-RU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6469" t="29933" r="20481" b="38910"/>
          <a:stretch>
            <a:fillRect/>
          </a:stretch>
        </p:blipFill>
        <p:spPr bwMode="auto">
          <a:xfrm>
            <a:off x="0" y="1628800"/>
            <a:ext cx="8848332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</a:t>
            </a:r>
            <a:r>
              <a:rPr lang="en-US" dirty="0" smtClean="0"/>
              <a:t>t</a:t>
            </a:r>
            <a:r>
              <a:rPr lang="en-US" sz="2400" dirty="0" smtClean="0"/>
              <a:t>1</a:t>
            </a:r>
            <a:endParaRPr lang="ru-RU" sz="24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372" t="29270" r="24954" b="19818"/>
          <a:stretch>
            <a:fillRect/>
          </a:stretch>
        </p:blipFill>
        <p:spPr bwMode="auto">
          <a:xfrm>
            <a:off x="899592" y="1052736"/>
            <a:ext cx="6840760" cy="533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</a:t>
            </a:r>
            <a:r>
              <a:rPr lang="en-US" dirty="0" smtClean="0"/>
              <a:t>t</a:t>
            </a:r>
            <a:r>
              <a:rPr lang="en-US" sz="2400" dirty="0" smtClean="0"/>
              <a:t>2</a:t>
            </a:r>
            <a:endParaRPr lang="ru-RU" sz="2400" dirty="0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994" t="23661" r="24216" b="27659"/>
          <a:stretch>
            <a:fillRect/>
          </a:stretch>
        </p:blipFill>
        <p:spPr bwMode="auto">
          <a:xfrm>
            <a:off x="1259632" y="1196752"/>
            <a:ext cx="6696744" cy="5121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Влияние </a:t>
            </a:r>
            <a:r>
              <a:rPr lang="en-US" dirty="0" smtClean="0"/>
              <a:t>∆t</a:t>
            </a:r>
            <a:endParaRPr lang="ru-RU" sz="24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8715" t="27478" r="23655" b="24306"/>
          <a:stretch>
            <a:fillRect/>
          </a:stretch>
        </p:blipFill>
        <p:spPr bwMode="auto">
          <a:xfrm>
            <a:off x="827583" y="1196752"/>
            <a:ext cx="7396629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начальной угловой скорости (1)</a:t>
            </a:r>
            <a:endParaRPr lang="ru-RU" sz="2400" dirty="0"/>
          </a:p>
        </p:txBody>
      </p:sp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237" t="28058" r="24070" b="24025"/>
          <a:stretch>
            <a:fillRect/>
          </a:stretch>
        </p:blipFill>
        <p:spPr bwMode="auto">
          <a:xfrm>
            <a:off x="827584" y="1484784"/>
            <a:ext cx="6984776" cy="5128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print"/>
          <a:srcRect l="59408" t="80515" r="32844" b="15548"/>
          <a:stretch>
            <a:fillRect/>
          </a:stretch>
        </p:blipFill>
        <p:spPr bwMode="auto">
          <a:xfrm>
            <a:off x="7308304" y="5733256"/>
            <a:ext cx="1584176" cy="4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начальной угловой скорости (2)</a:t>
            </a:r>
            <a:endParaRPr lang="ru-RU" sz="24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212" t="30547" r="24738" b="19946"/>
          <a:stretch>
            <a:fillRect/>
          </a:stretch>
        </p:blipFill>
        <p:spPr bwMode="auto">
          <a:xfrm>
            <a:off x="1259632" y="1412776"/>
            <a:ext cx="6624736" cy="5260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3" cstate="print"/>
          <a:srcRect l="59408" t="80515" r="32844" b="15548"/>
          <a:stretch>
            <a:fillRect/>
          </a:stretch>
        </p:blipFill>
        <p:spPr bwMode="auto">
          <a:xfrm>
            <a:off x="4355976" y="5661248"/>
            <a:ext cx="1584176" cy="4526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755576" y="2204864"/>
            <a:ext cx="7772400" cy="1362075"/>
          </a:xfrm>
        </p:spPr>
        <p:txBody>
          <a:bodyPr/>
          <a:lstStyle/>
          <a:p>
            <a:r>
              <a:rPr lang="ru-RU" dirty="0" smtClean="0"/>
              <a:t>Прыжок в воду с вышки. Сальто вперёд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начальной угловой скорости (3)</a:t>
            </a:r>
            <a:endParaRPr lang="ru-RU" sz="24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896" t="28491" r="25006" b="23968"/>
          <a:stretch>
            <a:fillRect/>
          </a:stretch>
        </p:blipFill>
        <p:spPr bwMode="auto">
          <a:xfrm>
            <a:off x="1043608" y="1412776"/>
            <a:ext cx="6912768" cy="52642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1580" t="29957" r="30524" b="17618"/>
          <a:stretch>
            <a:fillRect/>
          </a:stretch>
        </p:blipFill>
        <p:spPr bwMode="auto">
          <a:xfrm>
            <a:off x="827584" y="1268760"/>
            <a:ext cx="6851047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коэффициента трения (1)</a:t>
            </a:r>
            <a:endParaRPr lang="ru-RU" sz="2400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60515" t="85437" r="33397" b="10626"/>
          <a:stretch>
            <a:fillRect/>
          </a:stretch>
        </p:blipFill>
        <p:spPr bwMode="auto">
          <a:xfrm>
            <a:off x="7596336" y="2924944"/>
            <a:ext cx="138615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коэффициента трения (2)</a:t>
            </a:r>
            <a:endParaRPr lang="ru-RU" sz="24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1048" t="28055" r="25267" b="23265"/>
          <a:stretch>
            <a:fillRect/>
          </a:stretch>
        </p:blipFill>
        <p:spPr bwMode="auto">
          <a:xfrm>
            <a:off x="1043608" y="1124744"/>
            <a:ext cx="6696744" cy="5441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60515" t="85437" r="33397" b="10626"/>
          <a:stretch>
            <a:fillRect/>
          </a:stretch>
        </p:blipFill>
        <p:spPr bwMode="auto">
          <a:xfrm>
            <a:off x="7452320" y="5517232"/>
            <a:ext cx="138615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Влияние коэффициента трения (3)</a:t>
            </a:r>
            <a:endParaRPr lang="ru-RU" sz="24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40864" t="25548" r="25807" b="26646"/>
          <a:stretch>
            <a:fillRect/>
          </a:stretch>
        </p:blipFill>
        <p:spPr bwMode="auto">
          <a:xfrm>
            <a:off x="899592" y="1196752"/>
            <a:ext cx="6840760" cy="5516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 cstate="print"/>
          <a:srcRect l="60515" t="85437" r="33397" b="10626"/>
          <a:stretch>
            <a:fillRect/>
          </a:stretch>
        </p:blipFill>
        <p:spPr bwMode="auto">
          <a:xfrm>
            <a:off x="7524328" y="2060848"/>
            <a:ext cx="138615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39994" t="28827" r="25268" b="22493"/>
          <a:stretch>
            <a:fillRect/>
          </a:stretch>
        </p:blipFill>
        <p:spPr bwMode="auto">
          <a:xfrm>
            <a:off x="1043608" y="1340767"/>
            <a:ext cx="6840760" cy="53896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Чувствительность к начальному условию</a:t>
            </a:r>
            <a:endParaRPr lang="ru-RU" sz="2400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Итоги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Построены модели прыжков в воду с вышки двух видов: с выполнением сальто вперёд и с выполнением винтового оборота – и танцевального вращательного элемента.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Получены численные решения уравнений моделей.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Исследовано влияние параметров моделей на качество исполнения данных элементов.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11560" y="2636912"/>
            <a:ext cx="8229600" cy="1143000"/>
          </a:xfrm>
        </p:spPr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Постановка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Задача – построить модель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прыжка в воду с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вышки.</a:t>
            </a:r>
          </a:p>
          <a:p>
            <a:pPr lvl="0"/>
            <a:r>
              <a:rPr lang="ru-RU" dirty="0">
                <a:latin typeface="Times New Roman" pitchFamily="18" charset="0"/>
                <a:cs typeface="Times New Roman" pitchFamily="18" charset="0"/>
              </a:rPr>
              <a:t>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уловище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ноги и руки спортсмена моделируются круговыми цилиндрами, а голова –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шаром.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Каждая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часть тела рассматривается как твёрдое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тело.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Сопротивление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воздуха пренебрежимо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мало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5</a:t>
            </a:fld>
            <a:endParaRPr lang="ru-RU" sz="1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0482" t="32452" r="50894" b="26182"/>
          <a:stretch>
            <a:fillRect/>
          </a:stretch>
        </p:blipFill>
        <p:spPr bwMode="auto">
          <a:xfrm>
            <a:off x="4572000" y="1052735"/>
            <a:ext cx="4572001" cy="37147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 l="30158" t="32110" r="48258" b="13751"/>
          <a:stretch>
            <a:fillRect/>
          </a:stretch>
        </p:blipFill>
        <p:spPr bwMode="auto">
          <a:xfrm>
            <a:off x="467544" y="620688"/>
            <a:ext cx="2736304" cy="3858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Построение модели</a:t>
            </a:r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z="1800" smtClean="0">
                <a:solidFill>
                  <a:schemeClr val="tx1"/>
                </a:solidFill>
              </a:rPr>
              <a:pPr/>
              <a:t>6</a:t>
            </a:fld>
            <a:endParaRPr lang="ru-RU" sz="1800" dirty="0">
              <a:solidFill>
                <a:schemeClr val="tx1"/>
              </a:solidFill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19561" t="56891" r="13473" b="31297"/>
          <a:stretch>
            <a:fillRect/>
          </a:stretch>
        </p:blipFill>
        <p:spPr bwMode="auto">
          <a:xfrm>
            <a:off x="431032" y="4653136"/>
            <a:ext cx="8712968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4" cstate="print"/>
          <a:srcRect l="37271" t="68703" r="36164" b="18500"/>
          <a:stretch>
            <a:fillRect/>
          </a:stretch>
        </p:blipFill>
        <p:spPr bwMode="auto">
          <a:xfrm>
            <a:off x="2771800" y="5373216"/>
            <a:ext cx="3312368" cy="897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5" cstate="print"/>
          <a:srcRect l="34504" t="57875" r="52767" b="34250"/>
          <a:stretch>
            <a:fillRect/>
          </a:stretch>
        </p:blipFill>
        <p:spPr bwMode="auto">
          <a:xfrm>
            <a:off x="467544" y="4149080"/>
            <a:ext cx="1728192" cy="601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4389" t="41141" r="23989" b="52953"/>
          <a:stretch>
            <a:fillRect/>
          </a:stretch>
        </p:blipFill>
        <p:spPr bwMode="auto">
          <a:xfrm>
            <a:off x="2987824" y="1412776"/>
            <a:ext cx="2016224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 cstate="print"/>
          <a:srcRect l="46679" t="43109" r="46680" b="51969"/>
          <a:stretch>
            <a:fillRect/>
          </a:stretch>
        </p:blipFill>
        <p:spPr bwMode="auto">
          <a:xfrm>
            <a:off x="3275856" y="2708920"/>
            <a:ext cx="1512167" cy="630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7" cstate="print"/>
          <a:srcRect l="53874" t="51094" r="36964" b="45078"/>
          <a:stretch>
            <a:fillRect/>
          </a:stretch>
        </p:blipFill>
        <p:spPr bwMode="auto">
          <a:xfrm>
            <a:off x="3131840" y="2132856"/>
            <a:ext cx="1872208" cy="4397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Зависимость углов альфа и бета от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805739\Desktop\Политех\Магистратура\Диплом\Сальто\Графики\alpha(t)&amp;betha(t).png"/>
          <p:cNvPicPr>
            <a:picLocks noChangeAspect="1" noChangeArrowheads="1"/>
          </p:cNvPicPr>
          <p:nvPr/>
        </p:nvPicPr>
        <p:blipFill>
          <a:blip r:embed="rId2" cstate="print"/>
          <a:srcRect l="8293" t="3846" r="6013" b="5769"/>
          <a:stretch>
            <a:fillRect/>
          </a:stretch>
        </p:blipFill>
        <p:spPr bwMode="auto">
          <a:xfrm>
            <a:off x="309997" y="1700808"/>
            <a:ext cx="8834003" cy="4464496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7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483768" y="1988840"/>
            <a:ext cx="93610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sz="2800" dirty="0" err="1"/>
              <a:t>α</a:t>
            </a:r>
            <a:r>
              <a:rPr lang="ru-RU" dirty="0"/>
              <a:t>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15616" y="4149080"/>
            <a:ext cx="648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err="1"/>
              <a:t>β</a:t>
            </a:r>
            <a:endParaRPr lang="ru-RU" sz="2400" dirty="0"/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2339752" y="2492896"/>
            <a:ext cx="28803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>
            <a:off x="1259632" y="4509120"/>
            <a:ext cx="432048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4943" t="54922" r="33950" b="42125"/>
          <a:stretch>
            <a:fillRect/>
          </a:stretch>
        </p:blipFill>
        <p:spPr bwMode="auto">
          <a:xfrm>
            <a:off x="2555776" y="2060848"/>
            <a:ext cx="336037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7488" t="53544" r="31516" b="42322"/>
          <a:stretch>
            <a:fillRect/>
          </a:stretch>
        </p:blipFill>
        <p:spPr bwMode="auto">
          <a:xfrm>
            <a:off x="1187624" y="4077072"/>
            <a:ext cx="216024" cy="5040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Изменение момента инерции во времени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805739\Desktop\Политех\Магистратура\Диплом\Сальто\Графики\J(t).png"/>
          <p:cNvPicPr>
            <a:picLocks noChangeAspect="1" noChangeArrowheads="1"/>
          </p:cNvPicPr>
          <p:nvPr/>
        </p:nvPicPr>
        <p:blipFill>
          <a:blip r:embed="rId2" cstate="print"/>
          <a:srcRect l="9170" t="4359" r="6769" b="4461"/>
          <a:stretch>
            <a:fillRect/>
          </a:stretch>
        </p:blipFill>
        <p:spPr bwMode="auto">
          <a:xfrm>
            <a:off x="395536" y="1484784"/>
            <a:ext cx="8352928" cy="4341324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Результаты расчётов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C:\Users\805739\Desktop\Политех\Магистратура\Диплом\Сальто\Графики\turns(t).png"/>
          <p:cNvPicPr>
            <a:picLocks noChangeAspect="1" noChangeArrowheads="1"/>
          </p:cNvPicPr>
          <p:nvPr/>
        </p:nvPicPr>
        <p:blipFill>
          <a:blip r:embed="rId2" cstate="print"/>
          <a:srcRect l="7861" t="3057" r="7525" b="3893"/>
          <a:stretch>
            <a:fillRect/>
          </a:stretch>
        </p:blipFill>
        <p:spPr bwMode="auto">
          <a:xfrm>
            <a:off x="0" y="1268760"/>
            <a:ext cx="9019343" cy="4752528"/>
          </a:xfrm>
          <a:prstGeom prst="rect">
            <a:avLst/>
          </a:prstGeom>
          <a:noFill/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9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539552" y="5877272"/>
            <a:ext cx="40324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Угол поворота (в градусах)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652120" y="5877272"/>
            <a:ext cx="37444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Число оборотов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498</Words>
  <Application>Microsoft Office PowerPoint</Application>
  <PresentationFormat>Экран (4:3)</PresentationFormat>
  <Paragraphs>110</Paragraphs>
  <Slides>46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46</vt:i4>
      </vt:variant>
    </vt:vector>
  </HeadingPairs>
  <TitlesOfParts>
    <vt:vector size="47" baseType="lpstr">
      <vt:lpstr>Тема Office</vt:lpstr>
      <vt:lpstr>Моделирование акробатических  элементов, основанных на изменении момента инерции</vt:lpstr>
      <vt:lpstr>Исследования движений тел с переменным тензором инерции</vt:lpstr>
      <vt:lpstr>Цели и задачи</vt:lpstr>
      <vt:lpstr>Прыжок в воду с вышки. Сальто вперёд</vt:lpstr>
      <vt:lpstr>Постановка задачи</vt:lpstr>
      <vt:lpstr>Построение модели</vt:lpstr>
      <vt:lpstr>Зависимость углов альфа и бета от времени</vt:lpstr>
      <vt:lpstr>Изменение момента инерции во времени</vt:lpstr>
      <vt:lpstr>Результаты расчётов</vt:lpstr>
      <vt:lpstr>Влияние времени группировки</vt:lpstr>
      <vt:lpstr>Влияние времени выхода группировки</vt:lpstr>
      <vt:lpstr>Чувствительность к начальным условиям</vt:lpstr>
      <vt:lpstr>Прыжок в воду с вышки. Винтовой прыжок</vt:lpstr>
      <vt:lpstr>Постановка задачи</vt:lpstr>
      <vt:lpstr>Построение модели</vt:lpstr>
      <vt:lpstr>Основные соотношения</vt:lpstr>
      <vt:lpstr>Основные соотношения</vt:lpstr>
      <vt:lpstr>Вычисление тензора инерции</vt:lpstr>
      <vt:lpstr>Численное решение</vt:lpstr>
      <vt:lpstr>Влияние времени группировки на число оборотов</vt:lpstr>
      <vt:lpstr>Влияние времени выхода группировки на число оборотов</vt:lpstr>
      <vt:lpstr>Чувствительность решения к начальной скорости (1)</vt:lpstr>
      <vt:lpstr>Чувствительность решения к начальной скорости (2)</vt:lpstr>
      <vt:lpstr>Чувствительность решения к начальной скорости (3)</vt:lpstr>
      <vt:lpstr>Чувствительность к синхронному изменению всех скоростей</vt:lpstr>
      <vt:lpstr>Спот-поворот (танцевальный элемент)</vt:lpstr>
      <vt:lpstr>Основные уравнения и соотношения</vt:lpstr>
      <vt:lpstr>Основные уравнения и соотношения</vt:lpstr>
      <vt:lpstr>Модель как система твёрдых тел. Тензор инерции</vt:lpstr>
      <vt:lpstr>Изменение углов в суставах</vt:lpstr>
      <vt:lpstr>Изменение угла между руками</vt:lpstr>
      <vt:lpstr>Изменение компонент тензора инерции</vt:lpstr>
      <vt:lpstr>Численное решение</vt:lpstr>
      <vt:lpstr>Исследование модели</vt:lpstr>
      <vt:lpstr>Влияние t1</vt:lpstr>
      <vt:lpstr>Влияние t2</vt:lpstr>
      <vt:lpstr>Влияние ∆t</vt:lpstr>
      <vt:lpstr>Влияние начальной угловой скорости (1)</vt:lpstr>
      <vt:lpstr>Влияние начальной угловой скорости (2)</vt:lpstr>
      <vt:lpstr>Влияние начальной угловой скорости (3)</vt:lpstr>
      <vt:lpstr>Влияние коэффициента трения (1)</vt:lpstr>
      <vt:lpstr>Влияние коэффициента трения (2)</vt:lpstr>
      <vt:lpstr>Влияние коэффициента трения (3)</vt:lpstr>
      <vt:lpstr>Чувствительность к начальному условию</vt:lpstr>
      <vt:lpstr>Итоги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Моделирование акробатических  элементов, основанных на изменении момента инерции</dc:title>
  <dc:creator>805739</dc:creator>
  <cp:lastModifiedBy>805739</cp:lastModifiedBy>
  <cp:revision>35</cp:revision>
  <dcterms:created xsi:type="dcterms:W3CDTF">2022-05-16T08:28:29Z</dcterms:created>
  <dcterms:modified xsi:type="dcterms:W3CDTF">2022-06-15T03:32:02Z</dcterms:modified>
</cp:coreProperties>
</file>