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2" r:id="rId2"/>
    <p:sldId id="287" r:id="rId3"/>
    <p:sldId id="288" r:id="rId4"/>
    <p:sldId id="296" r:id="rId5"/>
    <p:sldId id="304" r:id="rId6"/>
    <p:sldId id="294" r:id="rId7"/>
    <p:sldId id="298" r:id="rId8"/>
    <p:sldId id="297" r:id="rId9"/>
    <p:sldId id="299" r:id="rId10"/>
    <p:sldId id="291" r:id="rId11"/>
    <p:sldId id="302" r:id="rId12"/>
    <p:sldId id="303" r:id="rId13"/>
    <p:sldId id="290" r:id="rId14"/>
    <p:sldId id="301" r:id="rId15"/>
    <p:sldId id="292" r:id="rId1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64DA6A"/>
    <a:srgbClr val="01AB21"/>
    <a:srgbClr val="017D19"/>
    <a:srgbClr val="007E39"/>
    <a:srgbClr val="003300"/>
    <a:srgbClr val="CEEECA"/>
    <a:srgbClr val="B1D9D8"/>
    <a:srgbClr val="C3E3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3369" autoAdjust="0"/>
  </p:normalViewPr>
  <p:slideViewPr>
    <p:cSldViewPr>
      <p:cViewPr>
        <p:scale>
          <a:sx n="75" d="100"/>
          <a:sy n="75" d="100"/>
        </p:scale>
        <p:origin x="-468" y="-54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804ED-24B3-47CA-B209-8805C68047F3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5EB9B-B1BB-4262-BE98-1C4CCE0B5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5EB9B-B1BB-4262-BE98-1C4CCE0B5A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1686-46B4-44AB-8C59-9F58D0FFF22D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28C0-4A55-499A-A2BF-4B88155DBC93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3E7-2A07-4170-A04C-439E011956C1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2B6C-D2C9-47DC-ABE1-98A271079108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39A-314C-4FBC-91C1-2CCABA87A33A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1A6C-FE89-466B-9769-C01A4FF4BA9E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B74F-65EF-4972-9F45-6969D7F012C7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8DB4-1057-40C1-ADB4-AF6F4A314C48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29C0-0F41-4DDC-8DBC-7D46CDAF1D5E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DE3-8962-4A9E-8E65-871FD2A7954A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B498-5E18-42DB-9FB6-C49E842C3E57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9475-C7BA-42A2-A7DA-CBED91A93CBD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7.png"/><Relationship Id="rId11" Type="http://schemas.openxmlformats.org/officeDocument/2006/relationships/image" Target="../media/image111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47.png"/><Relationship Id="rId7" Type="http://schemas.openxmlformats.org/officeDocument/2006/relationships/image" Target="../media/image9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79.png"/><Relationship Id="rId10" Type="http://schemas.openxmlformats.org/officeDocument/2006/relationships/image" Target="../media/image60.png"/><Relationship Id="rId4" Type="http://schemas.openxmlformats.org/officeDocument/2006/relationships/image" Target="../media/image48.png"/><Relationship Id="rId9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Андрей\Desktop\Магистарская\Презентация\Оформление\текстура удлиненна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0413" cy="695395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78582" y="476672"/>
            <a:ext cx="11161240" cy="5616624"/>
          </a:xfrm>
          <a:prstGeom prst="roundRect">
            <a:avLst>
              <a:gd name="adj" fmla="val 141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1306" y="1988840"/>
            <a:ext cx="104638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Асимптотика дальнего поля стационарного распределения кинетической температуры в двумерном диссипативном гармоническом кристалле при действии точечного источника тепла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19309" y="4725144"/>
            <a:ext cx="6960073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Иващенко Андрей Тарасович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Научный руководитель: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Гаврилов Сергей </a:t>
            </a:r>
            <a:r>
              <a:rPr lang="ru-RU" dirty="0" smtClean="0"/>
              <a:t>Николаевич,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профессор ВШТМ,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д.ф.-м.н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75526" y="5589240"/>
            <a:ext cx="246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Санкт-Петербург, 2020г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908720"/>
            <a:ext cx="3949338" cy="1049397"/>
          </a:xfrm>
          <a:prstGeom prst="rect">
            <a:avLst/>
          </a:prstGeom>
        </p:spPr>
      </p:pic>
      <p:pic>
        <p:nvPicPr>
          <p:cNvPr id="37900" name="Picture 12" descr="C:\Users\Андрей\Desktop\Магистарская\Презентация\Оформление\Лого ВШТ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254" y="836712"/>
            <a:ext cx="4608512" cy="1142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582" y="1886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Асимптотика 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/>
              <a:t> при произвольном  </a:t>
            </a:r>
            <a:r>
              <a:rPr lang="ru-RU" sz="2400" i="1" dirty="0" smtClean="0">
                <a:sym typeface="Symbol"/>
              </a:rPr>
              <a:t></a:t>
            </a:r>
            <a:endParaRPr lang="ru-RU" sz="2400" i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668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550" y="1196752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096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58" y="1196752"/>
            <a:ext cx="583605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20967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6383238" y="2420888"/>
            <a:ext cx="5610225" cy="2436465"/>
            <a:chOff x="6239222" y="2204864"/>
            <a:chExt cx="5610225" cy="243646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9262" y="3140968"/>
              <a:ext cx="2552700" cy="276225"/>
            </a:xfrm>
            <a:prstGeom prst="rect">
              <a:avLst/>
            </a:prstGeom>
            <a:noFill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9262" y="3645024"/>
              <a:ext cx="1695450" cy="552450"/>
            </a:xfrm>
            <a:prstGeom prst="rect">
              <a:avLst/>
            </a:prstGeom>
            <a:noFill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39222" y="2204864"/>
              <a:ext cx="5610225" cy="752475"/>
            </a:xfrm>
            <a:prstGeom prst="rect">
              <a:avLst/>
            </a:prstGeom>
            <a:noFill/>
          </p:spPr>
        </p:pic>
        <p:grpSp>
          <p:nvGrpSpPr>
            <p:cNvPr id="44" name="Группа 43"/>
            <p:cNvGrpSpPr/>
            <p:nvPr/>
          </p:nvGrpSpPr>
          <p:grpSpPr>
            <a:xfrm>
              <a:off x="6671270" y="4365104"/>
              <a:ext cx="2734419" cy="276225"/>
              <a:chOff x="6311230" y="2708920"/>
              <a:chExt cx="2734419" cy="276225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11230" y="2708920"/>
                <a:ext cx="1057275" cy="276225"/>
              </a:xfrm>
              <a:prstGeom prst="rect">
                <a:avLst/>
              </a:prstGeom>
              <a:noFill/>
            </p:spPr>
          </p:pic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07374" y="2708920"/>
                <a:ext cx="1438275" cy="2762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6311230" y="1052735"/>
            <a:ext cx="5040560" cy="1200329"/>
            <a:chOff x="6311231" y="836712"/>
            <a:chExt cx="5040560" cy="120032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6311231" y="836712"/>
              <a:ext cx="50405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Слагаемое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dirty="0" smtClean="0"/>
                <a:t>подходит под случай </a:t>
              </a:r>
              <a:r>
                <a:rPr lang="en-US" b="1" dirty="0" smtClean="0"/>
                <a:t>II</a:t>
              </a:r>
              <a:r>
                <a:rPr lang="ru-RU" dirty="0" smtClean="0"/>
                <a:t>, но при попытке воспользоваться асимптотической формулой оказывается, что функция</a:t>
              </a:r>
            </a:p>
            <a:p>
              <a:r>
                <a:rPr lang="ru-RU" dirty="0" smtClean="0"/>
                <a:t>вырождена:</a:t>
              </a:r>
              <a:r>
                <a:rPr lang="en-US" dirty="0" smtClean="0"/>
                <a:t>                      </a:t>
              </a:r>
              <a:endParaRPr lang="ru-RU" dirty="0"/>
            </a:p>
          </p:txBody>
        </p:sp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55646" y="1484784"/>
              <a:ext cx="1038225" cy="276225"/>
            </a:xfrm>
            <a:prstGeom prst="rect">
              <a:avLst/>
            </a:prstGeom>
            <a:noFill/>
          </p:spPr>
        </p:pic>
      </p:grp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8582" y="4437112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Поверхность, образованная показателем экспоненты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в слагаемом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ru-RU" sz="16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cs typeface="Times New Roman" pitchFamily="18" charset="0"/>
              </a:rPr>
              <a:t>Участок</a:t>
            </a:r>
            <a:r>
              <a:rPr lang="ru-RU" sz="1600" i="1" dirty="0" smtClean="0">
                <a:cs typeface="Times New Roman" pitchFamily="18" charset="0"/>
              </a:rPr>
              <a:t> </a:t>
            </a:r>
          </a:p>
          <a:p>
            <a:r>
              <a:rPr lang="ru-RU" sz="1600" dirty="0" smtClean="0"/>
              <a:t>позволяет понять, что происходит в плоскости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= 0.</a:t>
            </a:r>
            <a:endParaRPr lang="ru-RU" sz="16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550590" y="5589240"/>
            <a:ext cx="7848872" cy="0"/>
          </a:xfrm>
          <a:prstGeom prst="line">
            <a:avLst/>
          </a:prstGeom>
          <a:ln>
            <a:solidFill>
              <a:srgbClr val="64D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4668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550590" y="5733256"/>
            <a:ext cx="7920880" cy="646331"/>
            <a:chOff x="550591" y="5445224"/>
            <a:chExt cx="7920880" cy="646331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1630710" y="5517232"/>
              <a:ext cx="1688579" cy="276225"/>
              <a:chOff x="1558702" y="5517232"/>
              <a:chExt cx="1688579" cy="276225"/>
            </a:xfrm>
          </p:grpSpPr>
          <p:pic>
            <p:nvPicPr>
              <p:cNvPr id="3093" name="Picture 2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4806" y="5517232"/>
                <a:ext cx="752475" cy="276225"/>
              </a:xfrm>
              <a:prstGeom prst="rect">
                <a:avLst/>
              </a:prstGeom>
              <a:noFill/>
            </p:spPr>
          </p:pic>
          <p:pic>
            <p:nvPicPr>
              <p:cNvPr id="3098" name="Picture 26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58702" y="5517232"/>
                <a:ext cx="781050" cy="276225"/>
              </a:xfrm>
              <a:prstGeom prst="rect">
                <a:avLst/>
              </a:prstGeom>
              <a:noFill/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550591" y="5445224"/>
              <a:ext cx="7920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Функции                                     раскладываются в ряд Тейлора до главных членов в окрестности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затем применяется лемма Ватсона.</a:t>
              </a:r>
              <a:endParaRPr lang="ru-RU" dirty="0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6974" y="4725144"/>
            <a:ext cx="923925" cy="276225"/>
          </a:xfrm>
          <a:prstGeom prst="rect">
            <a:avLst/>
          </a:prstGeom>
          <a:noFill/>
        </p:spPr>
      </p:pic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6023198" y="1556792"/>
          <a:ext cx="5871968" cy="4032448"/>
        </p:xfrm>
        <a:graphic>
          <a:graphicData uri="http://schemas.openxmlformats.org/presentationml/2006/ole">
            <p:oleObj spid="_x0000_s28673" name="Точечный рисунок" r:id="rId3" imgW="5792008" imgH="3990476" progId="PBrus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582" y="1886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Асимптотика 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/>
              <a:t> при произвольном  </a:t>
            </a:r>
            <a:r>
              <a:rPr lang="ru-RU" sz="2400" i="1" dirty="0" smtClean="0">
                <a:sym typeface="Symbol"/>
              </a:rPr>
              <a:t>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967414" y="692696"/>
            <a:ext cx="3841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Полученная асимптотика слагаемого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/>
              <a:t>хорошо аппроксимирует дальнее поле.</a:t>
            </a:r>
            <a:endParaRPr lang="ru-R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0477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62558" y="764704"/>
            <a:ext cx="6984776" cy="936104"/>
            <a:chOff x="406574" y="836712"/>
            <a:chExt cx="6984776" cy="93610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06574" y="836712"/>
              <a:ext cx="6984776" cy="936104"/>
            </a:xfrm>
            <a:prstGeom prst="roundRect">
              <a:avLst/>
            </a:prstGeom>
            <a:noFill/>
            <a:ln w="1270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598" y="980728"/>
              <a:ext cx="6591300" cy="657225"/>
            </a:xfrm>
            <a:prstGeom prst="rect">
              <a:avLst/>
            </a:prstGeom>
            <a:noFill/>
          </p:spPr>
        </p:pic>
      </p:grp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114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22598" y="5949280"/>
            <a:ext cx="4680520" cy="584775"/>
            <a:chOff x="622598" y="5733256"/>
            <a:chExt cx="468052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622598" y="5733256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Оранжевым цветом показана функция</a:t>
              </a:r>
            </a:p>
            <a:p>
              <a:r>
                <a:rPr lang="ru-RU" sz="1600" dirty="0" smtClean="0"/>
                <a:t> Синим цветом – ее аппроксимация</a:t>
              </a:r>
              <a:endParaRPr lang="ru-RU" sz="1600" dirty="0"/>
            </a:p>
          </p:txBody>
        </p:sp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0990" y="5805264"/>
              <a:ext cx="781050" cy="276225"/>
            </a:xfrm>
            <a:prstGeom prst="rect">
              <a:avLst/>
            </a:prstGeom>
            <a:noFill/>
          </p:spPr>
        </p:pic>
        <p:pic>
          <p:nvPicPr>
            <p:cNvPr id="2868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62958" y="6021288"/>
              <a:ext cx="781050" cy="295275"/>
            </a:xfrm>
            <a:prstGeom prst="rect">
              <a:avLst/>
            </a:prstGeom>
            <a:noFill/>
          </p:spPr>
        </p:pic>
      </p:grp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190550" y="2492896"/>
          <a:ext cx="5472608" cy="3445348"/>
        </p:xfrm>
        <a:graphic>
          <a:graphicData uri="http://schemas.openxmlformats.org/presentationml/2006/ole">
            <p:oleObj spid="_x0000_s28681" name="Точечный рисунок" r:id="rId7" imgW="6047619" imgH="3866667" progId="PBrush">
              <p:embed/>
            </p:oleObj>
          </a:graphicData>
        </a:graphic>
      </p:graphicFrame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5951190" y="5712350"/>
            <a:ext cx="231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1340768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6239222" y="5517232"/>
            <a:ext cx="5509195" cy="931540"/>
            <a:chOff x="6311230" y="5733256"/>
            <a:chExt cx="5509195" cy="931540"/>
          </a:xfrm>
        </p:grpSpPr>
        <p:sp>
          <p:nvSpPr>
            <p:cNvPr id="37" name="TextBox 36"/>
            <p:cNvSpPr txBox="1"/>
            <p:nvPr/>
          </p:nvSpPr>
          <p:spPr>
            <a:xfrm>
              <a:off x="6311230" y="5733256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ru-RU" sz="1600" dirty="0" smtClean="0">
                  <a:solidFill>
                    <a:srgbClr val="131413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Синяя поверхность показывает </a:t>
              </a:r>
              <a:r>
                <a:rPr lang="ru-RU" sz="1600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поведение функции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Розовая плоскость соответствует значению</a:t>
              </a:r>
              <a:endParaRPr lang="ru-RU" dirty="0"/>
            </a:p>
          </p:txBody>
        </p:sp>
        <p:pic>
          <p:nvPicPr>
            <p:cNvPr id="28697" name="Picture 2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91750" y="5733256"/>
              <a:ext cx="828675" cy="571500"/>
            </a:xfrm>
            <a:prstGeom prst="rect">
              <a:avLst/>
            </a:prstGeom>
            <a:noFill/>
          </p:spPr>
        </p:pic>
        <p:pic>
          <p:nvPicPr>
            <p:cNvPr id="28699" name="Picture 2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99662" y="6093296"/>
              <a:ext cx="1247775" cy="571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94606" y="980728"/>
            <a:ext cx="4392487" cy="3465095"/>
            <a:chOff x="910630" y="980728"/>
            <a:chExt cx="4392487" cy="3465095"/>
          </a:xfrm>
        </p:grpSpPr>
        <p:graphicFrame>
          <p:nvGraphicFramePr>
            <p:cNvPr id="29697" name="Object 1"/>
            <p:cNvGraphicFramePr>
              <a:graphicFrameLocks noChangeAspect="1"/>
            </p:cNvGraphicFramePr>
            <p:nvPr/>
          </p:nvGraphicFramePr>
          <p:xfrm>
            <a:off x="910630" y="980728"/>
            <a:ext cx="4320480" cy="2900604"/>
          </p:xfrm>
          <a:graphic>
            <a:graphicData uri="http://schemas.openxmlformats.org/presentationml/2006/ole">
              <p:oleObj spid="_x0000_s29697" name="Точечный рисунок" r:id="rId3" imgW="4580952" imgH="2962689" progId="PBrush">
                <p:embed/>
              </p:oleObj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198662" y="3861048"/>
              <a:ext cx="41044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Поверхность, образованная показателем экспоненты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600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/>
                <a:t>в слагаемом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600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sz="1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8582" y="1886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Асимптотика 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/>
              <a:t> при произвольном  </a:t>
            </a:r>
            <a:r>
              <a:rPr lang="ru-RU" sz="2400" i="1" dirty="0" smtClean="0">
                <a:sym typeface="Symbol"/>
              </a:rPr>
              <a:t></a:t>
            </a:r>
            <a:endParaRPr lang="ru-RU" sz="2400" i="1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20967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6239222" y="332656"/>
            <a:ext cx="5582791" cy="2624683"/>
            <a:chOff x="6239222" y="476672"/>
            <a:chExt cx="5582791" cy="2624683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83238" y="2348880"/>
              <a:ext cx="5438775" cy="752475"/>
            </a:xfrm>
            <a:prstGeom prst="rect">
              <a:avLst/>
            </a:prstGeom>
            <a:noFill/>
          </p:spPr>
        </p:pic>
        <p:grpSp>
          <p:nvGrpSpPr>
            <p:cNvPr id="40" name="Группа 39"/>
            <p:cNvGrpSpPr/>
            <p:nvPr/>
          </p:nvGrpSpPr>
          <p:grpSpPr>
            <a:xfrm>
              <a:off x="6239222" y="476672"/>
              <a:ext cx="5040560" cy="1809492"/>
              <a:chOff x="5951190" y="1124744"/>
              <a:chExt cx="5040560" cy="180949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5951190" y="1124744"/>
                <a:ext cx="50405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Слагаемое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i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1600" i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i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dirty="0" smtClean="0"/>
                  <a:t>подходит под случай </a:t>
                </a:r>
                <a:r>
                  <a:rPr lang="en-US" b="1" dirty="0" smtClean="0"/>
                  <a:t>I</a:t>
                </a:r>
                <a:r>
                  <a:rPr lang="ru-RU" dirty="0" smtClean="0"/>
                  <a:t>, но при попытке воспользоваться асимптотической формулой оказывается, что</a:t>
                </a:r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8543478" y="1988840"/>
                <a:ext cx="2261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cs typeface="Times New Roman" pitchFamily="18" charset="0"/>
                    <a:sym typeface="Symbol"/>
                  </a:rPr>
                  <a:t>нельзя аналитически</a:t>
                </a:r>
                <a:endParaRPr lang="ru-RU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51190" y="2276872"/>
                <a:ext cx="4752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cs typeface="Times New Roman" pitchFamily="18" charset="0"/>
                    <a:sym typeface="Symbol"/>
                  </a:rPr>
                  <a:t>выразить </a:t>
                </a:r>
                <a:r>
                  <a:rPr lang="ru-RU" dirty="0" smtClean="0"/>
                  <a:t>как функции от одного аргумента </a:t>
                </a:r>
                <a:r>
                  <a:rPr lang="en-US" i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/>
                  <a:t>, </a:t>
                </a:r>
                <a:r>
                  <a:rPr lang="ru-RU" dirty="0" smtClean="0"/>
                  <a:t>так как 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6" name="Picture 3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15286" y="2636912"/>
                <a:ext cx="495300" cy="276225"/>
              </a:xfrm>
              <a:prstGeom prst="rect">
                <a:avLst/>
              </a:prstGeom>
              <a:noFill/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7319342" y="2564904"/>
                <a:ext cx="3050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cs typeface="Times New Roman" pitchFamily="18" charset="0"/>
                    <a:sym typeface="Symbol"/>
                  </a:rPr>
                  <a:t>является неявной </a:t>
                </a:r>
                <a:r>
                  <a:rPr lang="ru-RU" dirty="0" smtClean="0"/>
                  <a:t>функцией.</a:t>
                </a:r>
                <a:r>
                  <a:rPr lang="ru-RU" dirty="0" smtClean="0">
                    <a:cs typeface="Times New Roman" pitchFamily="18" charset="0"/>
                    <a:sym typeface="Symbol"/>
                  </a:rPr>
                  <a:t> </a:t>
                </a:r>
                <a:endParaRPr lang="ru-RU" dirty="0"/>
              </a:p>
            </p:txBody>
          </p:sp>
          <p:pic>
            <p:nvPicPr>
              <p:cNvPr id="29704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31510" y="1772816"/>
                <a:ext cx="1076325" cy="276225"/>
              </a:xfrm>
              <a:prstGeom prst="rect">
                <a:avLst/>
              </a:prstGeom>
              <a:noFill/>
            </p:spPr>
          </p:pic>
          <p:pic>
            <p:nvPicPr>
              <p:cNvPr id="29707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5206" y="2060848"/>
                <a:ext cx="1095375" cy="276225"/>
              </a:xfrm>
              <a:prstGeom prst="rect">
                <a:avLst/>
              </a:prstGeom>
              <a:noFill/>
            </p:spPr>
          </p:pic>
          <p:pic>
            <p:nvPicPr>
              <p:cNvPr id="29710" name="Picture 14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91350" y="2060848"/>
                <a:ext cx="1095375" cy="2762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527254" y="2924944"/>
            <a:ext cx="4176464" cy="3537103"/>
            <a:chOff x="6527254" y="2924944"/>
            <a:chExt cx="4176464" cy="3537103"/>
          </a:xfrm>
        </p:grpSpPr>
        <p:graphicFrame>
          <p:nvGraphicFramePr>
            <p:cNvPr id="29713" name="Object 17"/>
            <p:cNvGraphicFramePr>
              <a:graphicFrameLocks noChangeAspect="1"/>
            </p:cNvGraphicFramePr>
            <p:nvPr/>
          </p:nvGraphicFramePr>
          <p:xfrm>
            <a:off x="6743278" y="2924944"/>
            <a:ext cx="3600400" cy="3005418"/>
          </p:xfrm>
          <a:graphic>
            <a:graphicData uri="http://schemas.openxmlformats.org/presentationml/2006/ole">
              <p:oleObj spid="_x0000_s29713" name="Точечный рисунок" r:id="rId9" imgW="5447619" imgH="4544059" progId="PBrush">
                <p:embed/>
              </p:oleObj>
            </a:graphicData>
          </a:graphic>
        </p:graphicFrame>
        <p:grpSp>
          <p:nvGrpSpPr>
            <p:cNvPr id="53" name="Группа 52"/>
            <p:cNvGrpSpPr/>
            <p:nvPr/>
          </p:nvGrpSpPr>
          <p:grpSpPr>
            <a:xfrm>
              <a:off x="6527254" y="5877272"/>
              <a:ext cx="4176464" cy="584775"/>
              <a:chOff x="6527254" y="6021288"/>
              <a:chExt cx="4176464" cy="58477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527254" y="6021288"/>
                <a:ext cx="4176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/>
                  <a:t>Зависимость точки максимума       показателя экспоненты 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600" i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1600" i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6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1600" i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16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/>
                  <a:t>от угла </a:t>
                </a:r>
                <a:r>
                  <a:rPr lang="en-US" sz="1600" i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ru-RU" sz="1600" i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/>
              </a:p>
            </p:txBody>
          </p:sp>
          <p:pic>
            <p:nvPicPr>
              <p:cNvPr id="29717" name="Picture 21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407574" y="6093296"/>
                <a:ext cx="171450" cy="238125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46" name="Прямая соединительная линия 45"/>
          <p:cNvCxnSpPr/>
          <p:nvPr/>
        </p:nvCxnSpPr>
        <p:spPr>
          <a:xfrm flipH="1">
            <a:off x="766614" y="5445224"/>
            <a:ext cx="3672408" cy="0"/>
          </a:xfrm>
          <a:prstGeom prst="line">
            <a:avLst/>
          </a:prstGeom>
          <a:ln>
            <a:solidFill>
              <a:srgbClr val="64D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6614" y="5517232"/>
            <a:ext cx="338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Асимптотика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полуаналитическом виде.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582" y="1886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Асимптотика 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/>
              <a:t> при произвольном  </a:t>
            </a:r>
            <a:r>
              <a:rPr lang="ru-RU" sz="2400" i="1" dirty="0" smtClean="0">
                <a:sym typeface="Symbol"/>
              </a:rPr>
              <a:t></a:t>
            </a:r>
            <a:endParaRPr lang="ru-RU" sz="2400" i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6573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7334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265747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75247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-1825674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239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85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5241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78582" y="764704"/>
            <a:ext cx="5688632" cy="1872208"/>
            <a:chOff x="550590" y="980728"/>
            <a:chExt cx="5688632" cy="18722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614" y="1124744"/>
              <a:ext cx="5295900" cy="762000"/>
            </a:xfrm>
            <a:prstGeom prst="rect">
              <a:avLst/>
            </a:prstGeom>
            <a:noFill/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614" y="1916832"/>
              <a:ext cx="5295900" cy="847725"/>
            </a:xfrm>
            <a:prstGeom prst="rect">
              <a:avLst/>
            </a:prstGeom>
            <a:noFill/>
          </p:spPr>
        </p:pic>
        <p:sp>
          <p:nvSpPr>
            <p:cNvPr id="59" name="Скругленный прямоугольник 58"/>
            <p:cNvSpPr/>
            <p:nvPr/>
          </p:nvSpPr>
          <p:spPr>
            <a:xfrm>
              <a:off x="550590" y="980728"/>
              <a:ext cx="5688632" cy="1872208"/>
            </a:xfrm>
            <a:prstGeom prst="roundRect">
              <a:avLst/>
            </a:prstGeom>
            <a:noFill/>
            <a:ln w="1270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7463358" y="1916832"/>
          <a:ext cx="4507665" cy="2736304"/>
        </p:xfrm>
        <a:graphic>
          <a:graphicData uri="http://schemas.openxmlformats.org/presentationml/2006/ole">
            <p:oleObj spid="_x0000_s4102" name="Точечный рисунок" r:id="rId5" imgW="5571429" imgH="3315163" progId="PBrush">
              <p:embed/>
            </p:oleObj>
          </a:graphicData>
        </a:graphic>
      </p:graphicFrame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7319342" y="692696"/>
            <a:ext cx="3841897" cy="1023739"/>
            <a:chOff x="7247334" y="836712"/>
            <a:chExt cx="3841897" cy="1023739"/>
          </a:xfrm>
        </p:grpSpPr>
        <p:sp>
          <p:nvSpPr>
            <p:cNvPr id="65" name="TextBox 64"/>
            <p:cNvSpPr txBox="1"/>
            <p:nvPr/>
          </p:nvSpPr>
          <p:spPr>
            <a:xfrm>
              <a:off x="7247334" y="836712"/>
              <a:ext cx="3841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Полученная асимптотика слагаемого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dirty="0" smtClean="0"/>
                <a:t>хорошо аппроксимирует дальнее поле</a:t>
              </a:r>
              <a:r>
                <a:rPr lang="en-US" dirty="0" smtClean="0"/>
                <a:t> </a:t>
              </a:r>
              <a:r>
                <a:rPr lang="ru-RU" dirty="0" smtClean="0"/>
                <a:t>вне окрестности </a:t>
              </a:r>
              <a:endParaRPr lang="ru-RU" dirty="0"/>
            </a:p>
          </p:txBody>
        </p: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15686" y="1412776"/>
              <a:ext cx="590550" cy="447675"/>
            </a:xfrm>
            <a:prstGeom prst="rect">
              <a:avLst/>
            </a:prstGeom>
            <a:noFill/>
          </p:spPr>
        </p:pic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8039422" y="4581128"/>
            <a:ext cx="3600399" cy="931540"/>
            <a:chOff x="7175326" y="4797152"/>
            <a:chExt cx="3600399" cy="93154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7175326" y="4797152"/>
              <a:ext cx="3600399" cy="792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solidFill>
                    <a:srgbClr val="131413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Зеленая поверхность показывает </a:t>
              </a:r>
              <a:r>
                <a:rPr lang="ru-RU" sz="1600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поведение функции</a:t>
              </a:r>
              <a:endParaRPr lang="ru-RU" sz="1600" dirty="0"/>
            </a:p>
          </p:txBody>
        </p:sp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19542" y="5157192"/>
              <a:ext cx="838200" cy="571500"/>
            </a:xfrm>
            <a:prstGeom prst="rect">
              <a:avLst/>
            </a:prstGeom>
            <a:noFill/>
          </p:spPr>
        </p:pic>
      </p:grp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10287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190550" y="5517232"/>
            <a:ext cx="2982441" cy="348233"/>
            <a:chOff x="262558" y="5517232"/>
            <a:chExt cx="2982441" cy="348233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262558" y="5517232"/>
              <a:ext cx="19580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Поведение функции</a:t>
              </a:r>
              <a:endParaRPr lang="ru-RU" sz="1600" dirty="0"/>
            </a:p>
          </p:txBody>
        </p: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6774" y="5589240"/>
              <a:ext cx="1038225" cy="276225"/>
            </a:xfrm>
            <a:prstGeom prst="rect">
              <a:avLst/>
            </a:prstGeom>
            <a:noFill/>
          </p:spPr>
        </p:pic>
      </p:grp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3574926" y="3212976"/>
          <a:ext cx="3816424" cy="2459804"/>
        </p:xfrm>
        <a:graphic>
          <a:graphicData uri="http://schemas.openxmlformats.org/presentationml/2006/ole">
            <p:oleObj spid="_x0000_s4124" name="Точечный рисунок" r:id="rId9" imgW="4866667" imgH="3419952" progId="PBrush">
              <p:embed/>
            </p:oleObj>
          </a:graphicData>
        </a:graphic>
      </p:graphicFrame>
      <p:pic>
        <p:nvPicPr>
          <p:cNvPr id="22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2996952"/>
            <a:ext cx="3509361" cy="256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4078982" y="5517232"/>
            <a:ext cx="2963391" cy="348233"/>
            <a:chOff x="3934966" y="5445224"/>
            <a:chExt cx="2963391" cy="348233"/>
          </a:xfrm>
        </p:grpSpPr>
        <p:pic>
          <p:nvPicPr>
            <p:cNvPr id="4128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79182" y="5517232"/>
              <a:ext cx="1019175" cy="276225"/>
            </a:xfrm>
            <a:prstGeom prst="rect">
              <a:avLst/>
            </a:prstGeom>
            <a:noFill/>
          </p:spPr>
        </p:pic>
        <p:sp>
          <p:nvSpPr>
            <p:cNvPr id="97" name="Прямоугольник 96"/>
            <p:cNvSpPr/>
            <p:nvPr/>
          </p:nvSpPr>
          <p:spPr>
            <a:xfrm>
              <a:off x="3934966" y="5445224"/>
              <a:ext cx="19580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Поведение функции</a:t>
              </a:r>
              <a:endParaRPr lang="ru-RU" sz="1600" dirty="0"/>
            </a:p>
          </p:txBody>
        </p:sp>
      </p:grpSp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2678" y="6237312"/>
            <a:ext cx="2190750" cy="276225"/>
          </a:xfrm>
          <a:prstGeom prst="rect">
            <a:avLst/>
          </a:prstGeom>
          <a:noFill/>
        </p:spPr>
      </p:pic>
      <p:pic>
        <p:nvPicPr>
          <p:cNvPr id="26" name="Picture 3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942" y="6165304"/>
            <a:ext cx="2752725" cy="400050"/>
          </a:xfrm>
          <a:prstGeom prst="rect">
            <a:avLst/>
          </a:prstGeom>
          <a:noFill/>
        </p:spPr>
      </p:pic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0" y="7334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0" y="113347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H="1">
            <a:off x="1270670" y="6093296"/>
            <a:ext cx="5184576" cy="0"/>
          </a:xfrm>
          <a:prstGeom prst="line">
            <a:avLst/>
          </a:prstGeom>
          <a:ln>
            <a:solidFill>
              <a:srgbClr val="64D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9" name="Object 31"/>
          <p:cNvGraphicFramePr>
            <a:graphicFrameLocks noChangeAspect="1"/>
          </p:cNvGraphicFramePr>
          <p:nvPr/>
        </p:nvGraphicFramePr>
        <p:xfrm>
          <a:off x="406574" y="2780928"/>
          <a:ext cx="5839668" cy="2952328"/>
        </p:xfrm>
        <a:graphic>
          <a:graphicData uri="http://schemas.openxmlformats.org/presentationml/2006/ole">
            <p:oleObj spid="_x0000_s27679" name="Точечный рисунок" r:id="rId3" imgW="7249537" imgH="3666667" progId="PBrush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74" y="26064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Вклад</a:t>
            </a:r>
            <a:r>
              <a:rPr lang="ru-RU" sz="2400" i="1" dirty="0" smtClean="0"/>
              <a:t> </a:t>
            </a:r>
            <a:r>
              <a:rPr lang="ru-RU" sz="2400" dirty="0" smtClean="0"/>
              <a:t>слагаемых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 smtClean="0"/>
              <a:t> </a:t>
            </a:r>
            <a:r>
              <a:rPr lang="ru-RU" sz="2400" dirty="0" smtClean="0"/>
              <a:t>и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/>
              <a:t> в температурное поле</a:t>
            </a:r>
            <a:endParaRPr lang="ru-RU" sz="2400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287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0574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096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10287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20574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8096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463358" y="692696"/>
            <a:ext cx="3456384" cy="5760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11239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550590" y="836712"/>
            <a:ext cx="4824536" cy="1872208"/>
            <a:chOff x="910630" y="836712"/>
            <a:chExt cx="4824536" cy="1872208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10630" y="836712"/>
              <a:ext cx="4824536" cy="1872208"/>
            </a:xfrm>
            <a:prstGeom prst="roundRect">
              <a:avLst/>
            </a:prstGeom>
            <a:noFill/>
            <a:ln w="1270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75" name="Picture 2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2678" y="980728"/>
              <a:ext cx="3876675" cy="752475"/>
            </a:xfrm>
            <a:prstGeom prst="rect">
              <a:avLst/>
            </a:prstGeom>
            <a:noFill/>
          </p:spPr>
        </p:pic>
        <p:pic>
          <p:nvPicPr>
            <p:cNvPr id="27674" name="Picture 2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2678" y="1772816"/>
              <a:ext cx="3943350" cy="809625"/>
            </a:xfrm>
            <a:prstGeom prst="rect">
              <a:avLst/>
            </a:prstGeom>
            <a:noFill/>
          </p:spPr>
        </p:pic>
      </p:grp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120967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20193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0" y="7810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11049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0" y="7429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10287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7391350" y="1340768"/>
            <a:ext cx="3465436" cy="861814"/>
            <a:chOff x="7391350" y="1556792"/>
            <a:chExt cx="3465436" cy="861814"/>
          </a:xfrm>
        </p:grpSpPr>
        <p:pic>
          <p:nvPicPr>
            <p:cNvPr id="27688" name="Picture 4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83638" y="1628800"/>
              <a:ext cx="762000" cy="28575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7391350" y="1556792"/>
              <a:ext cx="34654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 дальнем поле слагаемое </a:t>
              </a:r>
            </a:p>
            <a:p>
              <a:r>
                <a:rPr lang="ru-RU" sz="1600" dirty="0" smtClean="0"/>
                <a:t>асимптотически мало, по сравнению </a:t>
              </a:r>
            </a:p>
            <a:p>
              <a:r>
                <a:rPr lang="ru-RU" sz="1600" dirty="0" smtClean="0"/>
                <a:t>со слагаемым  </a:t>
              </a:r>
              <a:endParaRPr lang="ru-RU" sz="1600" dirty="0"/>
            </a:p>
          </p:txBody>
        </p:sp>
        <p:pic>
          <p:nvPicPr>
            <p:cNvPr id="27693" name="Picture 4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59502" y="2132856"/>
              <a:ext cx="800100" cy="285750"/>
            </a:xfrm>
            <a:prstGeom prst="rect">
              <a:avLst/>
            </a:prstGeom>
            <a:noFill/>
          </p:spPr>
        </p:pic>
      </p:grp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0" y="7429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0" y="7429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>
            <a:off x="6887294" y="2492896"/>
            <a:ext cx="5040560" cy="3825135"/>
            <a:chOff x="6887294" y="2348880"/>
            <a:chExt cx="5040560" cy="3825135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6887294" y="2348880"/>
              <a:ext cx="5040560" cy="3825135"/>
              <a:chOff x="6887294" y="2348880"/>
              <a:chExt cx="5040560" cy="3825135"/>
            </a:xfrm>
          </p:grpSpPr>
          <p:graphicFrame>
            <p:nvGraphicFramePr>
              <p:cNvPr id="27686" name="Object 38"/>
              <p:cNvGraphicFramePr>
                <a:graphicFrameLocks noChangeAspect="1"/>
              </p:cNvGraphicFramePr>
              <p:nvPr/>
            </p:nvGraphicFramePr>
            <p:xfrm>
              <a:off x="6887294" y="2348880"/>
              <a:ext cx="4968552" cy="3282793"/>
            </p:xfrm>
            <a:graphic>
              <a:graphicData uri="http://schemas.openxmlformats.org/presentationml/2006/ole">
                <p:oleObj spid="_x0000_s27686" name="Точечный рисунок" r:id="rId8" imgW="6133333" imgH="4076190" progId="PBrush">
                  <p:embed/>
                </p:oleObj>
              </a:graphicData>
            </a:graphic>
          </p:graphicFrame>
          <p:sp>
            <p:nvSpPr>
              <p:cNvPr id="72" name="Прямоугольник 71"/>
              <p:cNvSpPr/>
              <p:nvPr/>
            </p:nvSpPr>
            <p:spPr>
              <a:xfrm>
                <a:off x="6887294" y="5589240"/>
                <a:ext cx="50405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/>
                  <a:t>Чем светлее область на графике, тем меньше влияние слагаемого                  , по сравнению с </a:t>
                </a:r>
                <a:endParaRPr lang="ru-RU" sz="1600" dirty="0"/>
              </a:p>
            </p:txBody>
          </p:sp>
        </p:grpSp>
        <p:pic>
          <p:nvPicPr>
            <p:cNvPr id="27701" name="Picture 5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39422" y="5877272"/>
              <a:ext cx="762000" cy="285750"/>
            </a:xfrm>
            <a:prstGeom prst="rect">
              <a:avLst/>
            </a:prstGeom>
            <a:noFill/>
          </p:spPr>
        </p:pic>
        <p:pic>
          <p:nvPicPr>
            <p:cNvPr id="27704" name="Picture 5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43678" y="5877272"/>
              <a:ext cx="800100" cy="285750"/>
            </a:xfrm>
            <a:prstGeom prst="rect">
              <a:avLst/>
            </a:prstGeom>
            <a:noFill/>
          </p:spPr>
        </p:pic>
      </p:grp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0" y="7429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406574" y="5661248"/>
            <a:ext cx="5678349" cy="986626"/>
            <a:chOff x="406574" y="5661248"/>
            <a:chExt cx="5678349" cy="986626"/>
          </a:xfrm>
        </p:grpSpPr>
        <p:sp>
          <p:nvSpPr>
            <p:cNvPr id="49" name="TextBox 48"/>
            <p:cNvSpPr txBox="1"/>
            <p:nvPr/>
          </p:nvSpPr>
          <p:spPr>
            <a:xfrm>
              <a:off x="406574" y="5661248"/>
              <a:ext cx="56783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Сравнение показателей экспонент в полученных асимптотиках:</a:t>
              </a:r>
              <a:endParaRPr lang="ru-RU" sz="1600" dirty="0"/>
            </a:p>
          </p:txBody>
        </p:sp>
        <p:pic>
          <p:nvPicPr>
            <p:cNvPr id="27682" name="Picture 3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590" y="6021288"/>
              <a:ext cx="1676400" cy="323850"/>
            </a:xfrm>
            <a:prstGeom prst="rect">
              <a:avLst/>
            </a:prstGeom>
            <a:noFill/>
          </p:spPr>
        </p:pic>
        <p:pic>
          <p:nvPicPr>
            <p:cNvPr id="27681" name="Picture 3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2798" y="6021288"/>
              <a:ext cx="2124075" cy="323850"/>
            </a:xfrm>
            <a:prstGeom prst="rect">
              <a:avLst/>
            </a:prstGeom>
            <a:noFill/>
          </p:spPr>
        </p:pic>
        <p:sp>
          <p:nvSpPr>
            <p:cNvPr id="86" name="TextBox 85"/>
            <p:cNvSpPr txBox="1"/>
            <p:nvPr/>
          </p:nvSpPr>
          <p:spPr>
            <a:xfrm>
              <a:off x="694606" y="6309320"/>
              <a:ext cx="13773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(синяя линяя)</a:t>
              </a:r>
              <a:endParaRPr lang="ru-RU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38822" y="6309320"/>
              <a:ext cx="1566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(красная линяя)</a:t>
              </a:r>
              <a:endParaRPr lang="ru-RU" sz="1600" dirty="0"/>
            </a:p>
          </p:txBody>
        </p:sp>
      </p:grp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711" name="Picture 6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9382" y="836712"/>
            <a:ext cx="3076575" cy="352425"/>
          </a:xfrm>
          <a:prstGeom prst="rect">
            <a:avLst/>
          </a:prstGeom>
          <a:noFill/>
        </p:spPr>
      </p:pic>
      <p:sp>
        <p:nvSpPr>
          <p:cNvPr id="27713" name="Rectangle 65"/>
          <p:cNvSpPr>
            <a:spLocks noChangeArrowheads="1"/>
          </p:cNvSpPr>
          <p:nvPr/>
        </p:nvSpPr>
        <p:spPr bwMode="auto">
          <a:xfrm>
            <a:off x="0" y="8096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66" y="188640"/>
            <a:ext cx="355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Результаты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286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622598" y="656302"/>
            <a:ext cx="11377264" cy="6001643"/>
            <a:chOff x="622598" y="476672"/>
            <a:chExt cx="11377264" cy="6001643"/>
          </a:xfrm>
        </p:grpSpPr>
        <p:sp>
          <p:nvSpPr>
            <p:cNvPr id="4" name="TextBox 3"/>
            <p:cNvSpPr txBox="1"/>
            <p:nvPr/>
          </p:nvSpPr>
          <p:spPr>
            <a:xfrm>
              <a:off x="622598" y="476672"/>
              <a:ext cx="11377264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dirty="0" smtClean="0">
                  <a:cs typeface="Times New Roman" pitchFamily="18" charset="0"/>
                </a:rPr>
                <a:t>Получена асимптотика дальнего поля для компонент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lang="ru-RU" i="1" baseline="-300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dirty="0" smtClean="0">
                  <a:cs typeface="Times New Roman" pitchFamily="18" charset="0"/>
                </a:rPr>
                <a:t>и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i="1" baseline="-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dirty="0" smtClean="0">
                  <a:cs typeface="Times New Roman" pitchFamily="18" charset="0"/>
                </a:rPr>
                <a:t>кинетической температуры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dirty="0" smtClean="0">
                  <a:cs typeface="Times New Roman" pitchFamily="18" charset="0"/>
                </a:rPr>
                <a:t> при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 </a:t>
              </a:r>
              <a:r>
                <a:rPr lang="ru-RU" i="1" dirty="0" smtClean="0">
                  <a:sym typeface="Symbol"/>
                </a:rPr>
                <a:t>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0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ru-RU" dirty="0" smtClean="0">
                  <a:cs typeface="Times New Roman" pitchFamily="18" charset="0"/>
                  <a:sym typeface="Symbol"/>
                </a:rPr>
                <a:t>в аналитическом виде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:</a:t>
              </a:r>
            </a:p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600" dirty="0" smtClean="0"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cs typeface="Times New Roman" pitchFamily="18" charset="0"/>
                </a:rPr>
                <a:t>  При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ym typeface="Symbol"/>
                </a:rPr>
                <a:t>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0 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i="1" baseline="-300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dirty="0" smtClean="0"/>
                <a:t>  является главным членом асимптотики дальнего поля:                                                           .</a:t>
              </a:r>
              <a:endParaRPr lang="ru-RU" b="1" dirty="0" smtClean="0">
                <a:solidFill>
                  <a:srgbClr val="007E39"/>
                </a:solidFill>
              </a:endParaRPr>
            </a:p>
            <a:p>
              <a:endParaRPr lang="ru-RU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  При произвольном  </a:t>
              </a:r>
              <a:r>
                <a:rPr lang="ru-RU" i="1" dirty="0" smtClean="0">
                  <a:sym typeface="Symbol"/>
                </a:rPr>
                <a:t></a:t>
              </a:r>
              <a:r>
                <a:rPr lang="ru-RU" dirty="0" smtClean="0">
                  <a:sym typeface="Symbol"/>
                </a:rPr>
                <a:t>,</a:t>
              </a:r>
              <a:r>
                <a:rPr lang="ru-RU" i="1" dirty="0" smtClean="0">
                  <a:sym typeface="Symbol"/>
                </a:rPr>
                <a:t>  </a:t>
              </a:r>
              <a:r>
                <a:rPr lang="ru-RU" dirty="0" smtClean="0">
                  <a:sym typeface="Symbol"/>
                </a:rPr>
                <a:t>для</a:t>
              </a:r>
              <a:r>
                <a:rPr lang="ru-RU" dirty="0" smtClean="0"/>
                <a:t> слагаемого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dirty="0" smtClean="0"/>
                <a:t>  получена асимптотика дальнего поля в аналитическом виде:</a:t>
              </a:r>
            </a:p>
            <a:p>
              <a:pPr>
                <a:buFont typeface="Arial" pitchFamily="34" charset="0"/>
                <a:buChar char="•"/>
              </a:pPr>
              <a:endParaRPr lang="ru-RU" dirty="0" smtClean="0"/>
            </a:p>
            <a:p>
              <a:r>
                <a:rPr lang="ru-RU" dirty="0" smtClean="0"/>
                <a:t>                            </a:t>
              </a:r>
              <a:r>
                <a:rPr lang="ru-RU" sz="1200" dirty="0" smtClean="0"/>
                <a:t>  </a:t>
              </a:r>
              <a:r>
                <a:rPr lang="ru-RU" dirty="0" smtClean="0"/>
                <a:t>                                                                                                                                                .</a:t>
              </a:r>
            </a:p>
            <a:p>
              <a:endParaRPr lang="ru-RU" sz="10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  Для слагаемого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/>
                <a:t>получена асимптотика дальнего поля в полуаналитическом виде:</a:t>
              </a:r>
            </a:p>
            <a:p>
              <a:endParaRPr lang="ru-RU" sz="1400" dirty="0" smtClean="0"/>
            </a:p>
            <a:p>
              <a:r>
                <a:rPr lang="ru-RU" dirty="0" smtClean="0"/>
                <a:t>                                                                                                      </a:t>
              </a:r>
            </a:p>
            <a:p>
              <a:endParaRPr lang="ru-RU" sz="1600" dirty="0" smtClean="0"/>
            </a:p>
            <a:p>
              <a:pPr algn="ctr"/>
              <a:r>
                <a:rPr lang="ru-RU" dirty="0" smtClean="0"/>
                <a:t>где множители                      и                      вычисляются численно.</a:t>
              </a:r>
              <a:endParaRPr lang="ru-RU" sz="1100" dirty="0" smtClean="0"/>
            </a:p>
            <a:p>
              <a:endParaRPr lang="ru-RU" sz="10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600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/>
                <a:t>является главным членом асимптотики дальнего поля стационарного распределения кинетической температуры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(x</a:t>
              </a:r>
              <a:r>
                <a:rPr lang="ru-RU" sz="1600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dirty="0" smtClean="0"/>
                <a:t> вдоль произвольной прямой, включающей источник тепла:</a:t>
              </a:r>
              <a:r>
                <a:rPr lang="ru-RU" sz="1400" dirty="0" smtClean="0"/>
                <a:t> </a:t>
              </a:r>
              <a:r>
                <a:rPr lang="ru-RU" dirty="0" smtClean="0"/>
                <a:t> </a:t>
              </a:r>
              <a:r>
                <a:rPr lang="ru-RU" sz="1600" dirty="0" smtClean="0"/>
                <a:t> </a:t>
              </a:r>
              <a:r>
                <a:rPr lang="ru-RU" dirty="0" smtClean="0"/>
                <a:t>                                                         .</a:t>
              </a:r>
            </a:p>
            <a:p>
              <a:endParaRPr lang="ru-RU" dirty="0" smtClean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4006974" y="1449170"/>
              <a:ext cx="6464796" cy="1268531"/>
              <a:chOff x="3862958" y="1665194"/>
              <a:chExt cx="6464796" cy="1268531"/>
            </a:xfrm>
          </p:grpSpPr>
          <p:pic>
            <p:nvPicPr>
              <p:cNvPr id="14" name="Picture 3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27054" y="1665194"/>
                <a:ext cx="5600700" cy="1268531"/>
              </a:xfrm>
              <a:prstGeom prst="rect">
                <a:avLst/>
              </a:prstGeom>
              <a:noFill/>
            </p:spPr>
          </p:pic>
          <p:pic>
            <p:nvPicPr>
              <p:cNvPr id="15" name="Picture 3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62958" y="2097242"/>
                <a:ext cx="781050" cy="30480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4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6974" y="820756"/>
              <a:ext cx="4743450" cy="685192"/>
            </a:xfrm>
            <a:prstGeom prst="rect">
              <a:avLst/>
            </a:prstGeom>
            <a:noFill/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886" y="3465394"/>
              <a:ext cx="6591300" cy="657225"/>
            </a:xfrm>
            <a:prstGeom prst="rect">
              <a:avLst/>
            </a:prstGeom>
            <a:noFill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886" y="4401498"/>
              <a:ext cx="5295900" cy="762000"/>
            </a:xfrm>
            <a:prstGeom prst="rect">
              <a:avLst/>
            </a:prstGeom>
            <a:noFill/>
          </p:spPr>
        </p:pic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00" b="-4274"/>
            <a:stretch>
              <a:fillRect/>
            </a:stretch>
          </p:blipFill>
          <p:spPr bwMode="auto">
            <a:xfrm>
              <a:off x="4727054" y="5157192"/>
              <a:ext cx="1008112" cy="288032"/>
            </a:xfrm>
            <a:prstGeom prst="rect">
              <a:avLst/>
            </a:prstGeom>
            <a:noFill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23198" y="5157192"/>
              <a:ext cx="981075" cy="276225"/>
            </a:xfrm>
            <a:prstGeom prst="rect">
              <a:avLst/>
            </a:prstGeom>
            <a:noFill/>
          </p:spPr>
        </p:pic>
      </p:grpSp>
      <p:pic>
        <p:nvPicPr>
          <p:cNvPr id="23" name="Picture 6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1510" y="6021288"/>
            <a:ext cx="3076575" cy="352425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9462" y="2852936"/>
            <a:ext cx="3038475" cy="352425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8096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5366" y="5733256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Феномен аномального распространения тепла  имеет большое значение для микроэлектроники.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 descr="C:\Users\Андрей\Desktop\Магистарская\Картинки\194668121_a27e0932daf523dfd8b423ec62f509e1_800.jpg"/>
          <p:cNvPicPr>
            <a:picLocks noChangeAspect="1" noChangeArrowheads="1"/>
          </p:cNvPicPr>
          <p:nvPr/>
        </p:nvPicPr>
        <p:blipFill>
          <a:blip r:embed="rId2" cstate="print"/>
          <a:srcRect t="17500"/>
          <a:stretch>
            <a:fillRect/>
          </a:stretch>
        </p:blipFill>
        <p:spPr bwMode="auto">
          <a:xfrm>
            <a:off x="8183438" y="442468"/>
            <a:ext cx="3240360" cy="267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34566" y="260648"/>
            <a:ext cx="586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Распространение тепла в микроструктурах:</a:t>
            </a:r>
          </a:p>
          <a:p>
            <a:r>
              <a:rPr lang="ru-RU" sz="2400" dirty="0" smtClean="0"/>
              <a:t>Закон Фурье выполняется не всегда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590" y="2276872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1967г. Теоретическое обнаружение баллистической теплопроводности для одномерного гармонического кристалла.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С начала 2000-х: множество экспериментальных подтверждении наличия аномальной теплопроводности в наноструктурах.</a:t>
            </a:r>
          </a:p>
          <a:p>
            <a:endParaRPr lang="ru-RU" dirty="0" smtClean="0"/>
          </a:p>
        </p:txBody>
      </p:sp>
      <p:pic>
        <p:nvPicPr>
          <p:cNvPr id="40962" name="Picture 2" descr="https://sun9-37.userapi.com/c834102/v834102473/5869c/0qjbkWjzZaQ.jpg"/>
          <p:cNvPicPr>
            <a:picLocks noChangeAspect="1" noChangeArrowheads="1"/>
          </p:cNvPicPr>
          <p:nvPr/>
        </p:nvPicPr>
        <p:blipFill>
          <a:blip r:embed="rId3" cstate="print"/>
          <a:srcRect b="7975"/>
          <a:stretch>
            <a:fillRect/>
          </a:stretch>
        </p:blipFill>
        <p:spPr bwMode="auto">
          <a:xfrm>
            <a:off x="7823398" y="3501008"/>
            <a:ext cx="3816424" cy="23413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255446" y="3140968"/>
            <a:ext cx="3337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Снимок кристаллической решетки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807174" y="4797152"/>
            <a:ext cx="583264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 силу симметрии, задача рассматривается в секторе</a:t>
            </a:r>
            <a:r>
              <a:rPr lang="en-US" sz="1600" dirty="0" smtClean="0"/>
              <a:t> </a:t>
            </a:r>
            <a:r>
              <a:rPr lang="ru-RU" sz="1600" dirty="0" smtClean="0"/>
              <a:t> 0</a:t>
            </a:r>
            <a:r>
              <a:rPr lang="en-US" sz="1600" dirty="0" smtClean="0">
                <a:sym typeface="Symbol"/>
              </a:rPr>
              <a:t>/4.</a:t>
            </a:r>
            <a:r>
              <a:rPr lang="ru-RU" sz="1600" dirty="0" smtClean="0"/>
              <a:t> Рассматриваются поперечные колебания натянутой решетки. </a:t>
            </a:r>
            <a:endParaRPr lang="ru-RU" sz="1600" dirty="0"/>
          </a:p>
        </p:txBody>
      </p:sp>
      <p:pic>
        <p:nvPicPr>
          <p:cNvPr id="20" name="Picture 48" descr="C:\Users\Андрей\Desktop\Магистарская\Презентация\Картинки\Исследуемая двумерная реш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614" y="1124744"/>
            <a:ext cx="4695618" cy="424847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566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r>
              <a:rPr lang="en-US" sz="2400" dirty="0" smtClean="0"/>
              <a:t>-D</a:t>
            </a:r>
            <a:r>
              <a:rPr lang="ru-RU" sz="2400" dirty="0" smtClean="0"/>
              <a:t> гармоническая диссипативная натянутая решетка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5246" y="4077072"/>
            <a:ext cx="2238375" cy="333375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79057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3198" y="1556792"/>
            <a:ext cx="2981325" cy="6191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191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7254" y="2996952"/>
            <a:ext cx="1209675" cy="352425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8096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6527254" y="2564904"/>
            <a:ext cx="2423889" cy="376808"/>
            <a:chOff x="6599262" y="2852936"/>
            <a:chExt cx="2423889" cy="376808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9262" y="2852936"/>
              <a:ext cx="2362200" cy="342900"/>
            </a:xfrm>
            <a:prstGeom prst="rect">
              <a:avLst/>
            </a:prstGeom>
            <a:noFill/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75526" y="2924944"/>
              <a:ext cx="47625" cy="304800"/>
            </a:xfrm>
            <a:prstGeom prst="rect">
              <a:avLst/>
            </a:prstGeom>
            <a:noFill/>
          </p:spPr>
        </p:pic>
      </p:grp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7620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9551590" y="2276872"/>
            <a:ext cx="1055737" cy="847725"/>
            <a:chOff x="9407574" y="3573016"/>
            <a:chExt cx="1055737" cy="84772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07574" y="3573016"/>
              <a:ext cx="942975" cy="847725"/>
            </a:xfrm>
            <a:prstGeom prst="rect">
              <a:avLst/>
            </a:prstGeom>
            <a:noFill/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15686" y="3861048"/>
              <a:ext cx="47625" cy="304800"/>
            </a:xfrm>
            <a:prstGeom prst="rect">
              <a:avLst/>
            </a:prstGeom>
            <a:noFill/>
          </p:spPr>
        </p:pic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7620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6455246" y="3645024"/>
            <a:ext cx="2927945" cy="376808"/>
            <a:chOff x="6167214" y="5013176"/>
            <a:chExt cx="2927945" cy="37680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67214" y="5013176"/>
              <a:ext cx="2876550" cy="333375"/>
            </a:xfrm>
            <a:prstGeom prst="rect">
              <a:avLst/>
            </a:prstGeom>
            <a:noFill/>
          </p:spPr>
        </p:pic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47534" y="5085184"/>
              <a:ext cx="47625" cy="304800"/>
            </a:xfrm>
            <a:prstGeom prst="rect">
              <a:avLst/>
            </a:prstGeom>
            <a:noFill/>
          </p:spPr>
        </p:pic>
      </p:grp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7620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6614" y="530120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Натянутая квадратная решетка. Красным цветом обозначена точка нагрева. </a:t>
            </a:r>
            <a:endParaRPr lang="ru-RU" dirty="0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3048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9318" y="6021288"/>
            <a:ext cx="11711777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" name="Группа 77"/>
          <p:cNvGrpSpPr/>
          <p:nvPr/>
        </p:nvGrpSpPr>
        <p:grpSpPr>
          <a:xfrm>
            <a:off x="190550" y="6093296"/>
            <a:ext cx="11999863" cy="584776"/>
            <a:chOff x="190550" y="6093296"/>
            <a:chExt cx="11999863" cy="584776"/>
          </a:xfrm>
        </p:grpSpPr>
        <p:sp>
          <p:nvSpPr>
            <p:cNvPr id="42" name="TextBox 41"/>
            <p:cNvSpPr txBox="1"/>
            <p:nvPr/>
          </p:nvSpPr>
          <p:spPr>
            <a:xfrm>
              <a:off x="239318" y="6093297"/>
              <a:ext cx="11951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aseline="30000" dirty="0" smtClean="0"/>
                <a:t>1 </a:t>
              </a:r>
              <a:r>
                <a:rPr lang="en-US" sz="1600" dirty="0" err="1" smtClean="0"/>
                <a:t>Gavrilov</a:t>
              </a:r>
              <a:r>
                <a:rPr lang="en-US" sz="1600" dirty="0" smtClean="0"/>
                <a:t> S. N., </a:t>
              </a:r>
              <a:r>
                <a:rPr lang="en-US" sz="1600" dirty="0" err="1" smtClean="0"/>
                <a:t>Krivtsov</a:t>
              </a:r>
              <a:r>
                <a:rPr lang="en-US" sz="1600" dirty="0" smtClean="0"/>
                <a:t> A. M. “Steady-state kinetic temperature distribution in a two-dimensional square harmonic scalar lattice lying in a viscous environment and subjected to a point heat source”,</a:t>
              </a:r>
              <a:r>
                <a:rPr lang="ru-RU" sz="1600" dirty="0" smtClean="0"/>
                <a:t> (2019)</a:t>
              </a:r>
              <a:r>
                <a:rPr lang="en-US" sz="1600" dirty="0" smtClean="0"/>
                <a:t>.</a:t>
              </a:r>
              <a:endParaRPr lang="ru-RU" sz="1600" dirty="0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90550" y="6093296"/>
              <a:ext cx="11809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06574" y="764704"/>
            <a:ext cx="487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недавней статье</a:t>
            </a:r>
            <a:r>
              <a:rPr lang="ru-RU" baseline="30000" dirty="0" smtClean="0"/>
              <a:t>1</a:t>
            </a:r>
            <a:r>
              <a:rPr lang="ru-RU" dirty="0" smtClean="0"/>
              <a:t> была исследована система: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18" y="6021288"/>
            <a:ext cx="11711777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566" y="188640"/>
            <a:ext cx="10655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Стационарное распределение кинетической температуры в 2</a:t>
            </a:r>
            <a:r>
              <a:rPr lang="en-US" sz="2400" dirty="0" smtClean="0"/>
              <a:t>-D</a:t>
            </a:r>
            <a:r>
              <a:rPr lang="ru-RU" sz="2400" dirty="0" smtClean="0"/>
              <a:t> гармонической диссипативной решетке при действии точечного источника тепла</a:t>
            </a:r>
            <a:r>
              <a:rPr lang="ru-RU" sz="2400" baseline="30000" dirty="0" smtClean="0"/>
              <a:t>1</a:t>
            </a:r>
            <a:endParaRPr lang="ru-RU" sz="24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1145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21050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18097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7620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18097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0" y="7715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0" y="7715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Группа 40"/>
          <p:cNvGrpSpPr/>
          <p:nvPr/>
        </p:nvGrpSpPr>
        <p:grpSpPr>
          <a:xfrm>
            <a:off x="622598" y="1124744"/>
            <a:ext cx="6650335" cy="1352550"/>
            <a:chOff x="982638" y="1124744"/>
            <a:chExt cx="6650335" cy="1352550"/>
          </a:xfrm>
        </p:grpSpPr>
        <p:pic>
          <p:nvPicPr>
            <p:cNvPr id="4301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2638" y="1844824"/>
              <a:ext cx="1371600" cy="304800"/>
            </a:xfrm>
            <a:prstGeom prst="rect">
              <a:avLst/>
            </a:prstGeom>
            <a:noFill/>
          </p:spPr>
        </p:pic>
        <p:pic>
          <p:nvPicPr>
            <p:cNvPr id="4302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2798" y="1124744"/>
              <a:ext cx="5210175" cy="1352550"/>
            </a:xfrm>
            <a:prstGeom prst="rect">
              <a:avLst/>
            </a:prstGeom>
            <a:noFill/>
          </p:spPr>
        </p:pic>
      </p:grpSp>
      <p:grpSp>
        <p:nvGrpSpPr>
          <p:cNvPr id="13" name="Группа 54"/>
          <p:cNvGrpSpPr/>
          <p:nvPr/>
        </p:nvGrpSpPr>
        <p:grpSpPr>
          <a:xfrm>
            <a:off x="8111430" y="1484784"/>
            <a:ext cx="3334891" cy="1001266"/>
            <a:chOff x="4871070" y="3356992"/>
            <a:chExt cx="3334891" cy="1001266"/>
          </a:xfrm>
        </p:grpSpPr>
        <p:pic>
          <p:nvPicPr>
            <p:cNvPr id="43034" name="Picture 2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850" t="16800"/>
            <a:stretch>
              <a:fillRect/>
            </a:stretch>
          </p:blipFill>
          <p:spPr bwMode="auto">
            <a:xfrm>
              <a:off x="6095206" y="3645024"/>
              <a:ext cx="2110755" cy="713234"/>
            </a:xfrm>
            <a:prstGeom prst="rect">
              <a:avLst/>
            </a:prstGeom>
            <a:noFill/>
          </p:spPr>
        </p:pic>
        <p:pic>
          <p:nvPicPr>
            <p:cNvPr id="43037" name="Picture 2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1070" y="3501008"/>
              <a:ext cx="1238250" cy="400050"/>
            </a:xfrm>
            <a:prstGeom prst="rect">
              <a:avLst/>
            </a:prstGeom>
            <a:noFill/>
          </p:spPr>
        </p:pic>
        <p:pic>
          <p:nvPicPr>
            <p:cNvPr id="43039" name="Picture 3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03318" y="3356992"/>
              <a:ext cx="114300" cy="304800"/>
            </a:xfrm>
            <a:prstGeom prst="rect">
              <a:avLst/>
            </a:prstGeom>
            <a:noFill/>
          </p:spPr>
        </p:pic>
      </p:grp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Группа 36"/>
          <p:cNvGrpSpPr/>
          <p:nvPr/>
        </p:nvGrpSpPr>
        <p:grpSpPr>
          <a:xfrm>
            <a:off x="8183438" y="2924944"/>
            <a:ext cx="3024334" cy="923330"/>
            <a:chOff x="8183438" y="2132856"/>
            <a:chExt cx="2966175" cy="923330"/>
          </a:xfrm>
        </p:grpSpPr>
        <p:sp>
          <p:nvSpPr>
            <p:cNvPr id="35" name="TextBox 34"/>
            <p:cNvSpPr txBox="1"/>
            <p:nvPr/>
          </p:nvSpPr>
          <p:spPr>
            <a:xfrm>
              <a:off x="8327456" y="2132856"/>
              <a:ext cx="2822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ym typeface="Symbol"/>
                </a:rPr>
                <a:t> </a:t>
              </a:r>
              <a:r>
                <a:rPr lang="en-US" dirty="0" smtClean="0">
                  <a:sym typeface="Symbol"/>
                </a:rPr>
                <a:t></a:t>
              </a:r>
              <a:r>
                <a:rPr lang="ru-RU" dirty="0" smtClean="0">
                  <a:sym typeface="Symbol"/>
                </a:rPr>
                <a:t> </a:t>
              </a:r>
              <a:r>
                <a:rPr lang="ru-RU" dirty="0" smtClean="0"/>
                <a:t> пространственная континуальная,  координата вдоль оси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83438" y="2132856"/>
              <a:ext cx="219075" cy="304800"/>
            </a:xfrm>
            <a:prstGeom prst="rect">
              <a:avLst/>
            </a:prstGeom>
            <a:noFill/>
          </p:spPr>
        </p:pic>
      </p:grpSp>
      <p:grpSp>
        <p:nvGrpSpPr>
          <p:cNvPr id="20" name="Группа 86"/>
          <p:cNvGrpSpPr/>
          <p:nvPr/>
        </p:nvGrpSpPr>
        <p:grpSpPr>
          <a:xfrm>
            <a:off x="8039422" y="4149080"/>
            <a:ext cx="3312368" cy="1549336"/>
            <a:chOff x="8111431" y="3429000"/>
            <a:chExt cx="3312368" cy="1549336"/>
          </a:xfrm>
        </p:grpSpPr>
        <p:pic>
          <p:nvPicPr>
            <p:cNvPr id="43057" name="Picture 4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11431" y="3429000"/>
              <a:ext cx="666750" cy="381000"/>
            </a:xfrm>
            <a:prstGeom prst="rect">
              <a:avLst/>
            </a:prstGeom>
            <a:noFill/>
          </p:spPr>
        </p:pic>
        <p:sp>
          <p:nvSpPr>
            <p:cNvPr id="83" name="Прямоугольник 82"/>
            <p:cNvSpPr/>
            <p:nvPr/>
          </p:nvSpPr>
          <p:spPr>
            <a:xfrm>
              <a:off x="8687494" y="3501008"/>
              <a:ext cx="273630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ym typeface="Symbol"/>
                </a:rPr>
                <a:t></a:t>
              </a:r>
              <a:r>
                <a:rPr lang="ru-RU" dirty="0" smtClean="0"/>
                <a:t>  волновые числа, соответствующие дискретному волновому числу Фурье-образа</a:t>
              </a:r>
              <a:r>
                <a:rPr lang="en-US" dirty="0" smtClean="0"/>
                <a:t> </a:t>
              </a:r>
              <a:r>
                <a:rPr lang="ru-RU" dirty="0" smtClean="0"/>
                <a:t>функции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61" name="Rectangle 53"/>
          <p:cNvSpPr>
            <a:spLocks noChangeArrowheads="1"/>
          </p:cNvSpPr>
          <p:nvPr/>
        </p:nvSpPr>
        <p:spPr bwMode="auto">
          <a:xfrm>
            <a:off x="0" y="7620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42878" y="5661248"/>
            <a:ext cx="4248472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Решение построено для </a:t>
            </a:r>
            <a:r>
              <a:rPr lang="en-US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16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lang="en-US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  </a:t>
            </a: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1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/>
              </a:rPr>
              <a:t> </a:t>
            </a:r>
            <a:r>
              <a:rPr lang="en-US" sz="1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/>
              </a:rPr>
              <a:t>[</a:t>
            </a:r>
            <a:r>
              <a:rPr lang="en-US" sz="1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/>
              </a:rPr>
              <a:t>0; </a:t>
            </a:r>
            <a:r>
              <a:rPr lang="ru-RU" sz="1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1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/>
              </a:rPr>
              <a:t>/4</a:t>
            </a: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1600" dirty="0"/>
          </a:p>
        </p:txBody>
      </p:sp>
      <p:grpSp>
        <p:nvGrpSpPr>
          <p:cNvPr id="2" name="Группа 77"/>
          <p:cNvGrpSpPr/>
          <p:nvPr/>
        </p:nvGrpSpPr>
        <p:grpSpPr>
          <a:xfrm>
            <a:off x="190550" y="6093296"/>
            <a:ext cx="11999863" cy="584776"/>
            <a:chOff x="190550" y="6093296"/>
            <a:chExt cx="11999863" cy="584776"/>
          </a:xfrm>
        </p:grpSpPr>
        <p:sp>
          <p:nvSpPr>
            <p:cNvPr id="10" name="TextBox 9"/>
            <p:cNvSpPr txBox="1"/>
            <p:nvPr/>
          </p:nvSpPr>
          <p:spPr>
            <a:xfrm>
              <a:off x="239318" y="6093297"/>
              <a:ext cx="11951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aseline="30000" dirty="0" smtClean="0"/>
                <a:t>1 </a:t>
              </a:r>
              <a:r>
                <a:rPr lang="en-US" sz="1600" dirty="0" err="1" smtClean="0"/>
                <a:t>Gavrilov</a:t>
              </a:r>
              <a:r>
                <a:rPr lang="en-US" sz="1600" dirty="0" smtClean="0"/>
                <a:t> S. N., </a:t>
              </a:r>
              <a:r>
                <a:rPr lang="en-US" sz="1600" dirty="0" err="1" smtClean="0"/>
                <a:t>Krivtsov</a:t>
              </a:r>
              <a:r>
                <a:rPr lang="en-US" sz="1600" dirty="0" smtClean="0"/>
                <a:t> A. M. “Steady-state kinetic temperature distribution in a two-dimensional square harmonic scalar lattice lying in a viscous environment and subjected to a point heat source”,</a:t>
              </a:r>
              <a:r>
                <a:rPr lang="ru-RU" sz="1600" dirty="0" smtClean="0"/>
                <a:t> (2019)</a:t>
              </a:r>
              <a:r>
                <a:rPr lang="en-US" sz="1600" dirty="0" smtClean="0"/>
                <a:t>.</a:t>
              </a:r>
              <a:endParaRPr lang="ru-RU" sz="1600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90550" y="6093296"/>
              <a:ext cx="11809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001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7715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15430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7715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5430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406574" y="3068960"/>
            <a:ext cx="2990850" cy="1495028"/>
            <a:chOff x="334566" y="4221088"/>
            <a:chExt cx="2990850" cy="1495028"/>
          </a:xfrm>
        </p:grpSpPr>
        <p:sp>
          <p:nvSpPr>
            <p:cNvPr id="43062" name="Rectangle 54"/>
            <p:cNvSpPr>
              <a:spLocks noChangeArrowheads="1"/>
            </p:cNvSpPr>
            <p:nvPr/>
          </p:nvSpPr>
          <p:spPr bwMode="auto">
            <a:xfrm>
              <a:off x="334566" y="4221088"/>
              <a:ext cx="23762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</a:t>
              </a:r>
              <a:r>
                <a:rPr kumimoji="0" lang="ru-RU" sz="18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18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8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8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выражается через  </a:t>
              </a:r>
              <a:r>
                <a:rPr lang="en-US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</a:t>
              </a:r>
              <a:r>
                <a:rPr lang="ru-RU" i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и</a:t>
              </a:r>
              <a:r>
                <a:rPr lang="ru-RU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ru-RU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ru-RU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неоднозначно: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566" y="5013176"/>
              <a:ext cx="2628900" cy="342900"/>
            </a:xfrm>
            <a:prstGeom prst="rect">
              <a:avLst/>
            </a:prstGeom>
            <a:noFill/>
          </p:spPr>
        </p:pic>
        <p:pic>
          <p:nvPicPr>
            <p:cNvPr id="9232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566" y="5373216"/>
              <a:ext cx="2990850" cy="342900"/>
            </a:xfrm>
            <a:prstGeom prst="rect">
              <a:avLst/>
            </a:prstGeom>
            <a:noFill/>
          </p:spPr>
        </p:pic>
      </p:grp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8001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0" y="16002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4926" y="2564904"/>
            <a:ext cx="33051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566" y="260648"/>
            <a:ext cx="355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Постановка задачи</a:t>
            </a:r>
            <a:endParaRPr lang="ru-RU" sz="24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486694" y="1988840"/>
            <a:ext cx="9001000" cy="1368152"/>
            <a:chOff x="1342678" y="2852936"/>
            <a:chExt cx="9001000" cy="1368152"/>
          </a:xfrm>
        </p:grpSpPr>
        <p:sp>
          <p:nvSpPr>
            <p:cNvPr id="6" name="TextBox 5"/>
            <p:cNvSpPr txBox="1"/>
            <p:nvPr/>
          </p:nvSpPr>
          <p:spPr>
            <a:xfrm>
              <a:off x="1342678" y="2996952"/>
              <a:ext cx="900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Моя задача - получить асимптотику дальнего поля стационарного распределения кинетической температуры в двумерном диссипативном гармоническом кристалле при действии точечного источника тепла.  </a:t>
              </a:r>
              <a:endParaRPr lang="ru-RU" sz="20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486694" y="2852936"/>
              <a:ext cx="8784976" cy="1368152"/>
            </a:xfrm>
            <a:prstGeom prst="roundRect">
              <a:avLst>
                <a:gd name="adj" fmla="val 2769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734" y="357301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Объект исследования: двумерный гармонический диссипативный кристалл.</a:t>
            </a:r>
          </a:p>
          <a:p>
            <a:r>
              <a:rPr lang="ru-RU" dirty="0" smtClean="0"/>
              <a:t>Предмет исследования: распределение температуры в интегральном представлении, полученное в </a:t>
            </a:r>
            <a:r>
              <a:rPr lang="en-US" dirty="0" smtClean="0"/>
              <a:t>[1].</a:t>
            </a:r>
            <a:endParaRPr lang="ru-RU" dirty="0" smtClean="0"/>
          </a:p>
        </p:txBody>
      </p:sp>
      <p:grpSp>
        <p:nvGrpSpPr>
          <p:cNvPr id="17" name="Группа 77"/>
          <p:cNvGrpSpPr/>
          <p:nvPr/>
        </p:nvGrpSpPr>
        <p:grpSpPr>
          <a:xfrm>
            <a:off x="190550" y="6093296"/>
            <a:ext cx="11999863" cy="584776"/>
            <a:chOff x="190550" y="6093296"/>
            <a:chExt cx="11999863" cy="584776"/>
          </a:xfrm>
        </p:grpSpPr>
        <p:sp>
          <p:nvSpPr>
            <p:cNvPr id="18" name="TextBox 17"/>
            <p:cNvSpPr txBox="1"/>
            <p:nvPr/>
          </p:nvSpPr>
          <p:spPr>
            <a:xfrm>
              <a:off x="239318" y="6093297"/>
              <a:ext cx="11951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[1]</a:t>
              </a:r>
              <a:r>
                <a:rPr lang="ru-RU" sz="1600" dirty="0" smtClean="0"/>
                <a:t> </a:t>
              </a:r>
              <a:r>
                <a:rPr lang="en-US" sz="1600" dirty="0" err="1" smtClean="0"/>
                <a:t>Gavrilov</a:t>
              </a:r>
              <a:r>
                <a:rPr lang="en-US" sz="1600" dirty="0" smtClean="0"/>
                <a:t> S. N., </a:t>
              </a:r>
              <a:r>
                <a:rPr lang="en-US" sz="1600" dirty="0" err="1" smtClean="0"/>
                <a:t>Krivtsov</a:t>
              </a:r>
              <a:r>
                <a:rPr lang="en-US" sz="1600" dirty="0" smtClean="0"/>
                <a:t> A. M. “Steady-state kinetic temperature distribution in a two-dimensional square harmonic scalar lattice lying in a viscous environment and subjected to a point heat source”,</a:t>
              </a:r>
              <a:r>
                <a:rPr lang="ru-RU" sz="1600" dirty="0" smtClean="0"/>
                <a:t> (2019)</a:t>
              </a:r>
              <a:r>
                <a:rPr lang="en-US" sz="1600" dirty="0" smtClean="0"/>
                <a:t>.</a:t>
              </a:r>
              <a:endParaRPr lang="ru-RU" sz="160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0550" y="6093296"/>
              <a:ext cx="11809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574" y="188640"/>
            <a:ext cx="355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Метод  Лапласа</a:t>
            </a:r>
            <a:endParaRPr lang="ru-RU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334566" y="1052737"/>
            <a:ext cx="3609706" cy="2808312"/>
            <a:chOff x="7031310" y="908720"/>
            <a:chExt cx="3687086" cy="2868513"/>
          </a:xfrm>
        </p:grpSpPr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15486" y="3501008"/>
              <a:ext cx="200025" cy="276225"/>
            </a:xfrm>
            <a:prstGeom prst="rect">
              <a:avLst/>
            </a:prstGeom>
            <a:noFill/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59702" y="3501008"/>
              <a:ext cx="114300" cy="276225"/>
            </a:xfrm>
            <a:prstGeom prst="rect">
              <a:avLst/>
            </a:prstGeom>
            <a:noFill/>
          </p:spPr>
        </p:pic>
        <p:pic>
          <p:nvPicPr>
            <p:cNvPr id="1073" name="Picture 49" descr="C:\Users\Андрей\Desktop\Магистарская\Презентация\Картинки\Для метода Лапласа 2.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3318" y="1124744"/>
              <a:ext cx="3615078" cy="2421998"/>
            </a:xfrm>
            <a:prstGeom prst="rect">
              <a:avLst/>
            </a:prstGeom>
            <a:noFill/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1310" y="908720"/>
              <a:ext cx="581025" cy="333375"/>
            </a:xfrm>
            <a:prstGeom prst="rect">
              <a:avLst/>
            </a:prstGeom>
            <a:noFill/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37858" y="1423580"/>
              <a:ext cx="1143000" cy="276225"/>
            </a:xfrm>
            <a:prstGeom prst="rect">
              <a:avLst/>
            </a:prstGeom>
            <a:noFill/>
          </p:spPr>
        </p:pic>
      </p:grp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1390" y="1052736"/>
            <a:ext cx="3990975" cy="752475"/>
          </a:xfrm>
          <a:prstGeom prst="rect">
            <a:avLst/>
          </a:prstGeom>
          <a:noFill/>
        </p:spPr>
      </p:pic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62558" y="3861048"/>
            <a:ext cx="47525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достаточно больших </a:t>
            </a:r>
            <a:r>
              <a:rPr lang="ru-RU" i="1" dirty="0" smtClean="0">
                <a:sym typeface="Symbol"/>
              </a:rPr>
              <a:t></a:t>
            </a:r>
            <a:r>
              <a:rPr lang="ru-RU" dirty="0" smtClean="0">
                <a:sym typeface="Symbol"/>
              </a:rPr>
              <a:t>, в</a:t>
            </a:r>
            <a:r>
              <a:rPr lang="ru-RU" dirty="0" smtClean="0"/>
              <a:t> окрестности</a:t>
            </a:r>
            <a:r>
              <a:rPr lang="en-US" dirty="0" smtClean="0"/>
              <a:t> </a:t>
            </a:r>
            <a:r>
              <a:rPr lang="ru-RU" dirty="0" smtClean="0"/>
              <a:t>точки локального максимума </a:t>
            </a: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/>
              <a:t>:</a:t>
            </a:r>
            <a:endParaRPr lang="en-US" b="1" i="1" dirty="0" smtClean="0">
              <a:sym typeface="Symbol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≈ 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/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≈  1/2 S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’’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 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cs typeface="Times New Roman" pitchFamily="18" charset="0"/>
              </a:rPr>
              <a:t>  (случай</a:t>
            </a:r>
            <a:r>
              <a:rPr lang="en-US" dirty="0" smtClean="0">
                <a:cs typeface="Times New Roman" pitchFamily="18" charset="0"/>
              </a:rPr>
              <a:t> I</a:t>
            </a:r>
            <a:r>
              <a:rPr lang="ru-RU" dirty="0" smtClean="0">
                <a:cs typeface="Times New Roman" pitchFamily="18" charset="0"/>
              </a:rPr>
              <a:t>,</a:t>
            </a:r>
            <a:r>
              <a:rPr lang="en-US" dirty="0" smtClean="0">
                <a:cs typeface="Times New Roman" pitchFamily="18" charset="0"/>
              </a:rPr>
              <a:t>II)</a:t>
            </a:r>
            <a:r>
              <a:rPr lang="ru-RU" dirty="0" smtClean="0">
                <a:cs typeface="Times New Roman" pitchFamily="18" charset="0"/>
              </a:rPr>
              <a:t>,</a:t>
            </a:r>
          </a:p>
          <a:p>
            <a:endParaRPr lang="ru-RU" sz="300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/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≈  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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b="1" i="1" dirty="0" smtClean="0">
                <a:cs typeface="Times New Roman" pitchFamily="18" charset="0"/>
              </a:rPr>
              <a:t>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 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cs typeface="Times New Roman" pitchFamily="18" charset="0"/>
              </a:rPr>
              <a:t>(случай</a:t>
            </a:r>
            <a:r>
              <a:rPr lang="en-US" dirty="0" smtClean="0">
                <a:cs typeface="Times New Roman" pitchFamily="18" charset="0"/>
              </a:rPr>
              <a:t> III)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b="1" dirty="0"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871070" y="188640"/>
            <a:ext cx="2901841" cy="5328592"/>
            <a:chOff x="4943078" y="404664"/>
            <a:chExt cx="2971775" cy="5457010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5375126" y="404664"/>
              <a:ext cx="2539727" cy="5457010"/>
              <a:chOff x="5087094" y="620688"/>
              <a:chExt cx="2539727" cy="5457010"/>
            </a:xfrm>
          </p:grpSpPr>
          <p:pic>
            <p:nvPicPr>
              <p:cNvPr id="1034" name="Picture 10" descr="C:\Users\Андрей\Desktop\Магистарская\Презентация\Картинки\Для метода Лапласа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779" r="2718"/>
              <a:stretch>
                <a:fillRect/>
              </a:stretch>
            </p:blipFill>
            <p:spPr bwMode="auto">
              <a:xfrm>
                <a:off x="5087094" y="620688"/>
                <a:ext cx="2448272" cy="5457010"/>
              </a:xfrm>
              <a:prstGeom prst="rect">
                <a:avLst/>
              </a:prstGeom>
              <a:noFill/>
            </p:spPr>
          </p:pic>
          <p:grpSp>
            <p:nvGrpSpPr>
              <p:cNvPr id="21" name="Группа 20"/>
              <p:cNvGrpSpPr/>
              <p:nvPr/>
            </p:nvGrpSpPr>
            <p:grpSpPr>
              <a:xfrm>
                <a:off x="6383238" y="980728"/>
                <a:ext cx="1243583" cy="636265"/>
                <a:chOff x="2134766" y="1700808"/>
                <a:chExt cx="1243583" cy="636265"/>
              </a:xfrm>
            </p:grpSpPr>
            <p:pic>
              <p:nvPicPr>
                <p:cNvPr id="1038" name="Picture 1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06774" y="1700808"/>
                  <a:ext cx="1171575" cy="2762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6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34766" y="2060848"/>
                  <a:ext cx="1104900" cy="27622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1" name="Группа 30"/>
              <p:cNvGrpSpPr/>
              <p:nvPr/>
            </p:nvGrpSpPr>
            <p:grpSpPr>
              <a:xfrm>
                <a:off x="6239222" y="2852936"/>
                <a:ext cx="1157858" cy="636265"/>
                <a:chOff x="1990750" y="3645024"/>
                <a:chExt cx="1157858" cy="636265"/>
              </a:xfrm>
            </p:grpSpPr>
            <p:pic>
              <p:nvPicPr>
                <p:cNvPr id="1040" name="Picture 16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90750" y="4005064"/>
                  <a:ext cx="1104900" cy="2762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42" name="Picture 1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62758" y="3645024"/>
                  <a:ext cx="1085850" cy="27622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29"/>
              <p:cNvGrpSpPr/>
              <p:nvPr/>
            </p:nvGrpSpPr>
            <p:grpSpPr>
              <a:xfrm>
                <a:off x="6311230" y="4653136"/>
                <a:ext cx="1085850" cy="636265"/>
                <a:chOff x="2062758" y="5445224"/>
                <a:chExt cx="1085850" cy="636265"/>
              </a:xfrm>
            </p:grpSpPr>
            <p:pic>
              <p:nvPicPr>
                <p:cNvPr id="25" name="Picture 1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62758" y="5445224"/>
                  <a:ext cx="1085850" cy="2762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45" name="Picture 2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62758" y="5805264"/>
                  <a:ext cx="904875" cy="27622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77" name="TextBox 76"/>
            <p:cNvSpPr txBox="1"/>
            <p:nvPr/>
          </p:nvSpPr>
          <p:spPr>
            <a:xfrm>
              <a:off x="5015086" y="620688"/>
              <a:ext cx="253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I</a:t>
              </a:r>
              <a:endParaRPr lang="ru-RU" sz="20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15086" y="24208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II</a:t>
              </a:r>
              <a:endParaRPr lang="ru-RU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43078" y="422108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III</a:t>
              </a:r>
              <a:endParaRPr lang="ru-RU" b="1" dirty="0"/>
            </a:p>
          </p:txBody>
        </p:sp>
      </p:grpSp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3398" y="4653136"/>
            <a:ext cx="3038475" cy="571500"/>
          </a:xfrm>
          <a:prstGeom prst="rect">
            <a:avLst/>
          </a:prstGeom>
          <a:noFill/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1390" y="2780928"/>
            <a:ext cx="3905250" cy="75247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4686" y="620688"/>
            <a:ext cx="2343150" cy="657225"/>
          </a:xfrm>
          <a:prstGeom prst="rect">
            <a:avLst/>
          </a:prstGeom>
          <a:noFill/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334566" y="5589240"/>
            <a:ext cx="11327784" cy="0"/>
          </a:xfrm>
          <a:prstGeom prst="line">
            <a:avLst/>
          </a:prstGeom>
          <a:ln>
            <a:solidFill>
              <a:srgbClr val="64D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2558" y="5877272"/>
            <a:ext cx="355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Лемма Ватсона: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4846" y="5805264"/>
            <a:ext cx="3305175" cy="638175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238" y="5733256"/>
            <a:ext cx="3905250" cy="78105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9537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876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5406" y="3501008"/>
            <a:ext cx="4171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18" y="6021288"/>
            <a:ext cx="11711777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1145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21050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18097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7620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18097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0" y="7715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0" y="7715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61" name="Rectangle 53"/>
          <p:cNvSpPr>
            <a:spLocks noChangeArrowheads="1"/>
          </p:cNvSpPr>
          <p:nvPr/>
        </p:nvSpPr>
        <p:spPr bwMode="auto">
          <a:xfrm>
            <a:off x="0" y="7620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77"/>
          <p:cNvGrpSpPr/>
          <p:nvPr/>
        </p:nvGrpSpPr>
        <p:grpSpPr>
          <a:xfrm>
            <a:off x="190550" y="6093296"/>
            <a:ext cx="11999863" cy="584776"/>
            <a:chOff x="190550" y="6093296"/>
            <a:chExt cx="11999863" cy="584776"/>
          </a:xfrm>
        </p:grpSpPr>
        <p:sp>
          <p:nvSpPr>
            <p:cNvPr id="10" name="TextBox 9"/>
            <p:cNvSpPr txBox="1"/>
            <p:nvPr/>
          </p:nvSpPr>
          <p:spPr>
            <a:xfrm>
              <a:off x="239318" y="6093297"/>
              <a:ext cx="11951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[1]</a:t>
              </a:r>
              <a:r>
                <a:rPr lang="ru-RU" sz="1600" dirty="0" smtClean="0"/>
                <a:t> </a:t>
              </a:r>
              <a:r>
                <a:rPr lang="en-US" sz="1600" dirty="0" err="1" smtClean="0"/>
                <a:t>Gavrilov</a:t>
              </a:r>
              <a:r>
                <a:rPr lang="en-US" sz="1600" dirty="0" smtClean="0"/>
                <a:t> S. N., </a:t>
              </a:r>
              <a:r>
                <a:rPr lang="en-US" sz="1600" dirty="0" err="1" smtClean="0"/>
                <a:t>Krivtsov</a:t>
              </a:r>
              <a:r>
                <a:rPr lang="en-US" sz="1600" dirty="0" smtClean="0"/>
                <a:t> A. M. “Steady-state kinetic temperature distribution in a two-dimensional square harmonic scalar lattice lying in a viscous environment and subjected to a point heat source”,</a:t>
              </a:r>
              <a:r>
                <a:rPr lang="ru-RU" sz="1600" dirty="0" smtClean="0"/>
                <a:t> (2019)</a:t>
              </a:r>
              <a:r>
                <a:rPr lang="en-US" sz="1600" dirty="0" smtClean="0"/>
                <a:t>.</a:t>
              </a:r>
              <a:endParaRPr lang="ru-RU" sz="1600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90550" y="6093296"/>
              <a:ext cx="11809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001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6574" y="1886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Асимптотика  при  </a:t>
            </a:r>
            <a:r>
              <a:rPr lang="ru-RU" sz="2400" i="1" dirty="0" smtClean="0">
                <a:sym typeface="Symbol"/>
              </a:rPr>
              <a:t>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406574" y="6206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нулевого угла решение в работе </a:t>
            </a:r>
            <a:r>
              <a:rPr lang="en-US" dirty="0" smtClean="0"/>
              <a:t>[1]</a:t>
            </a:r>
            <a:r>
              <a:rPr lang="ru-RU" dirty="0" smtClean="0"/>
              <a:t> было получено в более простом виде: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6574" y="3429000"/>
            <a:ext cx="680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слагаемых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/>
              <a:t> мною получены главные члены асимптотик:</a:t>
            </a:r>
            <a:endParaRPr lang="ru-RU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0382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967414" y="76470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Показатель экспоненты в слагаемом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является линейной функцией. Для получения асимптотики по методу Лапласа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  подходит асимптотическая формула </a:t>
            </a:r>
            <a:r>
              <a:rPr lang="en-US" b="1" dirty="0" smtClean="0"/>
              <a:t>III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7967414" y="234888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получения асимптотики по методу Лапласа слагаемого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>  подходит асимптотическая формула </a:t>
            </a:r>
            <a:r>
              <a:rPr lang="en-US" b="1" dirty="0" smtClean="0"/>
              <a:t>I</a:t>
            </a:r>
            <a:r>
              <a:rPr lang="ru-RU" dirty="0" smtClean="0"/>
              <a:t> (см. рис. ниже).</a:t>
            </a:r>
            <a:endParaRPr lang="ru-RU" dirty="0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751390" y="764704"/>
            <a:ext cx="72008" cy="5256584"/>
          </a:xfrm>
          <a:prstGeom prst="line">
            <a:avLst/>
          </a:prstGeom>
          <a:ln>
            <a:solidFill>
              <a:srgbClr val="64D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478582" y="1340768"/>
            <a:ext cx="7056784" cy="1944216"/>
            <a:chOff x="478582" y="1412776"/>
            <a:chExt cx="7056784" cy="1944216"/>
          </a:xfrm>
        </p:grpSpPr>
        <p:pic>
          <p:nvPicPr>
            <p:cNvPr id="266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598" y="2276872"/>
              <a:ext cx="5715000" cy="1019175"/>
            </a:xfrm>
            <a:prstGeom prst="rect">
              <a:avLst/>
            </a:prstGeom>
            <a:noFill/>
          </p:spPr>
        </p:pic>
        <p:pic>
          <p:nvPicPr>
            <p:cNvPr id="26640" name="Picture 1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598" y="1556792"/>
              <a:ext cx="4295775" cy="666750"/>
            </a:xfrm>
            <a:prstGeom prst="rect">
              <a:avLst/>
            </a:prstGeom>
            <a:noFill/>
          </p:spPr>
        </p:pic>
        <p:pic>
          <p:nvPicPr>
            <p:cNvPr id="266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15086" y="1628800"/>
              <a:ext cx="2409825" cy="561975"/>
            </a:xfrm>
            <a:prstGeom prst="rect">
              <a:avLst/>
            </a:prstGeom>
            <a:noFill/>
          </p:spPr>
        </p:pic>
        <p:pic>
          <p:nvPicPr>
            <p:cNvPr id="26644" name="Picture 2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55246" y="2204864"/>
              <a:ext cx="885825" cy="276225"/>
            </a:xfrm>
            <a:prstGeom prst="rect">
              <a:avLst/>
            </a:prstGeom>
            <a:noFill/>
          </p:spPr>
        </p:pic>
        <p:sp>
          <p:nvSpPr>
            <p:cNvPr id="61" name="Скругленный прямоугольник 60"/>
            <p:cNvSpPr/>
            <p:nvPr/>
          </p:nvSpPr>
          <p:spPr>
            <a:xfrm>
              <a:off x="478582" y="1412776"/>
              <a:ext cx="7056784" cy="1944216"/>
            </a:xfrm>
            <a:prstGeom prst="roundRect">
              <a:avLst/>
            </a:prstGeom>
            <a:noFill/>
            <a:ln w="12700">
              <a:solidFill>
                <a:srgbClr val="4A7EB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20967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11620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1" name="Группа 110"/>
          <p:cNvGrpSpPr/>
          <p:nvPr/>
        </p:nvGrpSpPr>
        <p:grpSpPr>
          <a:xfrm>
            <a:off x="622598" y="3789040"/>
            <a:ext cx="6912768" cy="2241029"/>
            <a:chOff x="622598" y="3789040"/>
            <a:chExt cx="6912768" cy="2241029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598" y="3789040"/>
              <a:ext cx="6912768" cy="2232248"/>
            </a:xfrm>
            <a:prstGeom prst="roundRect">
              <a:avLst/>
            </a:prstGeom>
            <a:noFill/>
            <a:ln w="1270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99" name="Picture 3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4726" y="4725144"/>
              <a:ext cx="5600700" cy="1304925"/>
            </a:xfrm>
            <a:prstGeom prst="rect">
              <a:avLst/>
            </a:prstGeom>
            <a:noFill/>
          </p:spPr>
        </p:pic>
      </p:grp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630" y="5229200"/>
            <a:ext cx="781050" cy="304800"/>
          </a:xfrm>
          <a:prstGeom prst="rect">
            <a:avLst/>
          </a:prstGeom>
          <a:noFill/>
        </p:spPr>
      </p:pic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08" name="Picture 4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630" y="4005064"/>
            <a:ext cx="4743450" cy="704850"/>
          </a:xfrm>
          <a:prstGeom prst="rect">
            <a:avLst/>
          </a:prstGeom>
          <a:noFill/>
        </p:spPr>
      </p:pic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0" y="11620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574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Асимптотика  при  </a:t>
            </a:r>
            <a:r>
              <a:rPr lang="ru-RU" sz="2400" i="1" dirty="0" smtClean="0">
                <a:sym typeface="Symbol"/>
              </a:rPr>
              <a:t>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ru-RU" sz="24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15621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5621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38622" y="249289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Абсолютное значение показателя экспоненты в асимптотике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больше, чем в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0382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906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9908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906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10001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93345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733425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9906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477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0477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622598" y="3212976"/>
            <a:ext cx="6915150" cy="3182838"/>
            <a:chOff x="622598" y="3212976"/>
            <a:chExt cx="6915150" cy="3182838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622598" y="3212976"/>
              <a:ext cx="6915150" cy="3033628"/>
              <a:chOff x="406574" y="3068960"/>
              <a:chExt cx="6915150" cy="3033628"/>
            </a:xfrm>
          </p:grpSpPr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6574" y="3068960"/>
                <a:ext cx="6915150" cy="257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9" name="Группа 88"/>
              <p:cNvGrpSpPr/>
              <p:nvPr/>
            </p:nvGrpSpPr>
            <p:grpSpPr>
              <a:xfrm>
                <a:off x="694606" y="5733256"/>
                <a:ext cx="6176317" cy="369332"/>
                <a:chOff x="-1897682" y="3573016"/>
                <a:chExt cx="6176317" cy="369332"/>
              </a:xfrm>
            </p:grpSpPr>
            <p:grpSp>
              <p:nvGrpSpPr>
                <p:cNvPr id="83" name="Группа 82"/>
                <p:cNvGrpSpPr/>
                <p:nvPr/>
              </p:nvGrpSpPr>
              <p:grpSpPr>
                <a:xfrm>
                  <a:off x="2422798" y="3645024"/>
                  <a:ext cx="1855837" cy="276225"/>
                  <a:chOff x="982638" y="3573016"/>
                  <a:chExt cx="1855837" cy="276225"/>
                </a:xfrm>
              </p:grpSpPr>
              <p:pic>
                <p:nvPicPr>
                  <p:cNvPr id="25618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90750" y="3573016"/>
                    <a:ext cx="847725" cy="27622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623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82638" y="3573016"/>
                    <a:ext cx="876300" cy="276225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87" name="TextBox 86"/>
                <p:cNvSpPr txBox="1"/>
                <p:nvPr/>
              </p:nvSpPr>
              <p:spPr>
                <a:xfrm>
                  <a:off x="-1897682" y="3573016"/>
                  <a:ext cx="22151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Поведение функции</a:t>
                  </a:r>
                  <a:endParaRPr lang="ru-RU" dirty="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1918742" y="3573016"/>
                  <a:ext cx="551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при</a:t>
                  </a:r>
                  <a:endParaRPr lang="ru-RU" dirty="0"/>
                </a:p>
              </p:txBody>
            </p:sp>
          </p:grpSp>
        </p:grp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2878" y="5805264"/>
              <a:ext cx="1485900" cy="590550"/>
            </a:xfrm>
            <a:prstGeom prst="rect">
              <a:avLst/>
            </a:prstGeom>
            <a:noFill/>
          </p:spPr>
        </p:pic>
      </p:grp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477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8039422" y="3933056"/>
            <a:ext cx="3672408" cy="720080"/>
          </a:xfrm>
          <a:prstGeom prst="roundRect">
            <a:avLst/>
          </a:prstGeom>
          <a:noFill/>
          <a:ln w="28575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8039422" y="5229200"/>
            <a:ext cx="3888432" cy="1080120"/>
            <a:chOff x="8039422" y="5157192"/>
            <a:chExt cx="3888432" cy="1080120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8183438" y="5229200"/>
              <a:ext cx="3721963" cy="945396"/>
              <a:chOff x="8039422" y="332656"/>
              <a:chExt cx="3721963" cy="945396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10847734" y="332656"/>
                <a:ext cx="913651" cy="945396"/>
                <a:chOff x="10703718" y="764704"/>
                <a:chExt cx="913651" cy="945396"/>
              </a:xfrm>
            </p:grpSpPr>
            <p:pic>
              <p:nvPicPr>
                <p:cNvPr id="46" name="Picture 1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703718" y="1340768"/>
                  <a:ext cx="238125" cy="304800"/>
                </a:xfrm>
                <a:prstGeom prst="rect">
                  <a:avLst/>
                </a:prstGeom>
                <a:noFill/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10919742" y="1340768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ym typeface="Symbol"/>
                    </a:rPr>
                    <a:t>=  0.5</a:t>
                  </a:r>
                  <a:endParaRPr lang="ru-RU" dirty="0"/>
                </a:p>
              </p:txBody>
            </p:sp>
            <p:pic>
              <p:nvPicPr>
                <p:cNvPr id="48" name="Picture 4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703718" y="1052736"/>
                  <a:ext cx="123825" cy="304800"/>
                </a:xfrm>
                <a:prstGeom prst="rect">
                  <a:avLst/>
                </a:prstGeom>
                <a:noFill/>
              </p:spPr>
            </p:pic>
            <p:sp>
              <p:nvSpPr>
                <p:cNvPr id="49" name="TextBox 48"/>
                <p:cNvSpPr txBox="1"/>
                <p:nvPr/>
              </p:nvSpPr>
              <p:spPr>
                <a:xfrm>
                  <a:off x="10847734" y="1052736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ym typeface="Symbol"/>
                    </a:rPr>
                    <a:t>=  0.1</a:t>
                  </a:r>
                  <a:endParaRPr lang="ru-RU" dirty="0"/>
                </a:p>
              </p:txBody>
            </p:sp>
            <p:pic>
              <p:nvPicPr>
                <p:cNvPr id="50" name="Picture 4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703718" y="764704"/>
                  <a:ext cx="114300" cy="304800"/>
                </a:xfrm>
                <a:prstGeom prst="rect">
                  <a:avLst/>
                </a:prstGeom>
                <a:noFill/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10847734" y="764704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ym typeface="Symbol"/>
                    </a:rPr>
                    <a:t>=  1</a:t>
                  </a:r>
                  <a:endParaRPr lang="ru-RU" dirty="0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8039422" y="332656"/>
                <a:ext cx="26642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Во всех численных расчетах параметры принимают следующие значения:</a:t>
                </a:r>
                <a:endParaRPr lang="ru-RU" sz="1600" dirty="0"/>
              </a:p>
            </p:txBody>
          </p:sp>
        </p:grpSp>
        <p:sp>
          <p:nvSpPr>
            <p:cNvPr id="96" name="Скругленный прямоугольник 95"/>
            <p:cNvSpPr/>
            <p:nvPr/>
          </p:nvSpPr>
          <p:spPr>
            <a:xfrm>
              <a:off x="8039422" y="5157192"/>
              <a:ext cx="3888432" cy="1080120"/>
            </a:xfrm>
            <a:prstGeom prst="roundRect">
              <a:avLst/>
            </a:prstGeom>
            <a:noFill/>
            <a:ln w="12700">
              <a:solidFill>
                <a:srgbClr val="4A7EB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38622" y="908720"/>
            <a:ext cx="4824536" cy="1584176"/>
            <a:chOff x="406574" y="908720"/>
            <a:chExt cx="4824536" cy="1584176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406574" y="908720"/>
              <a:ext cx="4824536" cy="1584176"/>
            </a:xfrm>
            <a:prstGeom prst="roundRect">
              <a:avLst/>
            </a:prstGeom>
            <a:noFill/>
            <a:ln w="1270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622" y="1052736"/>
              <a:ext cx="3362325" cy="581025"/>
            </a:xfrm>
            <a:prstGeom prst="rect">
              <a:avLst/>
            </a:prstGeom>
            <a:noFill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622" y="1700808"/>
              <a:ext cx="3752850" cy="676275"/>
            </a:xfrm>
            <a:prstGeom prst="rect">
              <a:avLst/>
            </a:prstGeom>
            <a:noFill/>
          </p:spPr>
        </p:pic>
      </p:grp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980728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7463358" y="188640"/>
            <a:ext cx="4392488" cy="3312368"/>
            <a:chOff x="7319342" y="188640"/>
            <a:chExt cx="4392488" cy="3312368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7463358" y="332656"/>
              <a:ext cx="4212708" cy="3091780"/>
              <a:chOff x="7535366" y="2276872"/>
              <a:chExt cx="4212708" cy="3091780"/>
            </a:xfrm>
          </p:grpSpPr>
          <p:pic>
            <p:nvPicPr>
              <p:cNvPr id="101" name="Рисунок 100" descr="C:\Users\Андрей\Desktop\Магистарская\Текст\Рисунки в текст\сходимость асимптотики при нулевом угле.png"/>
              <p:cNvPicPr/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35366" y="2276872"/>
                <a:ext cx="4212708" cy="2493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14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83438" y="4797152"/>
                <a:ext cx="1362075" cy="571500"/>
              </a:xfrm>
              <a:prstGeom prst="rect">
                <a:avLst/>
              </a:prstGeom>
              <a:noFill/>
            </p:spPr>
          </p:pic>
          <p:pic>
            <p:nvPicPr>
              <p:cNvPr id="103" name="Picture 13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767614" y="4797152"/>
                <a:ext cx="1371600" cy="571500"/>
              </a:xfrm>
              <a:prstGeom prst="rect">
                <a:avLst/>
              </a:prstGeom>
              <a:noFill/>
            </p:spPr>
          </p:pic>
        </p:grpSp>
        <p:sp>
          <p:nvSpPr>
            <p:cNvPr id="104" name="Скругленный прямоугольник 103"/>
            <p:cNvSpPr/>
            <p:nvPr/>
          </p:nvSpPr>
          <p:spPr>
            <a:xfrm>
              <a:off x="7319342" y="188640"/>
              <a:ext cx="4392488" cy="3312368"/>
            </a:xfrm>
            <a:prstGeom prst="roundRect">
              <a:avLst>
                <a:gd name="adj" fmla="val 9162"/>
              </a:avLst>
            </a:prstGeom>
            <a:noFill/>
            <a:ln w="12700">
              <a:solidFill>
                <a:srgbClr val="4A7EB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7810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1470" y="4149080"/>
            <a:ext cx="3038475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5430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0099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34566" y="1484784"/>
            <a:ext cx="11135767" cy="1466850"/>
            <a:chOff x="478582" y="692696"/>
            <a:chExt cx="11135767" cy="1466850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0630" y="692696"/>
              <a:ext cx="4905375" cy="1085850"/>
            </a:xfrm>
            <a:prstGeom prst="rect">
              <a:avLst/>
            </a:prstGeom>
            <a:noFill/>
          </p:spPr>
        </p:pic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1724" y="692696"/>
              <a:ext cx="5762625" cy="1466850"/>
            </a:xfrm>
            <a:prstGeom prst="rect">
              <a:avLst/>
            </a:prstGeom>
            <a:noFill/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582" y="1268760"/>
              <a:ext cx="400050" cy="276225"/>
            </a:xfrm>
            <a:prstGeom prst="rect">
              <a:avLst/>
            </a:prstGeom>
            <a:noFill/>
          </p:spPr>
        </p:pic>
      </p:grp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7334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154305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00990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90550" y="3573016"/>
            <a:ext cx="11855847" cy="1466850"/>
            <a:chOff x="334566" y="3068960"/>
            <a:chExt cx="11855847" cy="1466850"/>
          </a:xfrm>
        </p:grpSpPr>
        <p:pic>
          <p:nvPicPr>
            <p:cNvPr id="2458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614" y="3068960"/>
              <a:ext cx="5276850" cy="1085850"/>
            </a:xfrm>
            <a:prstGeom prst="rect">
              <a:avLst/>
            </a:prstGeom>
            <a:noFill/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6313" y="3068960"/>
              <a:ext cx="6134100" cy="1466850"/>
            </a:xfrm>
            <a:prstGeom prst="rect">
              <a:avLst/>
            </a:prstGeom>
            <a:noFill/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566" y="3645024"/>
              <a:ext cx="400050" cy="276225"/>
            </a:xfrm>
            <a:prstGeom prst="rect">
              <a:avLst/>
            </a:prstGeom>
            <a:noFill/>
          </p:spPr>
        </p:pic>
      </p:grp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7334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582" y="188640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Слагаемые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/>
              <a:t> и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/>
              <a:t> при произвольном  </a:t>
            </a:r>
            <a:r>
              <a:rPr lang="ru-RU" sz="2400" i="1" dirty="0" smtClean="0">
                <a:sym typeface="Symbol"/>
              </a:rPr>
              <a:t>  </a:t>
            </a:r>
            <a:r>
              <a:rPr lang="ru-RU" sz="2400" dirty="0" smtClean="0">
                <a:sym typeface="Symbol"/>
              </a:rPr>
              <a:t>в интегральном представлении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8743</TotalTime>
  <Words>967</Words>
  <Application>Microsoft Office PowerPoint</Application>
  <PresentationFormat>Произвольный</PresentationFormat>
  <Paragraphs>138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Windows User</cp:lastModifiedBy>
  <cp:revision>357</cp:revision>
  <dcterms:created xsi:type="dcterms:W3CDTF">2020-03-24T05:39:36Z</dcterms:created>
  <dcterms:modified xsi:type="dcterms:W3CDTF">2020-06-19T06:34:51Z</dcterms:modified>
</cp:coreProperties>
</file>