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05" autoAdjust="0"/>
  </p:normalViewPr>
  <p:slideViewPr>
    <p:cSldViewPr snapToGrid="0">
      <p:cViewPr varScale="1">
        <p:scale>
          <a:sx n="64" d="100"/>
          <a:sy n="64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BAF6B-BF22-4A04-8C85-A3DF01AB14D9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71ADE-3B4D-48DA-9A7B-D1F56CF34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9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1ADE-3B4D-48DA-9A7B-D1F56CF342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59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1ADE-3B4D-48DA-9A7B-D1F56CF342E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92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46DF-9DE7-4C38-9A8E-1DC764CC3EC8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40C5-8733-4562-A0AE-87833DC4F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3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46DF-9DE7-4C38-9A8E-1DC764CC3EC8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40C5-8733-4562-A0AE-87833DC4F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44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46DF-9DE7-4C38-9A8E-1DC764CC3EC8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40C5-8733-4562-A0AE-87833DC4F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45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46DF-9DE7-4C38-9A8E-1DC764CC3EC8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40C5-8733-4562-A0AE-87833DC4F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4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46DF-9DE7-4C38-9A8E-1DC764CC3EC8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40C5-8733-4562-A0AE-87833DC4F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28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46DF-9DE7-4C38-9A8E-1DC764CC3EC8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40C5-8733-4562-A0AE-87833DC4F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6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46DF-9DE7-4C38-9A8E-1DC764CC3EC8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40C5-8733-4562-A0AE-87833DC4F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31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46DF-9DE7-4C38-9A8E-1DC764CC3EC8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40C5-8733-4562-A0AE-87833DC4F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20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46DF-9DE7-4C38-9A8E-1DC764CC3EC8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40C5-8733-4562-A0AE-87833DC4F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5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46DF-9DE7-4C38-9A8E-1DC764CC3EC8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40C5-8733-4562-A0AE-87833DC4F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46DF-9DE7-4C38-9A8E-1DC764CC3EC8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340C5-8733-4562-A0AE-87833DC4F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09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3300"/>
            </a:gs>
            <a:gs pos="31000">
              <a:schemeClr val="accent1">
                <a:lumMod val="45000"/>
                <a:lumOff val="55000"/>
                <a:alpha val="39000"/>
              </a:schemeClr>
            </a:gs>
            <a:gs pos="76000">
              <a:schemeClr val="accent1">
                <a:lumMod val="45000"/>
                <a:lumOff val="55000"/>
                <a:alpha val="72000"/>
              </a:schemeClr>
            </a:gs>
            <a:gs pos="99000">
              <a:schemeClr val="accent1">
                <a:lumMod val="30000"/>
                <a:lumOff val="70000"/>
                <a:alpha val="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746DF-9DE7-4C38-9A8E-1DC764CC3EC8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40C5-8733-4562-A0AE-87833DC4F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24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4661" y="4184375"/>
            <a:ext cx="69252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Machine Learning</a:t>
            </a:r>
            <a:endParaRPr lang="ru-RU" sz="96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9869" y="5844352"/>
            <a:ext cx="5734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3300"/>
                </a:solidFill>
              </a:rPr>
              <a:t>Andrew Ng “Machine Learning” summary </a:t>
            </a:r>
            <a:endParaRPr lang="ru-RU" sz="24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3300"/>
            </a:gs>
            <a:gs pos="31000">
              <a:schemeClr val="accent1">
                <a:lumMod val="45000"/>
                <a:lumOff val="55000"/>
                <a:alpha val="39000"/>
              </a:schemeClr>
            </a:gs>
            <a:gs pos="76000">
              <a:schemeClr val="accent1">
                <a:lumMod val="45000"/>
                <a:lumOff val="55000"/>
                <a:alpha val="72000"/>
              </a:schemeClr>
            </a:gs>
            <a:gs pos="99000">
              <a:schemeClr val="accent1">
                <a:lumMod val="30000"/>
                <a:lumOff val="70000"/>
                <a:alpha val="0"/>
              </a:schemeClr>
            </a:gs>
          </a:gsLst>
          <a:lin ang="20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9469" y="198303"/>
            <a:ext cx="7242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Logistic regression (two class classification)</a:t>
            </a:r>
            <a:endParaRPr lang="ru-RU" sz="3200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1848" y="706840"/>
                <a:ext cx="7530127" cy="6558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400" dirty="0" smtClean="0">
                    <a:solidFill>
                      <a:srgbClr val="C00000"/>
                    </a:solidFill>
                  </a:rPr>
                  <a:t>Linear regression </a:t>
                </a:r>
                <a:r>
                  <a:rPr lang="ru-RU" sz="2400" dirty="0" smtClean="0">
                    <a:solidFill>
                      <a:srgbClr val="C00000"/>
                    </a:solidFill>
                  </a:rPr>
                  <a:t>работать не будет</a:t>
                </a:r>
              </a:p>
              <a:p>
                <a:pPr marL="457200" indent="-457200">
                  <a:buAutoNum type="arabicPeriod"/>
                </a:pPr>
                <a:r>
                  <a:rPr lang="ru-RU" sz="2400" dirty="0" smtClean="0">
                    <a:solidFill>
                      <a:srgbClr val="C00000"/>
                    </a:solidFill>
                  </a:rPr>
                  <a:t>Значит, нужна новая функция-гипотеза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</a:rPr>
                  <a:t>, при этом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≤1 ∀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  <a:p>
                <a:pPr marL="457200" indent="-457200">
                  <a:buAutoNum type="arabicPeriod"/>
                </a:pPr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</a:rPr>
                  <a:t> интерпретация – вероятность принадлежности к классу при данном наборе данных и подобранных параметрах (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spam, </a:t>
                </a:r>
                <a:r>
                  <a:rPr lang="ru-RU" sz="2400" dirty="0" smtClean="0">
                    <a:solidFill>
                      <a:srgbClr val="C00000"/>
                    </a:solidFill>
                  </a:rPr>
                  <a:t>опасный рак)</a:t>
                </a:r>
                <a:endParaRPr lang="en-US" sz="2400" dirty="0" smtClean="0">
                  <a:solidFill>
                    <a:srgbClr val="C00000"/>
                  </a:solidFill>
                </a:endParaRPr>
              </a:p>
              <a:p>
                <a:pPr marL="457200" indent="-457200">
                  <a:buAutoNum type="arabicPeriod"/>
                </a:pPr>
                <a:r>
                  <a:rPr lang="ru-RU" sz="2400" dirty="0" smtClean="0">
                    <a:solidFill>
                      <a:srgbClr val="C00000"/>
                    </a:solidFill>
                  </a:rPr>
                  <a:t>Что такое граница разделения? (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decision boundary</a:t>
                </a:r>
                <a:r>
                  <a:rPr lang="ru-RU" sz="2400" dirty="0" smtClean="0">
                    <a:solidFill>
                      <a:srgbClr val="C00000"/>
                    </a:solidFill>
                  </a:rPr>
                  <a:t>)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</a:rPr>
                  <a:t>Линейная, нелинейная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 smtClean="0">
                    <a:solidFill>
                      <a:srgbClr val="C00000"/>
                    </a:solidFill>
                  </a:rPr>
                  <a:t>? Cost function (</a:t>
                </a:r>
                <a:r>
                  <a:rPr lang="ru-RU" sz="2400" dirty="0" smtClean="0">
                    <a:solidFill>
                      <a:srgbClr val="C00000"/>
                    </a:solidFill>
                  </a:rPr>
                  <a:t>что собираемся минимизировать, чтобы получить параметры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)</a:t>
                </a:r>
                <a:endParaRPr lang="ru-RU" sz="2400" dirty="0" smtClean="0">
                  <a:solidFill>
                    <a:srgbClr val="C00000"/>
                  </a:solidFill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</a:rPr>
                  <a:t>   а) что будет, если попробуем такую, как в прошлый раз?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</a:rPr>
                  <a:t>Нелинейная система для необходимых условий экстремума, непонятно, сколько их будет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</a:rPr>
                  <a:t>  б) нам нужна новая функция</a:t>
                </a:r>
              </a:p>
              <a:p>
                <a:endParaRPr lang="ru-RU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48" y="706840"/>
                <a:ext cx="7530127" cy="6558462"/>
              </a:xfrm>
              <a:prstGeom prst="rect">
                <a:avLst/>
              </a:prstGeom>
              <a:blipFill rotWithShape="0">
                <a:blip r:embed="rId2"/>
                <a:stretch>
                  <a:fillRect l="-1296" t="-836" r="-1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488" y="904841"/>
            <a:ext cx="4432528" cy="28449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44" y="3986071"/>
            <a:ext cx="2952902" cy="277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3300"/>
            </a:gs>
            <a:gs pos="31000">
              <a:schemeClr val="accent1">
                <a:lumMod val="45000"/>
                <a:lumOff val="55000"/>
                <a:alpha val="39000"/>
              </a:schemeClr>
            </a:gs>
            <a:gs pos="76000">
              <a:schemeClr val="accent1">
                <a:lumMod val="45000"/>
                <a:lumOff val="55000"/>
                <a:alpha val="72000"/>
              </a:schemeClr>
            </a:gs>
            <a:gs pos="99000">
              <a:schemeClr val="accent1">
                <a:lumMod val="30000"/>
                <a:lumOff val="70000"/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0825" y="143219"/>
            <a:ext cx="5446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Logistic regression cost function</a:t>
            </a:r>
            <a:endParaRPr lang="ru-RU" sz="3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26" y="1223577"/>
            <a:ext cx="8779701" cy="1320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8" y="4087420"/>
            <a:ext cx="11184716" cy="87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3300"/>
            </a:gs>
            <a:gs pos="31000">
              <a:schemeClr val="accent1">
                <a:lumMod val="45000"/>
                <a:lumOff val="55000"/>
                <a:alpha val="39000"/>
              </a:schemeClr>
            </a:gs>
            <a:gs pos="76000">
              <a:schemeClr val="accent1">
                <a:lumMod val="45000"/>
                <a:lumOff val="55000"/>
                <a:alpha val="72000"/>
              </a:schemeClr>
            </a:gs>
            <a:gs pos="99000">
              <a:schemeClr val="accent1">
                <a:lumMod val="30000"/>
                <a:lumOff val="70000"/>
                <a:alpha val="0"/>
              </a:schemeClr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19" y="664970"/>
            <a:ext cx="11284219" cy="48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3300"/>
            </a:gs>
            <a:gs pos="31000">
              <a:schemeClr val="accent1">
                <a:lumMod val="45000"/>
                <a:lumOff val="55000"/>
                <a:alpha val="39000"/>
              </a:schemeClr>
            </a:gs>
            <a:gs pos="76000">
              <a:schemeClr val="accent1">
                <a:lumMod val="45000"/>
                <a:lumOff val="55000"/>
                <a:alpha val="72000"/>
              </a:schemeClr>
            </a:gs>
            <a:gs pos="99000">
              <a:schemeClr val="accent1">
                <a:lumMod val="30000"/>
                <a:lumOff val="70000"/>
                <a:alpha val="0"/>
              </a:schemeClr>
            </a:gs>
          </a:gsLst>
          <a:lin ang="9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8284" y="264405"/>
            <a:ext cx="55942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Multiclass classification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(email categories, cancer types)</a:t>
            </a:r>
            <a:endParaRPr lang="ru-RU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2280" y="1421176"/>
            <a:ext cx="2626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Подход </a:t>
            </a:r>
            <a:r>
              <a:rPr lang="en-US" sz="2400" dirty="0" smtClean="0">
                <a:solidFill>
                  <a:srgbClr val="C00000"/>
                </a:solidFill>
              </a:rPr>
              <a:t>one-vs-rest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3" y="1882841"/>
            <a:ext cx="8788852" cy="48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3300"/>
            </a:gs>
            <a:gs pos="31000">
              <a:schemeClr val="accent1">
                <a:lumMod val="45000"/>
                <a:lumOff val="55000"/>
                <a:alpha val="39000"/>
              </a:schemeClr>
            </a:gs>
            <a:gs pos="76000">
              <a:schemeClr val="accent1">
                <a:lumMod val="45000"/>
                <a:lumOff val="55000"/>
                <a:alpha val="72000"/>
              </a:schemeClr>
            </a:gs>
            <a:gs pos="99000">
              <a:schemeClr val="accent1">
                <a:lumMod val="30000"/>
                <a:lumOff val="70000"/>
                <a:alpha val="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559" y="209321"/>
            <a:ext cx="837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Clustering: K-Means algorithm (</a:t>
            </a:r>
            <a:r>
              <a:rPr lang="ru-RU" sz="3200" dirty="0" smtClean="0">
                <a:solidFill>
                  <a:srgbClr val="C00000"/>
                </a:solidFill>
                <a:latin typeface="+mj-lt"/>
              </a:rPr>
              <a:t>метод 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k </a:t>
            </a:r>
            <a:r>
              <a:rPr lang="ru-RU" sz="3200" dirty="0" smtClean="0">
                <a:solidFill>
                  <a:srgbClr val="C00000"/>
                </a:solidFill>
                <a:latin typeface="+mj-lt"/>
              </a:rPr>
              <a:t>средних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)</a:t>
            </a:r>
            <a:endParaRPr lang="ru-RU" sz="3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55" y="794096"/>
            <a:ext cx="8262485" cy="3727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15" y="4642005"/>
            <a:ext cx="7364442" cy="210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3300"/>
            </a:gs>
            <a:gs pos="31000">
              <a:schemeClr val="accent1">
                <a:lumMod val="45000"/>
                <a:lumOff val="55000"/>
                <a:alpha val="39000"/>
              </a:schemeClr>
            </a:gs>
            <a:gs pos="76000">
              <a:schemeClr val="accent1">
                <a:lumMod val="45000"/>
                <a:lumOff val="55000"/>
                <a:alpha val="72000"/>
              </a:schemeClr>
            </a:gs>
            <a:gs pos="99000">
              <a:schemeClr val="accent1">
                <a:lumMod val="30000"/>
                <a:lumOff val="70000"/>
                <a:alpha val="0"/>
              </a:schemeClr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" y="254172"/>
            <a:ext cx="11570474" cy="62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8392" y="467139"/>
            <a:ext cx="5676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C3300"/>
                </a:solidFill>
                <a:latin typeface="+mj-lt"/>
              </a:rPr>
              <a:t>Что такое машинное обучение?</a:t>
            </a:r>
            <a:endParaRPr lang="ru-RU" sz="3200" dirty="0">
              <a:solidFill>
                <a:srgbClr val="CC330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05" y="1978416"/>
            <a:ext cx="4609272" cy="2602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566" y="1293917"/>
            <a:ext cx="6251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1. </a:t>
            </a:r>
            <a:r>
              <a:rPr lang="ru-RU" sz="2400" dirty="0" err="1" smtClean="0"/>
              <a:t>Samuel</a:t>
            </a:r>
            <a:r>
              <a:rPr lang="ru-RU" sz="2400" dirty="0" smtClean="0"/>
              <a:t>(1959)</a:t>
            </a:r>
            <a:r>
              <a:rPr lang="en-US" sz="2400" dirty="0" smtClean="0"/>
              <a:t>. </a:t>
            </a:r>
            <a:r>
              <a:rPr lang="ru-RU" sz="2400" dirty="0" smtClean="0"/>
              <a:t>Набор инструкций, позволяющий компьютерам обучаться без предварительно</a:t>
            </a:r>
          </a:p>
          <a:p>
            <a:pPr algn="just"/>
            <a:r>
              <a:rPr lang="ru-RU" sz="2400" dirty="0" smtClean="0"/>
              <a:t>прописанной последовательности действий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7566" y="3087408"/>
            <a:ext cx="6251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2. </a:t>
            </a:r>
            <a:r>
              <a:rPr lang="en-US" sz="2400" dirty="0" smtClean="0"/>
              <a:t>Tom Mitchell (1998)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r>
              <a:rPr lang="en-US" sz="2400" dirty="0" smtClean="0"/>
              <a:t>A computer program is said to learn from experience E with respect to some task T and some</a:t>
            </a:r>
          </a:p>
          <a:p>
            <a:pPr algn="just"/>
            <a:r>
              <a:rPr lang="en-US" sz="2400" dirty="0" smtClean="0"/>
              <a:t>performance measure P, if its performance on T, as measured by P, improves with experience</a:t>
            </a:r>
          </a:p>
          <a:p>
            <a:pPr algn="just"/>
            <a:r>
              <a:rPr lang="en-US" sz="2400" dirty="0" smtClean="0"/>
              <a:t>E</a:t>
            </a:r>
            <a:endParaRPr lang="ru-RU" sz="2400" dirty="0" smtClean="0"/>
          </a:p>
          <a:p>
            <a:pPr algn="just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7566" y="5314914"/>
            <a:ext cx="11270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Говорят, что компьютерная программа обучается на опыте E выполнять задачу T с системой</a:t>
            </a:r>
          </a:p>
          <a:p>
            <a:pPr algn="just"/>
            <a:r>
              <a:rPr lang="ru-RU" dirty="0" smtClean="0"/>
              <a:t>оценки P, если с точки зрения системы оценки P правильность ее работы на T увеличивается</a:t>
            </a:r>
          </a:p>
          <a:p>
            <a:pPr algn="just"/>
            <a:r>
              <a:rPr lang="ru-RU" dirty="0" smtClean="0"/>
              <a:t>с накоплением опыта E (увеличением объема информации E).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9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3300"/>
            </a:gs>
            <a:gs pos="31000">
              <a:schemeClr val="accent1">
                <a:lumMod val="45000"/>
                <a:lumOff val="55000"/>
                <a:alpha val="39000"/>
              </a:schemeClr>
            </a:gs>
            <a:gs pos="76000">
              <a:schemeClr val="accent1">
                <a:lumMod val="45000"/>
                <a:lumOff val="55000"/>
                <a:alpha val="72000"/>
              </a:schemeClr>
            </a:gs>
            <a:gs pos="99000">
              <a:schemeClr val="accent1">
                <a:lumMod val="30000"/>
                <a:lumOff val="70000"/>
                <a:alpha val="0"/>
              </a:schemeClr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6225" y="248479"/>
            <a:ext cx="11121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C3300"/>
                </a:solidFill>
                <a:latin typeface="+mj-lt"/>
              </a:rPr>
              <a:t>Пример: проблема классификации электронных писем на спам</a:t>
            </a:r>
            <a:r>
              <a:rPr lang="en-US" sz="3200" dirty="0" smtClean="0">
                <a:solidFill>
                  <a:srgbClr val="CC3300"/>
                </a:solidFill>
                <a:latin typeface="+mj-lt"/>
              </a:rPr>
              <a:t>/</a:t>
            </a:r>
            <a:r>
              <a:rPr lang="ru-RU" sz="3200" dirty="0" smtClean="0">
                <a:solidFill>
                  <a:srgbClr val="CC3300"/>
                </a:solidFill>
                <a:latin typeface="+mj-lt"/>
              </a:rPr>
              <a:t>не спам </a:t>
            </a:r>
            <a:endParaRPr lang="ru-RU" sz="3200" dirty="0">
              <a:solidFill>
                <a:srgbClr val="CC33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1782" y="1904160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727520" y="1904159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915127" y="1904158"/>
            <a:ext cx="396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5827" y="2532617"/>
            <a:ext cx="3141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Классификация писем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019692" y="2532617"/>
            <a:ext cx="3415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Образцы писем электронной почты с пометками спам</a:t>
            </a:r>
            <a:r>
              <a:rPr lang="en-US" sz="3200" dirty="0" smtClean="0"/>
              <a:t>/</a:t>
            </a:r>
            <a:r>
              <a:rPr lang="ru-RU" sz="3200" dirty="0" smtClean="0"/>
              <a:t>не спам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941923" y="2532617"/>
            <a:ext cx="39966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Д</a:t>
            </a:r>
            <a:r>
              <a:rPr lang="ru-RU" sz="3200" dirty="0" smtClean="0"/>
              <a:t>оля классифицированных неверно писем в общем объеме обработанной</a:t>
            </a:r>
          </a:p>
          <a:p>
            <a:pPr algn="just"/>
            <a:r>
              <a:rPr lang="ru-RU" sz="3200" dirty="0" smtClean="0"/>
              <a:t>электронной почты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0247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3300"/>
            </a:gs>
            <a:gs pos="31000">
              <a:schemeClr val="accent1">
                <a:lumMod val="45000"/>
                <a:lumOff val="55000"/>
                <a:alpha val="39000"/>
              </a:schemeClr>
            </a:gs>
            <a:gs pos="76000">
              <a:schemeClr val="accent1">
                <a:lumMod val="45000"/>
                <a:lumOff val="55000"/>
                <a:alpha val="72000"/>
              </a:schemeClr>
            </a:gs>
            <a:gs pos="99000">
              <a:schemeClr val="accent1">
                <a:lumMod val="30000"/>
                <a:lumOff val="70000"/>
                <a:alpha val="0"/>
              </a:schemeClr>
            </a:gs>
          </a:gsLst>
          <a:lin ang="20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0582" y="536713"/>
            <a:ext cx="62616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CC3300"/>
                </a:solidFill>
                <a:latin typeface="+mj-lt"/>
              </a:rPr>
              <a:t>Machine Learning</a:t>
            </a:r>
            <a:endParaRPr lang="ru-RU" sz="6600" dirty="0">
              <a:solidFill>
                <a:srgbClr val="CC3300"/>
              </a:solidFill>
              <a:latin typeface="+mj-lt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7146236" y="1749287"/>
            <a:ext cx="914400" cy="9144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4065105" y="1699591"/>
            <a:ext cx="834887" cy="9640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53548" y="2932043"/>
            <a:ext cx="3637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Supervised learning (</a:t>
            </a:r>
            <a:r>
              <a:rPr lang="ru-RU" sz="3200" dirty="0" smtClean="0">
                <a:solidFill>
                  <a:srgbClr val="C00000"/>
                </a:solidFill>
              </a:rPr>
              <a:t>контролируемое </a:t>
            </a:r>
            <a:r>
              <a:rPr lang="en-US" sz="3200" dirty="0" smtClean="0">
                <a:solidFill>
                  <a:srgbClr val="C00000"/>
                </a:solidFill>
              </a:rPr>
              <a:t>ML)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8182" y="2932043"/>
            <a:ext cx="3896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Unsupervised learning (</a:t>
            </a:r>
            <a:r>
              <a:rPr lang="ru-RU" sz="3200" dirty="0" smtClean="0">
                <a:solidFill>
                  <a:srgbClr val="C00000"/>
                </a:solidFill>
              </a:rPr>
              <a:t>неконтролируемое </a:t>
            </a:r>
            <a:r>
              <a:rPr lang="en-US" sz="3200" dirty="0" smtClean="0">
                <a:solidFill>
                  <a:srgbClr val="C00000"/>
                </a:solidFill>
              </a:rPr>
              <a:t>ML)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3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3300"/>
            </a:gs>
            <a:gs pos="31000">
              <a:schemeClr val="accent1">
                <a:lumMod val="45000"/>
                <a:lumOff val="55000"/>
                <a:alpha val="39000"/>
              </a:schemeClr>
            </a:gs>
            <a:gs pos="76000">
              <a:schemeClr val="accent1">
                <a:lumMod val="45000"/>
                <a:lumOff val="55000"/>
                <a:alpha val="72000"/>
              </a:schemeClr>
            </a:gs>
            <a:gs pos="99000">
              <a:schemeClr val="accent1">
                <a:lumMod val="30000"/>
                <a:lumOff val="70000"/>
                <a:alpha val="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322" y="178904"/>
            <a:ext cx="9455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Supervised learning (given a data set with right answers)</a:t>
            </a:r>
            <a:endParaRPr lang="ru-RU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374" y="1113182"/>
            <a:ext cx="4671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1. Regression algorithms (trying to predict a continuous value output)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8090" y="1113181"/>
            <a:ext cx="4830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2. Classification problems (discrete value output)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28" y="2293681"/>
            <a:ext cx="5564576" cy="42564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90" y="2293680"/>
            <a:ext cx="5471803" cy="392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3300"/>
            </a:gs>
            <a:gs pos="31000">
              <a:schemeClr val="accent1">
                <a:lumMod val="45000"/>
                <a:lumOff val="55000"/>
                <a:alpha val="39000"/>
              </a:schemeClr>
            </a:gs>
            <a:gs pos="76000">
              <a:schemeClr val="accent1">
                <a:lumMod val="45000"/>
                <a:lumOff val="55000"/>
                <a:alpha val="72000"/>
              </a:schemeClr>
            </a:gs>
            <a:gs pos="99000">
              <a:schemeClr val="accent1">
                <a:lumMod val="30000"/>
                <a:lumOff val="70000"/>
                <a:alpha val="0"/>
              </a:schemeClr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0321" y="168965"/>
            <a:ext cx="9071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Unsupervised learning (no dataset with right answers)</a:t>
            </a:r>
            <a:endParaRPr lang="ru-RU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0321" y="1033670"/>
            <a:ext cx="1735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1. Clustering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6234" y="1065720"/>
            <a:ext cx="4432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2. </a:t>
            </a:r>
            <a:r>
              <a:rPr lang="en-US" sz="2400" dirty="0" smtClean="0">
                <a:solidFill>
                  <a:srgbClr val="C00000"/>
                </a:solidFill>
              </a:rPr>
              <a:t>Other useful stuff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(PCA, </a:t>
            </a:r>
            <a:r>
              <a:rPr lang="ru-RU" dirty="0" smtClean="0">
                <a:solidFill>
                  <a:srgbClr val="C00000"/>
                </a:solidFill>
              </a:rPr>
              <a:t>статистические методы исправления и подгонки моделей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0" y="1699592"/>
            <a:ext cx="2840838" cy="2170692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3173213" y="2784938"/>
            <a:ext cx="661412" cy="8527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307" y="4094420"/>
            <a:ext cx="2801811" cy="22356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75" y="2545249"/>
            <a:ext cx="6241312" cy="367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3300"/>
            </a:gs>
            <a:gs pos="31000">
              <a:schemeClr val="accent1">
                <a:lumMod val="45000"/>
                <a:lumOff val="55000"/>
                <a:alpha val="39000"/>
              </a:schemeClr>
            </a:gs>
            <a:gs pos="76000">
              <a:schemeClr val="accent1">
                <a:lumMod val="45000"/>
                <a:lumOff val="55000"/>
                <a:alpha val="72000"/>
              </a:schemeClr>
            </a:gs>
            <a:gs pos="99000">
              <a:schemeClr val="accent1">
                <a:lumMod val="30000"/>
                <a:lumOff val="70000"/>
                <a:alpha val="0"/>
              </a:schemeClr>
            </a:gs>
          </a:gsLst>
          <a:lin ang="9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3359" y="154237"/>
            <a:ext cx="2998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Linear regression</a:t>
            </a:r>
            <a:endParaRPr lang="ru-RU" sz="3200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5254" y="739012"/>
                <a:ext cx="12239739" cy="842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rgbClr val="C00000"/>
                    </a:solidFill>
                  </a:rPr>
                  <a:t>Есть: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training set (X – </a:t>
                </a:r>
                <a:r>
                  <a:rPr lang="ru-RU" sz="2400" dirty="0" smtClean="0">
                    <a:solidFill>
                      <a:srgbClr val="C00000"/>
                    </a:solidFill>
                  </a:rPr>
                  <a:t>данные,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features, y – </a:t>
                </a:r>
                <a:r>
                  <a:rPr lang="ru-RU" sz="2400" dirty="0" smtClean="0">
                    <a:solidFill>
                      <a:srgbClr val="C00000"/>
                    </a:solidFill>
                  </a:rPr>
                  <a:t>«правильные ответы»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)</a:t>
                </a:r>
                <a:r>
                  <a:rPr lang="ru-RU" sz="2400" dirty="0" smtClean="0">
                    <a:solidFill>
                      <a:srgbClr val="C00000"/>
                    </a:solidFill>
                  </a:rPr>
                  <a:t>, его размер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m,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) – </a:t>
                </a:r>
                <a:r>
                  <a:rPr lang="ru-RU" sz="2400" dirty="0" smtClean="0">
                    <a:solidFill>
                      <a:srgbClr val="C00000"/>
                    </a:solidFill>
                  </a:rPr>
                  <a:t>какой-то пример из массива данных</a:t>
                </a:r>
                <a:endParaRPr lang="ru-RU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54" y="739012"/>
                <a:ext cx="12239739" cy="842923"/>
              </a:xfrm>
              <a:prstGeom prst="rect">
                <a:avLst/>
              </a:prstGeom>
              <a:blipFill rotWithShape="0">
                <a:blip r:embed="rId2"/>
                <a:stretch>
                  <a:fillRect l="-747" t="-4317" b="-15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867" y="1581935"/>
            <a:ext cx="4619063" cy="4885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5254" y="1581935"/>
                <a:ext cx="5816906" cy="4309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rgbClr val="C00000"/>
                    </a:solidFill>
                  </a:rPr>
                  <a:t>Хотим по имеющимся данным сформировать некую функцию, которая предсказывала бы результат</a:t>
                </a:r>
              </a:p>
              <a:p>
                <a:endParaRPr lang="ru-RU" sz="240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2400" b="1" dirty="0" smtClean="0">
                    <a:solidFill>
                      <a:srgbClr val="C00000"/>
                    </a:solidFill>
                  </a:rPr>
                  <a:t>Linear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regression: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=∑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 ∀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</a:rPr>
                  <a:t>Как понять, насколько гипотеза хорошая?</a:t>
                </a:r>
              </a:p>
              <a:p>
                <a:endParaRPr lang="ru-RU" sz="2400" dirty="0">
                  <a:solidFill>
                    <a:srgbClr val="C0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? Min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∑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</a:rPr>
                  <a:t>Как найти минимум?</a:t>
                </a:r>
                <a:endParaRPr lang="ru-RU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54" y="1581935"/>
                <a:ext cx="5816906" cy="4309193"/>
              </a:xfrm>
              <a:prstGeom prst="rect">
                <a:avLst/>
              </a:prstGeom>
              <a:blipFill rotWithShape="0">
                <a:blip r:embed="rId4"/>
                <a:stretch>
                  <a:fillRect l="-1572" t="-1133" b="-2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3300"/>
            </a:gs>
            <a:gs pos="31000">
              <a:schemeClr val="accent1">
                <a:lumMod val="45000"/>
                <a:lumOff val="55000"/>
                <a:alpha val="39000"/>
              </a:schemeClr>
            </a:gs>
            <a:gs pos="76000">
              <a:schemeClr val="accent1">
                <a:lumMod val="45000"/>
                <a:lumOff val="55000"/>
                <a:alpha val="72000"/>
              </a:schemeClr>
            </a:gs>
            <a:gs pos="99000">
              <a:schemeClr val="accent1">
                <a:lumMod val="30000"/>
                <a:lumOff val="70000"/>
                <a:alpha val="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50073" y="38211"/>
                <a:ext cx="30778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solidFill>
                      <a:srgbClr val="C00000"/>
                    </a:solidFill>
                    <a:latin typeface="+mj-lt"/>
                  </a:rPr>
                  <a:t>? 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+mj-lt"/>
                  </a:rPr>
                  <a:t>Min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32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073" y="38211"/>
                <a:ext cx="3077830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5149"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/>
          <p:cNvCxnSpPr/>
          <p:nvPr/>
        </p:nvCxnSpPr>
        <p:spPr>
          <a:xfrm>
            <a:off x="7553812" y="686982"/>
            <a:ext cx="180982" cy="5299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678044" y="595710"/>
            <a:ext cx="1344058" cy="62796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94205" y="986103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МНК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5455" y="1283753"/>
            <a:ext cx="284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Градиентный спуск (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Gradient descent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)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35761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+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738" y="5122843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-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58495" y="2295357"/>
            <a:ext cx="1937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Всегда работает</a:t>
            </a:r>
            <a:endParaRPr lang="ru-RU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88875" y="4922788"/>
                <a:ext cx="26766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 smtClean="0">
                    <a:solidFill>
                      <a:srgbClr val="C00000"/>
                    </a:solidFill>
                  </a:rPr>
                  <a:t>Долго работает (О(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000" dirty="0" smtClean="0">
                    <a:solidFill>
                      <a:srgbClr val="C00000"/>
                    </a:solidFill>
                  </a:rPr>
                  <a:t>))</a:t>
                </a:r>
                <a:endParaRPr lang="ru-RU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875" y="4922788"/>
                <a:ext cx="2676630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2506" t="-9231" r="-1595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069677" y="2295357"/>
            <a:ext cx="5819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C00000"/>
                </a:solidFill>
              </a:rPr>
              <a:t>Наглядный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C00000"/>
                </a:solidFill>
              </a:rPr>
              <a:t>Может работать быстрее (давать сносный результат уже за небольшое количество шагов)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C00000"/>
                </a:solidFill>
              </a:rPr>
              <a:t>Часто применяется в </a:t>
            </a:r>
            <a:r>
              <a:rPr lang="en-US" sz="2000" dirty="0" smtClean="0">
                <a:solidFill>
                  <a:srgbClr val="C00000"/>
                </a:solidFill>
              </a:rPr>
              <a:t>ML (</a:t>
            </a:r>
            <a:r>
              <a:rPr lang="ru-RU" sz="2000" dirty="0" smtClean="0">
                <a:solidFill>
                  <a:srgbClr val="C00000"/>
                </a:solidFill>
              </a:rPr>
              <a:t>?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4627" y="3687901"/>
            <a:ext cx="61143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C00000"/>
                </a:solidFill>
              </a:rPr>
              <a:t>Выбор вручную параметра, от которого зависит сходимость алгоритма (в результате, чтобы подобрать его, тратим в константу больше времени)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C00000"/>
                </a:solidFill>
              </a:rPr>
              <a:t>В зависимости от выбора начальных значений параметров гипотезы алгоритм может сойтись к разным минимумам, то есть он может оказаться не </a:t>
            </a:r>
            <a:r>
              <a:rPr lang="ru-RU" sz="2000" dirty="0" smtClean="0">
                <a:solidFill>
                  <a:srgbClr val="C00000"/>
                </a:solidFill>
              </a:rPr>
              <a:t>глобальным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8511483" y="479327"/>
            <a:ext cx="1399142" cy="50677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22102" y="1180485"/>
                <a:ext cx="3181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rgbClr val="C00000"/>
                    </a:solidFill>
                    <a:latin typeface="+mj-lt"/>
                  </a:rPr>
                  <a:t>Явное решение системы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𝑔𝑟𝑎𝑑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ru-RU" sz="24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102" y="1180485"/>
                <a:ext cx="3181600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065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0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3300"/>
            </a:gs>
            <a:gs pos="31000">
              <a:schemeClr val="accent1">
                <a:lumMod val="45000"/>
                <a:lumOff val="55000"/>
                <a:alpha val="39000"/>
              </a:schemeClr>
            </a:gs>
            <a:gs pos="76000">
              <a:schemeClr val="accent1">
                <a:lumMod val="45000"/>
                <a:lumOff val="55000"/>
                <a:alpha val="72000"/>
              </a:schemeClr>
            </a:gs>
            <a:gs pos="99000">
              <a:schemeClr val="accent1">
                <a:lumMod val="30000"/>
                <a:lumOff val="70000"/>
                <a:alpha val="0"/>
              </a:schemeClr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1470" y="834888"/>
            <a:ext cx="3504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+mj-lt"/>
              </a:rPr>
              <a:t>Градиентный спуск</a:t>
            </a:r>
            <a:endParaRPr lang="ru-RU" sz="3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4" y="59636"/>
            <a:ext cx="5340031" cy="34957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114" y="2213691"/>
            <a:ext cx="8877756" cy="429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408</Words>
  <Application>Microsoft Office PowerPoint</Application>
  <PresentationFormat>Широкоэкранный</PresentationFormat>
  <Paragraphs>69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Agency FB</vt:lpstr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Перстнева Полина</dc:creator>
  <cp:lastModifiedBy>Перстнева Полина</cp:lastModifiedBy>
  <cp:revision>29</cp:revision>
  <dcterms:created xsi:type="dcterms:W3CDTF">2015-05-09T10:02:18Z</dcterms:created>
  <dcterms:modified xsi:type="dcterms:W3CDTF">2015-05-15T10:58:51Z</dcterms:modified>
</cp:coreProperties>
</file>