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22" r:id="rId1"/>
  </p:sldMasterIdLst>
  <p:notesMasterIdLst>
    <p:notesMasterId r:id="rId23"/>
  </p:notesMasterIdLst>
  <p:sldIdLst>
    <p:sldId id="256" r:id="rId2"/>
    <p:sldId id="285" r:id="rId3"/>
    <p:sldId id="286" r:id="rId4"/>
    <p:sldId id="257" r:id="rId5"/>
    <p:sldId id="291" r:id="rId6"/>
    <p:sldId id="287" r:id="rId7"/>
    <p:sldId id="288" r:id="rId8"/>
    <p:sldId id="289" r:id="rId9"/>
    <p:sldId id="290" r:id="rId10"/>
    <p:sldId id="294" r:id="rId11"/>
    <p:sldId id="299" r:id="rId12"/>
    <p:sldId id="292" r:id="rId13"/>
    <p:sldId id="300" r:id="rId14"/>
    <p:sldId id="293" r:id="rId15"/>
    <p:sldId id="295" r:id="rId16"/>
    <p:sldId id="297" r:id="rId17"/>
    <p:sldId id="296" r:id="rId18"/>
    <p:sldId id="267" r:id="rId19"/>
    <p:sldId id="268" r:id="rId20"/>
    <p:sldId id="298" r:id="rId21"/>
    <p:sldId id="28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512" y="-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E9995-63F7-4053-9D6C-2A82F33BB675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50049-0349-4552-BA38-E90B2BA5C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32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50049-0349-4552-BA38-E90B2BA5CD6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474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50049-0349-4552-BA38-E90B2BA5CD6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07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50049-0349-4552-BA38-E90B2BA5CD6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96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50049-0349-4552-BA38-E90B2BA5CD6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46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7B61E-E43E-4B09-8140-4D8E59FBB295}" type="datetime1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592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B13F5-47E1-4BCA-9E99-B40FDA928751}" type="datetime1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830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A6FEC-A6B5-4D7E-A8DC-3B02F50AD4CD}" type="datetime1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05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7AE6-6E19-406C-823D-7411343531FB}" type="datetime1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25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DBBA6-16A7-4DBD-8E7A-54A343863242}" type="datetime1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351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E406B-75C1-4CE4-A88C-57CA9A162410}" type="datetime1">
              <a:rPr lang="ru-RU" smtClean="0"/>
              <a:t>16.06.2023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1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C07A-2A35-45F1-8A85-F14DB8462A0A}" type="datetime1">
              <a:rPr lang="ru-RU" smtClean="0"/>
              <a:t>16.06.2023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37054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9102-9BA5-4741-B2D9-252606D14163}" type="datetime1">
              <a:rPr lang="ru-RU" smtClean="0"/>
              <a:t>16.06.2023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728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98DE-8A86-4627-A16E-290198DDB08A}" type="datetime1">
              <a:rPr lang="ru-RU" smtClean="0"/>
              <a:t>16.06.2023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0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707AC8B-286D-4CC3-9D19-4BD809B5ED7F}" type="datetime1">
              <a:rPr lang="ru-RU" smtClean="0"/>
              <a:t>16.06.2023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DE776FA-D11F-41A6-A50A-7C98A3454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16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C7D42-983E-4A4A-8416-4E9ED43F7798}" type="datetime1">
              <a:rPr lang="ru-RU" smtClean="0"/>
              <a:t>16.06.2023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65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501C07A-2A35-45F1-8A85-F14DB8462A0A}" type="datetime1">
              <a:rPr lang="ru-RU" smtClean="0"/>
              <a:t>16.06.2023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DE776FA-D11F-41A6-A50A-7C98A3454395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9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88178-B75B-4480-AA0F-9D55283FC8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dirty="0"/>
              <a:t>Анализ </a:t>
            </a:r>
            <a:r>
              <a:rPr lang="ru-RU" sz="5400" dirty="0" err="1"/>
              <a:t>энергопоглощающих</a:t>
            </a:r>
            <a:r>
              <a:rPr lang="ru-RU" sz="5400" dirty="0"/>
              <a:t> свойств краш-бокса автомобиля с использованием метода конечных элементов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C62DB5-7019-461C-907C-28E40DC9B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6813" y="4460240"/>
            <a:ext cx="6595187" cy="1899919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50000"/>
              </a:lnSpc>
            </a:pPr>
            <a:r>
              <a:rPr lang="ru-RU" sz="1400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Выполнила: 			</a:t>
            </a:r>
          </a:p>
          <a:p>
            <a:pPr algn="l">
              <a:lnSpc>
                <a:spcPct val="50000"/>
              </a:lnSpc>
            </a:pPr>
            <a:r>
              <a:rPr lang="ru-RU" sz="1400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студентка группы 5040103/10301                   		Байбородова И.А.</a:t>
            </a:r>
          </a:p>
          <a:p>
            <a:pPr algn="l">
              <a:lnSpc>
                <a:spcPct val="50000"/>
              </a:lnSpc>
            </a:pPr>
            <a:r>
              <a:rPr lang="ru-RU" sz="1400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Научный руководитель:	</a:t>
            </a:r>
          </a:p>
          <a:p>
            <a:pPr algn="l">
              <a:lnSpc>
                <a:spcPct val="50000"/>
              </a:lnSpc>
            </a:pPr>
            <a:r>
              <a:rPr lang="ru-RU" sz="1400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доцент </a:t>
            </a:r>
            <a:r>
              <a:rPr lang="ru-RU" sz="1400" cap="none" spc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ВШТМиМФ</a:t>
            </a:r>
            <a:r>
              <a:rPr lang="ru-RU" sz="1400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к.ф.-м.н.                                      	Лобода О.С.</a:t>
            </a:r>
          </a:p>
          <a:p>
            <a:pPr algn="l">
              <a:lnSpc>
                <a:spcPct val="50000"/>
              </a:lnSpc>
            </a:pPr>
            <a:r>
              <a:rPr lang="ru-RU" sz="1400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Консультант:</a:t>
            </a:r>
          </a:p>
          <a:p>
            <a:pPr algn="l">
              <a:lnSpc>
                <a:spcPct val="50000"/>
              </a:lnSpc>
            </a:pPr>
            <a:r>
              <a:rPr lang="ru-RU" sz="1400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ведущий инженер </a:t>
            </a:r>
          </a:p>
          <a:p>
            <a:pPr algn="l">
              <a:lnSpc>
                <a:spcPct val="50000"/>
              </a:lnSpc>
            </a:pPr>
            <a:r>
              <a:rPr lang="ru-RU" sz="1400" cap="none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ООО «Центр технологического консалтинга»		Смирнов А.В.</a:t>
            </a:r>
          </a:p>
        </p:txBody>
      </p:sp>
    </p:spTree>
    <p:extLst>
      <p:ext uri="{BB962C8B-B14F-4D97-AF65-F5344CB8AC3E}">
        <p14:creationId xmlns:p14="http://schemas.microsoft.com/office/powerpoint/2010/main" val="2573046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9E9AE-836F-4440-519C-CE85E92C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 модели базового краш-бокса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D5487-4A6D-7CB8-9F37-9E1BDE03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10</a:t>
            </a:fld>
            <a:endParaRPr lang="ru-RU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A9E215E-BDBE-4202-B463-AFF642B6B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74" y="2636864"/>
            <a:ext cx="6079651" cy="35408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32FCF9-2736-225E-35CC-386377187DDB}"/>
              </a:ext>
            </a:extLst>
          </p:cNvPr>
          <p:cNvSpPr txBox="1"/>
          <p:nvPr/>
        </p:nvSpPr>
        <p:spPr>
          <a:xfrm>
            <a:off x="1207008" y="2002446"/>
            <a:ext cx="8413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</a:rPr>
              <a:t>В качестве решателя для наших моделей была использована программа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</a:rPr>
              <a:t>LS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</a:rPr>
              <a:t>-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</a:rPr>
              <a:t>DYNA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</a:rPr>
              <a:t>.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71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73114-E3B3-B29A-3383-12194CC84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 модели базового краш-бокса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8BAD0B-9F6B-BA54-221A-E0B7AFC88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11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332827-6C5A-13E0-7CD1-2674AA8D9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181" y="1860927"/>
            <a:ext cx="3763093" cy="216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BF5BDB-4B14-DE80-30A9-6A55A1B05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879" y="1860927"/>
            <a:ext cx="3865909" cy="216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667F9A-C997-A86E-618C-4D02B2528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181" y="4176217"/>
            <a:ext cx="3855396" cy="216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66BDC5-5988-F91A-1BDF-5C1C76B3D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879" y="4176217"/>
            <a:ext cx="387324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04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4F03D-A1CA-E67D-B342-FC8EB9091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результатов расчета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3E02BAE-0D82-F386-5419-74571F787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3091" y="1855407"/>
            <a:ext cx="5486777" cy="402272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EA89BE-0BE8-ACF6-2360-F85FDE40F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185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D7CC2-4AD0-CF66-D35C-A38430F9F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инициаторов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0D1DB5-D917-5C7A-284B-BCE4CC641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608576" cy="4023360"/>
          </a:xfrm>
        </p:spPr>
        <p:txBody>
          <a:bodyPr>
            <a:normAutofit/>
          </a:bodyPr>
          <a:lstStyle/>
          <a:p>
            <a:pPr indent="450000" algn="just"/>
            <a:r>
              <a:rPr lang="ru-RU" dirty="0">
                <a:effectLst/>
                <a:ea typeface="Calibri" panose="020F0502020204030204" pitchFamily="34" charset="0"/>
              </a:rPr>
              <a:t>Краш-боксы устанавливаются в транспортных средствах для того, чтобы поглотить как можно больше энергии от удара при столкновении, а также уменьшить контактную силу. </a:t>
            </a:r>
          </a:p>
          <a:p>
            <a:pPr indent="450000" algn="just"/>
            <a:r>
              <a:rPr lang="ru-RU" dirty="0">
                <a:effectLst/>
                <a:ea typeface="Calibri" panose="020F0502020204030204" pitchFamily="34" charset="0"/>
              </a:rPr>
              <a:t>Чтобы избежать разрыва материала и прекращения поглощения энергии, в конструкцию краш-боксов включают концентраторы напряжений, так называемые инициаторы.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C25F76-0FB7-C753-6097-689163AF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13</a:t>
            </a:fld>
            <a:endParaRPr lang="ru-RU"/>
          </a:p>
        </p:txBody>
      </p:sp>
      <p:pic>
        <p:nvPicPr>
          <p:cNvPr id="6" name="Picture 2" descr="Different types of crushing initiators (triggers) [30]. | Download  Scientific Diagram">
            <a:extLst>
              <a:ext uri="{FF2B5EF4-FFF2-40B4-BE49-F238E27FC236}">
                <a16:creationId xmlns:a16="http://schemas.microsoft.com/office/drawing/2014/main" id="{1B788184-F390-DC0A-8FAE-900F0C4FE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2312034"/>
            <a:ext cx="5429845" cy="236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29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74830-78AF-CBCD-6390-65411E68C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Модели краш-боксов с инициаторами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FAAC7F-6FB5-17EA-2B48-9021DB8C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14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D971A-DC59-7F27-4341-258A91A89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17" y="2636519"/>
            <a:ext cx="2383297" cy="19980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54048B-38F8-FAC5-E851-871D36EC5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799" y="2636519"/>
            <a:ext cx="2410201" cy="19980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6CC6F8-FFBC-326D-9389-6C1BDEDF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985" y="2636519"/>
            <a:ext cx="2325137" cy="19980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E4CC9C-5A57-EA23-6160-D2F458CA3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3107" y="2636519"/>
            <a:ext cx="2392744" cy="199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44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DD25F-7E26-1278-686A-A8C5F3EE1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82C461-773D-FA45-625F-4A60D9C77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772919"/>
          </a:xfrm>
        </p:spPr>
        <p:txBody>
          <a:bodyPr>
            <a:normAutofit fontScale="92500" lnSpcReduction="20000"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Моделирование экспериментов (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Design of experiments 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— DOE) — это статистический метод оптимизации, который предусматривает одновременное изменение различных входных параметров для определения оптимальных выходных значений.</a:t>
            </a: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Чтобы получить как можно больше вариантов краш-боксов для лучшей статистической оценки, воспользуемся данным инструментом. Зададим три параметра, которые будем изменять от эксперимента к эксперименту: </a:t>
            </a:r>
            <a:r>
              <a:rPr lang="ru-RU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Box_t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толщина краш-бокса в миллиметрах, 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Delta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_Y и 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Delta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_Z – изменение линейных размеров краш-бокса в миллиметрах по осям Y и Z соответственно. 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C21BFC-EB3C-47C8-7205-1A230AFE8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15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2DC34F-A05A-67DD-1D40-E6B9B4C73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415" y="4727027"/>
            <a:ext cx="612013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97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8ECE5-15EC-40C8-8416-97130F233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 моделей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654B39-A9C8-4CA1-BC74-35CA035FF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50000" algn="just"/>
            <a:r>
              <a:rPr lang="ru-RU" sz="1800" dirty="0">
                <a:effectLst/>
                <a:ea typeface="Calibri" panose="020F0502020204030204" pitchFamily="34" charset="0"/>
              </a:rPr>
              <a:t>Расчеты проводились с помощью инструмента </a:t>
            </a:r>
            <a:r>
              <a:rPr lang="en-US" sz="1800" dirty="0">
                <a:effectLst/>
                <a:ea typeface="Calibri" panose="020F0502020204030204" pitchFamily="34" charset="0"/>
              </a:rPr>
              <a:t>LS</a:t>
            </a:r>
            <a:r>
              <a:rPr lang="ru-RU" sz="1800" dirty="0">
                <a:effectLst/>
                <a:ea typeface="Calibri" panose="020F0502020204030204" pitchFamily="34" charset="0"/>
              </a:rPr>
              <a:t>-</a:t>
            </a:r>
            <a:r>
              <a:rPr lang="en-US" sz="1800" dirty="0">
                <a:effectLst/>
                <a:ea typeface="Calibri" panose="020F0502020204030204" pitchFamily="34" charset="0"/>
              </a:rPr>
              <a:t>OPT</a:t>
            </a:r>
            <a:r>
              <a:rPr lang="ru-RU" sz="1800" dirty="0">
                <a:effectLst/>
                <a:ea typeface="Calibri" panose="020F0502020204030204" pitchFamily="34" charset="0"/>
              </a:rPr>
              <a:t>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9276A8-99CD-40A1-BFA0-0503CD7D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16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4C780F-35EF-E198-5254-4FED05388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64" y="2230232"/>
            <a:ext cx="3066388" cy="180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47EB99-44D7-1A37-138B-826AFF5B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64" y="4254629"/>
            <a:ext cx="3009836" cy="180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BEB5EA-400E-0901-549C-21D93F750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248" y="2230232"/>
            <a:ext cx="3009836" cy="180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599D4E-EE66-4930-9A0E-54B97D0442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248" y="4364440"/>
            <a:ext cx="3009836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51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08DF1-0027-2516-DBF4-E14797A36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расчетов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DADFD2-C08F-88C4-94A3-84555B776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388915"/>
          </a:xfrm>
        </p:spPr>
        <p:txBody>
          <a:bodyPr>
            <a:normAutofit/>
          </a:bodyPr>
          <a:lstStyle/>
          <a:p>
            <a:pPr indent="450000" algn="just"/>
            <a:r>
              <a:rPr lang="ru-RU" dirty="0">
                <a:ea typeface="Calibri" panose="020F0502020204030204" pitchFamily="34" charset="0"/>
              </a:rPr>
              <a:t>М</a:t>
            </a:r>
            <a:r>
              <a:rPr lang="ru-RU" dirty="0">
                <a:effectLst/>
                <a:ea typeface="Calibri" panose="020F0502020204030204" pitchFamily="34" charset="0"/>
              </a:rPr>
              <a:t>аксимальное количество энергии поглотил краш-бокс с концентраторами напряжений в виде насечек на ребрах, скругления и </a:t>
            </a:r>
            <a:r>
              <a:rPr lang="ru-RU" dirty="0" err="1">
                <a:effectLst/>
                <a:ea typeface="Calibri" panose="020F0502020204030204" pitchFamily="34" charset="0"/>
              </a:rPr>
              <a:t>выштамповки</a:t>
            </a:r>
            <a:r>
              <a:rPr lang="ru-RU" dirty="0">
                <a:effectLst/>
                <a:ea typeface="Calibri" panose="020F0502020204030204" pitchFamily="34" charset="0"/>
              </a:rPr>
              <a:t> показали худший результат.</a:t>
            </a:r>
            <a:endParaRPr lang="ru-RU" sz="2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A6A3B2-D9BE-DF13-76B5-ACF5237B0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17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CF1B26-0133-99E3-A15C-8C21E8271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7" y="2834474"/>
            <a:ext cx="77438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4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594B6-83E1-4E42-986E-146746530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9959CE-DAF9-432C-95A4-1264643C1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725663"/>
          </a:xfrm>
        </p:spPr>
        <p:txBody>
          <a:bodyPr>
            <a:no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2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данной работе было проведено исследование поведения модели базового краш-бокса, представляющего собой коробчатый элемент с ровной поверхностью с заданными размерами и материалами, на который действует движущаяся стена с заданной массой и скоростью, сравнение с аналитическим решением, а также сравнение с усложненными моделями краш-боксов с дополнительными инициаторами.</a:t>
            </a: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2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первую очередь был проведён литературный анализ по теме исследования. С помощью программного пакета </a:t>
            </a:r>
            <a:r>
              <a:rPr lang="en-US" sz="12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ANSA</a:t>
            </a:r>
            <a:r>
              <a:rPr lang="ru-RU" sz="12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была построена модель базового краш-бокса, заданы граничные условия. В рассмотрение были включены 4 случая с разными материалами: сталь и алюминий, которые были заданы как материалы с идеальной пластичностью, сталь и алюминий, для которых была задана кривая пластичности </a:t>
            </a:r>
            <a:r>
              <a:rPr lang="ru-RU" sz="125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Рамберга-Осгуда</a:t>
            </a:r>
            <a:r>
              <a:rPr lang="ru-RU" sz="12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50" dirty="0">
                <a:effectLst/>
                <a:ea typeface="Calibri" panose="020F0502020204030204" pitchFamily="34" charset="0"/>
              </a:rPr>
              <a:t>Были произведены расчеты полученных моделей краш-боксов, а также выполнено сравнение результатов численного решения с аналитическим решением этой задачи.</a:t>
            </a: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2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Далее были построены 4 модели на основе базовой, в которые добавлены различные виды концентраторов напряжений. С помощью </a:t>
            </a:r>
            <a:r>
              <a:rPr lang="en-US" sz="12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DOE</a:t>
            </a:r>
            <a:r>
              <a:rPr lang="ru-RU" sz="12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-моделирования для каждого из вариантов краш-боксов было построено по 125 модификаций, а далее проведен расчет всех полученных моделей. Было замечено, что при добавлении инициаторов в базовую модель образование складок краш-бокса при воздействии движущейся стены сильно отличается от простейшего случая. Больше всего энергии поглотил краш-бокс с инициаторами в виде насечек на ребрах.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191560-37B7-4347-91AD-1FC9E05C0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DE776FA-D11F-41A6-A50A-7C98A345439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683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4974EC-6FA2-4D0F-B0CF-AC2413BF3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Список использованных источников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65A83D-6FAC-4141-B233-29F988502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14427"/>
          </a:xfrm>
        </p:spPr>
        <p:txBody>
          <a:bodyPr>
            <a:normAutofit fontScale="92500" lnSpcReduction="10000"/>
          </a:bodyPr>
          <a:lstStyle/>
          <a:p>
            <a:pPr marL="342900" lvl="0" indent="-342900" algn="l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Арутюнян Г.А., Карташов А.Б. Оценка эффективности применения композиционных материалов для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энергопоглощающих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зон автомобильных несущих систем // Известия высших учебных заведений. Машиностроение, №2, 2018. С. 32-41</a:t>
            </a:r>
          </a:p>
          <a:p>
            <a:pPr marL="342900" lvl="0" indent="-342900" algn="l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Головина Н. Я. Об одной эмпирической модели нелинейного деформирования упругопластических материалов // Экологический вестник научных центров ЧЭС. 2020. Т. 17. № 3. C. 48–55</a:t>
            </a:r>
          </a:p>
          <a:p>
            <a:pPr marL="342900" lvl="0" indent="-342900" algn="l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Келлер И.Э., Петухов Д.С. Критерии прочности и пластичности</a:t>
            </a:r>
            <a:r>
              <a:rPr lang="ru-RU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учеб. пособие / 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Келлер И.Э., Петухов Д.С. — Пермь: Изд-во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Перм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нац.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исслед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политехн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ун-та, 2020. — 157 с. </a:t>
            </a:r>
          </a:p>
          <a:p>
            <a:pPr marL="342900" lvl="0" indent="-342900" algn="l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Луковкин Р.О.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Энергопоглощающие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характеристики краш-бокса посадочного устройства возвращаемого аппарата // Инженерный журнал: наука и инновации, №10, 2018 – 12 с.</a:t>
            </a:r>
          </a:p>
          <a:p>
            <a:pPr marL="342900" lvl="0" indent="-342900" algn="l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Розин Л. А. Метод конечных элементов //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Соросовский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образовательный журнал, Т. 6, №4, 2000. С. 120-127</a:t>
            </a:r>
          </a:p>
          <a:p>
            <a:pPr marL="342900" lvl="0" indent="-342900" algn="l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Туманов А.В., Косов Д.А. Реализация степенного закона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Рамберга-Осгуда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 конечно-элементном комплексе ANSYS // Труды </a:t>
            </a:r>
            <a:r>
              <a:rPr lang="ru-RU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Академэнерго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№1, 2020 – С. 44-61</a:t>
            </a:r>
          </a:p>
          <a:p>
            <a:pPr marL="342900" lvl="0" indent="-342900" algn="l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Фокин В.Г. Метод конечных элементов в механике деформируемого твёрдого тела: Учеб. пособие / В.Г. Фокин. – Самара: Самар. гос. техн. ун-т, 2010. – 131 с.</a:t>
            </a:r>
          </a:p>
          <a:p>
            <a:pPr marL="342900" lvl="0" indent="-342900" algn="l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Хусаинов А. Ш. Пассивная безопасность автомобиля. Учеб. пособие / А. Ш. Хусаинов, Ю. А. Кузьмин – Ульяновск: УлГТУ, 2011. – 92 с.</a:t>
            </a:r>
          </a:p>
          <a:p>
            <a:pPr marL="342900" lvl="0" indent="-342900" algn="l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Хусаинов А.Ш., Никитин А.Н. Моделирование деформации краш-боксов современных автомобилей // Вестник УлГТУ, № 4, 2012. – С. 28-31</a:t>
            </a:r>
          </a:p>
          <a:p>
            <a:pPr marL="342900" lvl="0" indent="-342900" algn="l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Abramowicz</a:t>
            </a: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W., Jones N. Dynamic axial crushing of square tubes // Pergamon Press Ltd., 1984 – 30 p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5B4D81-23D2-4192-87F2-26ED2B25A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DE776FA-D11F-41A6-A50A-7C98A345439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523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33F332-79A9-262B-4CF9-60B73AE9A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Введение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2B1F45-D0FF-50B1-E6EA-F8F63DAC9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470400" cy="4023360"/>
          </a:xfrm>
        </p:spPr>
        <p:txBody>
          <a:bodyPr>
            <a:normAutofit/>
          </a:bodyPr>
          <a:lstStyle/>
          <a:p>
            <a:pPr marL="0" indent="450000" algn="just">
              <a:buNone/>
            </a:pPr>
            <a:r>
              <a:rPr lang="ru-RU" dirty="0">
                <a:effectLst/>
                <a:ea typeface="Calibri" panose="020F0502020204030204" pitchFamily="34" charset="0"/>
              </a:rPr>
              <a:t>Краш-бокс автомобиля – это элемент системы безопасности транспортного средства, который помогает поглотить энергию от столкновения автомобиля с другим объектом. Чаще всего краш-бокс выглядит как коробчатый элемент, который устанавливается в переднюю часть лонжеронов.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BCBA0A-BA2B-BBBE-C126-AA25D068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BDD9DE-176C-49B0-873E-3C7BAFCCA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45226"/>
            <a:ext cx="5305898" cy="296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33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4974EC-6FA2-4D0F-B0CF-AC2413BF3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Список использованных источников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65A83D-6FAC-4141-B233-29F988502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14427"/>
          </a:xfrm>
        </p:spPr>
        <p:txBody>
          <a:bodyPr>
            <a:normAutofit lnSpcReduction="10000"/>
          </a:bodyPr>
          <a:lstStyle/>
          <a:p>
            <a:pPr marL="342900" lvl="0" indent="-342900" algn="l">
              <a:lnSpc>
                <a:spcPct val="110000"/>
              </a:lnSpc>
              <a:spcAft>
                <a:spcPts val="800"/>
              </a:spcAft>
              <a:buFont typeface="+mj-lt"/>
              <a:buAutoNum type="arabicPeriod" startAt="11"/>
            </a:pPr>
            <a:r>
              <a:rPr lang="en-US" sz="1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Abramowicz</a:t>
            </a: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W., </a:t>
            </a:r>
            <a:r>
              <a:rPr lang="en-US" sz="1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Wierzbicki</a:t>
            </a: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T. Axial crushing of foam-filled columns // Pergamon Press, 1988 – 9 p.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Aft>
                <a:spcPts val="800"/>
              </a:spcAft>
              <a:buFont typeface="+mj-lt"/>
              <a:buAutoNum type="arabicPeriod" startAt="11"/>
            </a:pPr>
            <a:r>
              <a:rPr lang="en-US" sz="1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Ghasemnejad</a:t>
            </a: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H., </a:t>
            </a:r>
            <a:r>
              <a:rPr lang="en-US" sz="1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Hadavinia</a:t>
            </a: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H. Energy Absorption of Thin-walled Corrugated Crash Box in Axial Crushing // SDHM, №4, 2008 — p. 29-45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0000"/>
              </a:lnSpc>
              <a:spcAft>
                <a:spcPts val="800"/>
              </a:spcAft>
              <a:buFont typeface="+mj-lt"/>
              <a:buAutoNum type="arabicPeriod" startAt="11"/>
            </a:pPr>
            <a:r>
              <a:rPr lang="en-US" sz="1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Harhash</a:t>
            </a: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M., </a:t>
            </a:r>
            <a:r>
              <a:rPr lang="en-US" sz="1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Kuhtz</a:t>
            </a: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M. Trigger geometry influencing the failure modes in steel/polymer/steel sandwich </a:t>
            </a:r>
            <a:r>
              <a:rPr lang="en-US" sz="1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crashboxes</a:t>
            </a: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Experimental and numerical evaluation // Composite Structures, №262, 2021- 19 p.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0000"/>
              </a:lnSpc>
              <a:spcAft>
                <a:spcPts val="800"/>
              </a:spcAft>
              <a:buFont typeface="+mj-lt"/>
              <a:buAutoNum type="arabicPeriod" startAt="11"/>
            </a:pP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Jones N. Structural impact / Jones N. // Cambridge University Press, 2011 – 603 p.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0000"/>
              </a:lnSpc>
              <a:spcAft>
                <a:spcPts val="800"/>
              </a:spcAft>
              <a:buFont typeface="+mj-lt"/>
              <a:buAutoNum type="arabicPeriod" startAt="11"/>
            </a:pP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Jones N., </a:t>
            </a:r>
            <a:r>
              <a:rPr lang="en-US" sz="1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Wierzbicki</a:t>
            </a: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T. Structural crashworthiness and failure // Elsevier applied science, 1993 – 522 p.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0000"/>
              </a:lnSpc>
              <a:spcAft>
                <a:spcPts val="800"/>
              </a:spcAft>
              <a:buFont typeface="+mj-lt"/>
              <a:buAutoNum type="arabicPeriod" startAt="11"/>
            </a:pPr>
            <a:r>
              <a:rPr lang="en-US" sz="1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Kalshetti</a:t>
            </a: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A.S., Patil S.V. Energy absorption of varying thickness rectangular section crash box for quasi-static axial loading // International Engineering Research Journal — p. 387-391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0000"/>
              </a:lnSpc>
              <a:spcAft>
                <a:spcPts val="800"/>
              </a:spcAft>
              <a:buFont typeface="+mj-lt"/>
              <a:buAutoNum type="arabicPeriod" startAt="11"/>
            </a:pP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Kumar M.V., Patil S.V. Design and crash analysis of automotive crush box // International Journal on Recent Technologies in Mechanical and Electrical Engineering, 2017 — p. 35-41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0000"/>
              </a:lnSpc>
              <a:spcAft>
                <a:spcPts val="800"/>
              </a:spcAft>
              <a:buFont typeface="+mj-lt"/>
              <a:buAutoNum type="arabicPeriod" startAt="11"/>
            </a:pP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Liu Y., Ding L. A study of using different crash box types in automobile frontal collision // School of Civil Engineering - 5 p.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0000"/>
              </a:lnSpc>
              <a:spcAft>
                <a:spcPts val="800"/>
              </a:spcAft>
              <a:buFont typeface="+mj-lt"/>
              <a:buAutoNum type="arabicPeriod" startAt="11"/>
            </a:pP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Osgood W.R., Ramberg W. Description of Stress-Strain Curves by Three Parameters / NACA Technical Note 902, National Bureau of Standards, Washington DC, 1943. — 29 p.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0000"/>
              </a:lnSpc>
              <a:spcAft>
                <a:spcPts val="800"/>
              </a:spcAft>
              <a:buFont typeface="+mj-lt"/>
              <a:buAutoNum type="arabicPeriod" startAt="11"/>
            </a:pPr>
            <a:r>
              <a:rPr lang="en-US" sz="1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Toksoy</a:t>
            </a: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A.K. Optimization of the axial crushing behavior of closed-cell aluminum foam filled welded 1050 al </a:t>
            </a:r>
            <a:r>
              <a:rPr lang="en-US" sz="1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squarecross</a:t>
            </a: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section crash boxes // Izmir, 2009 – 232 p.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0000"/>
              </a:lnSpc>
              <a:spcAft>
                <a:spcPts val="800"/>
              </a:spcAft>
              <a:buFont typeface="+mj-lt"/>
              <a:buAutoNum type="arabicPeriod" startAt="11"/>
            </a:pP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Yusof N.S.B., </a:t>
            </a:r>
            <a:r>
              <a:rPr lang="en-US" sz="1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Sapuan</a:t>
            </a: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S.M. Design and materials development of automotive crash box: a review // Portuguese Society of Materials, 2017 – 16 p.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5B4D81-23D2-4192-87F2-26ED2B25A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DE776FA-D11F-41A6-A50A-7C98A345439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571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7FED98-846C-44A9-86E0-8B4D7745B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C947A6-668B-40AA-9AFE-0EBA8629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253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86AE8-77FA-5F01-A8D3-ACC0D9EC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Введение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234946-147B-D657-C81E-863F8F614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080" y="1845734"/>
            <a:ext cx="4673600" cy="4023360"/>
          </a:xfrm>
        </p:spPr>
        <p:txBody>
          <a:bodyPr>
            <a:normAutofit lnSpcReduction="10000"/>
          </a:bodyPr>
          <a:lstStyle/>
          <a:p>
            <a:pPr indent="450000" algn="just">
              <a:spcAft>
                <a:spcPts val="800"/>
              </a:spcAft>
              <a:buNone/>
            </a:pPr>
            <a:r>
              <a:rPr lang="ru-RU" sz="1800" dirty="0">
                <a:effectLst/>
                <a:ea typeface="Calibri" panose="020F0502020204030204" pitchFamily="34" charset="0"/>
              </a:rPr>
              <a:t>При разработке автомобиля важным вопросом является проектирование силовых путей и определение оптимальной конфигурации краш-боксов, то есть выбор материала, геометрии, количества и формы инициаторов и так далее, при заданных ограничениях, таких как цена, масса, максимальные и минимальные размеры, толщина, результаты статических прочностных расчетов. Для лучшего поглощения энергии от удара при аварии и уменьшения инерционных нагрузок, действующих на организм водителя и пассажиров транспортного средства, форму краш-боксов усложняют, добавляя концентраторы напряжений, так называемые инициаторы.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25C4D4-A124-87E1-1D87-262469118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B83834-DBBD-C1BC-08FE-08E53F17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75" y="1913891"/>
            <a:ext cx="5165725" cy="320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80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18A92-5651-461F-A52C-DF969FFC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и задачи исследования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BC637B-0AE2-447C-865F-C59DCCE0E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19786"/>
          </a:xfrm>
        </p:spPr>
        <p:txBody>
          <a:bodyPr>
            <a:noAutofit/>
          </a:bodyPr>
          <a:lstStyle/>
          <a:p>
            <a:pPr indent="450215" algn="just">
              <a:lnSpc>
                <a:spcPct val="100000"/>
              </a:lnSpc>
              <a:spcAft>
                <a:spcPts val="800"/>
              </a:spcAft>
            </a:pP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Целью исследования является изучение поведения модели базового краш-бокса, представляющего собой коробчатый элемент с ровной поверхностью с заданными размерами и материалами, на который действует движущаяся стена с заданной массой и скоростью, сравнение с аналитическим решением, а также сравнение с усложненными моделями краш-боксов с дополнительными инициаторами.</a:t>
            </a:r>
          </a:p>
          <a:p>
            <a:pPr indent="450215" algn="just">
              <a:lnSpc>
                <a:spcPct val="70000"/>
              </a:lnSpc>
              <a:spcAft>
                <a:spcPts val="800"/>
              </a:spcAft>
            </a:pPr>
            <a:r>
              <a:rPr lang="ru-RU" sz="13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pPr marL="342900" lvl="0" indent="-342900" algn="just">
              <a:lnSpc>
                <a:spcPct val="70000"/>
              </a:lnSpc>
              <a:buFont typeface="+mj-lt"/>
              <a:buAutoNum type="arabicPeriod"/>
            </a:pPr>
            <a:r>
              <a:rPr lang="ru-RU" sz="13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литературы по теме;</a:t>
            </a:r>
          </a:p>
          <a:p>
            <a:pPr marL="342900" lvl="0" indent="-342900" algn="just">
              <a:lnSpc>
                <a:spcPct val="70000"/>
              </a:lnSpc>
              <a:buFont typeface="+mj-lt"/>
              <a:buAutoNum type="arabicPeriod"/>
            </a:pPr>
            <a:r>
              <a:rPr lang="ru-RU" sz="13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Построение модели базового краш-бокса;</a:t>
            </a:r>
          </a:p>
          <a:p>
            <a:pPr marL="342900" lvl="0" indent="-342900" algn="just">
              <a:lnSpc>
                <a:spcPct val="70000"/>
              </a:lnSpc>
              <a:buFont typeface="+mj-lt"/>
              <a:buAutoNum type="arabicPeriod"/>
            </a:pPr>
            <a:r>
              <a:rPr lang="ru-RU" sz="13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Постановка граничных условий; </a:t>
            </a:r>
          </a:p>
          <a:p>
            <a:pPr marL="342900" lvl="0" indent="-342900" algn="just">
              <a:lnSpc>
                <a:spcPct val="70000"/>
              </a:lnSpc>
              <a:buFont typeface="+mj-lt"/>
              <a:buAutoNum type="arabicPeriod"/>
            </a:pPr>
            <a:r>
              <a:rPr lang="ru-RU" sz="13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Выбор материалов для модели;</a:t>
            </a:r>
          </a:p>
          <a:p>
            <a:pPr marL="342900" lvl="0" indent="-342900" algn="just">
              <a:lnSpc>
                <a:spcPct val="70000"/>
              </a:lnSpc>
              <a:buFont typeface="+mj-lt"/>
              <a:buAutoNum type="arabicPeriod"/>
            </a:pPr>
            <a:r>
              <a:rPr lang="ru-RU" sz="13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Расчет модели базового краш-бокса;</a:t>
            </a:r>
          </a:p>
          <a:p>
            <a:pPr marL="342900" lvl="0" indent="-342900" algn="just">
              <a:lnSpc>
                <a:spcPct val="70000"/>
              </a:lnSpc>
              <a:buFont typeface="+mj-lt"/>
              <a:buAutoNum type="arabicPeriod"/>
            </a:pPr>
            <a:r>
              <a:rPr lang="ru-RU" sz="13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Анализ результатов расчета базового краш-бокса;</a:t>
            </a:r>
          </a:p>
          <a:p>
            <a:pPr marL="342900" lvl="0" indent="-342900" algn="just">
              <a:lnSpc>
                <a:spcPct val="70000"/>
              </a:lnSpc>
              <a:buFont typeface="+mj-lt"/>
              <a:buAutoNum type="arabicPeriod"/>
            </a:pPr>
            <a:r>
              <a:rPr lang="ru-RU" sz="13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Построение моделей других краш-боксов с инициаторами;</a:t>
            </a:r>
          </a:p>
          <a:p>
            <a:pPr marL="342900" lvl="0" indent="-342900" algn="just">
              <a:lnSpc>
                <a:spcPct val="70000"/>
              </a:lnSpc>
              <a:buFont typeface="+mj-lt"/>
              <a:buAutoNum type="arabicPeriod"/>
            </a:pPr>
            <a:r>
              <a:rPr lang="ru-RU" sz="13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Расчет моделей краш-боксов с инициаторами;</a:t>
            </a:r>
          </a:p>
          <a:p>
            <a:pPr marL="342900" lvl="0" indent="-342900" algn="just">
              <a:lnSpc>
                <a:spcPct val="7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3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Анализ результатов расчета краш-боксов с инициаторами.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5D50C5-8DB1-497E-9EAA-965C6F129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DE776FA-D11F-41A6-A50A-7C98A345439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51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AE9537-6726-6E47-E9E8-020796AE1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Аналитическое решение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EA1CB3-FB5E-34C1-8586-949DE0D38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506720" cy="4023360"/>
          </a:xfrm>
        </p:spPr>
        <p:txBody>
          <a:bodyPr/>
          <a:lstStyle/>
          <a:p>
            <a:pPr indent="450000" algn="just"/>
            <a:r>
              <a:rPr lang="ru-RU" sz="1800" dirty="0">
                <a:effectLst/>
                <a:ea typeface="Calibri" panose="020F0502020204030204" pitchFamily="34" charset="0"/>
              </a:rPr>
              <a:t>Первые современные исследования динамического неупругого поведения труб с прямоугольным сечением начались около пятидесяти лет назад. В. Абрамович и Н. Джонс провели ряд экспериментов и сумели вывести универсальную формулу, которая позволяет оценить, какую энергию может поглотить такая конструкция. </a:t>
            </a:r>
          </a:p>
          <a:p>
            <a:pPr indent="450000" algn="just"/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Чтобы убедиться, что наше численное решение удовлетворяет действительности, получим аналитическое решение для нескольких разных моделей краш-боксов и сравним их между собой.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8BB47A-C4F9-C396-A422-0A2F00197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5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E9B8CA-4C0A-DB9E-023D-A0ABA6101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709" y="2140267"/>
            <a:ext cx="2447925" cy="6572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FBEE75-5470-77B0-CA7E-C4AA4162A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521" y="3057525"/>
            <a:ext cx="1638300" cy="7429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C4781F-30C0-82D4-FAE7-8E6681133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433" y="4222623"/>
            <a:ext cx="151447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73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2587B2-A1D8-83BD-816F-612135D07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Модель базового краш-бокса, граничные условия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61378F-CF8E-5D1F-796A-4338AA68C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450000" algn="just">
              <a:buNone/>
            </a:pPr>
            <a:r>
              <a:rPr lang="ru-RU" sz="2000" dirty="0">
                <a:effectLst/>
                <a:ea typeface="Calibri" panose="020F0502020204030204" pitchFamily="34" charset="0"/>
              </a:rPr>
              <a:t>Построение простейшей модели краш-бокса было произведено в программе </a:t>
            </a:r>
            <a:r>
              <a:rPr lang="en-US" sz="2000" dirty="0">
                <a:effectLst/>
                <a:ea typeface="Calibri" panose="020F0502020204030204" pitchFamily="34" charset="0"/>
              </a:rPr>
              <a:t>ANSA</a:t>
            </a:r>
            <a:r>
              <a:rPr lang="ru-RU" sz="2000" dirty="0">
                <a:effectLst/>
                <a:ea typeface="Calibri" panose="020F0502020204030204" pitchFamily="34" charset="0"/>
              </a:rPr>
              <a:t>.</a:t>
            </a:r>
          </a:p>
          <a:p>
            <a:pPr marL="0" indent="450000" algn="just">
              <a:buNone/>
            </a:pPr>
            <a:r>
              <a:rPr lang="ru-RU" dirty="0">
                <a:effectLst/>
                <a:ea typeface="Calibri" panose="020F0502020204030204" pitchFamily="34" charset="0"/>
              </a:rPr>
              <a:t>Модель базового краш-бокса представляет собой коробчатый элемент размером 250*80*120 мм. Толщина стенок коробчатого элемента составляет 1,5 мм. На краш-бокс движется «стена» массой 15 тонн со скоростью 8000 мм/с. </a:t>
            </a:r>
            <a:r>
              <a:rPr lang="ru-RU" dirty="0">
                <a:ea typeface="Calibri" panose="020F0502020204030204" pitchFamily="34" charset="0"/>
              </a:rPr>
              <a:t>Другой</a:t>
            </a:r>
            <a:r>
              <a:rPr lang="ru-RU" dirty="0">
                <a:effectLst/>
                <a:ea typeface="Calibri" panose="020F0502020204030204" pitchFamily="34" charset="0"/>
              </a:rPr>
              <a:t> конец краш-бокса закрепим. 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038AFDE-A059-4C21-8577-559DA208E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3E89AC-40A9-6D7F-A37E-2AB3FE90D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435" y="3429000"/>
            <a:ext cx="2910023" cy="25548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534FCA-7C89-22AF-7029-50B70BA2C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465" y="3292053"/>
            <a:ext cx="3290579" cy="268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59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8E53B-EB94-050E-3993-6827D0214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Выбор материала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1CFA85-C90E-82D3-42A8-FE3F2EFF8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450215" algn="just">
              <a:spcAft>
                <a:spcPts val="800"/>
              </a:spcAft>
            </a:pPr>
            <a:r>
              <a:rPr lang="ru-RU" dirty="0">
                <a:effectLst/>
                <a:ea typeface="Calibri" panose="020F0502020204030204" pitchFamily="34" charset="0"/>
              </a:rPr>
              <a:t>Механизмы </a:t>
            </a:r>
            <a:r>
              <a:rPr lang="ru-RU" dirty="0" err="1">
                <a:effectLst/>
                <a:ea typeface="Calibri" panose="020F0502020204030204" pitchFamily="34" charset="0"/>
              </a:rPr>
              <a:t>энергопоглощения</a:t>
            </a:r>
            <a:r>
              <a:rPr lang="ru-RU" dirty="0">
                <a:effectLst/>
                <a:ea typeface="Calibri" panose="020F0502020204030204" pitchFamily="34" charset="0"/>
              </a:rPr>
              <a:t> композитных и металлических изделий достаточно сильно отличаются друг от друга. В стальных и алюминиевых конструкциях поглощение энергии преимущественно происходит за счет пластической деформации материала, то есть образования складок. В конструкциях, выполненных из композитных материалов, основными механизмами поглощения энергии являются разрушение волокон и деламинация слоев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0215" algn="just">
              <a:spcAft>
                <a:spcPts val="800"/>
              </a:spcAft>
            </a:pP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Подготовим 4 модели краш-бокса, изготовленных из материалов с разными свойствами. Сначала рассмотрим сталь и алюминий с идеальной пластичностью,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что значит, что 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достигается предел текучести и далее напряжения остаются постоянными.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После этого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зададим в качестве материала также сталь и алюминий, но уже с помощью кривой пластичности </a:t>
            </a:r>
            <a:r>
              <a:rPr lang="ru-RU" b="0" i="0" dirty="0" err="1">
                <a:solidFill>
                  <a:srgbClr val="4D5156"/>
                </a:solidFill>
                <a:effectLst/>
              </a:rPr>
              <a:t>Рамберга-Осгуда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938D4D-B1ED-6BDF-F2E3-1F4F4F84E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022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40AB7-8263-EA04-D4D4-077F698CA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Выбор материала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552CBC-8183-5DD8-4BFE-A653860B5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50000" algn="just"/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Чтобы рассмотреть идеальную пластичность, з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ададим материал в виде 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MAT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MAT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PLASTIC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KINEMATIC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774656-1B48-758F-D121-25D9C9D5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E9990B-0260-65B6-D7B3-5AC48F240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105" y="3014345"/>
            <a:ext cx="5939790" cy="251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71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1EFB0-A324-4CE5-1D5B-808DB576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Выбор материала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BA8D36-9014-C421-2402-1A7EF086B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50000" algn="just"/>
            <a:r>
              <a:rPr lang="ru-RU" dirty="0"/>
              <a:t>Построим кривые пластичности </a:t>
            </a:r>
            <a:r>
              <a:rPr lang="ru-RU" sz="2000" b="0" i="0" dirty="0" err="1">
                <a:solidFill>
                  <a:srgbClr val="4D5156"/>
                </a:solidFill>
                <a:effectLst/>
              </a:rPr>
              <a:t>Рамберга-Осгуда</a:t>
            </a:r>
            <a:r>
              <a:rPr lang="ru-RU" b="0" i="0" dirty="0">
                <a:solidFill>
                  <a:srgbClr val="4D5156"/>
                </a:solidFill>
                <a:cs typeface="Times New Roman" panose="02020603050405020304" pitchFamily="18" charset="0"/>
              </a:rPr>
              <a:t> для стали и алюминия. Далее зададим материал через </a:t>
            </a:r>
            <a:r>
              <a:rPr lang="en-US" b="0" i="0" dirty="0">
                <a:solidFill>
                  <a:srgbClr val="4D5156"/>
                </a:solidFill>
                <a:cs typeface="Times New Roman" panose="02020603050405020304" pitchFamily="18" charset="0"/>
              </a:rPr>
              <a:t>MAT24 MAT_PIECEWISE_LINEAR_PLASTICITY</a:t>
            </a:r>
            <a:r>
              <a:rPr lang="ru-RU" b="0" i="0" dirty="0">
                <a:solidFill>
                  <a:srgbClr val="4D5156"/>
                </a:solidFill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65AFB6-EF91-A865-D418-A0EFA2C71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76FA-D11F-41A6-A50A-7C98A3454395}" type="slidenum">
              <a:rPr lang="ru-RU" smtClean="0"/>
              <a:t>9</a:t>
            </a:fld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4890438-1358-9E33-E644-0C993FF37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722880"/>
            <a:ext cx="4913284" cy="30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E696BE0-B903-E714-3B9C-869D6753B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436" y="2722880"/>
            <a:ext cx="4913284" cy="30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751819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Другая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A5A5A5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1318</TotalTime>
  <Words>1649</Words>
  <Application>Microsoft Office PowerPoint</Application>
  <PresentationFormat>Широкоэкранный</PresentationFormat>
  <Paragraphs>104</Paragraphs>
  <Slides>21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Calibri</vt:lpstr>
      <vt:lpstr>Calibri Light</vt:lpstr>
      <vt:lpstr>Times New Roman</vt:lpstr>
      <vt:lpstr>Ретро</vt:lpstr>
      <vt:lpstr>Анализ энергопоглощающих свойств краш-бокса автомобиля с использованием метода конечных элементов</vt:lpstr>
      <vt:lpstr>Введение</vt:lpstr>
      <vt:lpstr>Введение</vt:lpstr>
      <vt:lpstr>Цель и задачи исследования</vt:lpstr>
      <vt:lpstr>Аналитическое решение</vt:lpstr>
      <vt:lpstr>Модель базового краш-бокса, граничные условия</vt:lpstr>
      <vt:lpstr>Выбор материала</vt:lpstr>
      <vt:lpstr>Выбор материала</vt:lpstr>
      <vt:lpstr>Выбор материала</vt:lpstr>
      <vt:lpstr>Расчет модели базового краш-бокса</vt:lpstr>
      <vt:lpstr>Расчет модели базового краш-бокса</vt:lpstr>
      <vt:lpstr>Анализ результатов расчета</vt:lpstr>
      <vt:lpstr>Виды инициаторов</vt:lpstr>
      <vt:lpstr>Модели краш-боксов с инициаторами</vt:lpstr>
      <vt:lpstr>DOE</vt:lpstr>
      <vt:lpstr>Расчет моделей</vt:lpstr>
      <vt:lpstr>Результаты расчетов</vt:lpstr>
      <vt:lpstr>Заключение</vt:lpstr>
      <vt:lpstr>Список использованных источников</vt:lpstr>
      <vt:lpstr>Список использованных источников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модели индивидуального имплантата тазобедренного сустава</dc:title>
  <dc:creator>user</dc:creator>
  <cp:lastModifiedBy>Ирина Байбородова</cp:lastModifiedBy>
  <cp:revision>54</cp:revision>
  <dcterms:created xsi:type="dcterms:W3CDTF">2021-06-07T14:40:32Z</dcterms:created>
  <dcterms:modified xsi:type="dcterms:W3CDTF">2023-06-16T00:46:04Z</dcterms:modified>
</cp:coreProperties>
</file>