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90" r:id="rId6"/>
    <p:sldId id="261" r:id="rId7"/>
    <p:sldId id="275" r:id="rId8"/>
    <p:sldId id="277" r:id="rId9"/>
    <p:sldId id="279" r:id="rId10"/>
    <p:sldId id="276" r:id="rId11"/>
    <p:sldId id="278" r:id="rId12"/>
    <p:sldId id="273" r:id="rId13"/>
    <p:sldId id="285" r:id="rId14"/>
    <p:sldId id="280" r:id="rId15"/>
    <p:sldId id="286" r:id="rId16"/>
    <p:sldId id="288" r:id="rId17"/>
    <p:sldId id="267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7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0;&#1083;&#1077;&#1082;&#1089;&#1077;&#1081;\Downloads\&#1048;&#1085;&#1090;&#1077;&#1088;&#1092;&#1077;&#1088;&#1086;&#1075;&#1088;&#1072;&#1084;&#1084;&#1072;%20&#1076;&#1083;&#1103;%20&#1044;16%20(&#1089;&#1082;&#1086;&#1088;&#1086;&#1089;&#1090;&#1100;%20370%20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&#1044;&#1080;&#1087;&#1083;&#1086;&#1084;\&#1044;&#1080;&#1087;&#1083;&#1086;&#1084;%20%20&#1044;-16\&#1048;&#1085;&#1090;&#1077;&#1088;&#1092;&#1077;&#1088;&#1086;&#1075;&#1088;&#1072;&#1084;&#1084;&#1072;%20&#1044;16(451)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40;&#1083;&#1077;&#1082;&#1089;&#1077;&#1081;\Desktop\&#1055;&#1088;&#1086;&#1092;&#1080;&#1083;&#1100;%20&#1044;16(370)%20&#1053;&#1054;&#1042;&#1067;&#1049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&#1044;&#1080;&#1087;&#1083;&#1086;&#1084;\&#1044;&#1080;&#1087;&#1083;&#1086;&#1084;%20%20&#1044;-16\&#1044;16(&#1087;&#1088;&#1086;&#1092;&#1080;&#1083;&#1100;45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smoothMarker"/>
        <c:ser>
          <c:idx val="0"/>
          <c:order val="0"/>
          <c:spPr>
            <a:ln w="25400">
              <a:solidFill>
                <a:schemeClr val="tx1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xVal>
            <c:numRef>
              <c:f>Лист1!$XEL$4:$XEL$33</c:f>
              <c:numCache>
                <c:formatCode>General</c:formatCode>
                <c:ptCount val="30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27</c:v>
                </c:pt>
                <c:pt idx="5">
                  <c:v>35</c:v>
                </c:pt>
                <c:pt idx="6">
                  <c:v>41</c:v>
                </c:pt>
                <c:pt idx="7">
                  <c:v>43</c:v>
                </c:pt>
                <c:pt idx="8">
                  <c:v>44</c:v>
                </c:pt>
                <c:pt idx="9">
                  <c:v>45</c:v>
                </c:pt>
                <c:pt idx="10">
                  <c:v>46</c:v>
                </c:pt>
                <c:pt idx="11">
                  <c:v>46</c:v>
                </c:pt>
                <c:pt idx="12">
                  <c:v>46.5</c:v>
                </c:pt>
                <c:pt idx="13">
                  <c:v>47</c:v>
                </c:pt>
                <c:pt idx="14">
                  <c:v>47.5</c:v>
                </c:pt>
                <c:pt idx="15">
                  <c:v>48</c:v>
                </c:pt>
                <c:pt idx="16">
                  <c:v>48.5</c:v>
                </c:pt>
                <c:pt idx="17">
                  <c:v>49</c:v>
                </c:pt>
                <c:pt idx="18">
                  <c:v>50</c:v>
                </c:pt>
                <c:pt idx="19">
                  <c:v>56</c:v>
                </c:pt>
                <c:pt idx="20">
                  <c:v>60</c:v>
                </c:pt>
                <c:pt idx="21">
                  <c:v>65</c:v>
                </c:pt>
                <c:pt idx="22">
                  <c:v>73</c:v>
                </c:pt>
                <c:pt idx="23">
                  <c:v>77</c:v>
                </c:pt>
                <c:pt idx="24">
                  <c:v>87</c:v>
                </c:pt>
                <c:pt idx="25">
                  <c:v>94</c:v>
                </c:pt>
                <c:pt idx="26">
                  <c:v>100</c:v>
                </c:pt>
                <c:pt idx="27">
                  <c:v>109</c:v>
                </c:pt>
                <c:pt idx="28">
                  <c:v>124</c:v>
                </c:pt>
                <c:pt idx="29">
                  <c:v>135</c:v>
                </c:pt>
              </c:numCache>
            </c:numRef>
          </c:xVal>
          <c:yVal>
            <c:numRef>
              <c:f>Лист1!$XEM$4:$XEM$33</c:f>
              <c:numCache>
                <c:formatCode>General</c:formatCode>
                <c:ptCount val="30"/>
                <c:pt idx="0">
                  <c:v>16</c:v>
                </c:pt>
                <c:pt idx="1">
                  <c:v>0</c:v>
                </c:pt>
                <c:pt idx="2">
                  <c:v>-15</c:v>
                </c:pt>
                <c:pt idx="3">
                  <c:v>-20</c:v>
                </c:pt>
                <c:pt idx="4">
                  <c:v>-21</c:v>
                </c:pt>
                <c:pt idx="5">
                  <c:v>-20</c:v>
                </c:pt>
                <c:pt idx="6">
                  <c:v>0</c:v>
                </c:pt>
                <c:pt idx="7">
                  <c:v>21</c:v>
                </c:pt>
                <c:pt idx="8">
                  <c:v>0</c:v>
                </c:pt>
                <c:pt idx="9">
                  <c:v>-20</c:v>
                </c:pt>
                <c:pt idx="10">
                  <c:v>0</c:v>
                </c:pt>
                <c:pt idx="11">
                  <c:v>15</c:v>
                </c:pt>
                <c:pt idx="12">
                  <c:v>0</c:v>
                </c:pt>
                <c:pt idx="13">
                  <c:v>-11</c:v>
                </c:pt>
                <c:pt idx="14">
                  <c:v>0</c:v>
                </c:pt>
                <c:pt idx="15">
                  <c:v>14</c:v>
                </c:pt>
                <c:pt idx="16">
                  <c:v>0</c:v>
                </c:pt>
                <c:pt idx="17">
                  <c:v>-10</c:v>
                </c:pt>
                <c:pt idx="18">
                  <c:v>-17</c:v>
                </c:pt>
                <c:pt idx="19">
                  <c:v>-16</c:v>
                </c:pt>
                <c:pt idx="20">
                  <c:v>-18</c:v>
                </c:pt>
                <c:pt idx="21">
                  <c:v>-16</c:v>
                </c:pt>
                <c:pt idx="22">
                  <c:v>-18</c:v>
                </c:pt>
                <c:pt idx="23">
                  <c:v>-16</c:v>
                </c:pt>
                <c:pt idx="24">
                  <c:v>0</c:v>
                </c:pt>
                <c:pt idx="25">
                  <c:v>20</c:v>
                </c:pt>
                <c:pt idx="26">
                  <c:v>0</c:v>
                </c:pt>
                <c:pt idx="27">
                  <c:v>-19</c:v>
                </c:pt>
                <c:pt idx="28">
                  <c:v>4</c:v>
                </c:pt>
                <c:pt idx="29">
                  <c:v>0</c:v>
                </c:pt>
              </c:numCache>
            </c:numRef>
          </c:yVal>
          <c:smooth val="1"/>
        </c:ser>
        <c:axId val="72390528"/>
        <c:axId val="74576256"/>
      </c:scatterChart>
      <c:valAx>
        <c:axId val="7239052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 b="0">
                    <a:latin typeface="Times New Roman" pitchFamily="18" charset="0"/>
                    <a:cs typeface="Times New Roman" pitchFamily="18" charset="0"/>
                  </a:rPr>
                  <a:t>время, нс</a:t>
                </a:r>
              </a:p>
            </c:rich>
          </c:tx>
          <c:layout/>
        </c:title>
        <c:numFmt formatCode="General" sourceLinked="1"/>
        <c:tickLblPos val="nextTo"/>
        <c:crossAx val="74576256"/>
        <c:crosses val="autoZero"/>
        <c:crossBetween val="midCat"/>
      </c:valAx>
      <c:valAx>
        <c:axId val="74576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0" i="0" baseline="0">
                    <a:latin typeface="Times New Roman" pitchFamily="18" charset="0"/>
                    <a:cs typeface="Times New Roman" pitchFamily="18" charset="0"/>
                  </a:rPr>
                  <a:t>Амплитуда биений (произволные ед)</a:t>
                </a:r>
                <a:endParaRPr lang="ru-RU" sz="12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503003047427438E-2"/>
              <c:y val="0.30587448703886361"/>
            </c:manualLayout>
          </c:layout>
        </c:title>
        <c:numFmt formatCode="General" sourceLinked="1"/>
        <c:tickLblPos val="nextTo"/>
        <c:crossAx val="72390528"/>
        <c:crosses val="autoZero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2047569803516125E-2"/>
          <c:y val="0.15423728813559376"/>
          <c:w val="0.83350568769390043"/>
          <c:h val="0.73559322033898411"/>
        </c:manualLayout>
      </c:layout>
      <c:scatterChart>
        <c:scatterStyle val="smoothMarker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xVal>
            <c:numRef>
              <c:f>Лист1!$A$1:$A$33</c:f>
              <c:numCache>
                <c:formatCode>General</c:formatCode>
                <c:ptCount val="33"/>
                <c:pt idx="0">
                  <c:v>0</c:v>
                </c:pt>
                <c:pt idx="1">
                  <c:v>40</c:v>
                </c:pt>
                <c:pt idx="2">
                  <c:v>51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340</c:v>
                </c:pt>
                <c:pt idx="7">
                  <c:v>350</c:v>
                </c:pt>
                <c:pt idx="8">
                  <c:v>355</c:v>
                </c:pt>
                <c:pt idx="9">
                  <c:v>375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445</c:v>
                </c:pt>
                <c:pt idx="15">
                  <c:v>470</c:v>
                </c:pt>
                <c:pt idx="16">
                  <c:v>530</c:v>
                </c:pt>
                <c:pt idx="17">
                  <c:v>600</c:v>
                </c:pt>
                <c:pt idx="18">
                  <c:v>625</c:v>
                </c:pt>
                <c:pt idx="19">
                  <c:v>650</c:v>
                </c:pt>
                <c:pt idx="20">
                  <c:v>700</c:v>
                </c:pt>
                <c:pt idx="21">
                  <c:v>760</c:v>
                </c:pt>
                <c:pt idx="22">
                  <c:v>820</c:v>
                </c:pt>
                <c:pt idx="23">
                  <c:v>880</c:v>
                </c:pt>
                <c:pt idx="24">
                  <c:v>940</c:v>
                </c:pt>
                <c:pt idx="25">
                  <c:v>1020</c:v>
                </c:pt>
                <c:pt idx="26">
                  <c:v>1070</c:v>
                </c:pt>
                <c:pt idx="27">
                  <c:v>1200</c:v>
                </c:pt>
                <c:pt idx="28">
                  <c:v>1270</c:v>
                </c:pt>
                <c:pt idx="29">
                  <c:v>1360</c:v>
                </c:pt>
                <c:pt idx="30">
                  <c:v>1400</c:v>
                </c:pt>
                <c:pt idx="31">
                  <c:v>1480</c:v>
                </c:pt>
                <c:pt idx="32">
                  <c:v>1600</c:v>
                </c:pt>
              </c:numCache>
            </c:numRef>
          </c:xVal>
          <c:yVal>
            <c:numRef>
              <c:f>Лист1!$B$1:$B$33</c:f>
              <c:numCache>
                <c:formatCode>General</c:formatCode>
                <c:ptCount val="33"/>
                <c:pt idx="0">
                  <c:v>11</c:v>
                </c:pt>
                <c:pt idx="1">
                  <c:v>11</c:v>
                </c:pt>
                <c:pt idx="2">
                  <c:v>19</c:v>
                </c:pt>
                <c:pt idx="3">
                  <c:v>27.5</c:v>
                </c:pt>
                <c:pt idx="4">
                  <c:v>33.5</c:v>
                </c:pt>
                <c:pt idx="5">
                  <c:v>40</c:v>
                </c:pt>
                <c:pt idx="6">
                  <c:v>49</c:v>
                </c:pt>
                <c:pt idx="7">
                  <c:v>27.5</c:v>
                </c:pt>
                <c:pt idx="8">
                  <c:v>20</c:v>
                </c:pt>
                <c:pt idx="9">
                  <c:v>6</c:v>
                </c:pt>
                <c:pt idx="10">
                  <c:v>43</c:v>
                </c:pt>
                <c:pt idx="11">
                  <c:v>15</c:v>
                </c:pt>
                <c:pt idx="12">
                  <c:v>40</c:v>
                </c:pt>
                <c:pt idx="13">
                  <c:v>27.5</c:v>
                </c:pt>
                <c:pt idx="14">
                  <c:v>20</c:v>
                </c:pt>
                <c:pt idx="15">
                  <c:v>21</c:v>
                </c:pt>
                <c:pt idx="16">
                  <c:v>13</c:v>
                </c:pt>
                <c:pt idx="17">
                  <c:v>12</c:v>
                </c:pt>
                <c:pt idx="18">
                  <c:v>13</c:v>
                </c:pt>
                <c:pt idx="19">
                  <c:v>12</c:v>
                </c:pt>
                <c:pt idx="20">
                  <c:v>15</c:v>
                </c:pt>
                <c:pt idx="21">
                  <c:v>30</c:v>
                </c:pt>
                <c:pt idx="22">
                  <c:v>52</c:v>
                </c:pt>
                <c:pt idx="23">
                  <c:v>30</c:v>
                </c:pt>
                <c:pt idx="24">
                  <c:v>9</c:v>
                </c:pt>
                <c:pt idx="25">
                  <c:v>30</c:v>
                </c:pt>
                <c:pt idx="26">
                  <c:v>33</c:v>
                </c:pt>
                <c:pt idx="27">
                  <c:v>30</c:v>
                </c:pt>
                <c:pt idx="28">
                  <c:v>27</c:v>
                </c:pt>
                <c:pt idx="29">
                  <c:v>27</c:v>
                </c:pt>
                <c:pt idx="30">
                  <c:v>28</c:v>
                </c:pt>
                <c:pt idx="31">
                  <c:v>30</c:v>
                </c:pt>
                <c:pt idx="32">
                  <c:v>50</c:v>
                </c:pt>
              </c:numCache>
            </c:numRef>
          </c:yVal>
          <c:smooth val="1"/>
        </c:ser>
        <c:axId val="76632448"/>
        <c:axId val="76634368"/>
      </c:scatterChart>
      <c:valAx>
        <c:axId val="76632448"/>
        <c:scaling>
          <c:orientation val="minMax"/>
        </c:scaling>
        <c:axPos val="b"/>
        <c:majorGridlines>
          <c:spPr>
            <a:ln w="317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время, нс</a:t>
                </a:r>
              </a:p>
            </c:rich>
          </c:tx>
          <c:layout>
            <c:manualLayout>
              <c:xMode val="edge"/>
              <c:yMode val="edge"/>
              <c:x val="0.44674254683681774"/>
              <c:y val="0.942372893433571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634368"/>
        <c:crosses val="autoZero"/>
        <c:crossBetween val="midCat"/>
      </c:valAx>
      <c:valAx>
        <c:axId val="76634368"/>
        <c:scaling>
          <c:orientation val="minMax"/>
        </c:scaling>
        <c:axPos val="l"/>
        <c:majorGridlines>
          <c:spPr>
            <a:ln w="317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Амплитуда биений (произволные ед)</a:t>
                </a:r>
              </a:p>
            </c:rich>
          </c:tx>
          <c:layout>
            <c:manualLayout>
              <c:xMode val="edge"/>
              <c:yMode val="edge"/>
              <c:x val="7.2346391483673403E-3"/>
              <c:y val="0.3322034321261624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63244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999077355387724E-2"/>
          <c:y val="0.12485235752623459"/>
          <c:w val="0.86556359875904743"/>
          <c:h val="0.76949152542372989"/>
        </c:manualLayout>
      </c:layout>
      <c:scatterChart>
        <c:scatterStyle val="smoothMarker"/>
        <c:ser>
          <c:idx val="0"/>
          <c:order val="0"/>
          <c:spPr>
            <a:ln w="28575">
              <a:solidFill>
                <a:srgbClr val="000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Лист1!$A$1:$A$29</c:f>
              <c:numCache>
                <c:formatCode>General</c:formatCode>
                <c:ptCount val="29"/>
                <c:pt idx="0">
                  <c:v>90</c:v>
                </c:pt>
                <c:pt idx="1">
                  <c:v>100</c:v>
                </c:pt>
                <c:pt idx="2">
                  <c:v>110</c:v>
                </c:pt>
                <c:pt idx="3">
                  <c:v>120</c:v>
                </c:pt>
                <c:pt idx="4">
                  <c:v>270</c:v>
                </c:pt>
                <c:pt idx="5">
                  <c:v>350</c:v>
                </c:pt>
                <c:pt idx="6">
                  <c:v>410</c:v>
                </c:pt>
                <c:pt idx="7">
                  <c:v>430</c:v>
                </c:pt>
                <c:pt idx="8">
                  <c:v>445</c:v>
                </c:pt>
                <c:pt idx="9">
                  <c:v>450</c:v>
                </c:pt>
                <c:pt idx="10">
                  <c:v>460</c:v>
                </c:pt>
                <c:pt idx="11">
                  <c:v>465</c:v>
                </c:pt>
                <c:pt idx="12">
                  <c:v>470</c:v>
                </c:pt>
                <c:pt idx="13">
                  <c:v>480</c:v>
                </c:pt>
                <c:pt idx="14">
                  <c:v>485</c:v>
                </c:pt>
                <c:pt idx="15">
                  <c:v>490</c:v>
                </c:pt>
                <c:pt idx="16">
                  <c:v>550</c:v>
                </c:pt>
                <c:pt idx="17">
                  <c:v>560</c:v>
                </c:pt>
                <c:pt idx="18">
                  <c:v>610</c:v>
                </c:pt>
                <c:pt idx="19">
                  <c:v>650</c:v>
                </c:pt>
                <c:pt idx="20">
                  <c:v>730</c:v>
                </c:pt>
                <c:pt idx="21">
                  <c:v>770</c:v>
                </c:pt>
                <c:pt idx="22">
                  <c:v>870</c:v>
                </c:pt>
                <c:pt idx="23">
                  <c:v>930</c:v>
                </c:pt>
                <c:pt idx="24">
                  <c:v>1010</c:v>
                </c:pt>
                <c:pt idx="25">
                  <c:v>1090</c:v>
                </c:pt>
                <c:pt idx="26">
                  <c:v>1190</c:v>
                </c:pt>
                <c:pt idx="27">
                  <c:v>1240</c:v>
                </c:pt>
                <c:pt idx="28">
                  <c:v>1250</c:v>
                </c:pt>
              </c:numCache>
            </c:numRef>
          </c:xVal>
          <c:yVal>
            <c:numRef>
              <c:f>Лист1!$B$1:$B$29</c:f>
              <c:numCache>
                <c:formatCode>General</c:formatCode>
                <c:ptCount val="29"/>
                <c:pt idx="0">
                  <c:v>0</c:v>
                </c:pt>
                <c:pt idx="1">
                  <c:v>15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65</c:v>
                </c:pt>
                <c:pt idx="7">
                  <c:v>90</c:v>
                </c:pt>
                <c:pt idx="8">
                  <c:v>120</c:v>
                </c:pt>
                <c:pt idx="9">
                  <c:v>150</c:v>
                </c:pt>
                <c:pt idx="10">
                  <c:v>175</c:v>
                </c:pt>
                <c:pt idx="11">
                  <c:v>200</c:v>
                </c:pt>
                <c:pt idx="12">
                  <c:v>250</c:v>
                </c:pt>
                <c:pt idx="13">
                  <c:v>300</c:v>
                </c:pt>
                <c:pt idx="14">
                  <c:v>320</c:v>
                </c:pt>
                <c:pt idx="15">
                  <c:v>330</c:v>
                </c:pt>
                <c:pt idx="16">
                  <c:v>335</c:v>
                </c:pt>
                <c:pt idx="17">
                  <c:v>330</c:v>
                </c:pt>
                <c:pt idx="18">
                  <c:v>335</c:v>
                </c:pt>
                <c:pt idx="19">
                  <c:v>330</c:v>
                </c:pt>
                <c:pt idx="20">
                  <c:v>335</c:v>
                </c:pt>
                <c:pt idx="21">
                  <c:v>330</c:v>
                </c:pt>
                <c:pt idx="22">
                  <c:v>315</c:v>
                </c:pt>
                <c:pt idx="23">
                  <c:v>290</c:v>
                </c:pt>
                <c:pt idx="24">
                  <c:v>265</c:v>
                </c:pt>
                <c:pt idx="25">
                  <c:v>240</c:v>
                </c:pt>
                <c:pt idx="26">
                  <c:v>220</c:v>
                </c:pt>
                <c:pt idx="27">
                  <c:v>215</c:v>
                </c:pt>
                <c:pt idx="28">
                  <c:v>220</c:v>
                </c:pt>
              </c:numCache>
            </c:numRef>
          </c:yVal>
          <c:smooth val="1"/>
        </c:ser>
        <c:axId val="74472448"/>
        <c:axId val="74511872"/>
      </c:scatterChart>
      <c:scatterChart>
        <c:scatterStyle val="lineMarker"/>
        <c:ser>
          <c:idx val="1"/>
          <c:order val="1"/>
          <c:spPr>
            <a:ln w="19050">
              <a:solidFill>
                <a:srgbClr val="C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Лист1!$E$1:$E$6</c:f>
              <c:numCache>
                <c:formatCode>General</c:formatCode>
                <c:ptCount val="6"/>
                <c:pt idx="0">
                  <c:v>430</c:v>
                </c:pt>
                <c:pt idx="1">
                  <c:v>450</c:v>
                </c:pt>
                <c:pt idx="2">
                  <c:v>460</c:v>
                </c:pt>
                <c:pt idx="3">
                  <c:v>470</c:v>
                </c:pt>
                <c:pt idx="4">
                  <c:v>480</c:v>
                </c:pt>
                <c:pt idx="5">
                  <c:v>510</c:v>
                </c:pt>
              </c:numCache>
            </c:numRef>
          </c:xVal>
          <c:yVal>
            <c:numRef>
              <c:f>Лист1!$F$1:$F$6</c:f>
              <c:numCache>
                <c:formatCode>General</c:formatCode>
                <c:ptCount val="6"/>
                <c:pt idx="0">
                  <c:v>0</c:v>
                </c:pt>
                <c:pt idx="1">
                  <c:v>12.5</c:v>
                </c:pt>
                <c:pt idx="2">
                  <c:v>26.5</c:v>
                </c:pt>
                <c:pt idx="3">
                  <c:v>37.5</c:v>
                </c:pt>
                <c:pt idx="4">
                  <c:v>28.5</c:v>
                </c:pt>
                <c:pt idx="5">
                  <c:v>0</c:v>
                </c:pt>
              </c:numCache>
            </c:numRef>
          </c:yVal>
        </c:ser>
        <c:axId val="74513792"/>
        <c:axId val="76559488"/>
      </c:scatterChart>
      <c:valAx>
        <c:axId val="74472448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время, нс</a:t>
                </a:r>
              </a:p>
            </c:rich>
          </c:tx>
          <c:layout>
            <c:manualLayout>
              <c:xMode val="edge"/>
              <c:yMode val="edge"/>
              <c:x val="0.47259568695642362"/>
              <c:y val="0.9423729235208876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511872"/>
        <c:crosses val="autoZero"/>
        <c:crossBetween val="midCat"/>
      </c:valAx>
      <c:valAx>
        <c:axId val="7451187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скорость свободной поверхности</a:t>
                </a:r>
                <a:r>
                  <a:rPr lang="ru-RU" sz="1200" b="1" i="1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sz="1200" baseline="-25000">
                    <a:latin typeface="Times New Roman" pitchFamily="18" charset="0"/>
                    <a:cs typeface="Times New Roman" pitchFamily="18" charset="0"/>
                  </a:rPr>
                  <a:t>FS</a:t>
                </a:r>
                <a:r>
                  <a:rPr lang="ru-RU" sz="1200" baseline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м/с</a:t>
                </a:r>
              </a:p>
            </c:rich>
          </c:tx>
          <c:layout>
            <c:manualLayout>
              <c:xMode val="edge"/>
              <c:yMode val="edge"/>
              <c:x val="0"/>
              <c:y val="0.2740112209754475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472448"/>
        <c:crosses val="autoZero"/>
        <c:crossBetween val="midCat"/>
      </c:valAx>
      <c:valAx>
        <c:axId val="74513792"/>
        <c:scaling>
          <c:orientation val="minMax"/>
        </c:scaling>
        <c:delete val="1"/>
        <c:axPos val="b"/>
        <c:numFmt formatCode="General" sourceLinked="1"/>
        <c:tickLblPos val="none"/>
        <c:crossAx val="76559488"/>
        <c:crosses val="autoZero"/>
        <c:crossBetween val="midCat"/>
      </c:valAx>
      <c:valAx>
        <c:axId val="76559488"/>
        <c:scaling>
          <c:orientation val="minMax"/>
        </c:scaling>
        <c:axPos val="r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вариация скорости </a:t>
                </a:r>
                <a:r>
                  <a:rPr lang="en-US" sz="1200" b="1" i="1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м/с</a:t>
                </a:r>
              </a:p>
            </c:rich>
          </c:tx>
          <c:layout>
            <c:manualLayout>
              <c:xMode val="edge"/>
              <c:yMode val="edge"/>
              <c:x val="0.95380903136849526"/>
              <c:y val="0.3785310734463276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513792"/>
        <c:crosses val="max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8252326783867626E-2"/>
          <c:y val="0.1101694915254236"/>
          <c:w val="0.87073422957600932"/>
          <c:h val="0.76949152542372989"/>
        </c:manualLayout>
      </c:layout>
      <c:scatterChart>
        <c:scatterStyle val="smoothMarker"/>
        <c:ser>
          <c:idx val="0"/>
          <c:order val="0"/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Лист1!$A$1:$A$31</c:f>
              <c:numCache>
                <c:formatCode>General</c:formatCode>
                <c:ptCount val="31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190</c:v>
                </c:pt>
                <c:pt idx="4">
                  <c:v>300</c:v>
                </c:pt>
                <c:pt idx="5">
                  <c:v>340</c:v>
                </c:pt>
                <c:pt idx="6">
                  <c:v>360</c:v>
                </c:pt>
                <c:pt idx="7">
                  <c:v>375</c:v>
                </c:pt>
                <c:pt idx="8">
                  <c:v>380</c:v>
                </c:pt>
                <c:pt idx="9">
                  <c:v>385</c:v>
                </c:pt>
                <c:pt idx="10">
                  <c:v>387</c:v>
                </c:pt>
                <c:pt idx="11">
                  <c:v>390</c:v>
                </c:pt>
                <c:pt idx="12">
                  <c:v>400</c:v>
                </c:pt>
                <c:pt idx="13">
                  <c:v>415</c:v>
                </c:pt>
                <c:pt idx="14">
                  <c:v>440</c:v>
                </c:pt>
                <c:pt idx="15">
                  <c:v>470</c:v>
                </c:pt>
                <c:pt idx="16">
                  <c:v>480</c:v>
                </c:pt>
                <c:pt idx="17">
                  <c:v>530</c:v>
                </c:pt>
                <c:pt idx="18">
                  <c:v>630</c:v>
                </c:pt>
                <c:pt idx="19">
                  <c:v>700</c:v>
                </c:pt>
                <c:pt idx="20">
                  <c:v>760</c:v>
                </c:pt>
                <c:pt idx="21">
                  <c:v>810</c:v>
                </c:pt>
                <c:pt idx="22">
                  <c:v>880</c:v>
                </c:pt>
                <c:pt idx="23">
                  <c:v>1020</c:v>
                </c:pt>
                <c:pt idx="24">
                  <c:v>1065</c:v>
                </c:pt>
                <c:pt idx="25">
                  <c:v>1100</c:v>
                </c:pt>
                <c:pt idx="26">
                  <c:v>1170</c:v>
                </c:pt>
                <c:pt idx="27">
                  <c:v>1260</c:v>
                </c:pt>
                <c:pt idx="28">
                  <c:v>1420</c:v>
                </c:pt>
                <c:pt idx="29">
                  <c:v>1480</c:v>
                </c:pt>
                <c:pt idx="30">
                  <c:v>1600</c:v>
                </c:pt>
              </c:numCache>
            </c:numRef>
          </c:xVal>
          <c:yVal>
            <c:numRef>
              <c:f>Лист1!$B$1:$B$31</c:f>
              <c:numCache>
                <c:formatCode>General</c:formatCode>
                <c:ptCount val="31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35</c:v>
                </c:pt>
                <c:pt idx="4">
                  <c:v>45</c:v>
                </c:pt>
                <c:pt idx="5">
                  <c:v>60</c:v>
                </c:pt>
                <c:pt idx="6">
                  <c:v>90</c:v>
                </c:pt>
                <c:pt idx="7">
                  <c:v>120</c:v>
                </c:pt>
                <c:pt idx="8">
                  <c:v>145</c:v>
                </c:pt>
                <c:pt idx="9">
                  <c:v>180</c:v>
                </c:pt>
                <c:pt idx="10">
                  <c:v>210</c:v>
                </c:pt>
                <c:pt idx="11">
                  <c:v>240</c:v>
                </c:pt>
                <c:pt idx="12">
                  <c:v>265</c:v>
                </c:pt>
                <c:pt idx="13">
                  <c:v>290</c:v>
                </c:pt>
                <c:pt idx="14">
                  <c:v>295</c:v>
                </c:pt>
                <c:pt idx="15">
                  <c:v>290</c:v>
                </c:pt>
                <c:pt idx="16">
                  <c:v>295</c:v>
                </c:pt>
                <c:pt idx="17">
                  <c:v>300</c:v>
                </c:pt>
                <c:pt idx="18">
                  <c:v>295</c:v>
                </c:pt>
                <c:pt idx="19">
                  <c:v>300</c:v>
                </c:pt>
                <c:pt idx="20">
                  <c:v>285</c:v>
                </c:pt>
                <c:pt idx="21">
                  <c:v>260</c:v>
                </c:pt>
                <c:pt idx="22">
                  <c:v>235</c:v>
                </c:pt>
                <c:pt idx="23">
                  <c:v>185</c:v>
                </c:pt>
                <c:pt idx="24">
                  <c:v>180</c:v>
                </c:pt>
                <c:pt idx="25">
                  <c:v>185</c:v>
                </c:pt>
                <c:pt idx="26">
                  <c:v>190</c:v>
                </c:pt>
                <c:pt idx="27">
                  <c:v>185</c:v>
                </c:pt>
                <c:pt idx="28">
                  <c:v>185</c:v>
                </c:pt>
                <c:pt idx="29">
                  <c:v>180</c:v>
                </c:pt>
                <c:pt idx="30">
                  <c:v>165</c:v>
                </c:pt>
              </c:numCache>
            </c:numRef>
          </c:yVal>
          <c:smooth val="1"/>
        </c:ser>
        <c:axId val="91397504"/>
        <c:axId val="91404160"/>
      </c:scatterChart>
      <c:scatterChart>
        <c:scatterStyle val="lineMarker"/>
        <c:ser>
          <c:idx val="2"/>
          <c:order val="1"/>
          <c:spPr>
            <a:ln w="25400">
              <a:solidFill>
                <a:schemeClr val="accent1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Лист1!$D$6:$D$18</c:f>
              <c:numCache>
                <c:formatCode>General</c:formatCode>
                <c:ptCount val="13"/>
                <c:pt idx="0">
                  <c:v>370</c:v>
                </c:pt>
                <c:pt idx="1">
                  <c:v>380</c:v>
                </c:pt>
                <c:pt idx="2">
                  <c:v>400</c:v>
                </c:pt>
                <c:pt idx="3">
                  <c:v>450</c:v>
                </c:pt>
                <c:pt idx="4">
                  <c:v>600</c:v>
                </c:pt>
              </c:numCache>
            </c:numRef>
          </c:xVal>
          <c:yVal>
            <c:numRef>
              <c:f>Лист1!$E$6:$E$18</c:f>
              <c:numCache>
                <c:formatCode>General</c:formatCode>
                <c:ptCount val="13"/>
                <c:pt idx="0">
                  <c:v>0</c:v>
                </c:pt>
                <c:pt idx="1">
                  <c:v>25.5</c:v>
                </c:pt>
                <c:pt idx="2">
                  <c:v>26</c:v>
                </c:pt>
                <c:pt idx="3">
                  <c:v>26</c:v>
                </c:pt>
                <c:pt idx="4">
                  <c:v>25.8</c:v>
                </c:pt>
              </c:numCache>
            </c:numRef>
          </c:yVal>
        </c:ser>
        <c:axId val="91410432"/>
        <c:axId val="91411968"/>
      </c:scatterChart>
      <c:valAx>
        <c:axId val="9139750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время, нс</a:t>
                </a:r>
              </a:p>
            </c:rich>
          </c:tx>
          <c:layout>
            <c:manualLayout>
              <c:xMode val="edge"/>
              <c:yMode val="edge"/>
              <c:x val="0.47156153533009731"/>
              <c:y val="0.9322034289836816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1404160"/>
        <c:crosses val="autoZero"/>
        <c:crossBetween val="midCat"/>
      </c:valAx>
      <c:valAx>
        <c:axId val="9140416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скорость свободной поверхности </a:t>
                </a:r>
                <a:r>
                  <a:rPr lang="en-US" sz="1200" b="0" i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sz="1200" b="0" i="0" baseline="-25000">
                    <a:latin typeface="Times New Roman" pitchFamily="18" charset="0"/>
                    <a:cs typeface="Times New Roman" pitchFamily="18" charset="0"/>
                  </a:rPr>
                  <a:t>fs</a:t>
                </a:r>
                <a:r>
                  <a:rPr lang="en-US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м/с</a:t>
                </a:r>
              </a:p>
            </c:rich>
          </c:tx>
          <c:layout>
            <c:manualLayout>
              <c:xMode val="edge"/>
              <c:yMode val="edge"/>
              <c:x val="1.1375387797311285E-2"/>
              <c:y val="0.264971751412429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1397504"/>
        <c:crosses val="autoZero"/>
        <c:crossBetween val="midCat"/>
      </c:valAx>
      <c:valAx>
        <c:axId val="91410432"/>
        <c:scaling>
          <c:orientation val="minMax"/>
        </c:scaling>
        <c:delete val="1"/>
        <c:axPos val="b"/>
        <c:numFmt formatCode="General" sourceLinked="1"/>
        <c:tickLblPos val="none"/>
        <c:crossAx val="91411968"/>
        <c:crosses val="autoZero"/>
        <c:crossBetween val="midCat"/>
      </c:valAx>
      <c:valAx>
        <c:axId val="91411968"/>
        <c:scaling>
          <c:orientation val="minMax"/>
        </c:scaling>
        <c:axPos val="r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вариация скорости</a:t>
                </a:r>
                <a:r>
                  <a:rPr lang="ru-RU" sz="12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D, </a:t>
                </a:r>
                <a:r>
                  <a:rPr lang="ru-RU"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м/с</a:t>
                </a:r>
              </a:p>
            </c:rich>
          </c:tx>
          <c:layout>
            <c:manualLayout>
              <c:xMode val="edge"/>
              <c:yMode val="edge"/>
              <c:x val="0.96173733195449862"/>
              <c:y val="0.3638418079096054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1410432"/>
        <c:crosses val="max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0.66774</cdr:x>
      <cdr:y>0.06398</cdr:y>
    </cdr:from>
    <cdr:to>
      <cdr:x>0.9559</cdr:x>
      <cdr:y>0.24674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56176" y="360040"/>
          <a:ext cx="2656651" cy="1028523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5875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1200" dirty="0">
              <a:latin typeface="Times New Roman" pitchFamily="18" charset="0"/>
              <a:cs typeface="Times New Roman" pitchFamily="18" charset="0"/>
            </a:rPr>
            <a:t>Алюминий Д16</a:t>
          </a:r>
        </a:p>
        <a:p xmlns:a="http://schemas.openxmlformats.org/drawingml/2006/main">
          <a:pPr algn="l"/>
          <a:r>
            <a:rPr lang="ru-RU" sz="1200" dirty="0">
              <a:latin typeface="Times New Roman" pitchFamily="18" charset="0"/>
              <a:cs typeface="Times New Roman" pitchFamily="18" charset="0"/>
            </a:rPr>
            <a:t>Скорость ударника 370 м/с</a:t>
          </a:r>
        </a:p>
        <a:p xmlns:a="http://schemas.openxmlformats.org/drawingml/2006/main">
          <a:pPr algn="l"/>
          <a:r>
            <a:rPr lang="ru-RU" sz="1200" dirty="0">
              <a:latin typeface="Times New Roman" pitchFamily="18" charset="0"/>
              <a:cs typeface="Times New Roman" pitchFamily="18" charset="0"/>
            </a:rPr>
            <a:t>Толщина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мишени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15 мм</a:t>
          </a:r>
        </a:p>
        <a:p xmlns:a="http://schemas.openxmlformats.org/drawingml/2006/main">
          <a:pPr algn="l"/>
          <a:r>
            <a:rPr lang="ru-RU" sz="1200" dirty="0">
              <a:latin typeface="Times New Roman" pitchFamily="18" charset="0"/>
              <a:cs typeface="Times New Roman" pitchFamily="18" charset="0"/>
            </a:rPr>
            <a:t>Толщина ударника  3 мм</a:t>
          </a:r>
        </a:p>
        <a:p xmlns:a="http://schemas.openxmlformats.org/drawingml/2006/main">
          <a:pPr algn="l"/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Постоянная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интерферометра 100 м/с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0.09125</cdr:x>
      <cdr:y>0.74275</cdr:y>
    </cdr:from>
    <cdr:to>
      <cdr:x>0.10255</cdr:x>
      <cdr:y>0.77476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39605" y="4166995"/>
          <a:ext cx="104003" cy="1796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000" b="0" i="1" u="none" strike="noStrike" baseline="0">
              <a:solidFill>
                <a:srgbClr val="000000"/>
              </a:solidFill>
              <a:latin typeface="Arial Cyr"/>
              <a:cs typeface="Arial Cyr"/>
            </a:rPr>
            <a:t>A</a:t>
          </a:r>
          <a:endParaRPr lang="ru-RU"/>
        </a:p>
      </cdr:txBody>
    </cdr:sp>
  </cdr:relSizeAnchor>
  <cdr:relSizeAnchor xmlns:cdr="http://schemas.openxmlformats.org/drawingml/2006/chartDrawing">
    <cdr:from>
      <cdr:x>0.09125</cdr:x>
      <cdr:y>0.64625</cdr:y>
    </cdr:from>
    <cdr:to>
      <cdr:x>0.10255</cdr:x>
      <cdr:y>0.67826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39605" y="3625608"/>
          <a:ext cx="104003" cy="1796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000" b="0" i="1" u="none" strike="noStrike" baseline="0">
              <a:solidFill>
                <a:srgbClr val="000000"/>
              </a:solidFill>
              <a:latin typeface="Arial Cyr"/>
              <a:cs typeface="Arial Cyr"/>
            </a:rPr>
            <a:t>B</a:t>
          </a:r>
          <a:endParaRPr lang="ru-RU"/>
        </a:p>
      </cdr:txBody>
    </cdr:sp>
  </cdr:relSizeAnchor>
  <cdr:relSizeAnchor xmlns:cdr="http://schemas.openxmlformats.org/drawingml/2006/chartDrawing">
    <cdr:from>
      <cdr:x>0.2195</cdr:x>
      <cdr:y>0.8155</cdr:y>
    </cdr:from>
    <cdr:to>
      <cdr:x>0.23157</cdr:x>
      <cdr:y>0.84751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19652" y="4575138"/>
          <a:ext cx="111056" cy="1796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000" b="0" i="1" u="none" strike="noStrike" baseline="0">
              <a:solidFill>
                <a:srgbClr val="000000"/>
              </a:solidFill>
              <a:latin typeface="Arial Cyr"/>
              <a:cs typeface="Arial Cyr"/>
            </a:rPr>
            <a:t>C</a:t>
          </a:r>
          <a:endParaRPr lang="ru-RU"/>
        </a:p>
      </cdr:txBody>
    </cdr:sp>
  </cdr:relSizeAnchor>
  <cdr:relSizeAnchor xmlns:cdr="http://schemas.openxmlformats.org/drawingml/2006/chartDrawing">
    <cdr:from>
      <cdr:x>0.257</cdr:x>
      <cdr:y>0.53375</cdr:y>
    </cdr:from>
    <cdr:to>
      <cdr:x>0.2795</cdr:x>
      <cdr:y>0.57275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67143" y="2999542"/>
          <a:ext cx="207241" cy="2191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000" b="0" i="1" u="none" strike="noStrike" baseline="0">
              <a:solidFill>
                <a:srgbClr val="000000"/>
              </a:solidFill>
              <a:latin typeface="Arial Cyr"/>
              <a:cs typeface="Arial Cyr"/>
            </a:rPr>
            <a:t>D</a:t>
          </a:r>
          <a:endParaRPr lang="ru-RU"/>
        </a:p>
      </cdr:txBody>
    </cdr:sp>
  </cdr:relSizeAnchor>
  <cdr:relSizeAnchor xmlns:cdr="http://schemas.openxmlformats.org/drawingml/2006/chartDrawing">
    <cdr:from>
      <cdr:x>0.25375</cdr:x>
      <cdr:y>0.6565</cdr:y>
    </cdr:from>
    <cdr:to>
      <cdr:x>0.26505</cdr:x>
      <cdr:y>0.68851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34792" y="3683113"/>
          <a:ext cx="104003" cy="1796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000" b="0" i="1" u="none" strike="noStrike" baseline="0">
              <a:solidFill>
                <a:srgbClr val="000000"/>
              </a:solidFill>
              <a:latin typeface="Arial Cyr"/>
              <a:cs typeface="Arial Cyr"/>
            </a:rPr>
            <a:t>E</a:t>
          </a:r>
          <a:endParaRPr lang="ru-RU"/>
        </a:p>
      </cdr:txBody>
    </cdr:sp>
  </cdr:relSizeAnchor>
  <cdr:relSizeAnchor xmlns:cdr="http://schemas.openxmlformats.org/drawingml/2006/chartDrawing">
    <cdr:from>
      <cdr:x>0.2795</cdr:x>
      <cdr:y>0.59775</cdr:y>
    </cdr:from>
    <cdr:to>
      <cdr:x>0.297</cdr:x>
      <cdr:y>0.647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74384" y="3359206"/>
          <a:ext cx="161186" cy="2767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000" b="0" i="1" u="none" strike="noStrike" baseline="0">
              <a:solidFill>
                <a:srgbClr val="000000"/>
              </a:solidFill>
              <a:latin typeface="Arial Cyr"/>
              <a:cs typeface="Arial Cyr"/>
            </a:rPr>
            <a:t>F</a:t>
          </a:r>
          <a:endParaRPr lang="ru-RU"/>
        </a:p>
      </cdr:txBody>
    </cdr:sp>
  </cdr:relSizeAnchor>
  <cdr:relSizeAnchor xmlns:cdr="http://schemas.openxmlformats.org/drawingml/2006/chartDrawing">
    <cdr:from>
      <cdr:x>0.05964</cdr:x>
      <cdr:y>0.5345</cdr:y>
    </cdr:from>
    <cdr:to>
      <cdr:x>0.8323</cdr:x>
      <cdr:y>0.5348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48775" y="2998678"/>
          <a:ext cx="7109325" cy="1697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0.68659</cdr:x>
      <cdr:y>0.26624</cdr:y>
    </cdr:from>
    <cdr:to>
      <cdr:x>0.72389</cdr:x>
      <cdr:y>0.32343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23964" y="1496221"/>
          <a:ext cx="343536" cy="3213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22860" rIns="0" bIns="0" anchor="t" upright="1">
          <a:noAutofit/>
        </a:bodyPr>
        <a:lstStyle xmlns:a="http://schemas.openxmlformats.org/drawingml/2006/main"/>
        <a:p xmlns:a="http://schemas.openxmlformats.org/drawingml/2006/main">
          <a:r>
            <a:rPr lang="en-US" sz="1200">
              <a:latin typeface="Times New Roman" pitchFamily="18" charset="0"/>
              <a:ea typeface="+mn-ea"/>
              <a:cs typeface="Times New Roman" pitchFamily="18" charset="0"/>
            </a:rPr>
            <a:t>U</a:t>
          </a:r>
          <a:r>
            <a:rPr lang="en-US" sz="1200" baseline="-25000">
              <a:latin typeface="Times New Roman" pitchFamily="18" charset="0"/>
              <a:ea typeface="+mn-ea"/>
              <a:cs typeface="Times New Roman" pitchFamily="18" charset="0"/>
            </a:rPr>
            <a:t>FS</a:t>
          </a:r>
          <a:endParaRPr lang="ru-RU" sz="1200">
            <a:latin typeface="Times New Roman" pitchFamily="18" charset="0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0.39525</cdr:x>
      <cdr:y>0.63975</cdr:y>
    </cdr:from>
    <cdr:to>
      <cdr:x>0.424</cdr:x>
      <cdr:y>0.67575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40519" y="3595235"/>
          <a:ext cx="264807" cy="2023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D</a:t>
          </a:r>
        </a:p>
      </cdr:txBody>
    </cdr:sp>
  </cdr:relSizeAnchor>
  <cdr:relSizeAnchor xmlns:cdr="http://schemas.openxmlformats.org/drawingml/2006/chartDrawing">
    <cdr:from>
      <cdr:x>0.37975</cdr:x>
      <cdr:y>0.66725</cdr:y>
    </cdr:from>
    <cdr:to>
      <cdr:x>0.39525</cdr:x>
      <cdr:y>0.675</cdr:y>
    </cdr:to>
    <cdr:sp macro="" textlink="">
      <cdr:nvSpPr>
        <cdr:cNvPr id="1028" name="Line 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3497754" y="3749778"/>
          <a:ext cx="142765" cy="4355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0.6306</cdr:x>
      <cdr:y>0.30011</cdr:y>
    </cdr:from>
    <cdr:to>
      <cdr:x>0.68119</cdr:x>
      <cdr:y>0.31894</cdr:y>
    </cdr:to>
    <cdr:sp macro="" textlink="">
      <cdr:nvSpPr>
        <cdr:cNvPr id="1029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5808274" y="1686536"/>
          <a:ext cx="465991" cy="10582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0.30621</cdr:x>
      <cdr:y>0.8279</cdr:y>
    </cdr:from>
    <cdr:to>
      <cdr:x>0.32696</cdr:x>
      <cdr:y>0.87865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20413" y="4652566"/>
          <a:ext cx="191121" cy="2852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A</a:t>
          </a:r>
        </a:p>
      </cdr:txBody>
    </cdr:sp>
  </cdr:relSizeAnchor>
  <cdr:relSizeAnchor xmlns:cdr="http://schemas.openxmlformats.org/drawingml/2006/chartDrawing">
    <cdr:from>
      <cdr:x>0.31498</cdr:x>
      <cdr:y>0.36386</cdr:y>
    </cdr:from>
    <cdr:to>
      <cdr:x>0.34412</cdr:x>
      <cdr:y>0.40441</cdr:y>
    </cdr:to>
    <cdr:sp macro="" textlink="">
      <cdr:nvSpPr>
        <cdr:cNvPr id="1031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01194" y="2044817"/>
          <a:ext cx="268398" cy="2278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B</a:t>
          </a:r>
        </a:p>
      </cdr:txBody>
    </cdr:sp>
  </cdr:relSizeAnchor>
  <cdr:relSizeAnchor xmlns:cdr="http://schemas.openxmlformats.org/drawingml/2006/chartDrawing">
    <cdr:from>
      <cdr:x>0.30526</cdr:x>
      <cdr:y>0.67637</cdr:y>
    </cdr:from>
    <cdr:to>
      <cdr:x>0.32601</cdr:x>
      <cdr:y>0.72212</cdr:y>
    </cdr:to>
    <cdr:sp macro="" textlink="">
      <cdr:nvSpPr>
        <cdr:cNvPr id="103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1675" y="3801003"/>
          <a:ext cx="191121" cy="2571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A'</a:t>
          </a:r>
        </a:p>
      </cdr:txBody>
    </cdr:sp>
  </cdr:relSizeAnchor>
  <cdr:relSizeAnchor xmlns:cdr="http://schemas.openxmlformats.org/drawingml/2006/chartDrawing">
    <cdr:from>
      <cdr:x>0.31688</cdr:x>
      <cdr:y>0.53491</cdr:y>
    </cdr:from>
    <cdr:to>
      <cdr:x>0.34724</cdr:x>
      <cdr:y>0.58076</cdr:y>
    </cdr:to>
    <cdr:sp macro="" textlink="">
      <cdr:nvSpPr>
        <cdr:cNvPr id="1033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18669" y="3006054"/>
          <a:ext cx="279633" cy="2576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18288" tIns="22860" rIns="0" bIns="0" anchor="t" upright="1">
          <a:no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B'</a:t>
          </a:r>
        </a:p>
      </cdr:txBody>
    </cdr:sp>
  </cdr:relSizeAnchor>
  <cdr:relSizeAnchor xmlns:cdr="http://schemas.openxmlformats.org/drawingml/2006/chartDrawing">
    <cdr:from>
      <cdr:x>0.3988</cdr:x>
      <cdr:y>0.24192</cdr:y>
    </cdr:from>
    <cdr:to>
      <cdr:x>0.8833</cdr:x>
      <cdr:y>0.24192</cdr:y>
    </cdr:to>
    <cdr:sp macro="" textlink="">
      <cdr:nvSpPr>
        <cdr:cNvPr id="1034" name="Line 1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673228" y="1359502"/>
          <a:ext cx="4462572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>
          <a:solidFill>
            <a:srgbClr val="FF6600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0.80878</cdr:x>
      <cdr:y>0.48826</cdr:y>
    </cdr:from>
    <cdr:to>
      <cdr:x>0.89087</cdr:x>
      <cdr:y>0.48883</cdr:y>
    </cdr:to>
    <cdr:sp macro="" textlink="">
      <cdr:nvSpPr>
        <cdr:cNvPr id="1035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7449373" y="2743899"/>
          <a:ext cx="756110" cy="32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>
          <a:solidFill>
            <a:srgbClr val="FF6600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0.8705</cdr:x>
      <cdr:y>0.23725</cdr:y>
    </cdr:from>
    <cdr:to>
      <cdr:x>0.87094</cdr:x>
      <cdr:y>0.32654</cdr:y>
    </cdr:to>
    <cdr:sp macro="" textlink="">
      <cdr:nvSpPr>
        <cdr:cNvPr id="1036" name="Line 1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8017892" y="1333285"/>
          <a:ext cx="4079" cy="50180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0.87065</cdr:x>
      <cdr:y>0.40444</cdr:y>
    </cdr:from>
    <cdr:to>
      <cdr:x>0.87065</cdr:x>
      <cdr:y>0.48744</cdr:y>
    </cdr:to>
    <cdr:sp macro="" textlink="">
      <cdr:nvSpPr>
        <cdr:cNvPr id="1037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8019251" y="2272850"/>
          <a:ext cx="0" cy="46643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0.85815</cdr:x>
      <cdr:y>0.34344</cdr:y>
    </cdr:from>
    <cdr:to>
      <cdr:x>0.8809</cdr:x>
      <cdr:y>0.39594</cdr:y>
    </cdr:to>
    <cdr:sp macro="" textlink="">
      <cdr:nvSpPr>
        <cdr:cNvPr id="103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904176" y="1930045"/>
          <a:ext cx="209543" cy="2950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2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W</a:t>
          </a:r>
        </a:p>
      </cdr:txBody>
    </cdr:sp>
  </cdr:relSizeAnchor>
  <cdr:relSizeAnchor xmlns:cdr="http://schemas.openxmlformats.org/drawingml/2006/chartDrawing">
    <cdr:from>
      <cdr:x>0.3213</cdr:x>
      <cdr:y>0.19481</cdr:y>
    </cdr:from>
    <cdr:to>
      <cdr:x>0.64547</cdr:x>
      <cdr:y>0.19497</cdr:y>
    </cdr:to>
    <cdr:sp macro="" textlink="">
      <cdr:nvSpPr>
        <cdr:cNvPr id="1039" name="Line 1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880320" y="1080120"/>
          <a:ext cx="2906018" cy="88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>
          <a:solidFill>
            <a:srgbClr val="FF6600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0.6325</cdr:x>
      <cdr:y>0.106</cdr:y>
    </cdr:from>
    <cdr:to>
      <cdr:x>0.6325</cdr:x>
      <cdr:y>0.174</cdr:y>
    </cdr:to>
    <cdr:sp macro="" textlink="">
      <cdr:nvSpPr>
        <cdr:cNvPr id="1040" name="Line 1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5825752" y="595694"/>
          <a:ext cx="0" cy="38214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0.6325</cdr:x>
      <cdr:y>0.24191</cdr:y>
    </cdr:from>
    <cdr:to>
      <cdr:x>0.6325</cdr:x>
      <cdr:y>0.28966</cdr:y>
    </cdr:to>
    <cdr:sp macro="" textlink="">
      <cdr:nvSpPr>
        <cdr:cNvPr id="1041" name="Line 1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25752" y="1359501"/>
          <a:ext cx="0" cy="26834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0.55794</cdr:x>
      <cdr:y>0.1802</cdr:y>
    </cdr:from>
    <cdr:to>
      <cdr:x>0.67594</cdr:x>
      <cdr:y>0.2157</cdr:y>
    </cdr:to>
    <cdr:sp macro="" textlink="">
      <cdr:nvSpPr>
        <cdr:cNvPr id="1042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39019" y="1012681"/>
          <a:ext cx="1086860" cy="1995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i="0">
              <a:latin typeface="Times New Roman" pitchFamily="18" charset="0"/>
              <a:ea typeface="+mn-ea"/>
              <a:cs typeface="Times New Roman" pitchFamily="18" charset="0"/>
            </a:rPr>
            <a:t>∆</a:t>
          </a:r>
          <a:r>
            <a:rPr lang="en-US" sz="1200" i="0">
              <a:latin typeface="Times New Roman" pitchFamily="18" charset="0"/>
              <a:ea typeface="+mn-ea"/>
              <a:cs typeface="Times New Roman" pitchFamily="18" charset="0"/>
            </a:rPr>
            <a:t>U</a:t>
          </a:r>
          <a:r>
            <a:rPr lang="ru-RU" sz="1200" i="0">
              <a:latin typeface="Times New Roman" pitchFamily="18" charset="0"/>
              <a:ea typeface="+mn-ea"/>
              <a:cs typeface="Times New Roman" pitchFamily="18" charset="0"/>
            </a:rPr>
            <a:t> = </a:t>
          </a:r>
          <a:r>
            <a:rPr lang="en-US" sz="1200" i="0">
              <a:latin typeface="Times New Roman" pitchFamily="18" charset="0"/>
              <a:ea typeface="+mn-ea"/>
              <a:cs typeface="Times New Roman" pitchFamily="18" charset="0"/>
            </a:rPr>
            <a:t>U</a:t>
          </a:r>
          <a:r>
            <a:rPr lang="en-US" sz="1200" i="0" baseline="-25000">
              <a:latin typeface="Times New Roman" pitchFamily="18" charset="0"/>
              <a:ea typeface="+mn-ea"/>
              <a:cs typeface="Times New Roman" pitchFamily="18" charset="0"/>
            </a:rPr>
            <a:t>imp </a:t>
          </a:r>
          <a:r>
            <a:rPr lang="ru-RU" sz="1200" i="0">
              <a:latin typeface="Times New Roman" pitchFamily="18" charset="0"/>
              <a:ea typeface="+mn-ea"/>
              <a:cs typeface="Times New Roman" pitchFamily="18" charset="0"/>
            </a:rPr>
            <a:t>-</a:t>
          </a:r>
          <a:r>
            <a:rPr lang="en-US" sz="1200" i="0">
              <a:latin typeface="Times New Roman" pitchFamily="18" charset="0"/>
              <a:ea typeface="+mn-ea"/>
              <a:cs typeface="Times New Roman" pitchFamily="18" charset="0"/>
            </a:rPr>
            <a:t>U</a:t>
          </a:r>
          <a:r>
            <a:rPr lang="en-US" sz="1200" i="0" baseline="-25000">
              <a:latin typeface="Times New Roman" pitchFamily="18" charset="0"/>
              <a:ea typeface="+mn-ea"/>
              <a:cs typeface="Times New Roman" pitchFamily="18" charset="0"/>
            </a:rPr>
            <a:t>max</a:t>
          </a:r>
          <a:endParaRPr lang="en-US" sz="1800" b="0" i="0" u="none" strike="noStrike" baseline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0.11764</cdr:x>
      <cdr:y>0.74016</cdr:y>
    </cdr:from>
    <cdr:to>
      <cdr:x>0.13131</cdr:x>
      <cdr:y>0.80656</cdr:y>
    </cdr:to>
    <cdr:sp macro="" textlink="">
      <cdr:nvSpPr>
        <cdr:cNvPr id="1043" name="Line 1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083578" y="4159542"/>
          <a:ext cx="125911" cy="37312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arrow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0.09487</cdr:x>
      <cdr:y>0.70173</cdr:y>
    </cdr:from>
    <cdr:to>
      <cdr:x>0.14136</cdr:x>
      <cdr:y>0.7526</cdr:y>
    </cdr:to>
    <cdr:sp macro="" textlink="">
      <cdr:nvSpPr>
        <cdr:cNvPr id="1044" name="Text Box 2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3771" y="3943550"/>
          <a:ext cx="428270" cy="2858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22860" rIns="0" bIns="0" anchor="t" upright="1">
          <a:noAutofit/>
        </a:bodyPr>
        <a:lstStyle xmlns:a="http://schemas.openxmlformats.org/drawingml/2006/main"/>
        <a:p xmlns:a="http://schemas.openxmlformats.org/drawingml/2006/main">
          <a:r>
            <a:rPr lang="en-US" sz="1200">
              <a:latin typeface="Times New Roman" pitchFamily="18" charset="0"/>
              <a:ea typeface="+mn-ea"/>
              <a:cs typeface="Times New Roman" pitchFamily="18" charset="0"/>
            </a:rPr>
            <a:t>U</a:t>
          </a:r>
          <a:r>
            <a:rPr lang="en-US" sz="1200" baseline="-25000">
              <a:latin typeface="Times New Roman" pitchFamily="18" charset="0"/>
              <a:ea typeface="+mn-ea"/>
              <a:cs typeface="Times New Roman" pitchFamily="18" charset="0"/>
            </a:rPr>
            <a:t>HEL</a:t>
          </a:r>
          <a:endParaRPr lang="ru-RU" sz="1200">
            <a:latin typeface="Times New Roman" pitchFamily="18" charset="0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0.26475</cdr:x>
      <cdr:y>0.25725</cdr:y>
    </cdr:from>
    <cdr:to>
      <cdr:x>0.3885</cdr:x>
      <cdr:y>0.25725</cdr:y>
    </cdr:to>
    <cdr:sp macro="" textlink="">
      <cdr:nvSpPr>
        <cdr:cNvPr id="1045" name="Line 2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438526" y="1445681"/>
          <a:ext cx="1139821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5875">
          <a:solidFill>
            <a:srgbClr val="FF6600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0.27044</cdr:x>
      <cdr:y>0.25725</cdr:y>
    </cdr:from>
    <cdr:to>
      <cdr:x>0.27044</cdr:x>
      <cdr:y>0.452</cdr:y>
    </cdr:to>
    <cdr:sp macro="" textlink="">
      <cdr:nvSpPr>
        <cdr:cNvPr id="1046" name="Line 2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490957" y="1445681"/>
          <a:ext cx="0" cy="109444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0.27044</cdr:x>
      <cdr:y>0.51966</cdr:y>
    </cdr:from>
    <cdr:to>
      <cdr:x>0.27044</cdr:x>
      <cdr:y>0.89141</cdr:y>
    </cdr:to>
    <cdr:sp macro="" textlink="">
      <cdr:nvSpPr>
        <cdr:cNvPr id="1047" name="Line 2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490957" y="2920386"/>
          <a:ext cx="0" cy="208914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2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0.2449</cdr:x>
      <cdr:y>0.46395</cdr:y>
    </cdr:from>
    <cdr:to>
      <cdr:x>0.28225</cdr:x>
      <cdr:y>0.49955</cdr:y>
    </cdr:to>
    <cdr:sp macro="" textlink="">
      <cdr:nvSpPr>
        <cdr:cNvPr id="1048" name="Text Box 2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55671" y="2607286"/>
          <a:ext cx="344005" cy="2000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22860" rIns="0" bIns="0" anchor="t" upright="1">
          <a:spAutoFit/>
        </a:bodyPr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itchFamily="18" charset="0"/>
              <a:ea typeface="+mn-ea"/>
              <a:cs typeface="Times New Roman" pitchFamily="18" charset="0"/>
            </a:rPr>
            <a:t>U</a:t>
          </a:r>
          <a:r>
            <a:rPr lang="ru-RU" sz="1200" baseline="-25000" dirty="0">
              <a:latin typeface="Times New Roman" pitchFamily="18" charset="0"/>
              <a:ea typeface="+mn-ea"/>
              <a:cs typeface="Times New Roman" pitchFamily="18" charset="0"/>
            </a:rPr>
            <a:t>ПОР</a:t>
          </a:r>
          <a:endParaRPr lang="ru-RU" sz="1200" dirty="0">
            <a:latin typeface="Times New Roman" pitchFamily="18" charset="0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0.30524</cdr:x>
      <cdr:y>0.18915</cdr:y>
    </cdr:from>
    <cdr:to>
      <cdr:x>0.3454</cdr:x>
      <cdr:y>0.24675</cdr:y>
    </cdr:to>
    <cdr:sp macro="" textlink="">
      <cdr:nvSpPr>
        <cdr:cNvPr id="26" name="Прямая со стрелкой 25"/>
        <cdr:cNvSpPr/>
      </cdr:nvSpPr>
      <cdr:spPr>
        <a:xfrm xmlns:a="http://schemas.openxmlformats.org/drawingml/2006/main">
          <a:off x="2736304" y="1048762"/>
          <a:ext cx="360040" cy="31939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0.2949</cdr:x>
      <cdr:y>0.1306</cdr:y>
    </cdr:from>
    <cdr:to>
      <cdr:x>0.31098</cdr:x>
      <cdr:y>0.17145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16204" y="733946"/>
          <a:ext cx="148117" cy="2295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D</a:t>
          </a:r>
        </a:p>
      </cdr:txBody>
    </cdr:sp>
  </cdr:relSizeAnchor>
  <cdr:relSizeAnchor xmlns:cdr="http://schemas.openxmlformats.org/drawingml/2006/chartDrawing">
    <cdr:from>
      <cdr:x>0.293</cdr:x>
      <cdr:y>0.25025</cdr:y>
    </cdr:from>
    <cdr:to>
      <cdr:x>0.30691</cdr:x>
      <cdr:y>0.2911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98728" y="1406342"/>
          <a:ext cx="128112" cy="2295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E</a:t>
          </a:r>
        </a:p>
      </cdr:txBody>
    </cdr:sp>
  </cdr:relSizeAnchor>
  <cdr:relSizeAnchor xmlns:cdr="http://schemas.openxmlformats.org/drawingml/2006/chartDrawing">
    <cdr:from>
      <cdr:x>0.28472</cdr:x>
      <cdr:y>0.16657</cdr:y>
    </cdr:from>
    <cdr:to>
      <cdr:x>0.29254</cdr:x>
      <cdr:y>0.22911</cdr:y>
    </cdr:to>
    <cdr:sp macro="" textlink="">
      <cdr:nvSpPr>
        <cdr:cNvPr id="1027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622450" y="936104"/>
          <a:ext cx="72009" cy="35144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4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0.4897</cdr:x>
      <cdr:y>0.24706</cdr:y>
    </cdr:from>
    <cdr:to>
      <cdr:x>0.52895</cdr:x>
      <cdr:y>0.29931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10456" y="1388417"/>
          <a:ext cx="361519" cy="2936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r>
            <a:rPr lang="en-US" sz="1400">
              <a:latin typeface="Times New Roman" pitchFamily="18" charset="0"/>
              <a:ea typeface="+mn-ea"/>
              <a:cs typeface="Times New Roman" pitchFamily="18" charset="0"/>
            </a:rPr>
            <a:t>U</a:t>
          </a:r>
          <a:r>
            <a:rPr lang="en-US" sz="1400" baseline="-25000">
              <a:latin typeface="Times New Roman" pitchFamily="18" charset="0"/>
              <a:ea typeface="+mn-ea"/>
              <a:cs typeface="Times New Roman" pitchFamily="18" charset="0"/>
            </a:rPr>
            <a:t>FS</a:t>
          </a:r>
          <a:endParaRPr lang="ru-RU" sz="1400">
            <a:latin typeface="Times New Roman" pitchFamily="18" charset="0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0.46985</cdr:x>
      <cdr:y>0.27623</cdr:y>
    </cdr:from>
    <cdr:to>
      <cdr:x>0.4916</cdr:x>
      <cdr:y>0.30248</cdr:y>
    </cdr:to>
    <cdr:sp macro="" textlink="">
      <cdr:nvSpPr>
        <cdr:cNvPr id="1029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4327600" y="1552347"/>
          <a:ext cx="200332" cy="14751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4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0.29254</cdr:x>
      <cdr:y>0.71755</cdr:y>
    </cdr:from>
    <cdr:to>
      <cdr:x>0.30864</cdr:x>
      <cdr:y>0.75999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94459" y="4032448"/>
          <a:ext cx="148310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D</a:t>
          </a:r>
        </a:p>
      </cdr:txBody>
    </cdr:sp>
  </cdr:relSizeAnchor>
  <cdr:relSizeAnchor xmlns:cdr="http://schemas.openxmlformats.org/drawingml/2006/chartDrawing">
    <cdr:from>
      <cdr:x>0.25345</cdr:x>
      <cdr:y>0.75599</cdr:y>
    </cdr:from>
    <cdr:to>
      <cdr:x>0.29254</cdr:x>
      <cdr:y>0.79176</cdr:y>
    </cdr:to>
    <cdr:sp macro="" textlink="">
      <cdr:nvSpPr>
        <cdr:cNvPr id="1031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334418" y="4248472"/>
          <a:ext cx="360040" cy="20103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4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0.32804</cdr:x>
      <cdr:y>0.11794</cdr:y>
    </cdr:from>
    <cdr:to>
      <cdr:x>0.33005</cdr:x>
      <cdr:y>0.16038</cdr:y>
    </cdr:to>
    <cdr:sp macro="" textlink="">
      <cdr:nvSpPr>
        <cdr:cNvPr id="1034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21470" y="662793"/>
          <a:ext cx="18531" cy="2385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en-US" sz="1400" b="0" i="0" u="none" strike="noStrike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0.22371</cdr:x>
      <cdr:y>0.83337</cdr:y>
    </cdr:from>
    <cdr:to>
      <cdr:x>0.24383</cdr:x>
      <cdr:y>0.88167</cdr:y>
    </cdr:to>
    <cdr:sp macro="" textlink="">
      <cdr:nvSpPr>
        <cdr:cNvPr id="1035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60475" y="4683304"/>
          <a:ext cx="185328" cy="2714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A</a:t>
          </a:r>
        </a:p>
      </cdr:txBody>
    </cdr:sp>
  </cdr:relSizeAnchor>
  <cdr:relSizeAnchor xmlns:cdr="http://schemas.openxmlformats.org/drawingml/2006/chartDrawing">
    <cdr:from>
      <cdr:x>0.23121</cdr:x>
      <cdr:y>0.18323</cdr:y>
    </cdr:from>
    <cdr:to>
      <cdr:x>0.24622</cdr:x>
      <cdr:y>0.22407</cdr:y>
    </cdr:to>
    <cdr:sp macro="" textlink="">
      <cdr:nvSpPr>
        <cdr:cNvPr id="1036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9613" y="1029679"/>
          <a:ext cx="138243" cy="2295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B</a:t>
          </a:r>
        </a:p>
      </cdr:txBody>
    </cdr:sp>
  </cdr:relSizeAnchor>
  <cdr:relSizeAnchor xmlns:cdr="http://schemas.openxmlformats.org/drawingml/2006/chartDrawing">
    <cdr:from>
      <cdr:x>0.22086</cdr:x>
      <cdr:y>0.59089</cdr:y>
    </cdr:from>
    <cdr:to>
      <cdr:x>0.24667</cdr:x>
      <cdr:y>0.64856</cdr:y>
    </cdr:to>
    <cdr:sp macro="" textlink="">
      <cdr:nvSpPr>
        <cdr:cNvPr id="1037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34258" y="3320643"/>
          <a:ext cx="237759" cy="3240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A'</a:t>
          </a:r>
        </a:p>
      </cdr:txBody>
    </cdr:sp>
  </cdr:relSizeAnchor>
  <cdr:relSizeAnchor xmlns:cdr="http://schemas.openxmlformats.org/drawingml/2006/chartDrawing">
    <cdr:from>
      <cdr:x>0.22186</cdr:x>
      <cdr:y>0.53425</cdr:y>
    </cdr:from>
    <cdr:to>
      <cdr:x>0.24711</cdr:x>
      <cdr:y>0.5765</cdr:y>
    </cdr:to>
    <cdr:sp macro="" textlink="">
      <cdr:nvSpPr>
        <cdr:cNvPr id="103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43469" y="3002351"/>
          <a:ext cx="232570" cy="2374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B'</a:t>
          </a:r>
        </a:p>
      </cdr:txBody>
    </cdr:sp>
  </cdr:relSizeAnchor>
  <cdr:relSizeAnchor xmlns:cdr="http://schemas.openxmlformats.org/drawingml/2006/chartDrawing">
    <cdr:from>
      <cdr:x>0.35862</cdr:x>
      <cdr:y>0.22236</cdr:y>
    </cdr:from>
    <cdr:to>
      <cdr:x>0.55027</cdr:x>
      <cdr:y>0.87856</cdr:y>
    </cdr:to>
    <cdr:sp macro="" textlink="">
      <cdr:nvSpPr>
        <cdr:cNvPr id="20" name="Полилиния 19"/>
        <cdr:cNvSpPr/>
      </cdr:nvSpPr>
      <cdr:spPr>
        <a:xfrm xmlns:a="http://schemas.openxmlformats.org/drawingml/2006/main">
          <a:off x="3303165" y="1249610"/>
          <a:ext cx="1765184" cy="3687661"/>
        </a:xfrm>
        <a:custGeom xmlns:a="http://schemas.openxmlformats.org/drawingml/2006/main">
          <a:avLst/>
          <a:gdLst>
            <a:gd name="connsiteX0" fmla="*/ 0 w 1765184"/>
            <a:gd name="connsiteY0" fmla="*/ 0 h 3687661"/>
            <a:gd name="connsiteX1" fmla="*/ 367018 w 1765184"/>
            <a:gd name="connsiteY1" fmla="*/ 1232133 h 3687661"/>
            <a:gd name="connsiteX2" fmla="*/ 1765184 w 1765184"/>
            <a:gd name="connsiteY2" fmla="*/ 3687661 h 368766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1765184" h="3687661">
              <a:moveTo>
                <a:pt x="0" y="0"/>
              </a:moveTo>
              <a:cubicBezTo>
                <a:pt x="36410" y="308761"/>
                <a:pt x="72821" y="617523"/>
                <a:pt x="367018" y="1232133"/>
              </a:cubicBezTo>
              <a:cubicBezTo>
                <a:pt x="661215" y="1846743"/>
                <a:pt x="1508854" y="3306078"/>
                <a:pt x="1765184" y="3687661"/>
              </a:cubicBezTo>
            </a:path>
          </a:pathLst>
        </a:custGeom>
        <a:ln xmlns:a="http://schemas.openxmlformats.org/drawingml/2006/main" w="15875">
          <a:solidFill>
            <a:schemeClr val="accent1"/>
          </a:solidFill>
          <a:prstDash val="dash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400" b="0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0.10152</cdr:x>
      <cdr:y>0.71529</cdr:y>
    </cdr:from>
    <cdr:to>
      <cdr:x>0.14895</cdr:x>
      <cdr:y>0.75571</cdr:y>
    </cdr:to>
    <cdr:sp macro="" textlink="">
      <cdr:nvSpPr>
        <cdr:cNvPr id="22" name="Text Box 2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35022" y="4019725"/>
          <a:ext cx="436927" cy="2272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lc="http://schemas.openxmlformats.org/drawingml/2006/lockedCanvas" xmlns:a14="http://schemas.microsoft.com/office/drawing/2010/main" xmlns="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lc="http://schemas.openxmlformats.org/drawingml/2006/lockedCanvas"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22860" rIns="0" bIns="0" anchor="t" upright="1">
          <a:no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0" i="0">
              <a:latin typeface="Times New Roman" pitchFamily="18" charset="0"/>
              <a:ea typeface="+mn-ea"/>
              <a:cs typeface="Times New Roman" pitchFamily="18" charset="0"/>
            </a:rPr>
            <a:t>U</a:t>
          </a:r>
          <a:r>
            <a:rPr lang="en-US" sz="1400" b="0" i="0" baseline="-25000">
              <a:latin typeface="Times New Roman" pitchFamily="18" charset="0"/>
              <a:ea typeface="+mn-ea"/>
              <a:cs typeface="Times New Roman" pitchFamily="18" charset="0"/>
            </a:rPr>
            <a:t>HEL</a:t>
          </a:r>
          <a:endParaRPr lang="ru-RU" sz="1400" b="0" i="0">
            <a:latin typeface="Times New Roman" pitchFamily="18" charset="0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0.09993</cdr:x>
      <cdr:y>0.76193</cdr:y>
    </cdr:from>
    <cdr:to>
      <cdr:x>0.1148</cdr:x>
      <cdr:y>0.80045</cdr:y>
    </cdr:to>
    <cdr:sp macro="" textlink="">
      <cdr:nvSpPr>
        <cdr:cNvPr id="25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920440" y="4281882"/>
          <a:ext cx="136922" cy="21643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=""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400" b="0" i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9B71F-F8CA-43A9-9E46-AEB415ABE15A}" type="datetimeFigureOut">
              <a:rPr lang="ru-RU" smtClean="0"/>
              <a:pPr/>
              <a:t>13.06.2015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8DF68-4BC1-4BB1-B301-4E5487937B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113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E204F-0FD7-471D-ADD8-8A2FD0E72C6E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DDF4-9490-4184-A458-A14A556A614B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4F35-939F-40DC-959C-0D65CDDA822A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06F5-B2F6-4CD7-9199-B74C3F6729BD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A477-C8E9-4E75-83D3-56AA962CED7B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06A-D4FB-4D44-8790-6A9CC5001811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DAA68-4AB4-47FE-8E15-5367556E8AEC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5B82-7F04-43AF-A64F-0E6EC490E3D3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E7ED-22EF-4CB6-91E4-A424D21857F2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260-B035-419A-82D8-3DC21E3AD065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70E5-AED0-4C48-B5E5-8FB69E762776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9DCE6D-D139-47DC-8F5B-C10513DEF926}" type="datetime1">
              <a:rPr lang="ru-RU" smtClean="0"/>
              <a:pPr/>
              <a:t>13.06.2015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Санкт-Петербургский политехнический университет Петра Великого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Институт прикладной математики и механики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“Теоретическая Механика”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Институт Проблем Машиноведения  Российской  Академии Наук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ИПМаш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РАН)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Лаборатория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«Физика разрушений»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2483768" y="4653136"/>
            <a:ext cx="6588224" cy="1008112"/>
          </a:xfrm>
        </p:spPr>
        <p:txBody>
          <a:bodyPr>
            <a:normAutofit/>
          </a:bodyPr>
          <a:lstStyle/>
          <a:p>
            <a:pPr algn="r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 студент группы  № 63604/1: Яшин А. В.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профессор,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д.ф.-м.н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Мещеряков Ю. И. </a:t>
            </a:r>
          </a:p>
          <a:p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62373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564904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 характеристик динамической прочности и пластичности материала в условиях ударного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нагружения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диапазоне скоростей деформации 10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÷ 10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Профиль скорости и вариация для алюминия Д16 (скорость ударника 370 м/с)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179512" y="836712"/>
          <a:ext cx="89644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8772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17008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Профиль скорости свободной поверхности в алюминии Д16 при скорости ударника 451 м/с</a:t>
            </a:r>
          </a:p>
          <a:p>
            <a:endParaRPr lang="ru-RU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/>
        </p:nvGraphicFramePr>
        <p:xfrm>
          <a:off x="-66675" y="764704"/>
          <a:ext cx="9210675" cy="561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Динамические характеристики</a:t>
            </a:r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материала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328" y="2708920"/>
            <a:ext cx="2443488" cy="742181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772816"/>
            <a:ext cx="2295052" cy="742181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653136"/>
            <a:ext cx="1932434" cy="747668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933056"/>
            <a:ext cx="2747105" cy="504056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1960" y="1556792"/>
            <a:ext cx="45365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дин 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динамический предел текучести;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𝜎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HEL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нормальное  напряжение   на упругом предвестнике;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𝜎</a:t>
            </a:r>
            <a:r>
              <a:rPr lang="ru-RU" sz="2000" b="1" baseline="-25000" dirty="0" err="1" smtClean="0">
                <a:latin typeface="Times New Roman" pitchFamily="18" charset="0"/>
                <a:cs typeface="Times New Roman" pitchFamily="18" charset="0"/>
              </a:rPr>
              <a:t>отк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откольная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прочность;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коэффициент Пуассона;</a:t>
            </a: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baseline="-250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продольная скорость звука;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плотность материала мишени;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гидростатическая скорость;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упругий предел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Гюгонио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откольной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прочности;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уд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скорость ударника;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b="1" baseline="-25000" dirty="0" err="1" smtClean="0">
                <a:latin typeface="Times New Roman" pitchFamily="18" charset="0"/>
                <a:cs typeface="Times New Roman" pitchFamily="18" charset="0"/>
              </a:rPr>
              <a:t>fs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максимальное значение скорости свободной поверхности на плато импульса сжатия;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b="1" baseline="-25000" dirty="0" err="1" smtClean="0">
                <a:latin typeface="Times New Roman" pitchFamily="18" charset="0"/>
                <a:cs typeface="Times New Roman" pitchFamily="18" charset="0"/>
              </a:rPr>
              <a:t>деф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дефект массовой скорости.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3848" y="19795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3848" y="29156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3848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3848" y="4869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99392"/>
            <a:ext cx="9144000" cy="5212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динамических характеристик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62068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алюминиевого сплава Д-16: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-90488" y="10191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-90488" y="10191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41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700808"/>
            <a:ext cx="1802641" cy="504056"/>
          </a:xfrm>
          <a:prstGeom prst="rect">
            <a:avLst/>
          </a:prstGeom>
          <a:noFill/>
        </p:spPr>
      </p:pic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-90488" y="10191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-90488" y="10191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1700808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временного профиля: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40"/>
          <p:cNvGrpSpPr/>
          <p:nvPr/>
        </p:nvGrpSpPr>
        <p:grpSpPr>
          <a:xfrm>
            <a:off x="1043608" y="1052736"/>
            <a:ext cx="7056784" cy="564826"/>
            <a:chOff x="971600" y="1418395"/>
            <a:chExt cx="7056784" cy="564826"/>
          </a:xfrm>
        </p:grpSpPr>
        <p:pic>
          <p:nvPicPr>
            <p:cNvPr id="26633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1418395"/>
              <a:ext cx="1656184" cy="564826"/>
            </a:xfrm>
            <a:prstGeom prst="rect">
              <a:avLst/>
            </a:prstGeom>
            <a:noFill/>
          </p:spPr>
        </p:pic>
        <p:pic>
          <p:nvPicPr>
            <p:cNvPr id="2663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71441" y="1455825"/>
              <a:ext cx="1876823" cy="489967"/>
            </a:xfrm>
            <a:prstGeom prst="rect">
              <a:avLst/>
            </a:prstGeom>
            <a:noFill/>
          </p:spPr>
        </p:pic>
        <p:pic>
          <p:nvPicPr>
            <p:cNvPr id="26644" name="Picture 2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6249" y="1451201"/>
              <a:ext cx="2013783" cy="499215"/>
            </a:xfrm>
            <a:prstGeom prst="rect">
              <a:avLst/>
            </a:prstGeom>
            <a:noFill/>
          </p:spPr>
        </p:pic>
        <p:pic>
          <p:nvPicPr>
            <p:cNvPr id="26647" name="Picture 2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1554075"/>
              <a:ext cx="864096" cy="293466"/>
            </a:xfrm>
            <a:prstGeom prst="rect">
              <a:avLst/>
            </a:prstGeom>
            <a:noFill/>
          </p:spPr>
        </p:pic>
      </p:grpSp>
      <p:pic>
        <p:nvPicPr>
          <p:cNvPr id="26649" name="Picture 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2447" t="-4851" r="3279" b="-4289"/>
          <a:stretch>
            <a:fillRect/>
          </a:stretch>
        </p:blipFill>
        <p:spPr bwMode="auto">
          <a:xfrm>
            <a:off x="251520" y="2420888"/>
            <a:ext cx="4355976" cy="100811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-90488" y="16383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52" name="Picture 2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477" t="-7692" r="6977" b="-7692"/>
          <a:stretch>
            <a:fillRect/>
          </a:stretch>
        </p:blipFill>
        <p:spPr bwMode="auto">
          <a:xfrm>
            <a:off x="251520" y="3573016"/>
            <a:ext cx="4608512" cy="108012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429" t="-8789" r="18571" b="-5469"/>
          <a:stretch>
            <a:fillRect/>
          </a:stretch>
        </p:blipFill>
        <p:spPr bwMode="auto">
          <a:xfrm>
            <a:off x="4788024" y="2420888"/>
            <a:ext cx="4176464" cy="93610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880" t="-14558" r="-905" b="-16465"/>
          <a:stretch>
            <a:fillRect/>
          </a:stretch>
        </p:blipFill>
        <p:spPr bwMode="auto">
          <a:xfrm>
            <a:off x="3851920" y="4797152"/>
            <a:ext cx="4104456" cy="64807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  <p:sp>
        <p:nvSpPr>
          <p:cNvPr id="29" name="TextBox 28"/>
          <p:cNvSpPr txBox="1"/>
          <p:nvPr/>
        </p:nvSpPr>
        <p:spPr>
          <a:xfrm>
            <a:off x="467544" y="494116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Скорость ударника 370 м/с: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67544" y="57332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Скорость ударника 451 м/с:</a:t>
            </a:r>
            <a:endParaRPr lang="ru-RU" dirty="0"/>
          </a:p>
        </p:txBody>
      </p:sp>
      <p:pic>
        <p:nvPicPr>
          <p:cNvPr id="31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818" t="-22034" r="-1818" b="-15254"/>
          <a:stretch>
            <a:fillRect/>
          </a:stretch>
        </p:blipFill>
        <p:spPr bwMode="auto">
          <a:xfrm>
            <a:off x="3851920" y="5589240"/>
            <a:ext cx="4104456" cy="64807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7143" y="2333402"/>
            <a:ext cx="1589715" cy="1008112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201976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Пульсации скорости, количественно характеризуемые дисперсией скорости частиц, могут  трансформироваться в реальные дефекты структуры только при выполнении определенных условий. Порог такой трансформации определяется  условием: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462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Критерий перехода в структурно неустойчивое состояние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55753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дисперсия скорости;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скорость свободной поверхности.</a:t>
            </a: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629546"/>
            <a:ext cx="936104" cy="589399"/>
          </a:xfrm>
          <a:prstGeom prst="rect">
            <a:avLst/>
          </a:prstGeom>
          <a:noFill/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629546"/>
            <a:ext cx="936104" cy="596766"/>
          </a:xfrm>
          <a:prstGeom prst="rect">
            <a:avLst/>
          </a:prstGeom>
          <a:noFill/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9512" y="429832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Решающим фактором в смене режима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мезо-макро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энергообмена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отношение скорости изменения дисперсии к среднему ускорению, а отношение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является просто весовым коэффициентом в критерии. Отсюда вытекает, что с целью управления динамической пластичностью материала необходимо воздействовать либо на скорость изменения дисперсии,  либо на скорость изменения средней скорости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мезочастиц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160" y="263691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088737"/>
            <a:ext cx="87849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применения критерия воспользуемся наиболее крутым участком  профиля вариации скорости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т.е. там, где скорость ее изменения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максимальна. На профиле средней скорости это соответствует участку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A’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Для участков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A'B'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имеем:</a:t>
            </a: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  36,5 м/с;  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250 м/с;  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0,5 ·10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см/с; 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2 ·10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см/с.</a:t>
            </a:r>
          </a:p>
          <a:p>
            <a:endParaRPr lang="ru-RU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7143" y="2924944"/>
            <a:ext cx="1362613" cy="8640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8520" y="4149080"/>
            <a:ext cx="8855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Подставляя эти данные в выражение (1), получим значение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&lt; 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т.е. критерий перехода в структурно-неустойчивое состояние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выполняется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310089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462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критерия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перехода в структурно неустойчивое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состояние (370 м/с)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3638" y="5157192"/>
            <a:ext cx="4276725" cy="742950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088737"/>
            <a:ext cx="87849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анализа профиля скорости свободной поверхности получаем следующие значения и подставляем их в критерий (1):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87,3·10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м/с;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295·10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м/с;  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38 ·10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м/с; 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0,87 м/с.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7143" y="2924944"/>
            <a:ext cx="1362613" cy="8640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8520" y="4149080"/>
            <a:ext cx="8855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 критерием (1), при скорости ударника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i="1" baseline="-25000" dirty="0" smtClean="0">
                <a:latin typeface="Times New Roman" pitchFamily="18" charset="0"/>
                <a:cs typeface="Times New Roman" pitchFamily="18" charset="0"/>
              </a:rPr>
              <a:t>уд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= 451 м/с материал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переходит в   структурно-неустойчивое состояние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310089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462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критерия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перехода в структурно неустойчивое состояние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(451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м/с)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5229200"/>
            <a:ext cx="3571875" cy="742950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367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1096283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 algn="just"/>
            <a:r>
              <a:rPr lang="ru-RU" sz="2000" dirty="0" smtClean="0"/>
              <a:t>Проведенные экспериментальные исследования алюминиевого сплава Д-16 показывают, что в зависимости от скорости деформации в ударной волне могут реализоваться два различных режима динамического деформирования. </a:t>
            </a:r>
          </a:p>
          <a:p>
            <a:pPr indent="363538" algn="just"/>
            <a:r>
              <a:rPr lang="ru-RU" sz="2000" dirty="0" smtClean="0"/>
              <a:t>Первый режим, так называемый "</a:t>
            </a:r>
            <a:r>
              <a:rPr lang="ru-RU" sz="2000" dirty="0" err="1" smtClean="0"/>
              <a:t>допороговый</a:t>
            </a:r>
            <a:r>
              <a:rPr lang="ru-RU" sz="2000" dirty="0" smtClean="0"/>
              <a:t> режим динамического деформирования" реализуется в том случае, когда скорость изменения вариации массовой скорости в ударной волне ниже скорости изменения средней скорости (ускорения). </a:t>
            </a:r>
          </a:p>
          <a:p>
            <a:pPr indent="363538" algn="just"/>
            <a:r>
              <a:rPr lang="ru-RU" sz="2000" dirty="0" smtClean="0"/>
              <a:t>Второй режим, наоборот, реализуется при условии, что скорость изменения вариации массовой скорости выше массового ускорения. </a:t>
            </a:r>
          </a:p>
          <a:p>
            <a:pPr indent="363538" algn="just"/>
            <a:r>
              <a:rPr lang="ru-RU" sz="2000" dirty="0" smtClean="0"/>
              <a:t>Указанные выводы подтверждаются аналитической обработкой полученных в эксперименте временных профилей массовой скорости и вариации скорости для двух ударных </a:t>
            </a:r>
            <a:r>
              <a:rPr lang="ru-RU" sz="2000" dirty="0" err="1" smtClean="0"/>
              <a:t>нагружений</a:t>
            </a:r>
            <a:r>
              <a:rPr lang="ru-RU" sz="2000" dirty="0" smtClean="0"/>
              <a:t> мишеней из сплава Д-16: 370 м/с и 451 м/с.</a:t>
            </a:r>
          </a:p>
          <a:p>
            <a:pPr marL="266700" indent="-2667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98884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sz="8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8520" y="1556792"/>
            <a:ext cx="9035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2563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Теоретический анализ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работы лазерного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интерферометра  смещения и лазерного дифференциального интерферометра;</a:t>
            </a:r>
          </a:p>
          <a:p>
            <a:pPr lvl="0" indent="182563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Сборка, настройка и отладка двухканального скоростного интерферометра для измерения скорости свободной поверхности ударно нагружаемых мишеней;</a:t>
            </a:r>
          </a:p>
          <a:p>
            <a:pPr lvl="0" indent="182563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Ударные испытания мишеней из алюминиевого сплава Д16;</a:t>
            </a:r>
          </a:p>
          <a:p>
            <a:pPr indent="182563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Расшифровка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интерферограмм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indent="182563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Анализ результатов: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125" lvl="0" indent="268288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средней скорости свободной поверхности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U(t),</a:t>
            </a:r>
          </a:p>
          <a:p>
            <a:pPr marL="365125" lvl="0" indent="268288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величины дисперсии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D(t)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125" lvl="0" indent="268288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динамического предела текучести,</a:t>
            </a:r>
          </a:p>
          <a:p>
            <a:pPr marL="365125" lvl="0" indent="268288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дефекта массовой скорости.</a:t>
            </a:r>
          </a:p>
          <a:p>
            <a:pPr marL="365125" lvl="0" indent="268288">
              <a:buClr>
                <a:schemeClr val="accent1">
                  <a:lumMod val="75000"/>
                </a:schemeClr>
              </a:buClr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откольной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прочности.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32656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 задачи исследования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 descr="C:\Мои документы\study\Научная работа 2014-2015\Мещеряков Юрий Иванович\Фтографии установки\IMG_2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451" y="1628800"/>
            <a:ext cx="6529098" cy="48965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9154"/>
            <a:ext cx="9144000" cy="14176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Фотография 37 мм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легкогазовой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метательной установки (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пневмокопр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flipH="1">
            <a:off x="5580112" y="2276872"/>
            <a:ext cx="734339" cy="360040"/>
          </a:xfrm>
          <a:prstGeom prst="wedgeRoundRectCallout">
            <a:avLst>
              <a:gd name="adj1" fmla="val 167151"/>
              <a:gd name="adj2" fmla="val 75331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Ствол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flipH="1">
            <a:off x="6444208" y="2276872"/>
            <a:ext cx="1296144" cy="648072"/>
          </a:xfrm>
          <a:prstGeom prst="wedgeRoundRectCallout">
            <a:avLst>
              <a:gd name="adj1" fmla="val 22468"/>
              <a:gd name="adj2" fmla="val 12774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Вакуумная камера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0800000" flipV="1">
            <a:off x="5940152" y="5805264"/>
            <a:ext cx="807773" cy="360040"/>
          </a:xfrm>
          <a:prstGeom prst="wedgeRoundRectCallout">
            <a:avLst>
              <a:gd name="adj1" fmla="val 30149"/>
              <a:gd name="adj2" fmla="val -355241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Лазер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flipH="1">
            <a:off x="1619672" y="2564904"/>
            <a:ext cx="1440160" cy="360040"/>
          </a:xfrm>
          <a:prstGeom prst="wedgeRoundRectCallout">
            <a:avLst>
              <a:gd name="adj1" fmla="val -41009"/>
              <a:gd name="adj2" fmla="val -17975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Осциллограф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1403648" y="4149080"/>
            <a:ext cx="1944216" cy="576064"/>
          </a:xfrm>
          <a:prstGeom prst="wedgeRoundRectCallout">
            <a:avLst>
              <a:gd name="adj1" fmla="val -83171"/>
              <a:gd name="adj2" fmla="val -10193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600" dirty="0" smtClean="0"/>
              <a:t>Измерительный тракт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 flipH="1">
            <a:off x="5580112" y="1700808"/>
            <a:ext cx="2016226" cy="432048"/>
          </a:xfrm>
          <a:prstGeom prst="wedgeRoundRectCallout">
            <a:avLst>
              <a:gd name="adj1" fmla="val 88029"/>
              <a:gd name="adj2" fmla="val 8326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Баллон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газом 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установки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0826" r="15695"/>
          <a:stretch>
            <a:fillRect/>
          </a:stretch>
        </p:blipFill>
        <p:spPr bwMode="auto">
          <a:xfrm>
            <a:off x="251520" y="1484784"/>
            <a:ext cx="5299656" cy="4464496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52120" y="1181065"/>
            <a:ext cx="33843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вакуумная камера;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концевые контакты запуска аппаратуры;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мишень;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ударник;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– направляющий поддон ударника;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ствол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пневмокопра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диафрагма;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камера высокого давления;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устройство прорыва мембраны;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фотодетекторы;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устройство формирования импульса;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 измеритель временных интервалов;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поляроид;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блок задержки сигнала.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409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Ударник и мишень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4" name="Группа 10"/>
          <p:cNvGrpSpPr/>
          <p:nvPr/>
        </p:nvGrpSpPr>
        <p:grpSpPr>
          <a:xfrm>
            <a:off x="323528" y="1187990"/>
            <a:ext cx="4392935" cy="2457034"/>
            <a:chOff x="1848624" y="2636912"/>
            <a:chExt cx="3723136" cy="1847908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3276421" y="2637442"/>
            <a:ext cx="2295339" cy="1841057"/>
          </p:xfrm>
          <a:graphic>
            <a:graphicData uri="http://schemas.openxmlformats.org/presentationml/2006/ole">
              <p:oleObj spid="_x0000_s43010" r:id="rId3" imgW="8448675" imgH="5191125" progId="">
                <p:embed/>
              </p:oleObj>
            </a:graphicData>
          </a:graphic>
        </p:graphicFrame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1848624" y="3990823"/>
              <a:ext cx="1441368" cy="493997"/>
            </a:xfrm>
            <a:prstGeom prst="wedgeRoundRectCallout">
              <a:avLst>
                <a:gd name="adj1" fmla="val 69172"/>
                <a:gd name="adj2" fmla="val -81609"/>
                <a:gd name="adj3" fmla="val 1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Металлический ударник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848624" y="2636912"/>
              <a:ext cx="1447305" cy="609600"/>
            </a:xfrm>
            <a:prstGeom prst="wedgeRoundRectCallout">
              <a:avLst>
                <a:gd name="adj1" fmla="val 109276"/>
                <a:gd name="adj2" fmla="val 19258"/>
                <a:gd name="adj3" fmla="val 1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Направляющий стаканчик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4716016" y="908720"/>
            <a:ext cx="4176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 algn="just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Снаряд состоит из металлического ударника, изготовленного из того же материала, что и мишень и направляющего стаканчика, изготовленного из полиэтилена низкого давления или поликарбоната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65125" algn="just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Направляющий стаканчик имеет три пояска, обеспечивающих плотное прилегание  к стенкам ствола с целью исключения проникания толкающих его газов в область перед снарядом.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6016" y="4221088"/>
            <a:ext cx="4176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Исследуемый образец представляет собой шайбу, диаметром 52 мм и толщиной 2÷15 мм. В лабораторию образцы поступают уже в форме шайбы необходимого диаметра. Но основная поверхность требует обработки – шлифовки до зеркального состояния.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38"/>
          <p:cNvGrpSpPr/>
          <p:nvPr/>
        </p:nvGrpSpPr>
        <p:grpSpPr>
          <a:xfrm>
            <a:off x="683568" y="3789040"/>
            <a:ext cx="2232248" cy="2736304"/>
            <a:chOff x="1403648" y="3789040"/>
            <a:chExt cx="2232248" cy="2736304"/>
          </a:xfrm>
        </p:grpSpPr>
        <p:grpSp>
          <p:nvGrpSpPr>
            <p:cNvPr id="9" name="Группа 33"/>
            <p:cNvGrpSpPr/>
            <p:nvPr/>
          </p:nvGrpSpPr>
          <p:grpSpPr>
            <a:xfrm>
              <a:off x="1403648" y="4077072"/>
              <a:ext cx="1728192" cy="2448272"/>
              <a:chOff x="1331640" y="3645024"/>
              <a:chExt cx="1728192" cy="2448272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331640" y="3861048"/>
                <a:ext cx="1528201" cy="19648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1835696" y="3645024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267744" y="3645024"/>
                <a:ext cx="0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/>
              <p:cNvCxnSpPr/>
              <p:nvPr/>
            </p:nvCxnSpPr>
            <p:spPr>
              <a:xfrm>
                <a:off x="1835696" y="3717032"/>
                <a:ext cx="432048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 flipH="1">
                <a:off x="2051720" y="4077072"/>
                <a:ext cx="504056" cy="1584176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/>
              <p:nvPr/>
            </p:nvCxnSpPr>
            <p:spPr>
              <a:xfrm flipH="1">
                <a:off x="2555776" y="3645024"/>
                <a:ext cx="144016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699792" y="3645024"/>
                <a:ext cx="3600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 стрелкой 30"/>
              <p:cNvCxnSpPr/>
              <p:nvPr/>
            </p:nvCxnSpPr>
            <p:spPr>
              <a:xfrm flipV="1">
                <a:off x="1907704" y="5661248"/>
                <a:ext cx="144016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691680" y="3841303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2÷15 мм</a:t>
              </a:r>
              <a:endParaRPr lang="ru-RU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99792" y="3789040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Ø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52 мм</a:t>
              </a:r>
              <a:endParaRPr lang="ru-RU" sz="1400" dirty="0"/>
            </a:p>
          </p:txBody>
        </p:sp>
      </p:grp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2411760" y="4293096"/>
            <a:ext cx="2088232" cy="864096"/>
          </a:xfrm>
          <a:prstGeom prst="wedgeRoundRectCallout">
            <a:avLst>
              <a:gd name="adj1" fmla="val -70099"/>
              <a:gd name="adj2" fmla="val 93157"/>
              <a:gd name="adj3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Поверхность мишени, отполированная до зеркального блеска.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одноканального  дифференциального интерферометра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5508104" y="1906954"/>
            <a:ext cx="3312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Свободная поверхность мишени;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Полупрозрачное зеркало;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Зеркало;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ФЭУ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– Фотоэлектронные умножители;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АБВ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АГДВ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– различные пути пройденные лазером.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762" name="Group 66"/>
          <p:cNvGrpSpPr>
            <a:grpSpLocks/>
          </p:cNvGrpSpPr>
          <p:nvPr/>
        </p:nvGrpSpPr>
        <p:grpSpPr bwMode="auto">
          <a:xfrm>
            <a:off x="419993" y="1881435"/>
            <a:ext cx="4872087" cy="3707805"/>
            <a:chOff x="1114" y="2309"/>
            <a:chExt cx="9143" cy="6209"/>
          </a:xfrm>
        </p:grpSpPr>
        <p:grpSp>
          <p:nvGrpSpPr>
            <p:cNvPr id="29763" name="Group 67"/>
            <p:cNvGrpSpPr>
              <a:grpSpLocks/>
            </p:cNvGrpSpPr>
            <p:nvPr/>
          </p:nvGrpSpPr>
          <p:grpSpPr bwMode="auto">
            <a:xfrm>
              <a:off x="1249" y="2680"/>
              <a:ext cx="8233" cy="5563"/>
              <a:chOff x="1249" y="2680"/>
              <a:chExt cx="8233" cy="5563"/>
            </a:xfrm>
          </p:grpSpPr>
          <p:sp>
            <p:nvSpPr>
              <p:cNvPr id="29764" name="Line 68"/>
              <p:cNvSpPr>
                <a:spLocks noChangeShapeType="1"/>
              </p:cNvSpPr>
              <p:nvPr/>
            </p:nvSpPr>
            <p:spPr bwMode="auto">
              <a:xfrm>
                <a:off x="1701" y="6565"/>
                <a:ext cx="360" cy="45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65" name="Line 69"/>
              <p:cNvSpPr>
                <a:spLocks noChangeShapeType="1"/>
              </p:cNvSpPr>
              <p:nvPr/>
            </p:nvSpPr>
            <p:spPr bwMode="auto">
              <a:xfrm flipV="1">
                <a:off x="1925" y="4359"/>
                <a:ext cx="0" cy="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66" name="Line 70"/>
              <p:cNvSpPr>
                <a:spLocks noChangeShapeType="1"/>
              </p:cNvSpPr>
              <p:nvPr/>
            </p:nvSpPr>
            <p:spPr bwMode="auto">
              <a:xfrm flipV="1">
                <a:off x="1821" y="5692"/>
                <a:ext cx="393" cy="38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67" name="Line 71"/>
              <p:cNvSpPr>
                <a:spLocks noChangeShapeType="1"/>
              </p:cNvSpPr>
              <p:nvPr/>
            </p:nvSpPr>
            <p:spPr bwMode="auto">
              <a:xfrm>
                <a:off x="1941" y="5958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68" name="Line 72"/>
              <p:cNvSpPr>
                <a:spLocks noChangeShapeType="1"/>
              </p:cNvSpPr>
              <p:nvPr/>
            </p:nvSpPr>
            <p:spPr bwMode="auto">
              <a:xfrm flipV="1">
                <a:off x="4101" y="2925"/>
                <a:ext cx="0" cy="30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69" name="Line 73"/>
              <p:cNvSpPr>
                <a:spLocks noChangeShapeType="1"/>
              </p:cNvSpPr>
              <p:nvPr/>
            </p:nvSpPr>
            <p:spPr bwMode="auto">
              <a:xfrm flipV="1">
                <a:off x="1701" y="4288"/>
                <a:ext cx="36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70" name="Line 74"/>
              <p:cNvSpPr>
                <a:spLocks noChangeShapeType="1"/>
              </p:cNvSpPr>
              <p:nvPr/>
            </p:nvSpPr>
            <p:spPr bwMode="auto">
              <a:xfrm>
                <a:off x="1941" y="4417"/>
                <a:ext cx="6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71" name="Line 75"/>
              <p:cNvSpPr>
                <a:spLocks noChangeShapeType="1"/>
              </p:cNvSpPr>
              <p:nvPr/>
            </p:nvSpPr>
            <p:spPr bwMode="auto">
              <a:xfrm>
                <a:off x="8901" y="4177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72" name="Line 76"/>
              <p:cNvSpPr>
                <a:spLocks noChangeShapeType="1"/>
              </p:cNvSpPr>
              <p:nvPr/>
            </p:nvSpPr>
            <p:spPr bwMode="auto">
              <a:xfrm flipH="1">
                <a:off x="4101" y="4417"/>
                <a:ext cx="480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73" name="Line 77"/>
              <p:cNvSpPr>
                <a:spLocks noChangeShapeType="1"/>
              </p:cNvSpPr>
              <p:nvPr/>
            </p:nvSpPr>
            <p:spPr bwMode="auto">
              <a:xfrm>
                <a:off x="3981" y="4648"/>
                <a:ext cx="36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74" name="Line 78"/>
              <p:cNvSpPr>
                <a:spLocks noChangeShapeType="1"/>
              </p:cNvSpPr>
              <p:nvPr/>
            </p:nvSpPr>
            <p:spPr bwMode="auto">
              <a:xfrm flipV="1">
                <a:off x="3966" y="2760"/>
                <a:ext cx="240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75" name="Line 79"/>
              <p:cNvSpPr>
                <a:spLocks noChangeShapeType="1"/>
              </p:cNvSpPr>
              <p:nvPr/>
            </p:nvSpPr>
            <p:spPr bwMode="auto">
              <a:xfrm>
                <a:off x="4101" y="2910"/>
                <a:ext cx="31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76" name="Text Box 80"/>
              <p:cNvSpPr txBox="1">
                <a:spLocks noChangeArrowheads="1"/>
              </p:cNvSpPr>
              <p:nvPr/>
            </p:nvSpPr>
            <p:spPr bwMode="auto">
              <a:xfrm>
                <a:off x="7221" y="2680"/>
                <a:ext cx="144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ФЭУ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9777" name="Group 81"/>
              <p:cNvGrpSpPr>
                <a:grpSpLocks/>
              </p:cNvGrpSpPr>
              <p:nvPr/>
            </p:nvGrpSpPr>
            <p:grpSpPr bwMode="auto">
              <a:xfrm>
                <a:off x="1581" y="6184"/>
                <a:ext cx="7200" cy="2059"/>
                <a:chOff x="1581" y="6184"/>
                <a:chExt cx="7200" cy="2059"/>
              </a:xfrm>
            </p:grpSpPr>
            <p:sp>
              <p:nvSpPr>
                <p:cNvPr id="29778" name="Line 82"/>
                <p:cNvSpPr>
                  <a:spLocks noChangeShapeType="1"/>
                </p:cNvSpPr>
                <p:nvPr/>
              </p:nvSpPr>
              <p:spPr bwMode="auto">
                <a:xfrm>
                  <a:off x="2421" y="7518"/>
                  <a:ext cx="3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79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5781" y="7158"/>
                  <a:ext cx="228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80" name="Line 84"/>
                <p:cNvSpPr>
                  <a:spLocks noChangeShapeType="1"/>
                </p:cNvSpPr>
                <p:nvPr/>
              </p:nvSpPr>
              <p:spPr bwMode="auto">
                <a:xfrm flipH="1" flipV="1">
                  <a:off x="5651" y="6798"/>
                  <a:ext cx="241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81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1941" y="6798"/>
                  <a:ext cx="371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82" name="Line 86"/>
                <p:cNvSpPr>
                  <a:spLocks noChangeShapeType="1"/>
                </p:cNvSpPr>
                <p:nvPr/>
              </p:nvSpPr>
              <p:spPr bwMode="auto">
                <a:xfrm>
                  <a:off x="5651" y="6703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arrow" w="med" len="med"/>
                  <a:tailEnd type="arrow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83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1581" y="7278"/>
                  <a:ext cx="1320" cy="4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Лазер</a:t>
                  </a: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9784" name="Rectangle 88"/>
                <p:cNvSpPr>
                  <a:spLocks noChangeArrowheads="1"/>
                </p:cNvSpPr>
                <p:nvPr/>
              </p:nvSpPr>
              <p:spPr bwMode="auto">
                <a:xfrm>
                  <a:off x="8061" y="6184"/>
                  <a:ext cx="240" cy="19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85" name="Rectangle 89"/>
                <p:cNvSpPr>
                  <a:spLocks noChangeArrowheads="1"/>
                </p:cNvSpPr>
                <p:nvPr/>
              </p:nvSpPr>
              <p:spPr bwMode="auto">
                <a:xfrm>
                  <a:off x="8661" y="6184"/>
                  <a:ext cx="120" cy="19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86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8421" y="714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87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7514" y="7758"/>
                  <a:ext cx="475" cy="4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9788" name="Text Box 92"/>
              <p:cNvSpPr txBox="1">
                <a:spLocks noChangeArrowheads="1"/>
              </p:cNvSpPr>
              <p:nvPr/>
            </p:nvSpPr>
            <p:spPr bwMode="auto">
              <a:xfrm>
                <a:off x="2214" y="5353"/>
                <a:ext cx="475" cy="4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789" name="Text Box 93"/>
              <p:cNvSpPr txBox="1">
                <a:spLocks noChangeArrowheads="1"/>
              </p:cNvSpPr>
              <p:nvPr/>
            </p:nvSpPr>
            <p:spPr bwMode="auto">
              <a:xfrm>
                <a:off x="4221" y="5838"/>
                <a:ext cx="475" cy="4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Б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790" name="Text Box 94"/>
              <p:cNvSpPr txBox="1">
                <a:spLocks noChangeArrowheads="1"/>
              </p:cNvSpPr>
              <p:nvPr/>
            </p:nvSpPr>
            <p:spPr bwMode="auto">
              <a:xfrm>
                <a:off x="3406" y="4523"/>
                <a:ext cx="475" cy="4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ru-RU" sz="1400" b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791" name="Text Box 95"/>
              <p:cNvSpPr txBox="1">
                <a:spLocks noChangeArrowheads="1"/>
              </p:cNvSpPr>
              <p:nvPr/>
            </p:nvSpPr>
            <p:spPr bwMode="auto">
              <a:xfrm>
                <a:off x="1346" y="3932"/>
                <a:ext cx="475" cy="4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Г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792" name="Text Box 96"/>
              <p:cNvSpPr txBox="1">
                <a:spLocks noChangeArrowheads="1"/>
              </p:cNvSpPr>
              <p:nvPr/>
            </p:nvSpPr>
            <p:spPr bwMode="auto">
              <a:xfrm>
                <a:off x="9007" y="4163"/>
                <a:ext cx="475" cy="4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Д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793" name="Text Box 97"/>
              <p:cNvSpPr txBox="1">
                <a:spLocks noChangeArrowheads="1"/>
              </p:cNvSpPr>
              <p:nvPr/>
            </p:nvSpPr>
            <p:spPr bwMode="auto">
              <a:xfrm>
                <a:off x="4457" y="4777"/>
                <a:ext cx="475" cy="4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8" name="Text Box 94"/>
              <p:cNvSpPr txBox="1">
                <a:spLocks noChangeArrowheads="1"/>
              </p:cNvSpPr>
              <p:nvPr/>
            </p:nvSpPr>
            <p:spPr bwMode="auto">
              <a:xfrm>
                <a:off x="1249" y="5444"/>
                <a:ext cx="475" cy="4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Line 68"/>
              <p:cNvSpPr>
                <a:spLocks noChangeShapeType="1"/>
              </p:cNvSpPr>
              <p:nvPr/>
            </p:nvSpPr>
            <p:spPr bwMode="auto">
              <a:xfrm flipH="1">
                <a:off x="3906" y="5745"/>
                <a:ext cx="405" cy="48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1114" y="2309"/>
              <a:ext cx="9143" cy="6209"/>
            </a:xfrm>
            <a:prstGeom prst="rect">
              <a:avLst/>
            </a:prstGeom>
            <a:noFill/>
            <a:ln w="19050">
              <a:solidFill>
                <a:srgbClr val="F7964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Интерферограмма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профиля скорости свободной поверхности в алюминии Д16 при скорости ударника 370 м/с</a:t>
            </a:r>
          </a:p>
          <a:p>
            <a:endParaRPr lang="ru-RU" sz="1600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0" y="836712"/>
          <a:ext cx="9219361" cy="5627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Интерферограмма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профиля скорости свободной поверхности в алюминии Д16 при скорости ударника 451 м/с</a:t>
            </a:r>
          </a:p>
          <a:p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0" y="476672"/>
          <a:ext cx="9857160" cy="604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5940152" y="4653136"/>
            <a:ext cx="2656651" cy="1028523"/>
          </a:xfrm>
          <a:prstGeom prst="rect">
            <a:avLst/>
          </a:prstGeom>
          <a:solidFill>
            <a:srgbClr val="FFFFFF"/>
          </a:solidFill>
          <a:ln w="15875"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Алюминий Д16</a:t>
            </a:r>
          </a:p>
          <a:p>
            <a:pPr algn="l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Скорость ударника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451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м/с</a:t>
            </a:r>
          </a:p>
          <a:p>
            <a:pPr algn="l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Толщина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мишени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15 мм</a:t>
            </a:r>
          </a:p>
          <a:p>
            <a:pPr algn="l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Толщина ударника  3 мм</a:t>
            </a:r>
          </a:p>
          <a:p>
            <a:pPr algn="l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Постоянная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интерферометра 100 м/с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864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скорость частиц </a:t>
            </a:r>
            <a:r>
              <a:rPr lang="en-US" sz="4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V(t)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дисперсия скорости частиц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D(t)</a:t>
            </a:r>
            <a:endParaRPr lang="ru-RU" sz="44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51" name="Picture 5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060848"/>
            <a:ext cx="2173742" cy="86409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2915816" y="1772816"/>
            <a:ext cx="687625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22300" marR="0" lvl="0" indent="-622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V(t)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 времени средней скорости части;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22300" indent="-6223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N(t)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изменение числа биений интерференционного сигнала;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22300" lvl="0" indent="-6223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𝜆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длина волны лазерного излучения;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22300" lvl="0" indent="-6223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𝜏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врем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задержки лазерного луча в плече задержки интерферометра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54"/>
          <p:cNvSpPr>
            <a:spLocks noChangeArrowheads="1"/>
          </p:cNvSpPr>
          <p:nvPr/>
        </p:nvSpPr>
        <p:spPr bwMode="auto">
          <a:xfrm>
            <a:off x="1079612" y="4951040"/>
            <a:ext cx="69847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22300" marR="0" lvl="0" indent="-622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D(t)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изменение ширины распределения частиц по скоростям</a:t>
            </a:r>
            <a:r>
              <a:rPr kumimoji="0" lang="ru-RU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(или корень из дисперсии скорости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частиц)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22300" indent="-6223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/>
              <a:t>U</a:t>
            </a:r>
            <a:r>
              <a:rPr lang="en-US" sz="2000" b="1" baseline="-25000" dirty="0" err="1" smtClean="0"/>
              <a:t>int</a:t>
            </a:r>
            <a:r>
              <a:rPr lang="en-US" sz="2000" b="1" baseline="-25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постоянная интерферометра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22300" lvl="0" indent="-6223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контрастность</a:t>
            </a:r>
            <a:r>
              <a:rPr kumimoji="0" lang="ru-RU" sz="2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интерференционного сигнала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56" name="Rectangle 5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57" name="Rectangle 57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9" name="Rectangle 5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58" name="Picture 5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6687" y="3861048"/>
            <a:ext cx="3150627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25660" name="Rectangle 6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125760" y="3501008"/>
            <a:ext cx="889248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3781</TotalTime>
  <Words>1154</Words>
  <Application>Microsoft Office PowerPoint</Application>
  <PresentationFormat>Экран (4:3)</PresentationFormat>
  <Paragraphs>187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Санкт-Петербургский политехнический университет Петра Великого Институт прикладной математики и механики  Кафедра “Теоретическая Механика”  Институт Проблем Машиноведения  Российской  Академии Наук  (ИПМаш РАН) Лаборатория: «Физика разрушений» </vt:lpstr>
      <vt:lpstr>Слайд 2</vt:lpstr>
      <vt:lpstr>Фотография 37 мм легкогазовой метательной установки (пневмокопр) </vt:lpstr>
      <vt:lpstr>Схема установки</vt:lpstr>
      <vt:lpstr>Ударник и мишень</vt:lpstr>
      <vt:lpstr>Схема одноканального  дифференциального интерферометра</vt:lpstr>
      <vt:lpstr>Слайд 7</vt:lpstr>
      <vt:lpstr>Слайд 8</vt:lpstr>
      <vt:lpstr>Слайд 9</vt:lpstr>
      <vt:lpstr>Профиль скорости и вариация для алюминия Д16 (скорость ударника 370 м/с) </vt:lpstr>
      <vt:lpstr>Слайд 11</vt:lpstr>
      <vt:lpstr>Слайд 12</vt:lpstr>
      <vt:lpstr>Расчет динамических характеристик</vt:lpstr>
      <vt:lpstr>Слайд 14</vt:lpstr>
      <vt:lpstr>Слайд 15</vt:lpstr>
      <vt:lpstr>Слайд 16</vt:lpstr>
      <vt:lpstr>Выводы: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Санкт-Петербургский политехнический университет Петра ВеликогоИнститут прикладной математики и механики (Физико-Механический факультет)Кафедра “Теоретическая</dc:title>
  <dc:creator>Lugash</dc:creator>
  <cp:lastModifiedBy>Алексей Яшин</cp:lastModifiedBy>
  <cp:revision>154</cp:revision>
  <dcterms:created xsi:type="dcterms:W3CDTF">2015-04-24T18:15:55Z</dcterms:created>
  <dcterms:modified xsi:type="dcterms:W3CDTF">2015-06-14T09:27:48Z</dcterms:modified>
</cp:coreProperties>
</file>