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err="1" smtClean="0"/>
              <a:t>O</a:t>
            </a:r>
            <a:r>
              <a:rPr lang="en-US" dirty="0" err="1" smtClean="0"/>
              <a:t>pen</a:t>
            </a:r>
            <a:r>
              <a:rPr lang="en-US" sz="4400" dirty="0" err="1" smtClean="0"/>
              <a:t>G</a:t>
            </a:r>
            <a:r>
              <a:rPr lang="en-US" sz="4400" dirty="0" err="1"/>
              <a:t>l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Презентация студентки </a:t>
            </a:r>
            <a:r>
              <a:rPr lang="en-US" dirty="0" smtClean="0"/>
              <a:t>23632/2 </a:t>
            </a:r>
            <a:r>
              <a:rPr lang="ru-RU" dirty="0" smtClean="0"/>
              <a:t>Троцкой </a:t>
            </a:r>
            <a:r>
              <a:rPr lang="ru-RU" dirty="0" err="1" smtClean="0"/>
              <a:t>валерии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6379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OpenGL – </a:t>
            </a:r>
            <a:r>
              <a:rPr lang="ru-RU" dirty="0" smtClean="0"/>
              <a:t>это спецификация, </a:t>
            </a:r>
            <a:r>
              <a:rPr lang="ru-RU" dirty="0"/>
              <a:t>определяющая </a:t>
            </a:r>
            <a:r>
              <a:rPr lang="ru-RU" dirty="0" smtClean="0"/>
              <a:t>независимый </a:t>
            </a:r>
            <a:r>
              <a:rPr lang="ru-RU" dirty="0"/>
              <a:t>от языка </a:t>
            </a:r>
            <a:r>
              <a:rPr lang="ru-RU" dirty="0" smtClean="0"/>
              <a:t>программирования</a:t>
            </a:r>
            <a:r>
              <a:rPr lang="ru-RU" dirty="0"/>
              <a:t> программный интерфейс для написания приложений, использующих двумерную и трёхмерную компьютерную </a:t>
            </a:r>
            <a:r>
              <a:rPr lang="ru-RU" dirty="0" smtClean="0"/>
              <a:t>графику, то есть существует некоторый фиксированный набор возможностей, а реализация зависит от конкретной платформы.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ru-RU" dirty="0" smtClean="0"/>
              <a:t>Для успешной работы в </a:t>
            </a:r>
            <a:r>
              <a:rPr lang="en-US" dirty="0" smtClean="0"/>
              <a:t>OpenGL</a:t>
            </a:r>
            <a:r>
              <a:rPr lang="ru-RU" dirty="0" smtClean="0"/>
              <a:t> необходимо знание основ линейной алгебры и стереометрии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3285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Именования функций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68585"/>
          </a:xfrm>
        </p:spPr>
        <p:txBody>
          <a:bodyPr>
            <a:normAutofit/>
          </a:bodyPr>
          <a:lstStyle/>
          <a:p>
            <a:r>
              <a:rPr lang="ru-RU" dirty="0" smtClean="0"/>
              <a:t>Все функции начинаются с приставки </a:t>
            </a:r>
            <a:r>
              <a:rPr lang="ru-RU" dirty="0"/>
              <a:t> </a:t>
            </a:r>
            <a:r>
              <a:rPr lang="en-US" b="1" dirty="0" err="1" smtClean="0"/>
              <a:t>gl</a:t>
            </a:r>
            <a:endParaRPr lang="ru-RU" b="1" dirty="0" smtClean="0"/>
          </a:p>
          <a:p>
            <a:r>
              <a:rPr lang="ru-RU" dirty="0" smtClean="0"/>
              <a:t>Функции, задающие параметры, характеризующиеся набором чисел (координата, цвет, </a:t>
            </a:r>
            <a:r>
              <a:rPr lang="en-US" dirty="0" err="1" smtClean="0"/>
              <a:t>etc</a:t>
            </a:r>
            <a:r>
              <a:rPr lang="ru-RU" dirty="0" smtClean="0"/>
              <a:t>.), имеют определенные суффиксы: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- число</a:t>
            </a:r>
            <a:r>
              <a:rPr lang="ru-RU" dirty="0"/>
              <a:t> принимаемых </a:t>
            </a:r>
            <a:r>
              <a:rPr lang="ru-RU" dirty="0" smtClean="0"/>
              <a:t>параметров (</a:t>
            </a:r>
            <a:r>
              <a:rPr lang="ru-RU" b="1" dirty="0"/>
              <a:t>1</a:t>
            </a:r>
            <a:r>
              <a:rPr lang="ru-RU" dirty="0"/>
              <a:t>, </a:t>
            </a:r>
            <a:r>
              <a:rPr lang="ru-RU" b="1" dirty="0"/>
              <a:t>2</a:t>
            </a:r>
            <a:r>
              <a:rPr lang="ru-RU" dirty="0"/>
              <a:t>, </a:t>
            </a:r>
            <a:r>
              <a:rPr lang="ru-RU" b="1" dirty="0"/>
              <a:t>3</a:t>
            </a:r>
            <a:r>
              <a:rPr lang="ru-RU" dirty="0"/>
              <a:t>, </a:t>
            </a:r>
            <a:r>
              <a:rPr lang="ru-RU" b="1" dirty="0" smtClean="0"/>
              <a:t>4)</a:t>
            </a:r>
          </a:p>
          <a:p>
            <a:pPr marL="0" indent="0">
              <a:buNone/>
            </a:pPr>
            <a:r>
              <a:rPr lang="ru-RU" b="1" dirty="0"/>
              <a:t>	</a:t>
            </a:r>
            <a:r>
              <a:rPr lang="ru-RU" dirty="0" smtClean="0"/>
              <a:t>- </a:t>
            </a:r>
            <a:r>
              <a:rPr lang="ru-RU" dirty="0"/>
              <a:t>тип принимаемых </a:t>
            </a:r>
            <a:r>
              <a:rPr lang="ru-RU" dirty="0" smtClean="0"/>
              <a:t>параметров (</a:t>
            </a:r>
            <a:r>
              <a:rPr lang="en-US" b="1" dirty="0" smtClean="0"/>
              <a:t>b</a:t>
            </a:r>
            <a:r>
              <a:rPr lang="en-US" dirty="0" smtClean="0"/>
              <a:t>,</a:t>
            </a:r>
            <a:r>
              <a:rPr lang="en-US" dirty="0"/>
              <a:t> </a:t>
            </a:r>
            <a:r>
              <a:rPr lang="en-US" b="1" dirty="0"/>
              <a:t>s</a:t>
            </a:r>
            <a:r>
              <a:rPr lang="en-US" dirty="0"/>
              <a:t>, </a:t>
            </a:r>
            <a:r>
              <a:rPr lang="en-US" b="1" dirty="0" err="1"/>
              <a:t>i</a:t>
            </a:r>
            <a:r>
              <a:rPr lang="en-US" dirty="0"/>
              <a:t>, </a:t>
            </a:r>
            <a:r>
              <a:rPr lang="en-US" b="1" dirty="0"/>
              <a:t>f</a:t>
            </a:r>
            <a:r>
              <a:rPr lang="en-US" dirty="0"/>
              <a:t>, </a:t>
            </a:r>
            <a:r>
              <a:rPr lang="en-US" b="1" dirty="0"/>
              <a:t>d</a:t>
            </a:r>
            <a:r>
              <a:rPr lang="en-US" dirty="0"/>
              <a:t>, </a:t>
            </a:r>
            <a:r>
              <a:rPr lang="en-US" b="1" dirty="0" err="1"/>
              <a:t>ub</a:t>
            </a:r>
            <a:r>
              <a:rPr lang="en-US" dirty="0"/>
              <a:t>, </a:t>
            </a:r>
            <a:r>
              <a:rPr lang="en-US" b="1" dirty="0"/>
              <a:t>us</a:t>
            </a:r>
            <a:r>
              <a:rPr lang="en-US" dirty="0"/>
              <a:t>, </a:t>
            </a:r>
            <a:r>
              <a:rPr lang="en-US" b="1" dirty="0" err="1" smtClean="0"/>
              <a:t>ui</a:t>
            </a:r>
            <a:r>
              <a:rPr lang="en-US" b="1" dirty="0" smtClean="0"/>
              <a:t> - </a:t>
            </a:r>
            <a:r>
              <a:rPr lang="en-US" dirty="0"/>
              <a:t> </a:t>
            </a:r>
            <a:r>
              <a:rPr lang="en-US" b="1" dirty="0" smtClean="0"/>
              <a:t>byte</a:t>
            </a:r>
            <a:r>
              <a:rPr lang="ru-RU" b="1" dirty="0" smtClean="0"/>
              <a:t>, </a:t>
            </a:r>
            <a:r>
              <a:rPr lang="en-US" b="1" dirty="0" smtClean="0"/>
              <a:t>short, </a:t>
            </a:r>
            <a:r>
              <a:rPr lang="en-US" b="1" dirty="0" err="1" smtClean="0"/>
              <a:t>int</a:t>
            </a:r>
            <a:r>
              <a:rPr lang="ru-RU" b="1" dirty="0" smtClean="0"/>
              <a:t>, </a:t>
            </a:r>
            <a:r>
              <a:rPr lang="en-US" b="1" dirty="0" smtClean="0"/>
              <a:t>float</a:t>
            </a:r>
            <a:r>
              <a:rPr lang="ru-RU" b="1" dirty="0" smtClean="0"/>
              <a:t>, </a:t>
            </a:r>
            <a:r>
              <a:rPr lang="en-US" b="1" dirty="0" smtClean="0"/>
              <a:t>double</a:t>
            </a:r>
            <a:r>
              <a:rPr lang="ru-RU" b="1" dirty="0" smtClean="0"/>
              <a:t>, </a:t>
            </a:r>
            <a:r>
              <a:rPr lang="en-US" b="1" dirty="0"/>
              <a:t>unsigned byte, </a:t>
            </a:r>
            <a:r>
              <a:rPr lang="en-US" b="1" dirty="0" smtClean="0"/>
              <a:t>	  	  unsigned </a:t>
            </a:r>
            <a:r>
              <a:rPr lang="en-US" b="1" dirty="0"/>
              <a:t>short, unsigned </a:t>
            </a:r>
            <a:r>
              <a:rPr lang="en-US" b="1" dirty="0" err="1" smtClean="0"/>
              <a:t>int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ru-RU" dirty="0"/>
              <a:t>если </a:t>
            </a:r>
            <a:r>
              <a:rPr lang="ru-RU" dirty="0"/>
              <a:t>п</a:t>
            </a:r>
            <a:r>
              <a:rPr lang="ru-RU" dirty="0" smtClean="0"/>
              <a:t>араметры </a:t>
            </a:r>
            <a:r>
              <a:rPr lang="ru-RU" dirty="0"/>
              <a:t>передаются в виде массива, то к названию функции дописывается буква </a:t>
            </a:r>
            <a:r>
              <a:rPr lang="ru-RU" b="1" dirty="0" smtClean="0"/>
              <a:t>v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Пример: </a:t>
            </a:r>
            <a:r>
              <a:rPr lang="en-US" dirty="0"/>
              <a:t>glColor3f(1.0, 1.0, 1.0</a:t>
            </a:r>
            <a:r>
              <a:rPr lang="en-US" dirty="0" smtClean="0"/>
              <a:t>)</a:t>
            </a:r>
            <a:r>
              <a:rPr lang="ru-RU" dirty="0" smtClean="0"/>
              <a:t> - три </a:t>
            </a:r>
            <a:r>
              <a:rPr lang="ru-RU" dirty="0" err="1"/>
              <a:t>float</a:t>
            </a:r>
            <a:r>
              <a:rPr lang="ru-RU" dirty="0"/>
              <a:t>-параметра в диапазоне от 0 до 1 - </a:t>
            </a:r>
            <a:r>
              <a:rPr lang="ru-RU" dirty="0" err="1"/>
              <a:t>red</a:t>
            </a:r>
            <a:r>
              <a:rPr lang="ru-RU" dirty="0"/>
              <a:t>, </a:t>
            </a:r>
            <a:r>
              <a:rPr lang="ru-RU" dirty="0" err="1"/>
              <a:t>green</a:t>
            </a:r>
            <a:r>
              <a:rPr lang="ru-RU" dirty="0"/>
              <a:t>, </a:t>
            </a:r>
            <a:r>
              <a:rPr lang="ru-RU" dirty="0" err="1" smtClean="0"/>
              <a:t>blue</a:t>
            </a:r>
            <a:r>
              <a:rPr lang="ru-RU" dirty="0" smtClean="0"/>
              <a:t>.</a:t>
            </a:r>
            <a:endParaRPr lang="en-US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0048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Графика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1828800"/>
            <a:ext cx="11029615" cy="502920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Все графические объекты в OpenGL представляют собой набор точек, линий и многоугольников. Существует 10 </a:t>
            </a:r>
            <a:r>
              <a:rPr lang="ru-RU" dirty="0" smtClean="0"/>
              <a:t>примитивов</a:t>
            </a:r>
            <a:r>
              <a:rPr lang="ru-RU" dirty="0"/>
              <a:t>, </a:t>
            </a:r>
            <a:r>
              <a:rPr lang="ru-RU" dirty="0" smtClean="0"/>
              <a:t>задающихся вершинами, при</a:t>
            </a:r>
            <a:r>
              <a:rPr lang="ru-RU" dirty="0"/>
              <a:t> помощи которых строятся все </a:t>
            </a:r>
            <a:r>
              <a:rPr lang="ru-RU" dirty="0" smtClean="0"/>
              <a:t>объекты:</a:t>
            </a:r>
          </a:p>
          <a:p>
            <a:pPr marL="0" indent="0">
              <a:buNone/>
            </a:pPr>
            <a:r>
              <a:rPr lang="ru-RU" b="1" dirty="0"/>
              <a:t>	</a:t>
            </a:r>
            <a:r>
              <a:rPr lang="ru-RU" dirty="0" smtClean="0"/>
              <a:t>-</a:t>
            </a:r>
            <a:r>
              <a:rPr lang="ru-RU" b="1" dirty="0" smtClean="0"/>
              <a:t> GL_POINTS</a:t>
            </a:r>
            <a:r>
              <a:rPr lang="ru-RU" dirty="0"/>
              <a:t> — каждая вершина задает </a:t>
            </a:r>
            <a:r>
              <a:rPr lang="ru-RU" dirty="0" smtClean="0"/>
              <a:t>точку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- </a:t>
            </a:r>
            <a:r>
              <a:rPr lang="ru-RU" b="1" dirty="0"/>
              <a:t>GL_LINES</a:t>
            </a:r>
            <a:r>
              <a:rPr lang="ru-RU" dirty="0"/>
              <a:t> — каждая отдельная пара вершин задает линию</a:t>
            </a:r>
          </a:p>
          <a:p>
            <a:pPr marL="0" indent="0">
              <a:buNone/>
            </a:pPr>
            <a:r>
              <a:rPr lang="ru-RU" dirty="0" smtClean="0"/>
              <a:t>	- </a:t>
            </a:r>
            <a:r>
              <a:rPr lang="ru-RU" b="1" dirty="0"/>
              <a:t>GL_LINE_LOOP</a:t>
            </a:r>
            <a:r>
              <a:rPr lang="ru-RU" dirty="0"/>
              <a:t> — каждая пара вершин задает </a:t>
            </a:r>
            <a:r>
              <a:rPr lang="ru-RU" dirty="0" smtClean="0"/>
              <a:t>линию, последняя вершина соединяется с первой 	(создание замкнутой фигуры)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- </a:t>
            </a:r>
            <a:r>
              <a:rPr lang="ru-RU" b="1" dirty="0"/>
              <a:t>GL_POLYGON</a:t>
            </a:r>
            <a:r>
              <a:rPr lang="ru-RU" dirty="0"/>
              <a:t> — задает многоугольник с количеством углов равным количеству заданных </a:t>
            </a:r>
            <a:r>
              <a:rPr lang="ru-RU" dirty="0" smtClean="0"/>
              <a:t>вершин</a:t>
            </a:r>
            <a:endParaRPr lang="ru-RU" dirty="0"/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dirty="0" smtClean="0"/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dirty="0" smtClean="0"/>
              <a:t>Окружность задается как многоугольник с большим количеством сторон: 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200" b="1" dirty="0" err="1" smtClean="0">
                <a:solidFill>
                  <a:srgbClr val="0066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ru-RU" sz="1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r>
              <a:rPr lang="ru-RU" sz="12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drawCircle</a:t>
            </a:r>
            <a:r>
              <a:rPr lang="ru-RU" sz="1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ru-RU" sz="1200" b="1" dirty="0" err="1">
                <a:solidFill>
                  <a:srgbClr val="8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  <a:r>
              <a:rPr lang="ru-RU" sz="1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x, </a:t>
            </a:r>
            <a:r>
              <a:rPr lang="ru-RU" sz="1200" b="1" dirty="0" err="1">
                <a:solidFill>
                  <a:srgbClr val="8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  <a:r>
              <a:rPr lang="ru-RU" sz="1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y, </a:t>
            </a:r>
            <a:r>
              <a:rPr lang="ru-RU" sz="1200" b="1" dirty="0" err="1">
                <a:solidFill>
                  <a:srgbClr val="8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  <a:r>
              <a:rPr lang="ru-RU" sz="1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r, </a:t>
            </a:r>
            <a:r>
              <a:rPr lang="ru-RU" sz="1200" b="1" dirty="0" err="1" smtClean="0">
                <a:solidFill>
                  <a:srgbClr val="8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ru-RU" sz="1200" b="1" dirty="0" smtClean="0">
                <a:solidFill>
                  <a:srgbClr val="8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sz="1200" dirty="0" err="1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amountSegments</a:t>
            </a:r>
            <a:r>
              <a:rPr lang="ru-RU" sz="1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ru-RU" sz="1200" dirty="0">
              <a:solidFill>
                <a:schemeClr val="tx1"/>
              </a:solidFill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2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ru-RU" sz="1200" dirty="0">
              <a:solidFill>
                <a:schemeClr val="tx1"/>
              </a:solidFill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200" dirty="0" err="1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glBegin</a:t>
            </a:r>
            <a:r>
              <a:rPr lang="ru-RU" sz="12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(GL_LINE_LOOP);</a:t>
            </a:r>
            <a:endParaRPr lang="ru-RU" sz="1200" dirty="0">
              <a:solidFill>
                <a:schemeClr val="tx1"/>
              </a:solidFill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200" b="1" dirty="0" err="1" smtClean="0">
                <a:solidFill>
                  <a:srgbClr val="0066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ru-RU" sz="12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ru-RU" sz="1200" b="1" dirty="0" err="1" smtClean="0">
                <a:solidFill>
                  <a:srgbClr val="8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ru-RU" sz="1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i = 0; i &lt; </a:t>
            </a:r>
            <a:r>
              <a:rPr lang="ru-RU" sz="12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amountSegments</a:t>
            </a:r>
            <a:r>
              <a:rPr lang="ru-RU" sz="1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i++)</a:t>
            </a:r>
            <a:endParaRPr lang="ru-RU" sz="1200" dirty="0">
              <a:solidFill>
                <a:schemeClr val="tx1"/>
              </a:solidFill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2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ru-RU" sz="1200" dirty="0">
              <a:solidFill>
                <a:schemeClr val="tx1"/>
              </a:solidFill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200" b="1" dirty="0" err="1" smtClean="0">
                <a:solidFill>
                  <a:srgbClr val="8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  <a:r>
              <a:rPr lang="ru-RU" sz="1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r>
              <a:rPr lang="ru-RU" sz="12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angle</a:t>
            </a:r>
            <a:r>
              <a:rPr lang="ru-RU" sz="1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2.0 * 3.1415926 * </a:t>
            </a:r>
            <a:r>
              <a:rPr lang="ru-RU" sz="1200" b="1" dirty="0" err="1">
                <a:solidFill>
                  <a:srgbClr val="8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  <a:r>
              <a:rPr lang="ru-RU" sz="1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(i) / </a:t>
            </a:r>
            <a:r>
              <a:rPr lang="ru-RU" sz="1200" b="1" dirty="0" err="1">
                <a:solidFill>
                  <a:srgbClr val="8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  <a:r>
              <a:rPr lang="ru-RU" sz="1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ru-RU" sz="12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amountSegments</a:t>
            </a:r>
            <a:r>
              <a:rPr lang="ru-RU" sz="1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ru-RU" sz="1200" dirty="0">
              <a:solidFill>
                <a:schemeClr val="tx1"/>
              </a:solidFill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200" b="1" dirty="0" err="1" smtClean="0">
                <a:solidFill>
                  <a:srgbClr val="8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  <a:r>
              <a:rPr lang="ru-RU" sz="1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r>
              <a:rPr lang="ru-RU" sz="12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dx</a:t>
            </a:r>
            <a:r>
              <a:rPr lang="ru-RU" sz="1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r * </a:t>
            </a:r>
            <a:r>
              <a:rPr lang="ru-RU" sz="12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cosf</a:t>
            </a:r>
            <a:r>
              <a:rPr lang="ru-RU" sz="1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ru-RU" sz="12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angle</a:t>
            </a:r>
            <a:r>
              <a:rPr lang="ru-RU" sz="1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ru-RU" sz="1200" dirty="0">
              <a:solidFill>
                <a:schemeClr val="tx1"/>
              </a:solidFill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200" b="1" dirty="0" err="1" smtClean="0">
                <a:solidFill>
                  <a:srgbClr val="8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  <a:r>
              <a:rPr lang="ru-RU" sz="1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r>
              <a:rPr lang="ru-RU" sz="12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dy</a:t>
            </a:r>
            <a:r>
              <a:rPr lang="ru-RU" sz="1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r * </a:t>
            </a:r>
            <a:r>
              <a:rPr lang="ru-RU" sz="12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sinf</a:t>
            </a:r>
            <a:r>
              <a:rPr lang="ru-RU" sz="1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ru-RU" sz="12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angle</a:t>
            </a:r>
            <a:r>
              <a:rPr lang="ru-RU" sz="1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ru-RU" sz="1200" dirty="0">
              <a:solidFill>
                <a:schemeClr val="tx1"/>
              </a:solidFill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2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glVertex2f(x </a:t>
            </a:r>
            <a:r>
              <a:rPr lang="ru-RU" sz="1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 </a:t>
            </a:r>
            <a:r>
              <a:rPr lang="ru-RU" sz="12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dx</a:t>
            </a:r>
            <a:r>
              <a:rPr lang="ru-RU" sz="1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y + </a:t>
            </a:r>
            <a:r>
              <a:rPr lang="ru-RU" sz="12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dy</a:t>
            </a:r>
            <a:r>
              <a:rPr lang="ru-RU" sz="1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ru-RU" sz="1200" dirty="0">
              <a:solidFill>
                <a:schemeClr val="tx1"/>
              </a:solidFill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2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ru-RU" sz="1200" dirty="0">
              <a:solidFill>
                <a:schemeClr val="tx1"/>
              </a:solidFill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200" dirty="0" err="1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glEnd</a:t>
            </a:r>
            <a:r>
              <a:rPr lang="ru-RU" sz="1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endParaRPr lang="ru-RU" sz="1200" dirty="0">
              <a:solidFill>
                <a:schemeClr val="tx1"/>
              </a:solidFill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2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ru-RU" sz="12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138499"/>
            <a:ext cx="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665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GLUT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Работа с </a:t>
            </a:r>
            <a:r>
              <a:rPr lang="en-US" dirty="0" smtClean="0"/>
              <a:t>OpenGL </a:t>
            </a:r>
            <a:r>
              <a:rPr lang="ru-RU" dirty="0" smtClean="0"/>
              <a:t>редко обходится без библиотеки </a:t>
            </a:r>
            <a:r>
              <a:rPr lang="en-US" dirty="0" smtClean="0"/>
              <a:t>GLUT</a:t>
            </a:r>
            <a:r>
              <a:rPr lang="ru-RU" dirty="0" smtClean="0"/>
              <a:t>. </a:t>
            </a:r>
            <a:r>
              <a:rPr lang="ru-RU" dirty="0"/>
              <a:t>GLUT реализует событийно-управляемый механизм. Т.е. есть главный цикл, который запускается после инициализации, и в нем уже обрабатываются все объявленные события. Например нажатие клавиши на клавиатуре или движение курсора </a:t>
            </a:r>
            <a:r>
              <a:rPr lang="ru-RU" dirty="0" smtClean="0"/>
              <a:t>мыши.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en-US" b="1" dirty="0" err="1" smtClean="0"/>
              <a:t>glutInitDisplayMode</a:t>
            </a:r>
            <a:r>
              <a:rPr lang="en-US" b="1" dirty="0" smtClean="0"/>
              <a:t>(</a:t>
            </a:r>
            <a:r>
              <a:rPr lang="ru-RU" dirty="0"/>
              <a:t>режим</a:t>
            </a:r>
            <a:r>
              <a:rPr lang="ru-RU" b="1" dirty="0" smtClean="0"/>
              <a:t>) </a:t>
            </a:r>
            <a:r>
              <a:rPr lang="ru-RU" dirty="0" smtClean="0"/>
              <a:t>– задание режима дисплея </a:t>
            </a:r>
          </a:p>
          <a:p>
            <a:pPr marL="0" indent="0">
              <a:buNone/>
            </a:pPr>
            <a:r>
              <a:rPr lang="en-US" b="1" dirty="0" err="1"/>
              <a:t>glutInitWindowSize</a:t>
            </a:r>
            <a:r>
              <a:rPr lang="en-US" b="1" dirty="0"/>
              <a:t> (</a:t>
            </a:r>
            <a:r>
              <a:rPr lang="ru-RU" dirty="0"/>
              <a:t>ширина, высота</a:t>
            </a:r>
            <a:r>
              <a:rPr lang="ru-RU" b="1" dirty="0" smtClean="0"/>
              <a:t>) </a:t>
            </a:r>
            <a:r>
              <a:rPr lang="ru-RU" dirty="0" smtClean="0"/>
              <a:t>– задание размера окна</a:t>
            </a:r>
          </a:p>
          <a:p>
            <a:pPr marL="0" indent="0">
              <a:buNone/>
            </a:pPr>
            <a:r>
              <a:rPr lang="en-US" b="1" dirty="0" err="1"/>
              <a:t>glutInitWindowPosition</a:t>
            </a:r>
            <a:r>
              <a:rPr lang="en-US" b="1" dirty="0"/>
              <a:t> (</a:t>
            </a:r>
            <a:r>
              <a:rPr lang="ru-RU" dirty="0"/>
              <a:t>х, у</a:t>
            </a:r>
            <a:r>
              <a:rPr lang="ru-RU" b="1" dirty="0" smtClean="0"/>
              <a:t>) </a:t>
            </a:r>
            <a:r>
              <a:rPr lang="ru-RU" dirty="0" smtClean="0"/>
              <a:t>– задание расположения окна</a:t>
            </a:r>
            <a:endParaRPr lang="ru-RU" b="1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120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43" y="2018270"/>
            <a:ext cx="4665254" cy="26556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843" y="4777946"/>
            <a:ext cx="39708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Чайник Юта, куда же без него. Описывается строчкой</a:t>
            </a:r>
            <a:r>
              <a:rPr lang="en-US" sz="1200" dirty="0" smtClean="0"/>
              <a:t> </a:t>
            </a:r>
            <a:endParaRPr lang="ru-RU" sz="1200" dirty="0" smtClean="0"/>
          </a:p>
          <a:p>
            <a:r>
              <a:rPr lang="en-US" sz="1200" dirty="0" err="1" smtClean="0"/>
              <a:t>glutSolid</a:t>
            </a:r>
            <a:r>
              <a:rPr lang="en-US" sz="1200" dirty="0" smtClean="0"/>
              <a:t>(Wire)Teapot(</a:t>
            </a:r>
            <a:r>
              <a:rPr lang="en-US" sz="1200" dirty="0" err="1" smtClean="0"/>
              <a:t>Gldouble</a:t>
            </a:r>
            <a:r>
              <a:rPr lang="en-US" sz="1200" dirty="0" smtClean="0"/>
              <a:t> size);</a:t>
            </a:r>
            <a:r>
              <a:rPr lang="ru-RU" sz="1200" dirty="0" smtClean="0"/>
              <a:t> </a:t>
            </a:r>
            <a:r>
              <a:rPr lang="ru-RU" sz="1200" dirty="0"/>
              <a:t> </a:t>
            </a:r>
            <a:r>
              <a:rPr lang="ru-RU" sz="1200" dirty="0" smtClean="0"/>
              <a:t>и заставляет любого</a:t>
            </a:r>
          </a:p>
          <a:p>
            <a:r>
              <a:rPr lang="ru-RU" sz="1200" dirty="0" smtClean="0"/>
              <a:t> вызывающего команду гордиться своей гениальностью.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35" r="227"/>
          <a:stretch/>
        </p:blipFill>
        <p:spPr>
          <a:xfrm>
            <a:off x="5229352" y="2018270"/>
            <a:ext cx="3156767" cy="2679429"/>
          </a:xfrm>
          <a:prstGeom prst="rect">
            <a:avLst/>
          </a:prstGeom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8386119" y="2018270"/>
            <a:ext cx="2899719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anda"/>
              </a:rPr>
              <a:t>g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anda"/>
              </a:rPr>
              <a:t>l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anda"/>
              </a:rPr>
              <a:t>Begin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anda"/>
              </a:rPr>
              <a:t>(GL_TRIANGLES);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anda"/>
              </a:rPr>
              <a:t>glColor3f(0.0,0.0,0.8);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anda"/>
              </a:rPr>
              <a:t>glVertex3f(-2,-2,0);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anda"/>
              </a:rPr>
              <a:t>glColor3f(0.8,0.0,0.0);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anda"/>
              </a:rPr>
              <a:t>glVertex3f(2,2,0);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anda"/>
              </a:rPr>
              <a:t>glColor3f(0.0,0.8,0.0);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anda"/>
              </a:rPr>
              <a:t>glVertex3f(-2,2,0);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anda"/>
              </a:rPr>
              <a:t>glEnd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anda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374063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Данная спецификация позволяет реализовать любой полет фантазии и проста для тех, кто только начинает знакомство с графикой. Кроме того, </a:t>
            </a:r>
            <a:r>
              <a:rPr lang="en-US" dirty="0" smtClean="0"/>
              <a:t>OpenGL </a:t>
            </a:r>
            <a:r>
              <a:rPr lang="ru-RU" dirty="0" smtClean="0"/>
              <a:t>легкодоступен - </a:t>
            </a:r>
            <a:r>
              <a:rPr lang="ru-RU" dirty="0"/>
              <a:t>п</a:t>
            </a:r>
            <a:r>
              <a:rPr lang="ru-RU" dirty="0" smtClean="0"/>
              <a:t>ривязки</a:t>
            </a:r>
            <a:r>
              <a:rPr lang="ru-RU" dirty="0"/>
              <a:t> к </a:t>
            </a:r>
            <a:r>
              <a:rPr lang="ru-RU" dirty="0" smtClean="0"/>
              <a:t>нему </a:t>
            </a:r>
            <a:r>
              <a:rPr lang="ru-RU" dirty="0"/>
              <a:t>есть для множества популярных </a:t>
            </a:r>
            <a:r>
              <a:rPr lang="ru-RU" dirty="0" smtClean="0"/>
              <a:t>языков.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801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TM03457464[[fn=Дивиденд]]</Template>
  <TotalTime>64</TotalTime>
  <Words>126</Words>
  <Application>Microsoft Office PowerPoint</Application>
  <PresentationFormat>Широкоэкранный</PresentationFormat>
  <Paragraphs>56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Consolas</vt:lpstr>
      <vt:lpstr>Corbel</vt:lpstr>
      <vt:lpstr>Gill Sans MT</vt:lpstr>
      <vt:lpstr>Veranda</vt:lpstr>
      <vt:lpstr>Wingdings 2</vt:lpstr>
      <vt:lpstr>Дивиденд</vt:lpstr>
      <vt:lpstr>OpenGl</vt:lpstr>
      <vt:lpstr>Введение</vt:lpstr>
      <vt:lpstr>Именования функций</vt:lpstr>
      <vt:lpstr>Графика</vt:lpstr>
      <vt:lpstr>GLUT</vt:lpstr>
      <vt:lpstr>Примеры </vt:lpstr>
      <vt:lpstr>Вывод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OpenGl</dc:title>
  <dc:creator>Валерия</dc:creator>
  <cp:lastModifiedBy>Валерия</cp:lastModifiedBy>
  <cp:revision>8</cp:revision>
  <dcterms:created xsi:type="dcterms:W3CDTF">2018-05-30T19:14:27Z</dcterms:created>
  <dcterms:modified xsi:type="dcterms:W3CDTF">2018-05-30T20:19:06Z</dcterms:modified>
</cp:coreProperties>
</file>