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3"/>
  </p:notesMasterIdLst>
  <p:sldIdLst>
    <p:sldId id="296" r:id="rId2"/>
    <p:sldId id="283" r:id="rId3"/>
    <p:sldId id="273" r:id="rId4"/>
    <p:sldId id="275" r:id="rId5"/>
    <p:sldId id="271" r:id="rId6"/>
    <p:sldId id="264" r:id="rId7"/>
    <p:sldId id="278" r:id="rId8"/>
    <p:sldId id="279" r:id="rId9"/>
    <p:sldId id="276" r:id="rId10"/>
    <p:sldId id="281" r:id="rId11"/>
    <p:sldId id="282" r:id="rId12"/>
    <p:sldId id="297" r:id="rId13"/>
    <p:sldId id="285" r:id="rId14"/>
    <p:sldId id="284" r:id="rId15"/>
    <p:sldId id="287" r:id="rId16"/>
    <p:sldId id="286" r:id="rId17"/>
    <p:sldId id="289" r:id="rId18"/>
    <p:sldId id="290" r:id="rId19"/>
    <p:sldId id="299" r:id="rId20"/>
    <p:sldId id="277" r:id="rId21"/>
    <p:sldId id="260" r:id="rId2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161" autoAdjust="0"/>
    <p:restoredTop sz="95033" autoAdjust="0"/>
  </p:normalViewPr>
  <p:slideViewPr>
    <p:cSldViewPr snapToGrid="0">
      <p:cViewPr varScale="1">
        <p:scale>
          <a:sx n="78" d="100"/>
          <a:sy n="78" d="100"/>
        </p:scale>
        <p:origin x="27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B89B5-E9B2-4BEA-8BE6-1CB13A462616}" type="datetimeFigureOut">
              <a:rPr lang="de-DE" smtClean="0"/>
              <a:t>25.06.2023</a:t>
            </a:fld>
            <a:endParaRPr lang="de-D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205FF-047B-493C-AEA9-431825913D68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40896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Добрый день, уважаемая комиссия. Меня… Мой… Тема моей ВКР … </a:t>
            </a:r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780336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dirty="0">
                    <a:latin typeface="Cambria Math" panose="02040503050406030204" pitchFamily="18" charset="0"/>
                  </a:rPr>
                  <a:t>Также для второго уравнения Максвелла, но используя з-н Гаусса для </a:t>
                </a:r>
                <a:r>
                  <a:rPr lang="ru-RU" sz="1200" b="0" dirty="0" err="1">
                    <a:latin typeface="Cambria Math" panose="02040503050406030204" pitchFamily="18" charset="0"/>
                  </a:rPr>
                  <a:t>магн</a:t>
                </a:r>
                <a:r>
                  <a:rPr lang="ru-RU" sz="1200" b="0" dirty="0">
                    <a:latin typeface="Cambria Math" panose="02040503050406030204" pitchFamily="18" charset="0"/>
                  </a:rPr>
                  <a:t> поля, получаем второе уравнение Максвелла для подвижных сред, характеризующее </a:t>
                </a:r>
                <a:r>
                  <a:rPr lang="ru-RU" dirty="0"/>
                  <a:t>изменения (магнитной индукции) </a:t>
                </a:r>
                <a:r>
                  <a:rPr lang="ru-RU" b="1" dirty="0"/>
                  <a:t>в данной точке пространства.</a:t>
                </a:r>
                <a:endParaRPr lang="ru-RU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dirty="0">
                    <a:latin typeface="Cambria Math" panose="02040503050406030204" pitchFamily="18" charset="0"/>
                  </a:rPr>
                  <a:t>Запишем уравнение Максвелла с использованием материальной производной, то есть так, как обычно пишут в таких случаях в механике.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dirty="0">
                    <a:latin typeface="Cambria Math" panose="02040503050406030204" pitchFamily="18" charset="0"/>
                  </a:rPr>
                  <a:t>Идея преобразований.</a:t>
                </a: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Используем материальную производную в пространственном описании с подвижной точкой наблюдения.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1) Перепишем материальную производную на полную + конвективное слагаемое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b="0" dirty="0"/>
                  <a:t>2) Преобразуем конвективное слагаемое, </a:t>
                </a:r>
                <a:r>
                  <a:rPr lang="ru-RU" sz="1200" b="0" i="1" dirty="0">
                    <a:latin typeface="Cambria Math" panose="02040503050406030204" pitchFamily="18" charset="0"/>
                  </a:rPr>
                  <a:t>выделив дивергенцию, и меняем векторы в диаде, прибавив 2 антисимметричные части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i="1" dirty="0">
                    <a:latin typeface="Cambria Math" panose="02040503050406030204" pitchFamily="18" charset="0"/>
                  </a:rPr>
                  <a:t>3) Далее формальные математические преобразования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i="1" dirty="0">
                    <a:latin typeface="Cambria Math" panose="02040503050406030204" pitchFamily="18" charset="0"/>
                  </a:rPr>
                  <a:t>4)</a:t>
                </a:r>
                <a:r>
                  <a:rPr lang="ru-RU" sz="1200" b="0" i="1" baseline="0" dirty="0">
                    <a:latin typeface="Cambria Math" panose="02040503050406030204" pitchFamily="18" charset="0"/>
                  </a:rPr>
                  <a:t> </a:t>
                </a:r>
                <a:r>
                  <a:rPr lang="ru-RU" sz="1200" b="0" i="1" dirty="0">
                    <a:latin typeface="Cambria Math" panose="02040503050406030204" pitchFamily="18" charset="0"/>
                  </a:rPr>
                  <a:t>И используем дивергенцию Д как </a:t>
                </a:r>
                <a:r>
                  <a:rPr lang="en-US" sz="1200" b="0" i="0">
                    <a:latin typeface="Cambria Math" panose="02040503050406030204" pitchFamily="18" charset="0"/>
                  </a:rPr>
                  <a:t>𝜌</a:t>
                </a:r>
                <a:r>
                  <a:rPr lang="ru-RU" sz="1200" b="0" i="1" dirty="0">
                    <a:latin typeface="Cambria Math" panose="02040503050406030204" pitchFamily="18" charset="0"/>
                  </a:rPr>
                  <a:t> в первом уравнении, 0 во втором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sz="1200" b="1" i="1" dirty="0">
                  <a:latin typeface="Cambria Math" panose="020405030504060302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Получим уравнения Максвелла в подвижных средах, записанные через полную производную, как обычно пишут в электродинамике. Они описывают скорость изменения Д или Б в данной точке пространства (не так, как изменяются, если привязаны к материи).</a:t>
                </a:r>
              </a:p>
              <a:p>
                <a:endParaRPr lang="ru-RU" dirty="0"/>
              </a:p>
              <a:p>
                <a:r>
                  <a:rPr lang="ru-RU" dirty="0"/>
                  <a:t>(В литературе уравнения Максвелла для подвижных и неподвижных сред не отличаются: форма уравнений сохраняется, а смысл величин меняется.</a:t>
                </a:r>
              </a:p>
              <a:p>
                <a:r>
                  <a:rPr lang="ru-RU" dirty="0"/>
                  <a:t>В механике же наоборот: форма уравнений меняется, но смысл переменных сохраняется. Используя разные способы описания, мы получаем разные уравнения.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200" b="1" i="0">
                    <a:latin typeface="Cambria Math" panose="02040503050406030204" pitchFamily="18" charset="0"/>
                  </a:rPr>
                  <a:t>𝒗</a:t>
                </a:r>
                <a:r>
                  <a:rPr lang="en-US" sz="1200" i="0">
                    <a:latin typeface="Cambria Math" panose="02040503050406030204" pitchFamily="18" charset="0"/>
                  </a:rPr>
                  <a:t>𝜌</a:t>
                </a:r>
                <a:r>
                  <a:rPr lang="ru-RU" dirty="0"/>
                  <a:t> – плотность тока (заряд на скорость, ток есть движение заряженных частиц). И обозначим комбинацию за Н штрих …)</a:t>
                </a:r>
              </a:p>
              <a:p>
                <a:endParaRPr lang="ru-RU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4791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Здесь проведено сравнение полученных уравнений с уравнениями Герца. </a:t>
                </a:r>
              </a:p>
              <a:p>
                <a:r>
                  <a:rPr lang="ru-RU" dirty="0"/>
                  <a:t>Согласно работе Мандельштама, Герц записывает интегральные уравнения для подвижных сред в такой же форме, как и для неподвижных сред, но при дифференцировании учитывает тот факт, что поверхность с контуром движется. И приходит к локальным уравнениям, которые отличаются дополнительными слагаемыми.</a:t>
                </a:r>
              </a:p>
              <a:p>
                <a:r>
                  <a:rPr lang="ru-RU" dirty="0"/>
                  <a:t>Мы использовали методы МСС без введения механической модели и пришли к уравнениям, которые по форме совпадают с уравнениями Герца.. </a:t>
                </a:r>
              </a:p>
              <a:p>
                <a:r>
                  <a:rPr lang="ru-RU" dirty="0"/>
                  <a:t>(Мы просто поменяли производную, поэтому используем те же определяющие уравнения.) </a:t>
                </a:r>
              </a:p>
              <a:p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(Они отличаются полной производной и относительной скоростью, что как нам кажется, является преимуществом полученных уравнений.</a:t>
                </a:r>
              </a:p>
              <a:p>
                <a:r>
                  <a:rPr lang="ru-RU" dirty="0"/>
                  <a:t>Также они легко могут быть обобщены на случай, когда скорость среды и скорость точки наблюдения не являются постоянными величинами.)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(Также стоит отметить, что полученные уравнения Максвелла могут быть записаны через частные производные конкретно в случае неподвижной системы координат. Далее будут рассматриваться уравнения Максвелла для подвижной системы координат, где могут быть использованы только полные производные, потому что именно они удовлетворяют принципу материальной объективности)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(Пересказ работы Герца в книге Мандельштама: Герц начинает с интегральных уравнений. Считается производная, исходя из того, что поверхность подвижная. Продифференцировал с учетом движущейся поверхности. Из этого можно сделать вывод, что это материальное описание. Там нет потока через поверхность. </a:t>
                </a:r>
              </a:p>
              <a:p>
                <a:endParaRPr lang="ru-RU" dirty="0"/>
              </a:p>
              <a:p>
                <a:r>
                  <a:rPr lang="ru-RU" dirty="0"/>
                  <a:t>Если радиус-вектор неподвижный, то уравнения совпадут, но часто бывает, когда радиус-вектор зависит от времени (гибридное), и тогда полная и частная не совпадут. Или уравнения ТУ если записать в отсчетной конфигурации, то полная производная совпадает с частной (поскольку р-в неподвижный), а если уравнения ТУ рассмотрим в актуальной конфигурации, то производные не совпадут, так как актуальный р-в зависит от времени.</a:t>
                </a:r>
              </a:p>
              <a:p>
                <a:r>
                  <a:rPr lang="ru-RU" dirty="0"/>
                  <a:t>Если скорости не константы, то понятно, как обобщить на общий случай: у нас появятся доп. слагаемые, в физике непонятно, какие скорости.</a:t>
                </a:r>
              </a:p>
              <a:p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US" sz="1400" b="1" i="0" smtClean="0">
                        <a:latin typeface="Cambria Math" panose="02040503050406030204" pitchFamily="18" charset="0"/>
                      </a:rPr>
                      <m:t>𝐇</m:t>
                    </m:r>
                    <m:r>
                      <a:rPr lang="ru-RU" sz="1400" b="1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1400" b="1">
                        <a:latin typeface="Cambria Math" panose="02040503050406030204" pitchFamily="18" charset="0"/>
                      </a:rPr>
                      <m:t>𝐄</m:t>
                    </m:r>
                    <m:r>
                      <a:rPr lang="ru-RU" sz="1400" b="1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b="1" dirty="0"/>
                  <a:t> </a:t>
                </a:r>
                <a:r>
                  <a:rPr lang="ru-RU" dirty="0"/>
                  <a:t>те же, что в неподвижной среде – то есть</a:t>
                </a:r>
                <a:r>
                  <a:rPr lang="ru-RU" baseline="0" dirty="0"/>
                  <a:t> удовлетворяют тем же определяющим уравнениям, что и в неподвижной среде.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r>
                  <a:rPr lang="ru-RU" dirty="0"/>
                  <a:t>МП означает, что мы наблюдаем за средой: Когда наблюдаем за самим движущемся полем, то пишем материальную производную и уравнения такие же по форме как в неподвижной среде. Когда переходим к полной производной, то наблюдаем в данной точке пространства, при этом возникают добавки, как у Герца.</a:t>
                </a:r>
              </a:p>
              <a:p>
                <a:r>
                  <a:rPr lang="ru-RU" dirty="0"/>
                  <a:t>У нас получилось две локальные формы, потому что мы те же самые уравнения переписали через полную производную.</a:t>
                </a:r>
              </a:p>
              <a:p>
                <a:endParaRPr lang="ru-RU" dirty="0"/>
              </a:p>
              <a:p>
                <a:r>
                  <a:rPr lang="ru-RU" dirty="0"/>
                  <a:t>Полная и частная производные будут совпадать только в случае неподвижной системы координат.</a:t>
                </a:r>
                <a:endParaRPr lang="de-DE" dirty="0"/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/>
                  <a:t>А таким способом уравнения в подвижных средах выводил Герц.</a:t>
                </a:r>
              </a:p>
              <a:p>
                <a:r>
                  <a:rPr lang="ru-RU" dirty="0"/>
                  <a:t>Герц взял интегральные уравнения в том виде, в котором их пишут для неподвижной среды и учел, что в подвижной среде поверхности с контуром движутся. Фактически это означает, что он использовал материальное описание.</a:t>
                </a:r>
              </a:p>
              <a:p>
                <a:r>
                  <a:rPr lang="ru-RU" dirty="0"/>
                  <a:t>Форма уравнений такая же как у нас, только частные производные вместо полных и </a:t>
                </a:r>
                <a:r>
                  <a:rPr lang="ru-RU"/>
                  <a:t>скорость другая.</a:t>
                </a: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(Пересказ работы Герца в книге Мандельштама: Герц начинает с интегральных уравнений. Считается производная, исходя из того, что поверхность подвижная. Продифференцировал с учетом движущейся поверхности. Из этого можно сделать вывод, что это материальное описание. Там нет потока через поверхность. </a:t>
                </a:r>
              </a:p>
              <a:p>
                <a:endParaRPr lang="ru-RU" dirty="0"/>
              </a:p>
              <a:p>
                <a:r>
                  <a:rPr lang="ru-RU" dirty="0"/>
                  <a:t>Если радиус-вектор неподвижный, то уравнения совпадут, но часто бывает, когда радиус-вектор зависит от времени (гибридное), и тогда полная и частная не совпадут. Или уравнения ТУ если записать в отсчетной конфигурации, то полная производная совпадает с частной (поскольку р-в неподвижный), а если уравнения ТУ рассмотрим в актуальной конфигурации, то производные не совпадут, так как актуальный р-в зависит от времени.</a:t>
                </a:r>
              </a:p>
              <a:p>
                <a:r>
                  <a:rPr lang="ru-RU" dirty="0"/>
                  <a:t>Если скорости не константы, то понятно, как обобщить на общий случай: у нас появятся доп. слагаемые, в физике непонятно, какие скорости.</a:t>
                </a:r>
              </a:p>
              <a:p>
                <a:endParaRPr lang="ru-RU" dirty="0"/>
              </a:p>
              <a:p>
                <a:r>
                  <a:rPr lang="ru-RU" dirty="0"/>
                  <a:t>А почему я не использовала материальное?</a:t>
                </a:r>
                <a:r>
                  <a:rPr lang="en-US" dirty="0"/>
                  <a:t> </a:t>
                </a:r>
                <a:r>
                  <a:rPr lang="ru-RU" dirty="0"/>
                  <a:t>Деформации?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1400" b="1" i="0">
                    <a:latin typeface="Cambria Math" panose="02040503050406030204" pitchFamily="18" charset="0"/>
                  </a:rPr>
                  <a:t>𝐇</a:t>
                </a:r>
                <a:r>
                  <a:rPr lang="ru-RU" sz="1400" b="1" i="0">
                    <a:latin typeface="Cambria Math" panose="02040503050406030204" pitchFamily="18" charset="0"/>
                  </a:rPr>
                  <a:t>,</a:t>
                </a:r>
                <a:r>
                  <a:rPr lang="en-US" sz="1400" b="1" i="0">
                    <a:latin typeface="Cambria Math" panose="02040503050406030204" pitchFamily="18" charset="0"/>
                  </a:rPr>
                  <a:t>𝐄</a:t>
                </a:r>
                <a:r>
                  <a:rPr lang="ru-RU" sz="1400" b="1" i="0">
                    <a:latin typeface="Cambria Math" panose="02040503050406030204" pitchFamily="18" charset="0"/>
                  </a:rPr>
                  <a:t>−</a:t>
                </a:r>
                <a:r>
                  <a:rPr lang="ru-RU" b="1" dirty="0"/>
                  <a:t> </a:t>
                </a:r>
                <a:r>
                  <a:rPr lang="ru-RU" dirty="0"/>
                  <a:t>те же, что в неподвижной среде – то есть</a:t>
                </a:r>
                <a:r>
                  <a:rPr lang="ru-RU" baseline="0" dirty="0"/>
                  <a:t> удовлетворяют тем же определяющим уравнениям, что и в неподвижной среде. А обозначить штрихами – другие.</a:t>
                </a:r>
                <a:endParaRPr lang="de-DE" b="1" dirty="0"/>
              </a:p>
              <a:p>
                <a:endParaRPr lang="ru-RU" dirty="0"/>
              </a:p>
              <a:p>
                <a:r>
                  <a:rPr lang="ru-RU" dirty="0"/>
                  <a:t>МП означает, что мы наблюдаем за средой: Когда наблюдаем за самим движущемся полем, то пишем материальную производную и уравнения такие же по форме как в неподвижной среде. Когда переходим к полной производной, то наблюдаем в данной точке пространства, при этом возникают добавки, как у Герца.</a:t>
                </a:r>
              </a:p>
              <a:p>
                <a:r>
                  <a:rPr lang="ru-RU" dirty="0"/>
                  <a:t>У нас получилось две локальные формы, потому что мы те же самые уравнения переписали через полную производную.</a:t>
                </a:r>
                <a:endParaRPr lang="de-DE" dirty="0"/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27805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Здесь описана механическая модель для неподвижных сред. И моя </a:t>
            </a:r>
            <a:r>
              <a:rPr lang="ru-RU" b="1" dirty="0"/>
              <a:t>задача</a:t>
            </a:r>
            <a:r>
              <a:rPr lang="ru-RU" dirty="0"/>
              <a:t> заключалась в том, чтобы обобщить данную модель на случай подвижных сред.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Важно отметить, что данная модель основана только на вращательных степенях свободы, здесь трансляционная скорость считается нулевой.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298090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Здесь представлены основные уравнения данной модели. Из системы механических уравнений при использовании механических аналогий эл/дин величин получаются система уравнений электродинамики.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(Все уравнения применимы только для неподвижных сред.)</a:t>
                </a:r>
                <a:br>
                  <a:rPr lang="ru-RU" dirty="0"/>
                </a:br>
                <a:r>
                  <a:rPr lang="ru-RU" dirty="0"/>
                  <a:t>(нелинейные уравнения. Деформации по вращательным степеням свободы и Баланс момента по вращательным степеням</a:t>
                </a:r>
              </a:p>
              <a:p>
                <a14:m>
                  <m:oMath xmlns:m="http://schemas.openxmlformats.org/officeDocument/2006/math">
                    <m:r>
                      <a:rPr lang="en-GB" sz="1200" b="1" i="1" smtClean="0">
                        <a:latin typeface="Cambria Math" panose="02040503050406030204" pitchFamily="18" charset="0"/>
                      </a:rPr>
                      <m:t>𝑲</m:t>
                    </m:r>
                  </m:oMath>
                </a14:m>
                <a:r>
                  <a:rPr lang="ru-RU" dirty="0"/>
                  <a:t> - объемная плотность собственного углового момента</a:t>
                </a:r>
              </a:p>
              <a:p>
                <a:r>
                  <a:rPr lang="ru-RU" dirty="0"/>
                  <a:t>Гауссовские получаются методом вычисления дивергенции от дин. Ур-й.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1200" b="1" i="1" kern="0" smtClean="0">
                        <a:latin typeface="Cambria Math" panose="02040503050406030204" pitchFamily="18" charset="0"/>
                        <a:ea typeface="Times New Roman" panose="02020603050405020304" pitchFamily="18" charset="0"/>
                        <a:cs typeface="Calibri" panose="020F0502020204030204" pitchFamily="34" charset="0"/>
                      </a:rPr>
                      <m:t>𝐌</m:t>
                    </m:r>
                  </m:oMath>
                </a14:m>
                <a:r>
                  <a:rPr lang="ru-RU" dirty="0"/>
                  <a:t> – вектор моментных</a:t>
                </a:r>
                <a:r>
                  <a:rPr lang="ru-RU" baseline="0" dirty="0"/>
                  <a:t> напряжений</a:t>
                </a: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J - </a:t>
                </a:r>
                <a:r>
                  <a:rPr lang="ru-RU" dirty="0"/>
                  <a:t>плотность электрического тока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V - </a:t>
                </a:r>
                <a:r>
                  <a:rPr lang="ru-RU" dirty="0"/>
                  <a:t>плотность электрического напряжения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Величина </a:t>
                </a:r>
                <a:r>
                  <a:rPr lang="en-US" dirty="0"/>
                  <a:t>V</a:t>
                </a:r>
                <a:r>
                  <a:rPr lang="ru-RU" dirty="0"/>
                  <a:t> появляется из уравнений механики естественным образом, в статье даны электродинамические интерпретации этой величины.</a:t>
                </a:r>
              </a:p>
              <a:p>
                <a:r>
                  <a:rPr lang="ru-RU" dirty="0"/>
                  <a:t>Величина была введена до меня, а моя задача обобщить уравнения на подвижные среды.</a:t>
                </a:r>
              </a:p>
              <a:p>
                <a:r>
                  <a:rPr lang="ru-RU" dirty="0"/>
                  <a:t>Уравнения были взяты из работы …, далее я их обобщаю.</a:t>
                </a:r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/>
                  <a:t>Рассмотрим существующую модель для неподвижной среды. нелинейные уравнения</a:t>
                </a:r>
              </a:p>
              <a:p>
                <a:r>
                  <a:rPr lang="ru-RU" dirty="0"/>
                  <a:t>Деформации по вращательным степеням свободы и Баланс момента по вращательным степеням</a:t>
                </a:r>
              </a:p>
              <a:p>
                <a:r>
                  <a:rPr lang="en-GB" sz="1200" b="1" i="0">
                    <a:latin typeface="Cambria Math" panose="02040503050406030204" pitchFamily="18" charset="0"/>
                  </a:rPr>
                  <a:t>𝑲</a:t>
                </a:r>
                <a:r>
                  <a:rPr lang="ru-RU" dirty="0"/>
                  <a:t> - объемная плотность собственного углового момента</a:t>
                </a:r>
              </a:p>
              <a:p>
                <a:r>
                  <a:rPr lang="ru-RU" dirty="0"/>
                  <a:t>Гауссовские получаются методом вычисления дивергенции от дин. Ур-й.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* ссылка на работу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J - </a:t>
                </a:r>
                <a:r>
                  <a:rPr lang="ru-RU" dirty="0"/>
                  <a:t>плотность электрического тока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dirty="0"/>
                  <a:t>V - </a:t>
                </a:r>
                <a:r>
                  <a:rPr lang="ru-RU" dirty="0"/>
                  <a:t>плотность электрического напряжения – что это такое</a:t>
                </a:r>
              </a:p>
              <a:p>
                <a:r>
                  <a:rPr lang="ru-RU" dirty="0"/>
                  <a:t>Величина </a:t>
                </a:r>
                <a:r>
                  <a:rPr lang="en-US" dirty="0"/>
                  <a:t>V</a:t>
                </a:r>
                <a:r>
                  <a:rPr lang="ru-RU" dirty="0"/>
                  <a:t> появляется из уравнений механики естественным образом, в статье даны электродинамические интерпретации этой величины.</a:t>
                </a:r>
              </a:p>
              <a:p>
                <a:r>
                  <a:rPr lang="ru-RU" dirty="0"/>
                  <a:t>Величина была введена до меня, выходит за рамки работы, а моя задача обобщить уравнения на подвижные среды.</a:t>
                </a:r>
              </a:p>
              <a:p>
                <a:r>
                  <a:rPr lang="ru-RU" dirty="0"/>
                  <a:t>Уравнения были взяты из работы …, далее я их обобщаю.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61691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Предлагается</a:t>
            </a:r>
            <a:r>
              <a:rPr lang="ru-RU" dirty="0"/>
              <a:t> обобщение механической модели эл/</a:t>
            </a:r>
            <a:r>
              <a:rPr lang="ru-RU" dirty="0" err="1"/>
              <a:t>магн</a:t>
            </a:r>
            <a:r>
              <a:rPr lang="ru-RU" dirty="0"/>
              <a:t> поля на случай подвижных сред </a:t>
            </a:r>
            <a:r>
              <a:rPr lang="ru-RU" b="1" dirty="0"/>
              <a:t>путем</a:t>
            </a:r>
            <a:r>
              <a:rPr lang="ru-RU" dirty="0"/>
              <a:t> добавления трансляционных степеней свободы и с учетом того, что скорости теперь постоянные.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33769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Вводятся основные уравнения данной модели. Это уравнение для деформаций по вращательным степеням свободы и уравнение баланса кинетического момента и записываются через полную производную. Также вводятся определяющие уравнения.</a:t>
            </a:r>
          </a:p>
          <a:p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773782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/>
                  <a:t>Для перехода от уравнений механики к уравнениям электродинамики вводятся механические аналогии электродинамических величин.</a:t>
                </a:r>
              </a:p>
              <a:p>
                <a:r>
                  <a:rPr lang="ru-RU" dirty="0"/>
                  <a:t>Мы получаем, что в подвижной и неподвижной среде уравнения Максвелла, а также уравнения Гаусса, получаются одинаковыми, а аналогии, соответственно, – разными.</a:t>
                </a:r>
              </a:p>
              <a:p>
                <a:endParaRPr lang="ru-RU" dirty="0"/>
              </a:p>
              <a:p>
                <a:endParaRPr lang="ru-RU" dirty="0"/>
              </a:p>
              <a:p>
                <a:r>
                  <a:rPr lang="ru-RU" dirty="0"/>
                  <a:t>(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Потому что при рассмотрении только </a:t>
                </a:r>
                <a:r>
                  <a:rPr lang="ru-RU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тр.ст.св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 не получается ввести заряд. Именно по этой причине эл. поле ассоциируется с моментными напряжениями </a:t>
                </a:r>
                <a14:m>
                  <m:oMath xmlns:m="http://schemas.openxmlformats.org/officeDocument/2006/math"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 </m:t>
                    </m:r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ℰ</m:t>
                    </m:r>
                    <m:r>
                      <a:rPr lang="ru-RU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de-DE" sz="18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𝜒</m:t>
                        </m:r>
                      </m:den>
                    </m:f>
                    <m:r>
                      <a:rPr lang="en-GB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𝑀</m:t>
                    </m:r>
                  </m:oMath>
                </a14:m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и эл. индукция ассоциируется с деформациями </a:t>
                </a:r>
                <a14:m>
                  <m:oMath xmlns:m="http://schemas.openxmlformats.org/officeDocument/2006/math">
                    <m:r>
                      <a:rPr lang="en-GB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𝓓</m:t>
                    </m:r>
                    <m:r>
                      <a:rPr lang="ru-RU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de-DE" sz="1800" b="1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𝜒</m:t>
                        </m:r>
                        <m:r>
                          <a:rPr lang="en-GB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𝜣</m:t>
                        </m:r>
                      </m:e>
                      <m:sub>
                        <m:r>
                          <a:rPr lang="ru-RU" sz="1800" b="1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Arial" panose="020B0604020202020204" pitchFamily="34" charset="0"/>
                          </a:rPr>
                          <m:t>×</m:t>
                        </m:r>
                      </m:sub>
                    </m:sSub>
                  </m:oMath>
                </a14:m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dirty="0"/>
                  <a:t>)</a:t>
                </a:r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/>
                  <a:t>Для перехода от уравнений механики к уравнениям электродинамики вводятся механические аналогии электродинамических величин.</a:t>
                </a:r>
              </a:p>
              <a:p>
                <a:r>
                  <a:rPr lang="ru-RU" dirty="0"/>
                  <a:t>Мы получаем, что в подвижной и неподвижной среде уравнения Максвелла, а также уравнения Гаусса, получаются одинаковыми, а аналогии, соответственно, – разными.</a:t>
                </a:r>
              </a:p>
              <a:p>
                <a:endParaRPr lang="ru-RU" dirty="0"/>
              </a:p>
              <a:p>
                <a:endParaRPr lang="ru-RU" dirty="0"/>
              </a:p>
              <a:p>
                <a:r>
                  <a:rPr lang="ru-RU" dirty="0"/>
                  <a:t>(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Потому что при рассмотрении только </a:t>
                </a:r>
                <a:r>
                  <a:rPr lang="ru-RU" sz="1800" dirty="0" err="1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тр.ст.св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 не получается ввести заряд. Именно по этой причине эл. поле ассоциируется с моментными напряжениями </a:t>
                </a:r>
                <a:r>
                  <a:rPr lang="en-GB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ℰ=1</a:t>
                </a:r>
                <a:r>
                  <a:rPr lang="de-DE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/</a:t>
                </a:r>
                <a:r>
                  <a:rPr lang="en-GB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𝜒 𝑀</a:t>
                </a:r>
                <a:r>
                  <a:rPr lang="en-GB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и эл. индукция ассоциируется с деформациями </a:t>
                </a:r>
                <a:r>
                  <a:rPr lang="en-GB" sz="1800" b="1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𝓓</a:t>
                </a:r>
                <a:r>
                  <a:rPr lang="ru-RU" sz="1800" b="1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=</a:t>
                </a:r>
                <a:r>
                  <a:rPr lang="de-DE" sz="1800" b="1" i="0">
                    <a:effectLst/>
                    <a:latin typeface="Cambria Math" panose="02040503050406030204" pitchFamily="18" charset="0"/>
                  </a:rPr>
                  <a:t>〖</a:t>
                </a:r>
                <a:r>
                  <a:rPr lang="en-GB" sz="1800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𝜒</a:t>
                </a:r>
                <a:r>
                  <a:rPr lang="en-GB" sz="1800" b="1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𝜣</a:t>
                </a:r>
                <a:r>
                  <a:rPr lang="de-DE" sz="1800" b="1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〗_</a:t>
                </a:r>
                <a:r>
                  <a:rPr lang="ru-RU" sz="1800" b="1" i="0">
                    <a:effectLst/>
                    <a:latin typeface="Cambria Math" panose="02040503050406030204" pitchFamily="18" charset="0"/>
                    <a:ea typeface="Calibri" panose="020F0502020204030204" pitchFamily="34" charset="0"/>
                    <a:cs typeface="Arial" panose="020B0604020202020204" pitchFamily="34" charset="0"/>
                  </a:rPr>
                  <a:t>×</a:t>
                </a:r>
                <a:r>
                  <a:rPr lang="ru-RU" sz="1800" dirty="0">
                    <a:effectLst/>
                    <a:latin typeface="Calibri" panose="020F050202020403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. </a:t>
                </a:r>
                <a:r>
                  <a:rPr lang="ru-RU" dirty="0"/>
                  <a:t>)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659014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/>
                  <a:t>Аналогично определяющие уравнения в терминах механических величин в подвижных средах сохраняются, </a:t>
                </a:r>
              </a:p>
              <a:p>
                <a:r>
                  <a:rPr lang="ru-RU" dirty="0"/>
                  <a:t>а аналогии обобщаются на случай подвижных сред, следовательно, определяющие уравнения в терминах электродинамических величин получаются разными.</a:t>
                </a:r>
              </a:p>
              <a:p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kern="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(Определяющие уравнения в </a:t>
                </a:r>
                <a:r>
                  <a:rPr lang="ru-RU" sz="1200" b="0" kern="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терминах  механических величин</a:t>
                </a: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dirty="0">
                    <a:ea typeface="Cambria Math" panose="02040503050406030204" pitchFamily="18" charset="0"/>
                  </a:rPr>
                  <a:t>Подставляем аналогии </a:t>
                </a:r>
                <a14:m>
                  <m:oMath xmlns:m="http://schemas.openxmlformats.org/officeDocument/2006/math">
                    <m:r>
                      <a:rPr lang="ru-RU" sz="1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⇓</m:t>
                    </m:r>
                  </m:oMath>
                </a14:m>
                <a:r>
                  <a:rPr lang="ru-RU" sz="1200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kern="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Определяющие уравнения </a:t>
                </a:r>
                <a:r>
                  <a:rPr lang="ru-RU" sz="1200" dirty="0"/>
                  <a:t>в терминах электродинамических величин</a:t>
                </a:r>
                <a:r>
                  <a:rPr lang="ru-RU" sz="1200" b="0" dirty="0">
                    <a:latin typeface="Calibri" panose="020F0502020204030204" pitchFamily="34" charset="0"/>
                  </a:rPr>
                  <a:t>)</a:t>
                </a:r>
                <a:endParaRPr lang="ru-RU" sz="1200" b="0" dirty="0">
                  <a:ea typeface="Cambria Math" panose="02040503050406030204" pitchFamily="18" charset="0"/>
                </a:endParaRP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/>
                  <a:t>Когда рассматриваем подвижные среды определяющие уравнения не меняем, а аналогии обобщаются, тогда определяющие уравнения в терминах физических величин меняются</a:t>
                </a:r>
              </a:p>
              <a:p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kern="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Определяющие уравнения  в </a:t>
                </a:r>
                <a:r>
                  <a:rPr lang="ru-RU" sz="1200" b="0" kern="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терминах  механических величин</a:t>
                </a: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dirty="0">
                    <a:ea typeface="Cambria Math" panose="02040503050406030204" pitchFamily="18" charset="0"/>
                  </a:rPr>
                  <a:t>Подставляем аналогии </a:t>
                </a:r>
                <a:r>
                  <a:rPr lang="ru-RU" sz="1200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⇓</a:t>
                </a:r>
                <a:r>
                  <a:rPr lang="ru-RU" sz="1200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kern="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Определяющие уравнения </a:t>
                </a:r>
                <a:r>
                  <a:rPr lang="ru-RU" sz="1200" dirty="0"/>
                  <a:t>в терминах электродинамических величин</a:t>
                </a:r>
                <a:endParaRPr lang="ru-RU" sz="12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sz="1200" b="0" dirty="0">
                  <a:ea typeface="Cambria Math" panose="02040503050406030204" pitchFamily="18" charset="0"/>
                </a:endParaRPr>
              </a:p>
              <a:p>
                <a:endParaRPr lang="de-DE" dirty="0"/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28452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Сравним полученные уравнения с уравнениями электродинамики в литературе.</a:t>
            </a:r>
          </a:p>
          <a:p>
            <a:r>
              <a:rPr lang="ru-RU" dirty="0"/>
              <a:t>2) В современных … результат подтверждается.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(Они выглядят одинаково благодаря тому, что мы именно так ввели аналогии. А ввели так, потому что хотели, чтобы максимально совпадало с тем, что в книгах. Если ввести аналогии по-другому, то совпало бы с тем, что было у Герца.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dirty="0"/>
              <a:t>В современных учебниках по физике (это именно так) (что совпадает с литературой)</a:t>
            </a:r>
            <a:endParaRPr lang="en-US" sz="1200" dirty="0"/>
          </a:p>
          <a:p>
            <a:endParaRPr lang="ru-RU" dirty="0"/>
          </a:p>
          <a:p>
            <a:r>
              <a:rPr lang="ru-RU" dirty="0"/>
              <a:t>У нас не совпадает с тем, что в книгах. Да, но если записать </a:t>
            </a:r>
            <a:r>
              <a:rPr lang="ru-RU" dirty="0" err="1"/>
              <a:t>Минковского</a:t>
            </a:r>
            <a:r>
              <a:rPr lang="ru-RU" dirty="0"/>
              <a:t> в СИ, то в левой части у делится на с</a:t>
            </a:r>
            <a:r>
              <a:rPr lang="en-US" dirty="0"/>
              <a:t>^2 </a:t>
            </a:r>
          </a:p>
          <a:p>
            <a:r>
              <a:rPr lang="ru-RU" dirty="0"/>
              <a:t>При конечных скоростях – не близких к скорости света – в правой части у имеет значение, а в левой малая величина и ею можно пренебречь.</a:t>
            </a:r>
          </a:p>
          <a:p>
            <a:r>
              <a:rPr lang="ru-RU" dirty="0"/>
              <a:t>При больших скоростях – дальнейшие исследования.</a:t>
            </a:r>
          </a:p>
          <a:p>
            <a:endParaRPr lang="ru-RU" dirty="0"/>
          </a:p>
          <a:p>
            <a:r>
              <a:rPr lang="ru-RU" dirty="0"/>
              <a:t>СГС и СИ</a:t>
            </a:r>
          </a:p>
          <a:p>
            <a:r>
              <a:rPr lang="ru-RU" dirty="0"/>
              <a:t>А если используем механическую модель, то приходим к уравнениям, которые сейчас принято писать уравнения М в подвижных средах в таком же виде, как в неподвижном, а отличия в определяющих уравнениях.</a:t>
            </a:r>
          </a:p>
          <a:p>
            <a:r>
              <a:rPr lang="ru-RU" dirty="0"/>
              <a:t>Если используем те же аналогии, как в неподвижной среде, то получаем уравнения в форме Герца: с дополнительными слагаемыми – меняются уравнения движения. А определяющие соотношения вроде те же, что и в неподвижной.</a:t>
            </a:r>
          </a:p>
          <a:p>
            <a:r>
              <a:rPr lang="ru-RU" dirty="0"/>
              <a:t>А за счет того, что мы поменяли механические аналогии, скорости вошли в эти механические аналогии и уравнения подвижной среды получились такие же, как в неподвижной: как сейчас принято.</a:t>
            </a:r>
          </a:p>
          <a:p>
            <a:r>
              <a:rPr lang="ru-RU" dirty="0"/>
              <a:t>У нас получились уравнения одинаковыми в подвижной и неподвижной, а определяющие уравнения получаются разными всё-таки, не так, как у </a:t>
            </a:r>
            <a:r>
              <a:rPr lang="ru-RU" dirty="0" err="1"/>
              <a:t>Минковского</a:t>
            </a:r>
            <a:r>
              <a:rPr lang="ru-RU" dirty="0"/>
              <a:t>, потому что скорости попадают только в одну часть уравнения.</a:t>
            </a:r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688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Здесь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наглядно представлены 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данные определяющие уравнения для подвижных сред. </a:t>
            </a: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Уравнения Лоренца 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Минковского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совпадают в левых частях, а полученные уравнения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совппадают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 уравнениями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Минковского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 правых частях.</a:t>
            </a:r>
          </a:p>
          <a:p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(Видно, что уравнения Лоренца и </a:t>
            </a:r>
            <a:r>
              <a:rPr lang="ru-RU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Минковского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отличаются от полученных уравнений наличием дополнительного слагаемого в левой части, и уравнения Лоренца отличаются также правой частью.</a:t>
            </a:r>
            <a:b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Мы не считаем это недостатком механической модели, так как в первую очередь нам было важно, чтобы форму сохраняли уравнения Максвелла, и чтобы они согласовались с литературой, что и было получено</a:t>
            </a:r>
          </a:p>
          <a:p>
            <a:endParaRPr lang="ru-RU" sz="1800" dirty="0">
              <a:effectLst/>
              <a:latin typeface="Times New Roman" panose="02020603050405020304" pitchFamily="18" charset="0"/>
            </a:endParaRPr>
          </a:p>
          <a:p>
            <a:r>
              <a:rPr lang="ru-RU" sz="1800" dirty="0">
                <a:effectLst/>
                <a:latin typeface="Times New Roman" panose="02020603050405020304" pitchFamily="18" charset="0"/>
              </a:rPr>
              <a:t>Здесь в СИ!</a:t>
            </a:r>
            <a:endParaRPr lang="en-US" sz="1800" dirty="0">
              <a:effectLst/>
              <a:latin typeface="Times New Roman" panose="02020603050405020304" pitchFamily="18" charset="0"/>
            </a:endParaRPr>
          </a:p>
          <a:p>
            <a:endParaRPr lang="ru-RU" sz="1800" dirty="0">
              <a:effectLst/>
              <a:latin typeface="Times New Roman" panose="02020603050405020304" pitchFamily="18" charset="0"/>
            </a:endParaRPr>
          </a:p>
          <a:p>
            <a:r>
              <a:rPr lang="ru-RU" dirty="0"/>
              <a:t>(Уравнения </a:t>
            </a:r>
            <a:r>
              <a:rPr lang="ru-RU" dirty="0" err="1"/>
              <a:t>Минковского</a:t>
            </a:r>
            <a:r>
              <a:rPr lang="ru-RU" dirty="0"/>
              <a:t> получаются из известных соотношений между индукцией и полем в покоящейся изотропной среде путем преобразований Лоренца.</a:t>
            </a:r>
          </a:p>
          <a:p>
            <a:r>
              <a:rPr lang="ru-RU" dirty="0"/>
              <a:t>Лоренц считал, что эфир неподвижен, и сквозь него движутся дискретные частицы, создающие электромагнитные поля.)</a:t>
            </a:r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46657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Я начну с актуальностей и целей работы.</a:t>
            </a:r>
            <a:br>
              <a:rPr lang="ru-RU" dirty="0"/>
            </a:br>
            <a:r>
              <a:rPr lang="ru-RU" dirty="0"/>
              <a:t>Известно, что интегральная форма любого балансового уравнения механики записывается в виде объемного интеграла и поверхностного. </a:t>
            </a:r>
          </a:p>
          <a:p>
            <a:r>
              <a:rPr lang="ru-RU" dirty="0"/>
              <a:t>А классические уравнения электродинамики – уравнения Максвелла в интегральной форме записывается в виде интеграла по поверхности и интеграла по контуру. </a:t>
            </a:r>
          </a:p>
          <a:p>
            <a:r>
              <a:rPr lang="ru-RU" dirty="0"/>
              <a:t>Интегральные уравнения обычно сводят к локальным уравнениям, и тогда их можно сравнивать. Возникает вопрос, а можно ли сравнивать уравнения в интегральной форме? </a:t>
            </a:r>
          </a:p>
          <a:p>
            <a:r>
              <a:rPr lang="ru-RU" dirty="0"/>
              <a:t>Исследуем, можно ли и уравнения механики записать в интегральной форме, в которой записываются уравнения в электродинамике и наоборот уравнения Максвелла записать в интегральной форме, в которой записываются уравнения в механике.</a:t>
            </a:r>
          </a:p>
          <a:p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Далее мы рассмотрим разные методы описания подвижных сред в механике и применим эти методы к уравнениям Максвелла для того, чтобы описать подвижные среды в электродинамике.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И основная цель работы заключается в обобщении (предложенной ранее) механической модели электромагнитного поля на случай подвижных сред.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(Данная тема актуальна, так как применение моделей и методов механики сплошных сред для моделирования электродинамических процессов может быть стимулом для дальнейшего развития не только механики сплошных сред, но и электродинамики.)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48888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Подведем итоги.</a:t>
            </a:r>
          </a:p>
          <a:p>
            <a:b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en-US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Т.О. Получены уравнения, по структуре совпадающие с уравнениями Герца для подвижных сред, но отличающиеся от них полной производной по времени (другой смысл производной). Также в уравнениях Герца используется скорость среды, а в полученных уравнениях используется скорость среды относительно наблюдателя.</a:t>
            </a:r>
            <a:endParaRPr lang="ru-RU" dirty="0"/>
          </a:p>
          <a:p>
            <a:r>
              <a:rPr lang="ru-RU" dirty="0"/>
              <a:t>/Здесь используется полная производная, а в физике пишут частную. Это не играет роль только когда они равны, но в подвижных средах это становится важно.</a:t>
            </a:r>
            <a:endParaRPr lang="en-US" dirty="0"/>
          </a:p>
          <a:p>
            <a:r>
              <a:rPr lang="ru-RU" dirty="0"/>
              <a:t>Однако я изначально начинала с того, что я получаю уравнения Максвелла подвижных сред, используя </a:t>
            </a:r>
            <a:r>
              <a:rPr lang="ru-RU" b="1" dirty="0"/>
              <a:t>методы механики</a:t>
            </a:r>
            <a:r>
              <a:rPr lang="ru-RU" dirty="0"/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Преимущество полученных уравнений в том, что они легко могут быть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обобщены</a:t>
            </a:r>
            <a:r>
              <a:rPr lang="ru-RU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 случай, когда скорость среды и скорость точки наблюдения не являются постоянными величинами, чего нельзя сказать об уравнениях Герца.</a:t>
            </a: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/>
              <a:t>Получена </a:t>
            </a:r>
            <a:r>
              <a:rPr lang="ru-RU" sz="4000" b="1" dirty="0"/>
              <a:t>замкнутая</a:t>
            </a:r>
            <a:r>
              <a:rPr lang="ru-RU" sz="4000" dirty="0"/>
              <a:t> система уравнений</a:t>
            </a:r>
            <a:endParaRPr lang="en-US" sz="1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Как трактовать последний пункт? Тема дальнейших исследований. Видимо нужно рассмотреть примеры. Аргументом в пользу является то, что это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нормальные механические определяющие уравнения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А в терминах электродинамических величин как получилось, так получилось.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Критерием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было то, что хотели </a:t>
            </a:r>
            <a:r>
              <a:rPr lang="ru-RU" sz="1800" b="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получить уравнения Максвелла в классической форме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поэтому ввели такие аналогии, чтобы именно уравнения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Максвелла совпали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тем, как у всех, а определяющие уравнение ну как получилось. Могли бы ввести другие аналогии и сделать наоборот, но тогда уравнения М не совпадут, а мы считаем, что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важнее, чтобы у М совпадали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Почему выбраны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такие аналогии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? Почему именно так вводятся Д, Н, Е, В? Именно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чтобы ввести понятие заряда 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(есть пока что только такой способ). Чтобы получить закон Гаусса для эл поля и закон сохранения заряда (условие разрешимости), и ввести аналогию заряда. В </a:t>
            </a:r>
            <a:r>
              <a:rPr lang="ru-RU" sz="1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других моделях аналогии заряда не вводится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Поэтому именно такая модель.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Применение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/>
              <a:t>Целью является исследование электродинамики в подвижных средах и получение уравнений, которые могли бы </a:t>
            </a:r>
            <a:r>
              <a:rPr lang="ru-RU" sz="2800" b="1" dirty="0"/>
              <a:t>математически формализовать идею Френеля о частично увлекаемом эфире</a:t>
            </a:r>
            <a:r>
              <a:rPr lang="ru-RU" sz="2800" dirty="0"/>
              <a:t>. Для этого необходимо ввести понятие материальной производной, определения которой не существовало в XIX веке.</a:t>
            </a:r>
            <a:endParaRPr lang="de-DE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(Данная тема актуальна, так как применение моделей и методов механики сплошных сред для моделирования электродинамических процессов может быть стимулом для дальнейшего развития не только механики сплошных сред, но и электродинамики.)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20117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Буду рада ответить на вопросы</a:t>
            </a:r>
            <a:endParaRPr lang="de-D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15931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Рассмотрим уравнение баланса кд. В случае произвольного тензора напряжений можно записать только одну интегральную форму.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Но в случае, когда </a:t>
            </a:r>
            <a:r>
              <a:rPr lang="ru-RU" dirty="0" err="1"/>
              <a:t>т.н</a:t>
            </a:r>
            <a:r>
              <a:rPr lang="ru-RU" dirty="0"/>
              <a:t> антисимметричный, получено, что можно записать две интегральные формы.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(То есть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Для уравнений баланса количества движения получить уравнения, аналогичные электродинамике можно не всегда, но только в случае, когда тензор напряжений антисимметричный.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r>
              <a:rPr lang="ru-RU" dirty="0"/>
              <a:t>(Потому что только векторному инварианту антисимметричного тензора (а не любого) можно сопоставить вектор.)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5384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Аналогично для баланса количества движения: только в случае, когда тензор моментных напряжений антисимметричный,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получаем 2 интегральные формы.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897146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ru-RU" dirty="0"/>
                  <a:t>Рассмотрим уравнения Максвелла.</a:t>
                </a:r>
              </a:p>
              <a:p>
                <a:r>
                  <a:rPr lang="ru-RU" dirty="0"/>
                  <a:t>Их всегда можно записать</a:t>
                </a:r>
                <a:r>
                  <a:rPr lang="ru-RU" baseline="0" dirty="0"/>
                  <a:t> в 2 интегральных формах благодаря тому, что вектор всегда </a:t>
                </a:r>
                <a:r>
                  <a:rPr lang="ru-RU" dirty="0"/>
                  <a:t>можно представить</a:t>
                </a:r>
                <a:r>
                  <a:rPr lang="ru-RU" baseline="0" dirty="0"/>
                  <a:t> через векторный инвариант</a:t>
                </a:r>
                <a:r>
                  <a:rPr lang="ru-RU" dirty="0"/>
                  <a:t> антисимметричного</a:t>
                </a:r>
                <a:r>
                  <a:rPr lang="ru-RU" baseline="0" dirty="0"/>
                  <a:t> </a:t>
                </a:r>
                <a:r>
                  <a:rPr lang="ru-RU" dirty="0"/>
                  <a:t>тензора.</a:t>
                </a:r>
              </a:p>
              <a:p>
                <a:r>
                  <a:rPr lang="ru-RU" dirty="0"/>
                  <a:t>Законы Гаусса в интегральной форме получаются идентичными.</a:t>
                </a:r>
              </a:p>
              <a:p>
                <a:endParaRPr lang="ru-RU" dirty="0"/>
              </a:p>
              <a:p>
                <a:r>
                  <a:rPr lang="ru-RU" dirty="0"/>
                  <a:t>Таким образом, на вид получаемых уравнений влияет вид используемых величин.</a:t>
                </a:r>
              </a:p>
              <a:p>
                <a:endParaRPr lang="ru-RU" dirty="0"/>
              </a:p>
              <a:p>
                <a:r>
                  <a:rPr lang="ru-RU" dirty="0"/>
                  <a:t>(Уравнения Максвелла всегда можно записать</a:t>
                </a:r>
                <a:r>
                  <a:rPr lang="ru-RU" baseline="0" dirty="0"/>
                  <a:t> в локальной форме,</a:t>
                </a:r>
                <a:r>
                  <a:rPr lang="ru-RU" dirty="0"/>
                  <a:t> в классической интегральной форме, и в форме, аналогичной механике: через </a:t>
                </a:r>
                <a:r>
                  <a:rPr lang="en-US" dirty="0"/>
                  <a:t>V</a:t>
                </a:r>
                <a:r>
                  <a:rPr lang="ru-RU" dirty="0"/>
                  <a:t> и</a:t>
                </a:r>
                <a:r>
                  <a:rPr lang="en-US" dirty="0"/>
                  <a:t> S</a:t>
                </a:r>
                <a:r>
                  <a:rPr lang="ru-RU" dirty="0"/>
                  <a:t>. Это возможно потому, что любой вектор</a:t>
                </a:r>
                <a:r>
                  <a:rPr lang="ru-RU" baseline="0" dirty="0"/>
                  <a:t> </a:t>
                </a:r>
                <a:r>
                  <a:rPr lang="ru-RU" dirty="0"/>
                  <a:t>(в данном случае, </a:t>
                </a:r>
                <a14:m>
                  <m:oMath xmlns:m="http://schemas.openxmlformats.org/officeDocument/2006/math">
                    <m:r>
                      <a:rPr lang="en-US" sz="1200" smtClean="0">
                        <a:effectLst/>
                        <a:latin typeface="Cambria Math" panose="02040503050406030204" pitchFamily="18" charset="0"/>
                      </a:rPr>
                      <m:t>𝑯</m:t>
                    </m:r>
                  </m:oMath>
                </a14:m>
                <a:r>
                  <a:rPr lang="ru-RU" dirty="0"/>
                  <a:t> или </a:t>
                </a:r>
                <a14:m>
                  <m:oMath xmlns:m="http://schemas.openxmlformats.org/officeDocument/2006/math">
                    <m:r>
                      <a:rPr lang="ru-RU" sz="1200" smtClean="0">
                        <a:effectLst/>
                        <a:latin typeface="Cambria Math" panose="02040503050406030204" pitchFamily="18" charset="0"/>
                      </a:rPr>
                      <m:t>𝓔</m:t>
                    </m:r>
                  </m:oMath>
                </a14:m>
                <a:r>
                  <a:rPr lang="ru-RU" dirty="0"/>
                  <a:t>) можно представить</a:t>
                </a:r>
                <a:r>
                  <a:rPr lang="ru-RU" baseline="0" dirty="0"/>
                  <a:t> через векторный инвариант</a:t>
                </a:r>
                <a:r>
                  <a:rPr lang="ru-RU" dirty="0"/>
                  <a:t> антисимметричного</a:t>
                </a:r>
                <a:r>
                  <a:rPr lang="ru-RU" baseline="0" dirty="0"/>
                  <a:t> </a:t>
                </a:r>
                <a:r>
                  <a:rPr lang="ru-RU" dirty="0"/>
                  <a:t>тензора.</a:t>
                </a:r>
              </a:p>
              <a:p>
                <a:endParaRPr lang="ru-RU" dirty="0"/>
              </a:p>
              <a:p>
                <a:r>
                  <a:rPr lang="ru-RU" dirty="0"/>
                  <a:t>(уравнения электродинамики в интегральной форме всегда можно записать как в классической форме, так и в форме, в которой пишут в механике. 1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Можно сделать следующий вывод: и в механике, и в электродинамике можно записать интегральные уравнения в разных формах. вид используемых величин. </a:t>
                </a:r>
              </a:p>
              <a:p>
                <a:r>
                  <a:rPr lang="ru-RU" dirty="0"/>
                  <a:t>(3,4,5 - Это все было в материальном описании или в линейной теории.)</a:t>
                </a:r>
              </a:p>
              <a:p>
                <a:endParaRPr lang="de-DE" dirty="0"/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US" sz="1200" i="0">
                    <a:effectLst/>
                    <a:latin typeface="Cambria Math" panose="02040503050406030204" pitchFamily="18" charset="0"/>
                  </a:rPr>
                  <a:t>𝛁×𝑯</a:t>
                </a:r>
                <a:r>
                  <a:rPr lang="ru-RU" sz="1200" b="0" i="0">
                    <a:effectLst/>
                    <a:latin typeface="Cambria Math" panose="02040503050406030204" pitchFamily="18" charset="0"/>
                  </a:rPr>
                  <a:t>=</a:t>
                </a:r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𝛁</a:t>
                </a:r>
                <a:r>
                  <a:rPr lang="ru-RU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∙</a:t>
                </a:r>
                <a:r>
                  <a:rPr lang="de-DE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𝑬</a:t>
                </a:r>
                <a:r>
                  <a:rPr lang="ru-RU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×</a:t>
                </a:r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𝑯)</a:t>
                </a:r>
                <a:r>
                  <a:rPr lang="ru-RU" sz="1200" b="1" i="0" kern="120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  как тут или </a:t>
                </a:r>
                <a:r>
                  <a:rPr lang="en-US" sz="1200" i="0">
                    <a:effectLst/>
                    <a:latin typeface="Cambria Math" panose="02040503050406030204" pitchFamily="18" charset="0"/>
                  </a:rPr>
                  <a:t>𝛁×𝑯</a:t>
                </a:r>
                <a:r>
                  <a:rPr lang="ru-RU" sz="1200" b="0" i="0">
                    <a:effectLst/>
                    <a:latin typeface="Cambria Math" panose="02040503050406030204" pitchFamily="18" charset="0"/>
                  </a:rPr>
                  <a:t>=</a:t>
                </a:r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𝛁</a:t>
                </a:r>
                <a:r>
                  <a:rPr lang="ru-RU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∙</a:t>
                </a:r>
                <a:r>
                  <a:rPr lang="de-DE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</a:t>
                </a:r>
                <a:r>
                  <a:rPr lang="ru-RU" sz="1200" b="1" i="0" kern="120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−</a:t>
                </a:r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𝑬</a:t>
                </a:r>
                <a:r>
                  <a:rPr lang="ru-RU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×</a:t>
                </a:r>
                <a:r>
                  <a:rPr lang="en-US" sz="1200" b="1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𝑯)</a:t>
                </a:r>
                <a:r>
                  <a:rPr lang="ru-RU" sz="1200" b="1" i="0" kern="1200">
                    <a:solidFill>
                      <a:schemeClr val="tx1"/>
                    </a:solidFill>
                    <a:effectLst/>
                    <a:latin typeface="Cambria Math" panose="02040503050406030204" pitchFamily="18" charset="0"/>
                    <a:ea typeface="+mn-ea"/>
                    <a:cs typeface="+mn-cs"/>
                  </a:rPr>
                  <a:t>  аналогично механике?</a:t>
                </a:r>
                <a:endParaRPr lang="ru-RU" dirty="0"/>
              </a:p>
              <a:p>
                <a:r>
                  <a:rPr lang="ru-RU" dirty="0"/>
                  <a:t>Это уравнения Максвелла (динамические и статические).</a:t>
                </a:r>
              </a:p>
              <a:p>
                <a:r>
                  <a:rPr lang="ru-RU" dirty="0"/>
                  <a:t>Уравнения электродинамики в интегральной форме можно записать в классической форме и в форме, как пишут в механике.</a:t>
                </a:r>
              </a:p>
              <a:p>
                <a:r>
                  <a:rPr lang="ru-RU" dirty="0"/>
                  <a:t>Это возможно всегда, потому что вектору всегда можно сопоставить антисимметричный тензор.</a:t>
                </a:r>
                <a:endParaRPr lang="de-DE" dirty="0"/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3407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Теперь рассмотрим, как будут выглядеть уравнения в случае подвижных сред.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В механике используют: материальное (которое было описано ранее), пространственное с неподвижной т.н. и пространственное с подвижно т.н.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При переходе от интегральных уравнений к локальным в каждом из описаний (естественным образом) возникают разные производные.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Если записать уравнения через материальную производную, то уравнения по форме будут совпадать, но будут иметь разный смысл). То есть, если расписать уравнения, то они получатся разными (в левой части).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(Поэтому важно отметить различия между полной производной и материальной</a:t>
            </a:r>
            <a:r>
              <a:rPr lang="en-US" dirty="0"/>
              <a:t>.</a:t>
            </a:r>
            <a:r>
              <a:rPr lang="ru-RU" dirty="0"/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(И, напротив, в электродинамике эти методы не используют)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4531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/>
              <a:t>Обратим внимание на разницу (Отметим) между ПП и МП. (Во-первых, ПП и МП разные по определению.)</a:t>
            </a:r>
          </a:p>
          <a:p>
            <a:r>
              <a:rPr lang="ru-RU" dirty="0"/>
              <a:t>ПП характеризует, как меняются свойства среды в данной точке пространства.</a:t>
            </a:r>
          </a:p>
          <a:p>
            <a:r>
              <a:rPr lang="ru-RU" dirty="0"/>
              <a:t>МП как меняются свойства среды, которая в данный момент времени оказалась в данной точке пространства, а в следующий момент времени уже оказалась в другом месте.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06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Здесь проиллюстрированы особенности применения ПП и МП в случае подвижной точки наблюдения, и все отличие с предыдущем только в том, что теперь контрольный объем, за которым наблюдаем, движется.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(Видно, что появляется зависимость от р-в и вместо скорости среды </a:t>
                </a:r>
                <a:r>
                  <a:rPr lang="en-US" dirty="0"/>
                  <a:t>v</a:t>
                </a:r>
                <a:r>
                  <a:rPr lang="ru-RU" dirty="0"/>
                  <a:t> появляется относительная скорость </a:t>
                </a:r>
                <a:r>
                  <a:rPr lang="en-US" dirty="0"/>
                  <a:t>v </a:t>
                </a:r>
                <a:r>
                  <a:rPr lang="ru-RU" dirty="0"/>
                  <a:t>- </a:t>
                </a:r>
                <a:r>
                  <a:rPr lang="en-US" dirty="0"/>
                  <a:t>v_*</a:t>
                </a:r>
                <a:r>
                  <a:rPr lang="ru-RU" dirty="0"/>
                  <a:t>)</a:t>
                </a:r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Здесь проиллюстрированы особенности применения ПП и МП в случае подвижного объема и подвижной точки наблюдения.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Видно, что появляется зависимость от р-в и вместо скорости среды </a:t>
                </a:r>
                <a:r>
                  <a:rPr lang="en-US" dirty="0"/>
                  <a:t>v</a:t>
                </a:r>
                <a:r>
                  <a:rPr lang="ru-RU" dirty="0"/>
                  <a:t> появляется относительная скорость </a:t>
                </a:r>
                <a:r>
                  <a:rPr lang="en-US" dirty="0"/>
                  <a:t>v </a:t>
                </a:r>
                <a:r>
                  <a:rPr lang="ru-RU" dirty="0"/>
                  <a:t>- </a:t>
                </a:r>
                <a:r>
                  <a:rPr lang="en-US" dirty="0"/>
                  <a:t>v_*</a:t>
                </a: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sz="1200" b="0" i="0">
                  <a:latin typeface="Cambria Math" panose="02040503050406030204" pitchFamily="18" charset="0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i="0">
                    <a:latin typeface="Cambria Math" panose="02040503050406030204" pitchFamily="18" charset="0"/>
                  </a:rPr>
                  <a:t>(</a:t>
                </a:r>
                <a:r>
                  <a:rPr lang="en-US" sz="1200" i="0">
                    <a:latin typeface="Cambria Math" panose="02040503050406030204" pitchFamily="18" charset="0"/>
                  </a:rPr>
                  <a:t>Δ</a:t>
                </a:r>
                <a:r>
                  <a:rPr lang="en-US" sz="1200" b="1" i="0">
                    <a:latin typeface="Cambria Math" panose="02040503050406030204" pitchFamily="18" charset="0"/>
                  </a:rPr>
                  <a:t>𝒔</a:t>
                </a:r>
                <a:r>
                  <a:rPr lang="ru-RU" dirty="0"/>
                  <a:t> – перемещение)</a:t>
                </a:r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450837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dirty="0">
                    <a:latin typeface="Cambria Math" panose="02040503050406030204" pitchFamily="18" charset="0"/>
                  </a:rPr>
                  <a:t>Аналогично тому, как записывают уравнения для подвижных сред в механике/гидродинамике, запишем уравнение Максвелла с использованием материальной производной </a:t>
                </a:r>
                <a:r>
                  <a:rPr lang="ru-RU" dirty="0"/>
                  <a:t>в пространственном описании с подвижной точкой наблюдения.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i="0" dirty="0">
                    <a:latin typeface="Cambria Math" panose="02040503050406030204" pitchFamily="18" charset="0"/>
                  </a:rPr>
                  <a:t>Преобразуя второе слагаемое с использованием закона Гаусса для эл. поля,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получим </a:t>
                </a:r>
                <a:r>
                  <a:rPr lang="ru-RU" b="1" dirty="0"/>
                  <a:t>первое </a:t>
                </a:r>
                <a:r>
                  <a:rPr lang="ru-RU" dirty="0"/>
                  <a:t>уравнение Максвелла </a:t>
                </a:r>
                <a:r>
                  <a:rPr lang="ru-RU" b="1" dirty="0"/>
                  <a:t>в подвижных средах</a:t>
                </a:r>
                <a:r>
                  <a:rPr lang="ru-RU" dirty="0"/>
                  <a:t>, записанные через полную производную (в данной точке пространства ), то есть так, как обычно записывают уравнения в электродинамике.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(Они описывают скорость изменения электрической индукции в данной точке пространства (не так, как изменяются, если привязаны к материи).</a:t>
                </a:r>
              </a:p>
              <a:p>
                <a:endParaRPr lang="ru-RU" dirty="0"/>
              </a:p>
              <a:p>
                <a:r>
                  <a:rPr lang="ru-RU" dirty="0"/>
                  <a:t>(В литературе уравнения Максвелла для подвижных и неподвижных сред не отличаются: форма уравнений сохраняется, а смысл величин меняется. В механике же наоборот: форма уравнений меняется, но смысл переменных сохраняется. Используя разные способы описания, мы получаем разные уравнения. </a:t>
                </a:r>
                <a14:m>
                  <m:oMath xmlns:m="http://schemas.openxmlformats.org/officeDocument/2006/math">
                    <m:r>
                      <a:rPr lang="en-US" sz="1200" b="1" i="1" smtClean="0">
                        <a:latin typeface="Cambria Math" panose="02040503050406030204" pitchFamily="18" charset="0"/>
                      </a:rPr>
                      <m:t>𝒗𝒒</m:t>
                    </m:r>
                  </m:oMath>
                </a14:m>
                <a:r>
                  <a:rPr lang="ru-RU" dirty="0"/>
                  <a:t> – плотность заряда (тока) (заряд на скорость, ток есть движение заряженных частиц)</a:t>
                </a:r>
              </a:p>
              <a:p>
                <a:endParaRPr lang="ru-RU" dirty="0"/>
              </a:p>
              <a:p>
                <a:r>
                  <a:rPr lang="ru-RU" dirty="0"/>
                  <a:t>Преобразования:</a:t>
                </a:r>
                <a:endParaRPr lang="en-US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1) Перепишем материальную производную на полную + конвективное слагаемое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b="0" dirty="0"/>
                  <a:t>2) Преобразуем конвективное слагаемое, </a:t>
                </a:r>
                <a:r>
                  <a:rPr lang="ru-RU" sz="1200" b="0" i="1" dirty="0">
                    <a:latin typeface="Cambria Math" panose="02040503050406030204" pitchFamily="18" charset="0"/>
                  </a:rPr>
                  <a:t>выделив дивергенцию, и меняем векторы в диаде, прибавив 2 антисимметричные части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i="1" dirty="0">
                    <a:latin typeface="Cambria Math" panose="02040503050406030204" pitchFamily="18" charset="0"/>
                  </a:rPr>
                  <a:t>3) Далее формальные математические преобразования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200" b="0" i="1" dirty="0">
                    <a:latin typeface="Cambria Math" panose="02040503050406030204" pitchFamily="18" charset="0"/>
                  </a:rPr>
                  <a:t>4)</a:t>
                </a:r>
                <a:r>
                  <a:rPr lang="ru-RU" sz="1200" b="0" i="1" baseline="0" dirty="0">
                    <a:latin typeface="Cambria Math" panose="02040503050406030204" pitchFamily="18" charset="0"/>
                  </a:rPr>
                  <a:t> </a:t>
                </a:r>
                <a:r>
                  <a:rPr lang="ru-RU" sz="1200" b="0" i="1" dirty="0">
                    <a:latin typeface="Cambria Math" panose="02040503050406030204" pitchFamily="18" charset="0"/>
                  </a:rPr>
                  <a:t>И используем дивергенцию Д как </a:t>
                </a:r>
                <a14:m>
                  <m:oMath xmlns:m="http://schemas.openxmlformats.org/officeDocument/2006/math">
                    <m:r>
                      <a:rPr lang="en-US" sz="1200" b="0" i="1" smtClean="0">
                        <a:latin typeface="Cambria Math" panose="02040503050406030204" pitchFamily="18" charset="0"/>
                      </a:rPr>
                      <m:t>𝜌</m:t>
                    </m:r>
                  </m:oMath>
                </a14:m>
                <a:r>
                  <a:rPr lang="ru-RU" sz="1200" b="0" i="1" dirty="0">
                    <a:latin typeface="Cambria Math" panose="02040503050406030204" pitchFamily="18" charset="0"/>
                  </a:rPr>
                  <a:t> в первом уравнении, 0 во втором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Заметки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В механике в зависимости от описания понимаются разные производные. Если записать </a:t>
                </a:r>
                <a:r>
                  <a:rPr lang="ru-RU" dirty="0" err="1"/>
                  <a:t>ур</a:t>
                </a:r>
                <a:r>
                  <a:rPr lang="ru-RU" dirty="0"/>
                  <a:t> М также, как их пишут в механике: в подвижной среде будем использовать неподвижную точку наблюдения и </a:t>
                </a:r>
                <a:r>
                  <a:rPr lang="ru-RU" dirty="0" err="1"/>
                  <a:t>простр</a:t>
                </a:r>
                <a:r>
                  <a:rPr lang="ru-RU" dirty="0"/>
                  <a:t> описания, то в локальной форме </a:t>
                </a:r>
                <a:r>
                  <a:rPr lang="ru-RU" dirty="0" err="1"/>
                  <a:t>ур</a:t>
                </a:r>
                <a:r>
                  <a:rPr lang="ru-RU" dirty="0"/>
                  <a:t> М будут такими, где производные </a:t>
                </a:r>
                <a:r>
                  <a:rPr lang="ru-RU" dirty="0" err="1"/>
                  <a:t>д.б</a:t>
                </a:r>
                <a:r>
                  <a:rPr lang="ru-RU" dirty="0"/>
                  <a:t>. материальными следующего вида…Далее используя матер производную приводим уравнения к виду, где в уравнении будет полная производная, и обозначим комбинацию за Н штрих … , то получим </a:t>
                </a:r>
                <a:r>
                  <a:rPr lang="ru-RU" dirty="0" err="1"/>
                  <a:t>ур</a:t>
                </a:r>
                <a:r>
                  <a:rPr lang="ru-RU" dirty="0"/>
                  <a:t> М в подвижных средах.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Смысл производных понятен: изменение Д и Б в данной точке пространства (не так, как изменяются, если привязаны к материи).</a:t>
                </a:r>
              </a:p>
              <a:p>
                <a:pPr marL="228600" marR="0" lvl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ru-RU" sz="1200" b="1" i="1" dirty="0">
                    <a:latin typeface="Cambria Math" panose="02040503050406030204" pitchFamily="18" charset="0"/>
                  </a:rPr>
                  <a:t>Записать через материальную</a:t>
                </a:r>
              </a:p>
              <a:p>
                <a:pPr marL="228600" marR="0" lvl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ru-RU" sz="1200" b="1" i="1" dirty="0">
                    <a:latin typeface="Cambria Math" panose="02040503050406030204" pitchFamily="18" charset="0"/>
                  </a:rPr>
                  <a:t>Заменить материальную на полную + конвективное </a:t>
                </a:r>
              </a:p>
              <a:p>
                <a:pPr marL="228600" marR="0" lvl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ru-RU" sz="1200" b="1" i="1" dirty="0">
                    <a:latin typeface="Cambria Math" panose="02040503050406030204" pitchFamily="18" charset="0"/>
                  </a:rPr>
                  <a:t>Преобразовать конвективное: Поменять векторы в диаде и + 2 </a:t>
                </a:r>
                <a:r>
                  <a:rPr lang="ru-RU" sz="1200" b="1" i="1" dirty="0" err="1">
                    <a:latin typeface="Cambria Math" panose="02040503050406030204" pitchFamily="18" charset="0"/>
                  </a:rPr>
                  <a:t>антисимм</a:t>
                </a:r>
                <a:r>
                  <a:rPr lang="ru-RU" sz="1200" b="1" i="1" dirty="0">
                    <a:latin typeface="Cambria Math" panose="02040503050406030204" pitchFamily="18" charset="0"/>
                  </a:rPr>
                  <a:t> части</a:t>
                </a:r>
              </a:p>
              <a:p>
                <a:pPr marL="228600" marR="0" lvl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ru-RU" sz="1200" b="1" i="1" dirty="0">
                    <a:latin typeface="Cambria Math" panose="02040503050406030204" pitchFamily="18" charset="0"/>
                  </a:rPr>
                  <a:t>Далее формальные преобразования</a:t>
                </a:r>
              </a:p>
              <a:p>
                <a:pPr marL="228600" marR="0" lvl="0" indent="-22860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AutoNum type="arabicParenR"/>
                  <a:tabLst/>
                  <a:defRPr/>
                </a:pPr>
                <a:r>
                  <a:rPr lang="ru-RU" sz="1200" b="1" i="1" dirty="0">
                    <a:latin typeface="Cambria Math" panose="02040503050406030204" pitchFamily="18" charset="0"/>
                  </a:rPr>
                  <a:t>И используем дивергенцию Д как </a:t>
                </a:r>
                <a:r>
                  <a:rPr lang="ru-RU" sz="1200" b="1" i="1" dirty="0" err="1">
                    <a:latin typeface="Cambria Math" panose="02040503050406030204" pitchFamily="18" charset="0"/>
                  </a:rPr>
                  <a:t>ро</a:t>
                </a:r>
                <a:r>
                  <a:rPr lang="ru-RU" sz="1200" b="1" i="1" dirty="0">
                    <a:latin typeface="Cambria Math" panose="02040503050406030204" pitchFamily="18" charset="0"/>
                  </a:rPr>
                  <a:t> в первом уравнении, 0 во втором</a:t>
                </a:r>
              </a:p>
              <a:p>
                <a:endParaRPr lang="ru-RU" sz="1200" b="1" i="1" dirty="0">
                  <a:latin typeface="Cambria Math" panose="02040503050406030204" pitchFamily="18" charset="0"/>
                </a:endParaRPr>
              </a:p>
              <a:p>
                <a:r>
                  <a:rPr lang="en-US" sz="1200" b="1" i="0">
                    <a:latin typeface="Cambria Math" panose="02040503050406030204" pitchFamily="18" charset="0"/>
                  </a:rPr>
                  <a:t>𝒗</a:t>
                </a:r>
                <a:r>
                  <a:rPr lang="en-US" sz="1200" i="0">
                    <a:latin typeface="Cambria Math" panose="02040503050406030204" pitchFamily="18" charset="0"/>
                  </a:rPr>
                  <a:t>𝜌</a:t>
                </a:r>
                <a:r>
                  <a:rPr lang="ru-RU" dirty="0"/>
                  <a:t> – плотность тока (заряд на скорость, ток есть движение заряженных частиц). Тогда получили 1 </a:t>
                </a:r>
                <a:r>
                  <a:rPr lang="ru-RU" dirty="0" err="1"/>
                  <a:t>ур</a:t>
                </a:r>
                <a:r>
                  <a:rPr lang="ru-RU" dirty="0"/>
                  <a:t> Максвелла</a:t>
                </a:r>
                <a:r>
                  <a:rPr lang="ru-RU" baseline="0" dirty="0"/>
                  <a:t>. </a:t>
                </a:r>
                <a:endParaRPr lang="ru-RU" dirty="0"/>
              </a:p>
              <a:p>
                <a:r>
                  <a:rPr lang="ru-RU" dirty="0"/>
                  <a:t>Применим пространственное описание к электродинамике, поменяв полную производную на материальную и посмотрим, что будет.</a:t>
                </a:r>
              </a:p>
              <a:p>
                <a:r>
                  <a:rPr lang="ru-RU" dirty="0"/>
                  <a:t>В литературе уравнения Максвелла для подвижных и неподвижных сред не отличаются: форма уравнений сохраняется, а смысл величин меняется.</a:t>
                </a:r>
              </a:p>
              <a:p>
                <a:r>
                  <a:rPr lang="ru-RU" dirty="0"/>
                  <a:t>В механике же наоборот: форма уравнений меняется, но смысл переменных сохраняется. Используя разные способы описания, мы получаем разные уравнения.  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ru-RU" dirty="0"/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dirty="0"/>
                  <a:t>Применим пространственное описание к уравнениям Максвелла (не задумываясь о смысле переменных). Локальные уравнения будут отличаться от электродинамики (материальная производная), однако их можно привести к виду, в котором их пишут в литературе по электродинамике, выделив полную производную. Однако в таком виде мы не можем перенести конвективное слагаемое и объединить его с ротором, чтобы сохранить смысл величин.</a:t>
                </a:r>
              </a:p>
              <a:p>
                <a:endParaRPr lang="ru-RU" dirty="0"/>
              </a:p>
              <a:p>
                <a:endParaRPr lang="ru-RU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Fallback>
      </mc:AlternateContent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5FF-047B-493C-AEA9-431825913D68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9889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FC1EEE-7215-C3B8-9C05-83AEE92092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5C6A788-1769-0205-8D27-9414FAED3F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de-D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D66CBC-C8FE-1148-9825-A8643CF8A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33721-1978-4ED8-9DA1-C4917C6C5268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BAD63F-4B96-C6BB-82A7-06B435404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28F91D-3608-AE9F-2E87-FAFACF6F6B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70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6D2D5D-E6B8-636C-7CFA-15FB1F98B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24E5BEA-B814-EF30-0D78-A4FFBFC36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30CB46C-F183-5BBA-CB83-677132147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8D1D6-50C8-422E-AF64-F9845ADB715D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7B98111-468E-8964-9181-D5B1D415B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568870-D5D0-2D0E-BA91-93D40ADC04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76967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DEFA5C61-9A42-C623-81C5-EC59FD2D3B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858DD29-3AD9-FCB1-CBCA-0E240C5772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D099FF6-9EA3-1533-EF32-7CCBD9DA6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68897-6B0B-448B-A420-2A1D8791B618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3217E2C-A755-95A0-6990-4723E3CED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0FE6B6A-39E1-10CD-DB48-636C766A43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56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6956DF-591F-6E47-1BE2-8AA6CE46C5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2FEE9C5-267B-DEBC-6D46-BB2D017B4D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40EF7F8-3FAA-563A-5323-6A2517FDCA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FD5C-4256-4012-92FA-AF2B89E2B02A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38957D-F4AB-FE09-2D36-EAA67E0B4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0AB761-07DF-6FBE-405F-886C1893F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851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63DF05-4999-8262-DBA8-E9455572D2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E6146C-8267-46A2-FB3F-C19E988E0A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6EA9B33-05F4-F690-6676-D28D7DFE6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6527B-8B19-4BDF-A912-FCB490F986AE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31F0CF5-3524-A323-7FAF-571B8827E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F81C20-7A50-923F-ABD1-D96000656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6943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13EBC0-9F20-B9DA-87F7-7CD0F03C1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6D5D270-2648-9D9B-C57F-F6E9E5B5C3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5FF9A67-6B83-F8D1-2683-63F4F4F353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D1F6F73-C3CE-A2AE-CC71-60DBCD061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86695-CFB2-40CE-8630-F15BA114B968}" type="datetime1">
              <a:rPr lang="de-DE" smtClean="0"/>
              <a:t>25.06.2023</a:t>
            </a:fld>
            <a:endParaRPr lang="de-D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C4FEFA1-D070-05D9-214E-558F24713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AACE2A0-FD10-2BF5-672B-90A1FC24A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7631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F441B6-5B37-B9CD-EF7A-1EDFBDB40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5FF0FF5-8CBC-947E-C8AB-97A6C7F23C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460AF43-900F-2955-9C58-4B3A52E8F5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1273A24-C0FF-5204-DDDA-BB0668AF8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4A07BAD-E54A-3337-C095-7F3DDADBEC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C661F55-1C14-6B3F-4576-F82FF90F1F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48C5-D32C-4AEF-820E-DE18BC3030EA}" type="datetime1">
              <a:rPr lang="de-DE" smtClean="0"/>
              <a:t>25.06.2023</a:t>
            </a:fld>
            <a:endParaRPr lang="de-DE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3EF4889-464D-A0F4-5900-42859B428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F7935BF-AD2D-3F50-B877-5AFED99B8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320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87159B-C3EF-DCBD-52AD-FE7CCC411A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797D16F-937E-0E33-01E1-A07A0E5C3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54AE9F-4EC2-4233-9CE6-55C204E0141D}" type="datetime1">
              <a:rPr lang="de-DE" smtClean="0"/>
              <a:t>25.06.2023</a:t>
            </a:fld>
            <a:endParaRPr lang="de-DE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CFCD8D1-0D26-F42B-9BD6-716764CD56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813B4A7-E446-6237-FC69-F73D53B6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9135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1706179-3F86-BC85-E692-4F84DF549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50280-C40A-4AAF-932D-F77EC7754D71}" type="datetime1">
              <a:rPr lang="de-DE" smtClean="0"/>
              <a:t>25.06.2023</a:t>
            </a:fld>
            <a:endParaRPr lang="de-DE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F4C5419-4F67-2BDD-9C5F-048DE81FB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35AEB0D-56A7-4F7D-1BED-067AC725B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99032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0AE9D1-5015-0A17-3867-DC2A45390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8E9021-35D2-F135-C275-1DC8E9CA6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C5AB8E8-3CE3-3333-1005-D4384A26D5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E7510C-612C-5342-6DBB-4AEB930DB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01A03-3701-4871-BEE0-201FB926E61C}" type="datetime1">
              <a:rPr lang="de-DE" smtClean="0"/>
              <a:t>25.06.2023</a:t>
            </a:fld>
            <a:endParaRPr lang="de-D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32DA1E-C041-0D69-C34E-B46A00FF8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ECDB4F9-659E-2DDB-99D1-F2017FEC8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832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1B1444-FD1F-8CE7-4B44-8243BAF73F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FE2F4D7-D276-3AF5-623C-38A0600725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A8A241A-EBC0-F05D-95B0-764F59A9FC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DF5BEB9-8A27-0389-1511-2BB601143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8DE4B-0F20-4336-9899-A21A0E39E7C9}" type="datetime1">
              <a:rPr lang="de-DE" smtClean="0"/>
              <a:t>25.06.2023</a:t>
            </a:fld>
            <a:endParaRPr lang="de-DE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3A9845-9571-F493-9B85-2EEAB3033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5AF1A09-19BE-14CC-BF24-4CC556ABE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388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358B88-18E7-8116-24EF-E9A21D01C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de-DE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E9744E4-86C6-6B45-8247-316FBE89D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de-DE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1AD1F6C-519F-FE10-A3A0-15B9A4897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C574EA-9C0A-4914-BC55-6F54493A217A}" type="datetime1">
              <a:rPr lang="de-DE" smtClean="0"/>
              <a:t>25.06.2023</a:t>
            </a:fld>
            <a:endParaRPr lang="de-DE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639AB2-8E8B-FA05-860D-8FE0BE43F5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F5D352-0071-5634-A093-E71E3929E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0A50E-837F-4AA1-B85A-F3C4DA99FB33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3957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7" Type="http://schemas.openxmlformats.org/officeDocument/2006/relationships/image" Target="../media/image5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3.png"/><Relationship Id="rId5" Type="http://schemas.openxmlformats.org/officeDocument/2006/relationships/image" Target="../media/image52.png"/><Relationship Id="rId4" Type="http://schemas.openxmlformats.org/officeDocument/2006/relationships/image" Target="../media/image5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4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png"/><Relationship Id="rId13" Type="http://schemas.openxmlformats.org/officeDocument/2006/relationships/image" Target="../media/image34.png"/><Relationship Id="rId18" Type="http://schemas.openxmlformats.org/officeDocument/2006/relationships/image" Target="../media/image38.png"/><Relationship Id="rId3" Type="http://schemas.openxmlformats.org/officeDocument/2006/relationships/image" Target="../media/image24.png"/><Relationship Id="rId21" Type="http://schemas.openxmlformats.org/officeDocument/2006/relationships/image" Target="../media/image41.png"/><Relationship Id="rId7" Type="http://schemas.openxmlformats.org/officeDocument/2006/relationships/image" Target="../media/image28.png"/><Relationship Id="rId12" Type="http://schemas.openxmlformats.org/officeDocument/2006/relationships/image" Target="../media/image33.png"/><Relationship Id="rId17" Type="http://schemas.openxmlformats.org/officeDocument/2006/relationships/image" Target="../media/image37.png"/><Relationship Id="rId25" Type="http://schemas.openxmlformats.org/officeDocument/2006/relationships/image" Target="../media/image45.png"/><Relationship Id="rId2" Type="http://schemas.openxmlformats.org/officeDocument/2006/relationships/notesSlide" Target="../notesSlides/notesSlide8.xml"/><Relationship Id="rId16" Type="http://schemas.openxmlformats.org/officeDocument/2006/relationships/image" Target="../media/image36.png"/><Relationship Id="rId20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11" Type="http://schemas.openxmlformats.org/officeDocument/2006/relationships/image" Target="../media/image32.png"/><Relationship Id="rId24" Type="http://schemas.openxmlformats.org/officeDocument/2006/relationships/image" Target="../media/image44.png"/><Relationship Id="rId5" Type="http://schemas.openxmlformats.org/officeDocument/2006/relationships/image" Target="../media/image26.png"/><Relationship Id="rId15" Type="http://schemas.openxmlformats.org/officeDocument/2006/relationships/image" Target="../media/image35.png"/><Relationship Id="rId23" Type="http://schemas.openxmlformats.org/officeDocument/2006/relationships/image" Target="../media/image43.png"/><Relationship Id="rId10" Type="http://schemas.openxmlformats.org/officeDocument/2006/relationships/image" Target="../media/image31.png"/><Relationship Id="rId19" Type="http://schemas.openxmlformats.org/officeDocument/2006/relationships/image" Target="../media/image39.png"/><Relationship Id="rId4" Type="http://schemas.openxmlformats.org/officeDocument/2006/relationships/image" Target="../media/image25.png"/><Relationship Id="rId9" Type="http://schemas.openxmlformats.org/officeDocument/2006/relationships/image" Target="../media/image30.png"/><Relationship Id="rId14" Type="http://schemas.openxmlformats.org/officeDocument/2006/relationships/image" Target="../media/image340.png"/><Relationship Id="rId22" Type="http://schemas.openxmlformats.org/officeDocument/2006/relationships/image" Target="../media/image4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CA23189-9AE3-0DE0-D181-7B5A410A1FF5}"/>
              </a:ext>
            </a:extLst>
          </p:cNvPr>
          <p:cNvSpPr txBox="1"/>
          <p:nvPr/>
        </p:nvSpPr>
        <p:spPr>
          <a:xfrm>
            <a:off x="1025652" y="210312"/>
            <a:ext cx="105597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9324" marR="296823" algn="ctr">
              <a:spcBef>
                <a:spcPts val="56"/>
              </a:spcBef>
            </a:pPr>
            <a:r>
              <a:rPr lang="ru-RU" sz="1800" spc="6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Федеральное государственное </a:t>
            </a:r>
            <a:r>
              <a:rPr lang="ru-RU" sz="1800" spc="3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автономное образовательно</a:t>
            </a:r>
            <a:r>
              <a:rPr lang="ru-RU" spc="3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е </a:t>
            </a:r>
            <a:r>
              <a:rPr lang="ru-RU" sz="1800" spc="3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учреждение </a:t>
            </a:r>
            <a:r>
              <a:rPr lang="ru-RU" sz="1800" spc="8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высшего</a:t>
            </a:r>
            <a:r>
              <a:rPr lang="ru-RU" sz="1800" spc="62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spc="8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образования</a:t>
            </a:r>
            <a:endParaRPr lang="ru-RU" sz="1800" dirty="0">
              <a:solidFill>
                <a:prstClr val="black"/>
              </a:solidFill>
              <a:latin typeface="+mj-lt"/>
              <a:cs typeface="Times New Roman" panose="02020603050405020304" pitchFamily="18" charset="0"/>
            </a:endParaRPr>
          </a:p>
          <a:p>
            <a:pPr algn="ctr"/>
            <a:r>
              <a:rPr lang="ru-RU" sz="1800" spc="8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«Санкт-Петербургский политехнический университет </a:t>
            </a:r>
            <a:r>
              <a:rPr lang="ru-RU" sz="1800" spc="17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Петра</a:t>
            </a:r>
            <a:r>
              <a:rPr lang="ru-RU" sz="1800" spc="31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Великого»</a:t>
            </a:r>
          </a:p>
          <a:p>
            <a:pPr marL="715" algn="ctr">
              <a:spcBef>
                <a:spcPts val="3"/>
              </a:spcBef>
            </a:pPr>
            <a:r>
              <a:rPr lang="ru-RU" sz="18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Физико-механический институт</a:t>
            </a:r>
          </a:p>
          <a:p>
            <a:pPr marL="715" algn="ctr">
              <a:spcBef>
                <a:spcPts val="3"/>
              </a:spcBef>
            </a:pPr>
            <a:r>
              <a:rPr lang="ru-RU" sz="1800" dirty="0">
                <a:solidFill>
                  <a:prstClr val="black"/>
                </a:solidFill>
                <a:latin typeface="+mj-lt"/>
                <a:cs typeface="Times New Roman" panose="02020603050405020304" pitchFamily="18" charset="0"/>
              </a:rPr>
              <a:t>Высшая школа теоретической механики и математической физики</a:t>
            </a:r>
          </a:p>
          <a:p>
            <a:endParaRPr lang="ru-RU" dirty="0">
              <a:latin typeface="+mj-lt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8AA176-5C46-4FEF-DD38-6B065E84E8FE}"/>
              </a:ext>
            </a:extLst>
          </p:cNvPr>
          <p:cNvSpPr txBox="1"/>
          <p:nvPr/>
        </p:nvSpPr>
        <p:spPr>
          <a:xfrm>
            <a:off x="1455893" y="2951946"/>
            <a:ext cx="92802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spc="150" dirty="0">
                <a:latin typeface="+mj-lt"/>
                <a:cs typeface="Times New Roman" panose="02020603050405020304" pitchFamily="18" charset="0"/>
              </a:rPr>
              <a:t>УРАВНЕНИЯ МЕХАНИКИ И ЭЛЕКТРОДИНАМИКИ</a:t>
            </a:r>
            <a:br>
              <a:rPr lang="ru-RU" sz="2800" b="1" spc="150" dirty="0">
                <a:latin typeface="+mj-lt"/>
                <a:cs typeface="Times New Roman" panose="02020603050405020304" pitchFamily="18" charset="0"/>
              </a:rPr>
            </a:br>
            <a:r>
              <a:rPr lang="ru-RU" sz="2800" b="1" spc="150" dirty="0">
                <a:latin typeface="+mj-lt"/>
                <a:cs typeface="Times New Roman" panose="02020603050405020304" pitchFamily="18" charset="0"/>
              </a:rPr>
              <a:t>В СЛУЧАЕ ПОДВИЖНОЙ ТОЧКИ НАБЛЮДЕНИЯ</a:t>
            </a:r>
            <a:endParaRPr lang="ru-RU" sz="2800" spc="150" dirty="0"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10A64F1-B915-CDE3-3F8E-6C243E02E067}"/>
              </a:ext>
            </a:extLst>
          </p:cNvPr>
          <p:cNvSpPr txBox="1"/>
          <p:nvPr/>
        </p:nvSpPr>
        <p:spPr>
          <a:xfrm>
            <a:off x="1357691" y="1889887"/>
            <a:ext cx="94766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>
                <a:latin typeface="+mj-lt"/>
                <a:cs typeface="Times New Roman" panose="02020603050405020304" pitchFamily="18" charset="0"/>
              </a:rPr>
              <a:t>Выпускная квалификационная работа</a:t>
            </a:r>
          </a:p>
        </p:txBody>
      </p:sp>
      <p:graphicFrame>
        <p:nvGraphicFramePr>
          <p:cNvPr id="3" name="Таблица 6">
            <a:extLst>
              <a:ext uri="{FF2B5EF4-FFF2-40B4-BE49-F238E27FC236}">
                <a16:creationId xmlns:a16="http://schemas.microsoft.com/office/drawing/2014/main" id="{7A521D9A-08D2-13C5-FA27-476B10BCDB9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911130"/>
              </p:ext>
            </p:extLst>
          </p:nvPr>
        </p:nvGraphicFramePr>
        <p:xfrm>
          <a:off x="816100" y="5356988"/>
          <a:ext cx="10559796" cy="73152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506014">
                  <a:extLst>
                    <a:ext uri="{9D8B030D-6E8A-4147-A177-3AD203B41FA5}">
                      <a16:colId xmlns:a16="http://schemas.microsoft.com/office/drawing/2014/main" val="3398364285"/>
                    </a:ext>
                  </a:extLst>
                </a:gridCol>
                <a:gridCol w="7053782">
                  <a:extLst>
                    <a:ext uri="{9D8B030D-6E8A-4147-A177-3AD203B41FA5}">
                      <a16:colId xmlns:a16="http://schemas.microsoft.com/office/drawing/2014/main" val="3448643075"/>
                    </a:ext>
                  </a:extLst>
                </a:gridCol>
              </a:tblGrid>
              <a:tr h="211882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Научный руководитель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:</a:t>
                      </a:r>
                      <a:endParaRPr lang="de-DE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cap="none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Иванова Елена Александровна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, д.ф.-м.н., профессор </a:t>
                      </a:r>
                      <a:r>
                        <a:rPr lang="ru-RU" sz="1800" kern="1200" dirty="0" err="1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ВШТМиМФ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endParaRPr lang="de-DE" dirty="0">
                        <a:latin typeface="+mj-lt"/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34185612"/>
                  </a:ext>
                </a:extLst>
              </a:tr>
              <a:tr h="261610">
                <a:tc>
                  <a:txBody>
                    <a:bodyPr/>
                    <a:lstStyle/>
                    <a:p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Выполнила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:</a:t>
                      </a:r>
                      <a:endParaRPr lang="de-DE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800" kern="1200" cap="none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Быкова Софья Андреевна</a:t>
                      </a:r>
                      <a:r>
                        <a:rPr lang="ru-RU" sz="18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Times New Roman" panose="02020603050405020304" pitchFamily="18" charset="0"/>
                        </a:rPr>
                        <a:t>, студентка гр. 5030103/90101</a:t>
                      </a:r>
                      <a:endParaRPr lang="de-DE" dirty="0">
                        <a:latin typeface="+mj-lt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4773544"/>
                  </a:ext>
                </a:extLst>
              </a:tr>
            </a:tbl>
          </a:graphicData>
        </a:graphic>
      </p:graphicFrame>
      <p:sp>
        <p:nvSpPr>
          <p:cNvPr id="2" name="Номер слайда 4">
            <a:extLst>
              <a:ext uri="{FF2B5EF4-FFF2-40B4-BE49-F238E27FC236}">
                <a16:creationId xmlns:a16="http://schemas.microsoft.com/office/drawing/2014/main" id="{F8618121-30EC-C2AB-A319-0AFAFA118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24397" y="6197219"/>
            <a:ext cx="2743200" cy="365125"/>
          </a:xfrm>
        </p:spPr>
        <p:txBody>
          <a:bodyPr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+mj-lt"/>
              </a:rPr>
              <a:t>2023</a:t>
            </a:r>
            <a:endParaRPr lang="de-DE" sz="16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49305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A79168-8205-539C-8F91-E88392D5FFA4}"/>
                  </a:ext>
                </a:extLst>
              </p:cNvPr>
              <p:cNvSpPr txBox="1"/>
              <p:nvPr/>
            </p:nvSpPr>
            <p:spPr>
              <a:xfrm>
                <a:off x="847634" y="1886871"/>
                <a:ext cx="10569304" cy="4606004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000" b="0" dirty="0"/>
                  <a:t>Предположение: </a:t>
                </a:r>
                <a:br>
                  <a:rPr lang="ru-RU" sz="2000" b="0" dirty="0"/>
                </a:br>
                <a:r>
                  <a:rPr lang="ru-RU" sz="2000" b="0" dirty="0"/>
                  <a:t>запишем второе уравнение Максвелла с использованием материальной производной.</a:t>
                </a:r>
                <a:br>
                  <a:rPr lang="ru-RU" sz="2000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𝓑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𝓔</m:t>
                      </m:r>
                      <m:r>
                        <a:rPr lang="ru-RU" sz="2000" b="0" i="0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de-DE" sz="2000" dirty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ru-RU" sz="2000" b="0" i="0" dirty="0" smtClean="0">
                          <a:latin typeface="Cambria Math" panose="02040503050406030204" pitchFamily="18" charset="0"/>
                        </a:rPr>
                        <m:t>     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𝓑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ru-RU" sz="2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𝓑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𝓔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так как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      </m:t>
                      </m:r>
                      <m:f>
                        <m:fPr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ru-RU" sz="2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</m:oMath>
                  </m:oMathPara>
                </a14:m>
                <a:endParaRPr lang="en-US" sz="2000" b="1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000" dirty="0"/>
                  <a:t>Формальное преобразование:</a:t>
                </a:r>
                <a:endParaRPr lang="en-US" sz="2000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𝓑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𝓑</m:t>
                          </m:r>
                        </m:e>
                      </m:d>
                      <m:r>
                        <a:rPr lang="ru-RU" sz="2000">
                          <a:latin typeface="Cambria Math" panose="02040503050406030204" pitchFamily="18" charset="0"/>
                        </a:rPr>
                        <m:t>−</m:t>
                      </m:r>
                      <m:limLow>
                        <m:limLow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𝛁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∙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sz="2000" b="1">
                                          <a:latin typeface="Cambria Math" panose="02040503050406030204" pitchFamily="18" charset="0"/>
                                        </a:rPr>
                                        <m:t>𝐯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1">
                                              <a:latin typeface="Cambria Math" panose="02040503050406030204" pitchFamily="18" charset="0"/>
                                            </a:rPr>
                                            <m:t>𝐯</m:t>
                                          </m:r>
                                        </m:e>
                                        <m:sub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=0</m:t>
                          </m:r>
                        </m:lim>
                      </m:limLow>
                      <m:r>
                        <a:rPr lang="ru-RU" sz="2000">
                          <a:latin typeface="Cambria Math" panose="02040503050406030204" pitchFamily="18" charset="0"/>
                        </a:rPr>
                        <m:t>𝓑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𝓑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sz="2000" b="1">
                                          <a:latin typeface="Cambria Math" panose="02040503050406030204" pitchFamily="18" charset="0"/>
                                        </a:rPr>
                                        <m:t>𝐯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1">
                                              <a:latin typeface="Cambria Math" panose="02040503050406030204" pitchFamily="18" charset="0"/>
                                            </a:rPr>
                                            <m:t>𝐯</m:t>
                                          </m:r>
                                        </m:e>
                                        <m:sub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ru-RU" sz="2000">
                                      <a:latin typeface="Cambria Math" panose="02040503050406030204" pitchFamily="18" charset="0"/>
                                    </a:rPr>
                                    <m:t>𝓑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</m:e>
                      </m:d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𝛁</m:t>
                              </m:r>
                              <m:r>
                                <a:rPr lang="ru-RU" sz="2000" b="1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ru-RU" sz="2000">
                                  <a:latin typeface="Cambria Math" panose="02040503050406030204" pitchFamily="18" charset="0"/>
                                </a:rPr>
                                <m:t>𝓑</m:t>
                              </m:r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0 </m:t>
                              </m:r>
                            </m:e>
                            <m:e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по закону Гаусса</m:t>
                              </m:r>
                            </m:e>
                            <m:e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для магн.  поля</m:t>
                              </m:r>
                            </m:e>
                          </m:eqArr>
                        </m:lim>
                      </m:limLow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𝓑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𝓑</m:t>
                          </m:r>
                        </m:e>
                      </m:d>
                    </m:oMath>
                  </m:oMathPara>
                </a14:m>
                <a:endParaRPr lang="en-US" sz="2000" b="1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2000" dirty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de-DE" sz="2000" i="1" dirty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𝓑</m:t>
                          </m:r>
                        </m:num>
                        <m:den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𝓔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𝓑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A79168-8205-539C-8F91-E88392D5F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7634" y="1886871"/>
                <a:ext cx="10569304" cy="4606004"/>
              </a:xfrm>
              <a:prstGeom prst="rect">
                <a:avLst/>
              </a:prstGeom>
              <a:blipFill>
                <a:blip r:embed="rId3"/>
                <a:stretch>
                  <a:fillRect l="-57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Заголовок 19">
            <a:extLst>
              <a:ext uri="{FF2B5EF4-FFF2-40B4-BE49-F238E27FC236}">
                <a16:creationId xmlns:a16="http://schemas.microsoft.com/office/drawing/2014/main" id="{ABEB5F1D-93E4-40A4-41BF-37EEA9A53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51289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Второе уравнение Максвелла в пространственном описании с подвижной точкой наблюдения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C2D0FF5-2CD3-3CE9-0CF7-20094A994C69}"/>
                  </a:ext>
                </a:extLst>
              </p:cNvPr>
              <p:cNvSpPr txBox="1"/>
              <p:nvPr/>
            </p:nvSpPr>
            <p:spPr>
              <a:xfrm>
                <a:off x="10533017" y="2713478"/>
                <a:ext cx="883920" cy="26358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DE" sz="1800" b="0" i="1" dirty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eqArr>
                                <m:eqArrPr>
                                  <m:ctrlPr>
                                    <a:rPr lang="de-DE" sz="1800" b="0" i="1" dirty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eqArr>
                            </m:e>
                            <m:e>
                              <m:r>
                                <a:rPr lang="ru-RU" sz="18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18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  <m:r>
                        <a:rPr lang="de-DE" sz="1800" dirty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de-DE" sz="1800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C2D0FF5-2CD3-3CE9-0CF7-20094A994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33017" y="2713478"/>
                <a:ext cx="883920" cy="26358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50D883D-56C1-E843-EFAC-E058DBA94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10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424191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2">
            <a:extLst>
              <a:ext uri="{FF2B5EF4-FFF2-40B4-BE49-F238E27FC236}">
                <a16:creationId xmlns:a16="http://schemas.microsoft.com/office/drawing/2014/main" id="{40403B9D-249B-5DE9-DA30-573070F6B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706" y="162797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Сравнение с уравнениями Герца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*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C39093D-42BB-3193-CF0B-50B48E4A3C4D}"/>
                  </a:ext>
                </a:extLst>
              </p:cNvPr>
              <p:cNvSpPr>
                <a:spLocks noGrp="1"/>
              </p:cNvSpPr>
              <p:nvPr>
                <p:ph idx="4294967295"/>
              </p:nvPr>
            </p:nvSpPr>
            <p:spPr>
              <a:xfrm>
                <a:off x="6345514" y="3842389"/>
                <a:ext cx="5677524" cy="1872612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𝑫</m:t>
                          </m:r>
                        </m:num>
                        <m:den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×</m:t>
                      </m:r>
                      <m:d>
                        <m:dPr>
                          <m:begChr m:val="["/>
                          <m:endChr m:val="]"/>
                          <m:ctrlPr>
                            <a:rPr lang="de-DE" sz="16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ru-RU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𝑫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×</m:t>
                          </m:r>
                          <m:d>
                            <m:dPr>
                              <m:ctrlPr>
                                <a:rPr lang="de-DE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16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</m:e>
                      </m:d>
                      <m:r>
                        <a:rPr lang="ru-RU" sz="2000" b="1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𝛁</m:t>
                          </m:r>
                          <m:r>
                            <a:rPr lang="ru-RU" sz="2000" b="1" i="1">
                              <a:latin typeface="Cambria Math" panose="02040503050406030204" pitchFamily="18" charset="0"/>
                            </a:rPr>
                            <m:t>∙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</m:d>
                    </m:oMath>
                  </m:oMathPara>
                </a14:m>
                <a:endParaRPr lang="ru-RU" sz="200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𝓔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=−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ru-RU" sz="200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ru-RU" sz="2000">
                                  <a:latin typeface="Cambria Math" panose="02040503050406030204" pitchFamily="18" charset="0"/>
                                </a:rPr>
                                <m:t>𝓑</m:t>
                              </m:r>
                            </m:num>
                            <m:den>
                              <m:r>
                                <a:rPr lang="ru-RU" sz="2000">
                                  <a:latin typeface="Cambria Math" panose="02040503050406030204" pitchFamily="18" charset="0"/>
                                </a:rPr>
                                <m:t>𝑑𝑡</m:t>
                              </m:r>
                            </m:den>
                          </m:f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2000" smtClean="0">
                              <a:latin typeface="Cambria Math" panose="02040503050406030204" pitchFamily="18" charset="0"/>
                            </a:rPr>
                            <m:t>𝛁</m:t>
                          </m:r>
                          <m:r>
                            <a:rPr lang="ru-RU" sz="2000" smtClean="0">
                              <a:latin typeface="Cambria Math" panose="02040503050406030204" pitchFamily="18" charset="0"/>
                            </a:rPr>
                            <m:t>×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de-DE" sz="16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𝓑</m:t>
                              </m:r>
                              <m:r>
                                <a:rPr lang="ru-RU" sz="200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×</m:t>
                              </m:r>
                              <m:d>
                                <m:dPr>
                                  <m:ctrlPr>
                                    <a:rPr lang="de-DE" sz="16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𝐯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de-DE" sz="16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1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𝐯</m:t>
                                      </m:r>
                                    </m:e>
                                    <m:sub>
                                      <m:r>
                                        <a:rPr lang="ru-RU" sz="2000" i="1">
                                          <a:latin typeface="Cambria Math" panose="02040503050406030204" pitchFamily="18" charset="0"/>
                                          <a:ea typeface="Times New Roman" panose="02020603050405020304" pitchFamily="18" charset="0"/>
                                          <a:cs typeface="Times New Roman" panose="02020603050405020304" pitchFamily="18" charset="0"/>
                                        </a:rPr>
                                        <m:t>∗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e>
                      </m:d>
                    </m:oMath>
                  </m:oMathPara>
                </a14:m>
                <a:endParaRPr lang="ru-RU" sz="2000" dirty="0"/>
              </a:p>
              <a:p>
                <a:pPr marL="0" indent="0">
                  <a:buNone/>
                </a:pPr>
                <a:endParaRPr lang="ru-RU" sz="20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C39093D-42BB-3193-CF0B-50B48E4A3C4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6345514" y="3842389"/>
                <a:ext cx="5677524" cy="1872612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8338D7E-94F5-9E48-A3D6-B49A5DE7FDC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026"/>
          <a:stretch/>
        </p:blipFill>
        <p:spPr>
          <a:xfrm>
            <a:off x="581712" y="1876143"/>
            <a:ext cx="4724809" cy="1721648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73A1FEC3-E534-BF68-A24D-1C411213DA0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0818"/>
          <a:stretch/>
        </p:blipFill>
        <p:spPr>
          <a:xfrm>
            <a:off x="6095999" y="1305390"/>
            <a:ext cx="5870565" cy="2370455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00AED6F2-2ECF-6EC9-841B-6B73E1C34CC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6957" y="4001855"/>
            <a:ext cx="5902851" cy="146773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433C5F-D050-79D3-828D-AEE5CE308F66}"/>
                  </a:ext>
                </a:extLst>
              </p:cNvPr>
              <p:cNvSpPr txBox="1"/>
              <p:nvPr/>
            </p:nvSpPr>
            <p:spPr>
              <a:xfrm>
                <a:off x="226835" y="5418401"/>
                <a:ext cx="5452089" cy="41549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ru-RU" sz="2000" dirty="0"/>
                  <a:t>где</a:t>
                </a:r>
                <a14:m>
                  <m:oMath xmlns:m="http://schemas.openxmlformats.org/officeDocument/2006/math">
                    <m:r>
                      <a:rPr lang="ru-RU" sz="2000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000" b="1" i="0" smtClean="0">
                        <a:latin typeface="Cambria Math" panose="02040503050406030204" pitchFamily="18" charset="0"/>
                      </a:rPr>
                      <m:t>𝐇</m:t>
                    </m:r>
                    <m:r>
                      <a:rPr lang="ru-RU" sz="2000" b="1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b="1">
                        <a:latin typeface="Cambria Math" panose="02040503050406030204" pitchFamily="18" charset="0"/>
                      </a:rPr>
                      <m:t>𝐄</m:t>
                    </m:r>
                    <m:r>
                      <a:rPr lang="ru-RU" sz="2000" b="1" i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ru-RU" sz="2000" b="1" dirty="0"/>
                  <a:t> </a:t>
                </a:r>
                <a:r>
                  <a:rPr lang="ru-RU" sz="2100" dirty="0"/>
                  <a:t>такие же, как в неподвижной среде</a:t>
                </a:r>
                <a:endParaRPr lang="de-DE" sz="2100" b="1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C433C5F-D050-79D3-828D-AEE5CE308F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35" y="5418401"/>
                <a:ext cx="5452089" cy="415498"/>
              </a:xfrm>
              <a:prstGeom prst="rect">
                <a:avLst/>
              </a:prstGeom>
              <a:blipFill>
                <a:blip r:embed="rId7"/>
                <a:stretch>
                  <a:fillRect l="-1117" t="-8824" b="-279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642823A5-1C3C-361F-F53A-B4641CE6FA50}"/>
              </a:ext>
            </a:extLst>
          </p:cNvPr>
          <p:cNvCxnSpPr>
            <a:cxnSpLocks/>
          </p:cNvCxnSpPr>
          <p:nvPr/>
        </p:nvCxnSpPr>
        <p:spPr>
          <a:xfrm>
            <a:off x="1755902" y="2284476"/>
            <a:ext cx="210820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CCEADDF-8373-B068-B428-AE56772BF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11</a:t>
            </a:fld>
            <a:endParaRPr lang="de-DE" sz="16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D2F8070-3568-6CFF-6A9C-A4E70DFF78E9}"/>
              </a:ext>
            </a:extLst>
          </p:cNvPr>
          <p:cNvSpPr txBox="1"/>
          <p:nvPr/>
        </p:nvSpPr>
        <p:spPr>
          <a:xfrm>
            <a:off x="795977" y="3647817"/>
            <a:ext cx="4724809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100" b="1" dirty="0"/>
              <a:t>Уравнения Герца для подвижных тел</a:t>
            </a:r>
            <a:endParaRPr lang="de-DE" sz="21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69B5952-6A06-E437-5B38-EC805078670B}"/>
              </a:ext>
            </a:extLst>
          </p:cNvPr>
          <p:cNvSpPr txBox="1"/>
          <p:nvPr/>
        </p:nvSpPr>
        <p:spPr>
          <a:xfrm>
            <a:off x="447039" y="6273617"/>
            <a:ext cx="947687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400" dirty="0"/>
              <a:t>*Мандельштам Л. И. Лекции по оптике, теории относительности и квантовой механике. 1972</a:t>
            </a:r>
            <a:r>
              <a:rPr lang="en-US" sz="1400" dirty="0"/>
              <a:t>.</a:t>
            </a:r>
            <a:endParaRPr lang="de-DE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646611-71DA-2394-9571-886F8999BC69}"/>
              </a:ext>
            </a:extLst>
          </p:cNvPr>
          <p:cNvSpPr txBox="1"/>
          <p:nvPr/>
        </p:nvSpPr>
        <p:spPr>
          <a:xfrm>
            <a:off x="375920" y="1444537"/>
            <a:ext cx="559907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100" b="1" dirty="0"/>
              <a:t>Уравнения Максвелла для неподвижных тел</a:t>
            </a:r>
            <a:endParaRPr lang="de-DE" sz="2100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66C2725-4287-A836-15BE-1085AD395D51}"/>
              </a:ext>
            </a:extLst>
          </p:cNvPr>
          <p:cNvSpPr txBox="1"/>
          <p:nvPr/>
        </p:nvSpPr>
        <p:spPr>
          <a:xfrm>
            <a:off x="7375343" y="3647817"/>
            <a:ext cx="2973952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100" b="1" dirty="0"/>
              <a:t>Полученные уравнения</a:t>
            </a:r>
            <a:endParaRPr lang="de-DE" sz="2100" b="1" dirty="0"/>
          </a:p>
        </p:txBody>
      </p:sp>
    </p:spTree>
    <p:extLst>
      <p:ext uri="{BB962C8B-B14F-4D97-AF65-F5344CB8AC3E}">
        <p14:creationId xmlns:p14="http://schemas.microsoft.com/office/powerpoint/2010/main" val="34028409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FF7998-E0EF-1F79-FECD-A05E93642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0083" y="320674"/>
            <a:ext cx="11398328" cy="1325563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Механическая модель для неподвижных сред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*</a:t>
            </a:r>
            <a:endParaRPr lang="de-DE" sz="2800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7">
                <a:extLst>
                  <a:ext uri="{FF2B5EF4-FFF2-40B4-BE49-F238E27FC236}">
                    <a16:creationId xmlns:a16="http://schemas.microsoft.com/office/drawing/2014/main" id="{62FEA914-280F-6F20-FFC6-62F459AE66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66899" y="1646236"/>
                <a:ext cx="11064695" cy="4891089"/>
              </a:xfrm>
            </p:spPr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ru-RU" dirty="0"/>
                  <a:t>Рассматривается м</a:t>
                </a:r>
                <a:r>
                  <a:rPr lang="ru-RU" sz="2800" dirty="0"/>
                  <a:t>одель, основанная на упругом изотропном континууме </a:t>
                </a:r>
                <a:r>
                  <a:rPr lang="ru-RU" sz="2800" dirty="0" err="1"/>
                  <a:t>Коссера</a:t>
                </a:r>
                <a:r>
                  <a:rPr lang="ru-RU" sz="2800" dirty="0"/>
                  <a:t>, обладающем </a:t>
                </a:r>
                <a:r>
                  <a:rPr lang="ru-RU" sz="2800" b="1" dirty="0"/>
                  <a:t>только вращательными </a:t>
                </a:r>
                <a:r>
                  <a:rPr lang="ru-RU" sz="2800" dirty="0"/>
                  <a:t>степенями свободы.</a:t>
                </a:r>
              </a:p>
              <a:p>
                <a:pPr marL="0" indent="0">
                  <a:buNone/>
                </a:pPr>
                <a:r>
                  <a:rPr lang="ru-RU" sz="2800" dirty="0"/>
                  <a:t>Упрощающие предположения: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2800" dirty="0"/>
                  <a:t>Тензор моментных напряжений антисимметричный.</a:t>
                </a:r>
              </a:p>
              <a:p>
                <a:pPr marL="285750" indent="-285750"/>
                <a:r>
                  <a:rPr lang="ru-RU" dirty="0"/>
                  <a:t>Внешний объемный момент считается нулевым.</a:t>
                </a:r>
              </a:p>
              <a:p>
                <a:pPr marL="285750" indent="-285750"/>
                <a:r>
                  <a:rPr lang="ru-RU" b="1" dirty="0"/>
                  <a:t>Трансляционная скорость считается нулевой </a:t>
                </a:r>
                <a14:m>
                  <m:oMath xmlns:m="http://schemas.openxmlformats.org/officeDocument/2006/math">
                    <m:r>
                      <a:rPr lang="ru-RU" sz="280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ru-RU" sz="2800" dirty="0"/>
                  <a:t> деформации по трансляционным степеням свободы отсутствуют, плотность среды постоянна.</a:t>
                </a: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1000"/>
                  </a:spcBef>
                  <a:spcAft>
                    <a:spcPts val="0"/>
                  </a:spcAft>
                  <a:buClrTx/>
                  <a:buSzTx/>
                  <a:buFont typeface="Arial" panose="020B0604020202020204" pitchFamily="34" charset="0"/>
                  <a:buNone/>
                  <a:tabLst/>
                  <a:defRPr/>
                </a:pPr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*</a:t>
                </a: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Ivanova E.A.:</a:t>
                </a:r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Modeling of electrodynamic processes by means</a:t>
                </a:r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</a:t>
                </a: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of mechanical analogies. Z. </a:t>
                </a:r>
                <a:r>
                  <a:rPr kumimoji="0" lang="en-US" sz="1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Angew</a:t>
                </a: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Math. Mech. 2021.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8" name="Объект 7">
                <a:extLst>
                  <a:ext uri="{FF2B5EF4-FFF2-40B4-BE49-F238E27FC236}">
                    <a16:creationId xmlns:a16="http://schemas.microsoft.com/office/drawing/2014/main" id="{62FEA914-280F-6F20-FFC6-62F459AE66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6899" y="1646236"/>
                <a:ext cx="11064695" cy="4891089"/>
              </a:xfrm>
              <a:blipFill>
                <a:blip r:embed="rId3"/>
                <a:stretch>
                  <a:fillRect l="-1157" t="-2743" r="-60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16A160-6488-7F0B-4B18-B46D3DA42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12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142991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DACC58-8B28-03A6-2ABB-DF54D4441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0013" y="13925"/>
            <a:ext cx="11174392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Механическая модель в неподвижной среде</a:t>
            </a:r>
            <a:r>
              <a:rPr lang="en-US" sz="3200" dirty="0">
                <a:solidFill>
                  <a:schemeClr val="accent5">
                    <a:lumMod val="75000"/>
                  </a:schemeClr>
                </a:solidFill>
              </a:rPr>
              <a:t>*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339670D1-2B54-6AA2-F3A6-C7C56A1709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7595" y="1040025"/>
                <a:ext cx="11516811" cy="5701017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:r>
                  <a:rPr lang="ru-RU" sz="2000" b="1" dirty="0"/>
                  <a:t>Уравнения механики</a:t>
                </a:r>
                <a:endParaRPr lang="ru-RU" sz="2000" b="1" dirty="0">
                  <a:latin typeface="Cambria Math" panose="02040503050406030204" pitchFamily="18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de-DE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𝚯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×</m:t>
                              </m:r>
                            </m:sub>
                          </m:sSub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0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𝐄</m:t>
                          </m:r>
                        </m:e>
                      </m:d>
                      <m:r>
                        <a:rPr lang="ru-RU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𝛁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𝝎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f>
                        <m:fPr>
                          <m:ctrlPr>
                            <a:rPr lang="de-DE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𝑲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𝐌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GB" sz="2000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tr</m:t>
                          </m:r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𝐄</m:t>
                          </m:r>
                        </m:e>
                      </m:d>
                      <m:r>
                        <a:rPr lang="ru-RU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𝛁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𝐌</m:t>
                      </m:r>
                    </m:oMath>
                  </m:oMathPara>
                </a14:m>
                <a:endParaRPr lang="ru-RU" sz="2000" dirty="0"/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:r>
                  <a:rPr lang="ru-RU" sz="2000" dirty="0"/>
                  <a:t>Определяющие уравнения</a:t>
                </a:r>
                <a:r>
                  <a:rPr lang="en-US" sz="2000" dirty="0"/>
                  <a:t> </a:t>
                </a:r>
                <a:r>
                  <a:rPr lang="ru-RU" sz="2000" dirty="0"/>
                  <a:t>в терминах механических величин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𝐌</m:t>
                      </m:r>
                      <m:r>
                        <a:rPr lang="ru-RU" sz="2000" b="1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000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Ψ</m:t>
                          </m:r>
                        </m:sub>
                      </m:sSub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×</m:t>
                          </m:r>
                        </m:sub>
                      </m:sSub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𝝎</m:t>
                      </m:r>
                    </m:oMath>
                  </m:oMathPara>
                </a14:m>
                <a:endParaRPr lang="ru-RU" sz="2000" dirty="0"/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:r>
                  <a:rPr lang="ru-RU" sz="2000" b="1" dirty="0">
                    <a:effectLst/>
                    <a:ea typeface="Times New Roman" panose="02020603050405020304" pitchFamily="18" charset="0"/>
                  </a:rPr>
                  <a:t>Механические аналогии электродинамических величин</a:t>
                </a:r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𝓓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𝜒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×</m:t>
                          </m:r>
                        </m:sub>
                      </m:sSub>
                      <m:r>
                        <a:rPr lang="ru-RU" sz="2000" b="1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𝓗</m:t>
                      </m:r>
                      <m:r>
                        <a:rPr lang="en-US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𝝎</m:t>
                      </m:r>
                      <m:r>
                        <a:rPr lang="en-US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,  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𝑱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𝜒</m:t>
                      </m:r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n-GB" sz="2000"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𝐄</m:t>
                          </m:r>
                        </m:e>
                      </m:d>
                      <m:r>
                        <a:rPr lang="ru-RU" sz="200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𝓑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𝜒</m:t>
                          </m:r>
                        </m:den>
                      </m:f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ru-RU" sz="2000" b="1" i="1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𝓔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𝜒</m:t>
                          </m:r>
                        </m:den>
                      </m:f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𝐌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𝓥</m:t>
                      </m:r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𝜒</m:t>
                          </m:r>
                        </m:den>
                      </m:f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𝐌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GB" sz="2000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tr</m:t>
                          </m:r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𝐄</m:t>
                          </m:r>
                        </m:e>
                      </m:d>
                    </m:oMath>
                  </m:oMathPara>
                </a14:m>
                <a:endParaRPr lang="en-US" sz="2000" b="1" i="1" kern="0" dirty="0">
                  <a:latin typeface="Cambria Math" panose="02040503050406030204" pitchFamily="18" charset="0"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000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Ψ</m:t>
                          </m:r>
                        </m:sub>
                      </m:sSub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sz="2000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sz="2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20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p>
                              <m:r>
                                <a:rPr lang="en-US" sz="2000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GB" sz="20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𝜀</m:t>
                          </m:r>
                          <m:sSub>
                            <m:sSubPr>
                              <m:ctrlPr>
                                <a:rPr lang="de-DE" sz="20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i="1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en-US" sz="2000" kern="0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ru-RU" sz="2000" b="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,  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𝜒</m:t>
                          </m:r>
                        </m:num>
                        <m:den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000" i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m:rPr>
                                  <m:sty m:val="p"/>
                                </m:rPr>
                                <a:rPr lang="en-GB" sz="2000" i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GB" sz="2000" b="1" i="0">
                                  <a:latin typeface="Cambria Math" panose="02040503050406030204" pitchFamily="18" charset="0"/>
                                </a:rPr>
                                <m:t>𝚯</m:t>
                              </m:r>
                              <m:sSup>
                                <m:s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⋅⋅</m:t>
                              </m:r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𝚯</m:t>
                              </m:r>
                            </m:e>
                          </m:d>
                        </m:e>
                      </m:d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𝜒</m:t>
                          </m:r>
                        </m:e>
                        <m:sup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2000" i="1">
                          <a:latin typeface="Cambria Math" panose="02040503050406030204" pitchFamily="18" charset="0"/>
                        </a:rPr>
                        <m:t>𝜇</m:t>
                      </m:r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ru-RU" sz="2000" dirty="0">
                  <a:effectLst/>
                  <a:ea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:r>
                  <a:rPr lang="ru-RU" sz="2000" b="1" dirty="0">
                    <a:latin typeface="Calibri" panose="020F0502020204030204" pitchFamily="34" charset="0"/>
                    <a:ea typeface="Times New Roman" panose="02020603050405020304" pitchFamily="18" charset="0"/>
                  </a:rPr>
                  <a:t>Уравнения Максвелла</a:t>
                </a:r>
                <a:endParaRPr lang="ru-RU" sz="2000" b="1" kern="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𝑑</m:t>
                          </m:r>
                          <m:r>
                            <a:rPr lang="en-GB" sz="2000" b="1" i="1" kern="0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𝓓</m:t>
                          </m:r>
                        </m:num>
                        <m:den>
                          <m:r>
                            <a:rPr lang="en-GB" sz="20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𝑑𝑡</m:t>
                          </m:r>
                        </m:den>
                      </m:f>
                      <m:r>
                        <a:rPr lang="ru-RU" sz="2000" b="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𝑱</m:t>
                      </m:r>
                      <m:r>
                        <a:rPr lang="en-US" sz="2000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US" sz="2000" b="1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𝛁</m:t>
                      </m:r>
                      <m:r>
                        <a:rPr lang="en-US" sz="2000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×</m:t>
                      </m:r>
                      <m:r>
                        <a:rPr lang="en-US" sz="2000" b="1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𝓗</m:t>
                      </m:r>
                      <m:r>
                        <a:rPr lang="en-US" sz="2000" b="1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,</m:t>
                      </m:r>
                      <m:r>
                        <a:rPr lang="ru-RU" sz="2000" b="1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 </m:t>
                      </m:r>
                      <m:r>
                        <a:rPr lang="en-US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𝛁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𝓓</m:t>
                      </m:r>
                      <m:r>
                        <a:rPr lang="en-US" sz="2000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US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𝑞</m:t>
                      </m:r>
                      <m:r>
                        <a:rPr lang="ru-RU" sz="2000" b="0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, 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𝑑</m:t>
                          </m:r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𝓑</m:t>
                          </m:r>
                        </m:num>
                        <m:den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𝑑𝑡</m:t>
                          </m:r>
                        </m:den>
                      </m:f>
                      <m:r>
                        <a:rPr lang="ru-RU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𝓥</m:t>
                      </m:r>
                      <m:r>
                        <a:rPr lang="en-US" sz="2000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US" sz="2000" b="1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r>
                        <a:rPr lang="en-US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𝛁</m:t>
                      </m:r>
                      <m:r>
                        <a:rPr lang="en-US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×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𝓔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,  </m:t>
                      </m:r>
                      <m:r>
                        <a:rPr lang="en-US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𝛁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𝓑</m:t>
                      </m:r>
                      <m:r>
                        <a:rPr lang="en-US" sz="2000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ru-RU" sz="2000" b="0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r>
                        <a:rPr lang="en-US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𝛁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𝓥</m:t>
                      </m:r>
                    </m:oMath>
                  </m:oMathPara>
                </a14:m>
                <a:endParaRPr lang="ru-RU" sz="2000" i="1" dirty="0"/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:r>
                  <a:rPr lang="ru-RU" sz="2000" dirty="0"/>
                  <a:t>Определяющие уравнения в терминах электродинамических величин</a:t>
                </a:r>
                <a:endParaRPr lang="ru-RU" sz="2000" i="1" dirty="0"/>
              </a:p>
              <a:p>
                <a:pPr marL="0" indent="0" algn="ctr">
                  <a:lnSpc>
                    <a:spcPct val="110000"/>
                  </a:lnSpc>
                  <a:spcBef>
                    <a:spcPts val="100"/>
                  </a:spcBef>
                  <a:spcAft>
                    <a:spcPts val="100"/>
                  </a:spcAft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2000" b="1">
                          <a:latin typeface="Cambria Math" panose="02040503050406030204" pitchFamily="18" charset="0"/>
                        </a:rPr>
                        <m:t>𝓓</m:t>
                      </m:r>
                      <m:r>
                        <a:rPr lang="ru-RU" sz="2000" b="0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=</m:t>
                      </m:r>
                      <m:r>
                        <a:rPr lang="en-GB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𝜀</m:t>
                      </m:r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000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0</m:t>
                          </m:r>
                        </m:sub>
                      </m:sSub>
                      <m:r>
                        <a:rPr lang="de-DE" sz="2000" b="1" smtClean="0">
                          <a:latin typeface="Cambria Math" panose="02040503050406030204" pitchFamily="18" charset="0"/>
                        </a:rPr>
                        <m:t>𝓔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GB" sz="20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1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𝓑</m:t>
                      </m:r>
                      <m:r>
                        <a:rPr lang="ru-RU" sz="2000" b="1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𝜇</m:t>
                      </m:r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US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𝓗</m:t>
                      </m:r>
                    </m:oMath>
                  </m:oMathPara>
                </a14:m>
                <a:endParaRPr lang="ru-RU" sz="2000" dirty="0">
                  <a:latin typeface="Calibri" panose="020F0502020204030204" pitchFamily="34" charset="0"/>
                  <a:ea typeface="Times New Roman" panose="020206030504050203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ru-RU" sz="1400" dirty="0"/>
                  <a:t>*</a:t>
                </a:r>
                <a:r>
                  <a:rPr lang="en-US" sz="1400" dirty="0"/>
                  <a:t>Ivanova E.A.:</a:t>
                </a:r>
                <a:r>
                  <a:rPr lang="ru-RU" sz="1400" dirty="0"/>
                  <a:t> </a:t>
                </a:r>
                <a:r>
                  <a:rPr lang="en-US" sz="1400" dirty="0"/>
                  <a:t>Modeling of electrodynamic processes by means</a:t>
                </a:r>
                <a:r>
                  <a:rPr lang="ru-RU" sz="1400" dirty="0"/>
                  <a:t> </a:t>
                </a:r>
                <a:r>
                  <a:rPr lang="en-US" sz="1400" dirty="0"/>
                  <a:t>of mechanical analogies. Z. </a:t>
                </a:r>
                <a:r>
                  <a:rPr lang="en-US" sz="1400" dirty="0" err="1"/>
                  <a:t>Angew</a:t>
                </a:r>
                <a:r>
                  <a:rPr lang="en-US" sz="1400" dirty="0"/>
                  <a:t>. Math. Mech. 2021.</a:t>
                </a:r>
                <a:endParaRPr lang="de-DE" sz="1400" dirty="0"/>
              </a:p>
            </p:txBody>
          </p:sp>
        </mc:Choice>
        <mc:Fallback xmlns="">
          <p:sp>
            <p:nvSpPr>
              <p:cNvPr id="4" name="Объект 3">
                <a:extLst>
                  <a:ext uri="{FF2B5EF4-FFF2-40B4-BE49-F238E27FC236}">
                    <a16:creationId xmlns:a16="http://schemas.microsoft.com/office/drawing/2014/main" id="{339670D1-2B54-6AA2-F3A6-C7C56A1709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7595" y="1040025"/>
                <a:ext cx="11516811" cy="5701017"/>
              </a:xfrm>
              <a:blipFill>
                <a:blip r:embed="rId3"/>
                <a:stretch>
                  <a:fillRect l="-159" t="-428" b="-32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EF9F043-E024-00F7-52B3-D0356CF6E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13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064955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FF7998-E0EF-1F79-FECD-A05E936426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Обобщенная механическая модель на случай подвижных сред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Объект 7">
                <a:extLst>
                  <a:ext uri="{FF2B5EF4-FFF2-40B4-BE49-F238E27FC236}">
                    <a16:creationId xmlns:a16="http://schemas.microsoft.com/office/drawing/2014/main" id="{62FEA914-280F-6F20-FFC6-62F459AE66F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607936" cy="435133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ru-RU" dirty="0"/>
                  <a:t>Рассматривается м</a:t>
                </a:r>
                <a:r>
                  <a:rPr lang="ru-RU" sz="2800" dirty="0"/>
                  <a:t>одель, основанная на упругом изотропном континууме </a:t>
                </a:r>
                <a:r>
                  <a:rPr lang="ru-RU" sz="2800" dirty="0" err="1"/>
                  <a:t>Коссера</a:t>
                </a:r>
                <a:r>
                  <a:rPr lang="ru-RU" sz="2800" dirty="0"/>
                  <a:t> с </a:t>
                </a:r>
                <a:r>
                  <a:rPr lang="ru-RU" sz="2800" b="1" dirty="0"/>
                  <a:t>трансляционными</a:t>
                </a:r>
                <a:r>
                  <a:rPr lang="ru-RU" sz="2800" dirty="0"/>
                  <a:t> и вращательными степенями свободы.</a:t>
                </a:r>
              </a:p>
              <a:p>
                <a:pPr marL="0" indent="0">
                  <a:buNone/>
                </a:pPr>
                <a:r>
                  <a:rPr lang="ru-RU" sz="2800" dirty="0"/>
                  <a:t>Упрощающие предположения: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2800" dirty="0"/>
                  <a:t>Тензор моментных напряжений антисимметричный.</a:t>
                </a:r>
              </a:p>
              <a:p>
                <a:pPr marL="285750" indent="-285750"/>
                <a:r>
                  <a:rPr lang="ru-RU" sz="2800" dirty="0"/>
                  <a:t>Внешний объемный момент считается нулевым.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ru-RU" sz="2800" b="1" dirty="0"/>
                  <a:t>Скорости считаются постоянными</a:t>
                </a:r>
                <a14:m>
                  <m:oMath xmlns:m="http://schemas.openxmlformats.org/officeDocument/2006/math">
                    <m:r>
                      <a:rPr lang="ru-RU" b="1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80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ru-RU" sz="2800" dirty="0"/>
                  <a:t> деформации по трансляционным степеням свободы отсутствуют, </a:t>
                </a:r>
                <a:br>
                  <a:rPr lang="ru-RU" sz="2800" dirty="0"/>
                </a:br>
                <a:r>
                  <a:rPr lang="ru-RU" sz="2800" dirty="0"/>
                  <a:t>плотность среды постоянна.</a:t>
                </a:r>
              </a:p>
              <a:p>
                <a:pPr marL="0" indent="0">
                  <a:buNone/>
                </a:pPr>
                <a:endParaRPr lang="de-DE" dirty="0"/>
              </a:p>
            </p:txBody>
          </p:sp>
        </mc:Choice>
        <mc:Fallback xmlns="">
          <p:sp>
            <p:nvSpPr>
              <p:cNvPr id="8" name="Объект 7">
                <a:extLst>
                  <a:ext uri="{FF2B5EF4-FFF2-40B4-BE49-F238E27FC236}">
                    <a16:creationId xmlns:a16="http://schemas.microsoft.com/office/drawing/2014/main" id="{62FEA914-280F-6F20-FFC6-62F459AE66F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607936" cy="4351338"/>
              </a:xfrm>
              <a:blipFill>
                <a:blip r:embed="rId3"/>
                <a:stretch>
                  <a:fillRect l="-1207" t="-2241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16A160-6488-7F0B-4B18-B46D3DA42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14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4842129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DACC58-8B28-03A6-2ABB-DF54D4441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Механическая модель в подвижной среде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56CF253-0A86-5772-6433-1938FBEF9CCE}"/>
                  </a:ext>
                </a:extLst>
              </p:cNvPr>
              <p:cNvSpPr txBox="1"/>
              <p:nvPr/>
            </p:nvSpPr>
            <p:spPr>
              <a:xfrm>
                <a:off x="368590" y="1325563"/>
                <a:ext cx="11269626" cy="494468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ru-RU" sz="2000" b="1" dirty="0"/>
                  <a:t>Уравнение для деформаций по вращательным степеням свободы</a:t>
                </a:r>
                <a:r>
                  <a:rPr lang="ru-RU" sz="2000" dirty="0"/>
                  <a:t>: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𝛿</m:t>
                          </m:r>
                          <m:sSub>
                            <m:sSubPr>
                              <m:ctrlPr>
                                <a:rPr lang="de-DE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𝚯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×</m:t>
                              </m:r>
                            </m:sub>
                          </m:sSub>
                        </m:num>
                        <m:den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𝛿</m:t>
                          </m:r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𝑡</m:t>
                          </m:r>
                        </m:den>
                      </m:f>
                      <m:r>
                        <a:rPr lang="ru-RU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𝛁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𝝎</m:t>
                      </m:r>
                      <m:r>
                        <a:rPr lang="ru-RU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−</m:t>
                      </m:r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𝝎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US" sz="200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sty m:val="p"/>
                            </m:rPr>
                            <a:rPr lang="en-GB" sz="2000" i="0">
                              <a:latin typeface="Cambria Math" panose="02040503050406030204" pitchFamily="18" charset="0"/>
                            </a:rPr>
                            <m:t>r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𝐄</m:t>
                          </m:r>
                        </m:e>
                      </m:d>
                      <m:r>
                        <a:rPr lang="ru-RU" sz="2000" b="1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,</m:t>
                      </m:r>
                      <m:r>
                        <a:rPr lang="de-DE" sz="200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</m:oMath>
                  </m:oMathPara>
                </a14:m>
                <a:br>
                  <a:rPr lang="ru-RU" sz="2000" kern="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</a:br>
                <a:r>
                  <a:rPr lang="ru-RU" sz="2000" kern="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Перепишем через полную производную, учитывая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𝐯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𝑐𝑜𝑛𝑠𝑡</m:t>
                    </m:r>
                  </m:oMath>
                </a14:m>
                <a:r>
                  <a:rPr lang="en-US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𝐯</m:t>
                        </m:r>
                      </m:e>
                      <m:sub>
                        <m:r>
                          <a:rPr lang="en-US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lang="en-US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𝑐𝑜𝑛𝑠𝑡</m:t>
                    </m:r>
                  </m:oMath>
                </a14:m>
                <a:r>
                  <a:rPr lang="ru-RU" sz="2000" kern="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:</a:t>
                </a:r>
                <a:endParaRPr lang="ru-RU" sz="2000" kern="0" dirty="0"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 indent="457200">
                  <a:spcBef>
                    <a:spcPts val="400"/>
                  </a:spcBef>
                  <a:spcAft>
                    <a:spcPts val="400"/>
                  </a:spcAft>
                  <a:tabLst>
                    <a:tab pos="952500" algn="l"/>
                    <a:tab pos="6032500" algn="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</m:t>
                          </m:r>
                          <m:sSub>
                            <m:sSubPr>
                              <m:ctrlPr>
                                <a:rPr lang="de-DE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𝚯</m:t>
                              </m:r>
                            </m:e>
                            <m:sub>
                              <m:r>
                                <a:rPr lang="en-GB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×</m:t>
                              </m:r>
                            </m:sub>
                          </m:sSub>
                        </m:num>
                        <m:den>
                          <m:r>
                            <a:rPr lang="en-GB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GB" sz="20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</m:t>
                      </m:r>
                      <m:r>
                        <a:rPr lang="en-GB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𝛁</m:t>
                      </m:r>
                      <m:r>
                        <a:rPr lang="en-GB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2000" b="1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𝝎</m:t>
                          </m:r>
                          <m:r>
                            <a:rPr lang="en-GB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GB" sz="2000" b="1" i="1" smtClea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𝐯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en-GB" sz="20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×</m:t>
                          </m:r>
                          <m:sSub>
                            <m:sSubPr>
                              <m:ctrlPr>
                                <a:rPr lang="de-DE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mbria Math" panose="02040503050406030204" pitchFamily="18" charset="0"/>
                                </a:rPr>
                                <m:t>𝚯</m:t>
                              </m:r>
                            </m:e>
                            <m:sub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×</m:t>
                              </m:r>
                            </m:sub>
                          </m:sSub>
                        </m:e>
                      </m:d>
                      <m:r>
                        <a:rPr lang="en-GB" sz="2000" i="1" ker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f>
                        <m:fPr>
                          <m:ctrlPr>
                            <a:rPr lang="de-DE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GB" sz="2000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000" i="0">
                                  <a:latin typeface="Cambria Math" panose="02040503050406030204" pitchFamily="18" charset="0"/>
                                </a:rPr>
                                <m:t>t</m:t>
                              </m:r>
                              <m:r>
                                <m:rPr>
                                  <m:sty m:val="p"/>
                                </m:rPr>
                                <a:rPr lang="en-GB" sz="2000" i="0">
                                  <a:latin typeface="Cambria Math" panose="02040503050406030204" pitchFamily="18" charset="0"/>
                                </a:rPr>
                                <m:t>r</m:t>
                              </m:r>
                              <m:r>
                                <a:rPr lang="en-GB" sz="2000" b="1" i="0">
                                  <a:latin typeface="Cambria Math" panose="02040503050406030204" pitchFamily="18" charset="0"/>
                                </a:rPr>
                                <m:t>𝚯</m:t>
                              </m:r>
                              <m:sSup>
                                <m:sSup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⋅⋅</m:t>
                              </m:r>
                              <m:r>
                                <a:rPr lang="en-GB" sz="2000" b="1" i="1">
                                  <a:latin typeface="Cambria Math" panose="02040503050406030204" pitchFamily="18" charset="0"/>
                                </a:rPr>
                                <m:t>𝚯</m:t>
                              </m:r>
                            </m:e>
                          </m:d>
                        </m:e>
                      </m:d>
                      <m:d>
                        <m:dPr>
                          <m:ctrlP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𝐯</m:t>
                          </m:r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1" i="1" ker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en-GB" sz="2000" b="1" i="1" kern="0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Calibri" panose="020F0502020204030204" pitchFamily="34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en-GB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𝝎</m:t>
                      </m:r>
                      <m:r>
                        <a:rPr lang="en-GB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⋅</m:t>
                      </m:r>
                      <m:d>
                        <m:dPr>
                          <m:ctrlP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GB" sz="2000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tr</m:t>
                          </m:r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𝐄</m:t>
                          </m:r>
                        </m:e>
                      </m:d>
                    </m:oMath>
                  </m:oMathPara>
                </a14:m>
                <a:endParaRPr lang="ru-RU" sz="2000" dirty="0">
                  <a:ea typeface="Times New Roman" panose="02020603050405020304" pitchFamily="18" charset="0"/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ru-RU" sz="2000" b="1" dirty="0">
                    <a:ea typeface="Times New Roman" panose="02020603050405020304" pitchFamily="18" charset="0"/>
                  </a:rPr>
                  <a:t>Уравнение баланса кинетического момента</a:t>
                </a:r>
                <a:r>
                  <a:rPr lang="ru-RU" sz="2000" dirty="0">
                    <a:ea typeface="Times New Roman" panose="02020603050405020304" pitchFamily="18" charset="0"/>
                  </a:rPr>
                  <a:t>: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 smtClea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𝛿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𝑲</m:t>
                          </m:r>
                        </m:num>
                        <m:den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𝛿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𝑡</m:t>
                          </m:r>
                        </m:den>
                      </m:f>
                      <m:r>
                        <a:rPr lang="ru-RU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=−</m:t>
                      </m:r>
                      <m:r>
                        <a:rPr lang="en-GB" sz="2000" b="1" i="1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𝛁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𝐌</m:t>
                      </m:r>
                      <m:r>
                        <a:rPr lang="ru-RU" sz="2000" b="1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+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𝐌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⋅</m:t>
                      </m:r>
                      <m:d>
                        <m:dPr>
                          <m:ctrlP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</m:t>
                          </m:r>
                          <m:r>
                            <m:rPr>
                              <m:sty m:val="p"/>
                            </m:rPr>
                            <a:rPr lang="en-GB" sz="2000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tr</m:t>
                          </m:r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𝚯</m:t>
                          </m:r>
                          <m:r>
                            <a:rPr lang="en-GB" sz="2000" b="1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𝐄</m:t>
                          </m:r>
                        </m:e>
                      </m:d>
                      <m:r>
                        <a:rPr lang="ru-RU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,</m:t>
                      </m:r>
                      <m:r>
                        <a:rPr lang="de-DE" sz="2000" i="1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</m:oMath>
                  </m:oMathPara>
                </a14:m>
                <a:endParaRPr lang="ru-RU" sz="2000" kern="0" dirty="0">
                  <a:effectLst/>
                  <a:ea typeface="Times New Roman" panose="02020603050405020304" pitchFamily="18" charset="0"/>
                  <a:cs typeface="Calibri" panose="020F0502020204030204" pitchFamily="34" charset="0"/>
                </a:endParaRP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ru-RU" sz="2000" kern="0" dirty="0">
                    <a:ea typeface="Times New Roman" panose="02020603050405020304" pitchFamily="18" charset="0"/>
                    <a:cs typeface="Calibri" panose="020F0502020204030204" pitchFamily="34" charset="0"/>
                  </a:rPr>
                  <a:t>За</a:t>
                </a:r>
                <a:r>
                  <a:rPr lang="ru-RU" sz="2000" kern="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пишем через полную производную, учитывая </a:t>
                </a:r>
                <a14:m>
                  <m:oMath xmlns:m="http://schemas.openxmlformats.org/officeDocument/2006/math">
                    <m:r>
                      <a:rPr lang="en-GB" sz="20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𝐯</m:t>
                    </m:r>
                    <m:r>
                      <a:rPr lang="en-US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𝑐𝑜𝑛𝑠𝑡</m:t>
                    </m:r>
                  </m:oMath>
                </a14:m>
                <a:r>
                  <a:rPr lang="en-US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de-DE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GB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𝐯</m:t>
                        </m:r>
                      </m:e>
                      <m:sub>
                        <m:r>
                          <a:rPr lang="en-US" sz="2000" b="1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</a:rPr>
                          <m:t>∗</m:t>
                        </m:r>
                      </m:sub>
                    </m:sSub>
                    <m:r>
                      <a:rPr lang="en-US" sz="20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=</m:t>
                    </m:r>
                    <m:r>
                      <a:rPr lang="en-GB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</a:rPr>
                      <m:t>𝑐𝑜𝑛𝑠𝑡</m:t>
                    </m:r>
                  </m:oMath>
                </a14:m>
                <a:r>
                  <a:rPr lang="ru-RU" sz="2000" kern="0" dirty="0">
                    <a:effectLst/>
                    <a:ea typeface="Times New Roman" panose="02020603050405020304" pitchFamily="18" charset="0"/>
                    <a:cs typeface="Calibri" panose="020F0502020204030204" pitchFamily="34" charset="0"/>
                  </a:rPr>
                  <a:t>:</a:t>
                </a:r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20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𝑑</m:t>
                          </m:r>
                          <m:r>
                            <a:rPr lang="en-GB" sz="2000" b="1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𝑲</m:t>
                          </m:r>
                        </m:num>
                        <m:den>
                          <m:r>
                            <a:rPr lang="en-GB" sz="2000" i="1" ker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𝑑𝑡</m:t>
                          </m:r>
                        </m:den>
                      </m:f>
                      <m:r>
                        <a:rPr lang="ru-RU" sz="2000" b="0" i="1" kern="0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𝛁</m:t>
                      </m:r>
                      <m:r>
                        <a:rPr lang="en-GB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×</m:t>
                      </m:r>
                      <m:d>
                        <m:dPr>
                          <m:ctrlP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𝐌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en-GB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𝐯</m:t>
                              </m:r>
                              <m:r>
                                <a:rPr lang="en-GB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GB" sz="20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en-GB" sz="2000" b="1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×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𝑲</m:t>
                          </m:r>
                        </m:e>
                      </m:d>
                      <m:r>
                        <a:rPr lang="en-GB" sz="2000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−</m:t>
                      </m:r>
                      <m:d>
                        <m:dPr>
                          <m:ctrlP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𝛁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⋅</m:t>
                          </m:r>
                          <m: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𝑲</m:t>
                          </m:r>
                        </m:e>
                      </m:d>
                      <m:d>
                        <m:dPr>
                          <m:ctrlP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GB" sz="2000" b="1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𝐯</m:t>
                          </m:r>
                          <m:r>
                            <a:rPr lang="en-GB" sz="2000" i="1">
                              <a:latin typeface="Cambria Math" panose="02040503050406030204" pitchFamily="18" charset="0"/>
                              <a:ea typeface="Times New Roman" panose="020206030504050203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de-DE" sz="2000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GB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en-GB" sz="2000" b="1" i="1"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</a:rPr>
                        <m:t>+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𝐌</m:t>
                      </m:r>
                      <m:r>
                        <a:rPr lang="en-GB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⋅</m:t>
                      </m:r>
                      <m:r>
                        <a:rPr lang="en-GB" sz="2000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(</m:t>
                      </m:r>
                      <m:r>
                        <a:rPr lang="en-GB" sz="2000" b="1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𝚯</m:t>
                      </m:r>
                      <m:r>
                        <a:rPr lang="en-GB" sz="2000" i="1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GB" sz="2000" i="0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tr</m:t>
                      </m:r>
                      <m:r>
                        <a:rPr lang="en-GB" sz="2000" b="1" i="0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𝚯</m:t>
                      </m:r>
                      <m:r>
                        <a:rPr lang="en-GB" sz="2000" b="1" i="0" ker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𝐄</m:t>
                      </m:r>
                      <m:r>
                        <a:rPr lang="en-GB" sz="2000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)</m:t>
                      </m:r>
                    </m:oMath>
                  </m:oMathPara>
                </a14:m>
                <a:endParaRPr lang="ru-RU" sz="2000" dirty="0"/>
              </a:p>
              <a:p>
                <a:pPr>
                  <a:spcBef>
                    <a:spcPts val="400"/>
                  </a:spcBef>
                  <a:spcAft>
                    <a:spcPts val="400"/>
                  </a:spcAft>
                </a:pPr>
                <a:r>
                  <a:rPr lang="ru-RU" sz="2000" b="1" dirty="0"/>
                  <a:t>Определяющие уравнения</a:t>
                </a:r>
                <a:r>
                  <a:rPr lang="ru-RU" sz="2000" dirty="0"/>
                  <a:t>:</a:t>
                </a:r>
              </a:p>
              <a:p>
                <a:pPr indent="457200">
                  <a:spcBef>
                    <a:spcPts val="400"/>
                  </a:spcBef>
                  <a:spcAft>
                    <a:spcPts val="400"/>
                  </a:spcAft>
                  <a:tabLst>
                    <a:tab pos="952500" algn="l"/>
                    <a:tab pos="6032500" algn="r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1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𝐌</m:t>
                      </m:r>
                      <m:r>
                        <a:rPr lang="ru-RU" sz="2000" b="1" i="1" kern="0" smtClean="0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i="1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𝐶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GB" sz="2000" kern="0"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mbria Math" panose="02040503050406030204" pitchFamily="18" charset="0"/>
                            </a:rPr>
                            <m:t>Ψ</m:t>
                          </m:r>
                        </m:sub>
                      </m:sSub>
                      <m:sSup>
                        <m:sSup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2000" i="1"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b>
                        <m:sSub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2000" b="1" i="1">
                              <a:latin typeface="Cambria Math" panose="02040503050406030204" pitchFamily="18" charset="0"/>
                            </a:rPr>
                            <m:t>𝚯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×</m:t>
                          </m:r>
                        </m:sub>
                      </m:sSub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GB" sz="2000" b="1" i="1">
                          <a:latin typeface="Cambria Math" panose="02040503050406030204" pitchFamily="18" charset="0"/>
                        </a:rPr>
                        <m:t>𝑲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en-GB" sz="2000" i="1">
                          <a:latin typeface="Cambria Math" panose="02040503050406030204" pitchFamily="18" charset="0"/>
                        </a:rPr>
                        <m:t>𝐽</m:t>
                      </m:r>
                      <m:r>
                        <a:rPr lang="en-GB" sz="2000" b="1" i="1"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mbria Math" panose="02040503050406030204" pitchFamily="18" charset="0"/>
                        </a:rPr>
                        <m:t>𝝎</m:t>
                      </m:r>
                    </m:oMath>
                  </m:oMathPara>
                </a14:m>
                <a:endParaRPr lang="ru-RU" sz="2000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B56CF253-0A86-5772-6433-1938FBEF9C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590" y="1325563"/>
                <a:ext cx="11269626" cy="4944687"/>
              </a:xfrm>
              <a:prstGeom prst="rect">
                <a:avLst/>
              </a:prstGeom>
              <a:blipFill>
                <a:blip r:embed="rId3"/>
                <a:stretch>
                  <a:fillRect l="-541" t="-6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D422569-E3D6-64F5-39FB-D0BF82002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15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6418029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0F855B-BCFC-5D70-FFC3-E92C4E445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9507"/>
            <a:ext cx="10515600" cy="794241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Механические аналогии 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Объект 3">
                <a:extLst>
                  <a:ext uri="{FF2B5EF4-FFF2-40B4-BE49-F238E27FC236}">
                    <a16:creationId xmlns:a16="http://schemas.microsoft.com/office/drawing/2014/main" id="{3522118F-8D39-18C8-35BB-314456C6839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282434981"/>
                  </p:ext>
                </p:extLst>
              </p:nvPr>
            </p:nvGraphicFramePr>
            <p:xfrm>
              <a:off x="160690" y="932295"/>
              <a:ext cx="11870620" cy="5424055"/>
            </p:xfrm>
            <a:graphic>
              <a:graphicData uri="http://schemas.openxmlformats.org/drawingml/2006/table">
                <a:tbl>
                  <a:tblPr firstRow="1" firstCol="1" bandRow="1">
                    <a:tableStyleId>{8799B23B-EC83-4686-B30A-512413B5E67A}</a:tableStyleId>
                  </a:tblPr>
                  <a:tblGrid>
                    <a:gridCol w="5935310">
                      <a:extLst>
                        <a:ext uri="{9D8B030D-6E8A-4147-A177-3AD203B41FA5}">
                          <a16:colId xmlns:a16="http://schemas.microsoft.com/office/drawing/2014/main" val="1823626371"/>
                        </a:ext>
                      </a:extLst>
                    </a:gridCol>
                    <a:gridCol w="5935310">
                      <a:extLst>
                        <a:ext uri="{9D8B030D-6E8A-4147-A177-3AD203B41FA5}">
                          <a16:colId xmlns:a16="http://schemas.microsoft.com/office/drawing/2014/main" val="3528457601"/>
                        </a:ext>
                      </a:extLst>
                    </a:gridCol>
                  </a:tblGrid>
                  <a:tr h="38334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В неподвижной среде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В подвижной среде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75489972"/>
                      </a:ext>
                    </a:extLst>
                  </a:tr>
                  <a:tr h="1250129"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400"/>
                            </a:spcAft>
                          </a:pPr>
                          <a:r>
                            <a:rPr lang="ru-RU" sz="2000" b="0" dirty="0">
                              <a:effectLst/>
                            </a:rPr>
                            <a:t>Первое уравнение Максвелла и уравнение Гаусса для эл. поля</a:t>
                          </a:r>
                        </a:p>
                        <a:p>
                          <a:pPr>
                            <a:spcAft>
                              <a:spcPts val="4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 ker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𝑑</m:t>
                                    </m:r>
                                    <m:r>
                                      <a:rPr lang="en-GB" sz="2000" b="1" i="1" kern="0" smtClea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𝓓</m:t>
                                    </m:r>
                                  </m:num>
                                  <m:den>
                                    <m:r>
                                      <a:rPr lang="en-GB" sz="2000" i="1" kern="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b="0" i="1" kern="0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𝑱</m:t>
                                </m:r>
                                <m:r>
                                  <a:rPr lang="en-US" sz="2000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US" sz="2000" b="1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𝛁</m:t>
                                </m:r>
                                <m:r>
                                  <a:rPr lang="en-US" sz="2000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×</m:t>
                                </m:r>
                                <m:r>
                                  <a:rPr lang="en-US" sz="2000" b="1" i="1" ker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𝓗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,  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𝛁</m:t>
                                </m:r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⋅</m:t>
                                </m:r>
                                <m:r>
                                  <a:rPr lang="en-GB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𝓓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ru-RU" sz="20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ru-RU" sz="2000" b="1" i="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𝐯</m:t>
                                </m:r>
                                <m:r>
                                  <a:rPr lang="ru-RU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∙</m:t>
                                </m:r>
                                <m:r>
                                  <a:rPr lang="en-US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𝛁</m:t>
                                </m:r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07200084"/>
                      </a:ext>
                    </a:extLst>
                  </a:tr>
                  <a:tr h="1250129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𝓓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𝚯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</m:sub>
                                </m:sSub>
                                <m:r>
                                  <a:rPr lang="ru-RU" sz="2000" b="1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GB" sz="200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1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𝓗</m:t>
                                </m:r>
                                <m:r>
                                  <a:rPr lang="en-US" sz="20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𝜒</m:t>
                                </m:r>
                                <m:r>
                                  <a:rPr lang="en-GB" sz="2000" b="1" i="1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𝝎</m:t>
                                </m:r>
                              </m:oMath>
                            </m:oMathPara>
                          </a14:m>
                          <a:endParaRPr lang="en-US" sz="2000" b="1" i="1" kern="0" dirty="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Calibri" panose="020F0502020204030204" pitchFamily="34" charset="0"/>
                          </a:endParaRPr>
                        </a:p>
                        <a:p>
                          <a:pPr marL="0" indent="0" algn="ctr">
                            <a:lnSpc>
                              <a:spcPct val="100000"/>
                            </a:lnSpc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𝑱</m:t>
                                </m:r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𝜒</m:t>
                                </m:r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𝚯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GB" sz="2000">
                                        <a:latin typeface="Cambria Math" panose="02040503050406030204" pitchFamily="18" charset="0"/>
                                      </a:rPr>
                                      <m:t>r</m:t>
                                    </m:r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𝚯</m:t>
                                    </m:r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𝐄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b="1" i="1" dirty="0">
                            <a:latin typeface="Cambria Math" panose="02040503050406030204" pitchFamily="18" charset="0"/>
                          </a:endParaRPr>
                        </a:p>
                        <a:p>
                          <a:pPr marL="0" indent="0" algn="ctr">
                            <a:lnSpc>
                              <a:spcPct val="100000"/>
                            </a:lnSpc>
                            <a:buNone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</m:num>
                                  <m:den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latin typeface="Cambria Math" panose="02040503050406030204" pitchFamily="18" charset="0"/>
                                          </a:rPr>
                                          <m:t>t</m:t>
                                        </m:r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  <m:sSup>
                                          <m:sSupPr>
                                            <m:ctrlPr>
                                              <a:rPr lang="de-D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⋅⋅</m:t>
                                        </m:r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𝓓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𝜒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𝚯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</m:sub>
                                </m:sSub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ru-RU" sz="2000" b="1" i="1" smtClean="0">
                                    <a:latin typeface="Cambria Math" panose="02040503050406030204" pitchFamily="18" charset="0"/>
                                  </a:rPr>
                                  <m:t>,  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𝓗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𝜒</m:t>
                                </m:r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𝝎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d>
                                      <m:dPr>
                                        <m:ctrlP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𝐯</m:t>
                                        </m:r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2000" b="1" i="1">
                                                <a:latin typeface="Cambria Math" panose="02040503050406030204" pitchFamily="18" charset="0"/>
                                              </a:rPr>
                                              <m:t>𝐯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</m:e>
                                      <m:sub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</m:sub>
                                    </m:sSub>
                                  </m:e>
                                </m:d>
                              </m:oMath>
                            </m:oMathPara>
                          </a14:m>
                          <a:endParaRPr lang="en-US" sz="2000" i="1" dirty="0"/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𝑱</m:t>
                                </m:r>
                                <m:r>
                                  <a:rPr lang="ru-RU" sz="20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𝜒</m:t>
                                </m:r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𝝎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𝚯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t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GB" sz="2000">
                                        <a:latin typeface="Cambria Math" panose="02040503050406030204" pitchFamily="18" charset="0"/>
                                      </a:rPr>
                                      <m:t>r</m:t>
                                    </m:r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𝚯</m:t>
                                    </m:r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𝐄</m:t>
                                    </m:r>
                                  </m:e>
                                </m:d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𝐯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𝐯</m:t>
                                    </m:r>
                                  </m:e>
                                  <m:sub>
                                    <m: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b>
                                </m:sSub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  <a:p>
                          <a:pPr>
                            <a:lnSpc>
                              <a:spcPct val="100000"/>
                            </a:lnSpc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</m:num>
                                  <m:den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d>
                                      <m:dPr>
                                        <m:ctrlP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m:rPr>
                                            <m:sty m:val="p"/>
                                          </m:rPr>
                                          <a:rPr lang="en-US" sz="2000">
                                            <a:latin typeface="Cambria Math" panose="02040503050406030204" pitchFamily="18" charset="0"/>
                                          </a:rPr>
                                          <m:t>t</m:t>
                                        </m:r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  <m:sSup>
                                          <m:sSupPr>
                                            <m:ctrlPr>
                                              <a:rPr lang="de-D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000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e>
                                          <m:sup>
                                            <m:r>
                                              <a:rPr lang="en-US" sz="200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p>
                                        </m:sSup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⋅⋅</m:t>
                                        </m:r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66542119"/>
                      </a:ext>
                    </a:extLst>
                  </a:tr>
                  <a:tr h="1250129">
                    <a:tc gridSpan="2">
                      <a:txBody>
                        <a:bodyPr/>
                        <a:lstStyle/>
                        <a:p>
                          <a:pPr algn="ctr">
                            <a:spcAft>
                              <a:spcPts val="400"/>
                            </a:spcAft>
                          </a:pPr>
                          <a:r>
                            <a:rPr lang="ru-RU" sz="2000" b="0" dirty="0">
                              <a:effectLst/>
                            </a:rPr>
                            <a:t>Второе уравнение Максвелла и уравнение Гаусса для </a:t>
                          </a:r>
                          <a:r>
                            <a:rPr lang="ru-RU" sz="2000" b="0" dirty="0" err="1">
                              <a:effectLst/>
                            </a:rPr>
                            <a:t>магн</a:t>
                          </a:r>
                          <a:r>
                            <a:rPr lang="ru-RU" sz="2000" b="0" dirty="0">
                              <a:effectLst/>
                            </a:rPr>
                            <a:t>. поля</a:t>
                          </a:r>
                          <a:endParaRPr lang="ru-RU" sz="2000" b="0" i="1" dirty="0"/>
                        </a:p>
                        <a:p>
                          <a:pPr>
                            <a:spcAft>
                              <a:spcPts val="4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kern="0" smtClea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𝑑</m:t>
                                    </m:r>
                                    <m:r>
                                      <a:rPr lang="en-US" sz="2000" b="1" i="1" smtClean="0">
                                        <a:latin typeface="Cambria Math" panose="02040503050406030204" pitchFamily="18" charset="0"/>
                                      </a:rPr>
                                      <m:t>𝓑</m:t>
                                    </m:r>
                                  </m:num>
                                  <m:den>
                                    <m:r>
                                      <a:rPr lang="en-GB" sz="2000" b="0" i="1" kern="0" smtClea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+</m:t>
                                </m:r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𝓥</m:t>
                                </m:r>
                                <m:r>
                                  <a:rPr lang="en-US" sz="2000" b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US" sz="20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−</m:t>
                                </m:r>
                                <m:r>
                                  <a:rPr lang="en-US" sz="2000" b="1" i="0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𝛁</m:t>
                                </m:r>
                                <m:r>
                                  <a:rPr lang="en-US" sz="20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×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𝓔</m:t>
                                </m:r>
                                <m:r>
                                  <a:rPr lang="ru-RU" sz="2000" b="1" i="1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,  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𝛁</m:t>
                                </m:r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⋅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𝓑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ru-RU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𝛁</m:t>
                                </m:r>
                                <m:r>
                                  <a:rPr lang="en-US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⋅</m:t>
                                </m:r>
                                <m:r>
                                  <a:rPr lang="en-GB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𝓥</m:t>
                                </m:r>
                              </m:oMath>
                            </m:oMathPara>
                          </a14:m>
                          <a:endParaRPr lang="de-DE" sz="2000" b="1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93667222"/>
                      </a:ext>
                    </a:extLst>
                  </a:tr>
                  <a:tr h="129032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𝓑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𝜒</m:t>
                                    </m:r>
                                  </m:den>
                                </m:f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𝑲</m:t>
                                </m:r>
                                <m:r>
                                  <a:rPr lang="ru-RU" sz="2000" b="1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ru-RU" sz="2000" b="1" i="1" smtClean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sz="2000" b="1" i="1">
                                    <a:latin typeface="Cambria Math" panose="02040503050406030204" pitchFamily="18" charset="0"/>
                                  </a:rPr>
                                  <m:t>𝓔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1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b="0" i="1" kern="0" smtClea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𝜒</m:t>
                                    </m:r>
                                  </m:den>
                                </m:f>
                                <m:r>
                                  <a:rPr lang="en-GB" sz="20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𝐌</m:t>
                                </m:r>
                              </m:oMath>
                            </m:oMathPara>
                          </a14:m>
                          <a:endParaRPr lang="ru-RU" sz="2000" b="1" i="1" dirty="0">
                            <a:latin typeface="Cambria Math" panose="02040503050406030204" pitchFamily="18" charset="0"/>
                          </a:endParaRPr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𝓥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</m:den>
                                </m:f>
                                <m:r>
                                  <a:rPr lang="en-GB" sz="2000" b="1" i="1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𝐌</m:t>
                                </m:r>
                                <m:r>
                                  <a:rPr lang="en-US" sz="2000" i="1">
                                    <a:latin typeface="Cambria Math" panose="02040503050406030204" pitchFamily="18" charset="0"/>
                                  </a:rPr>
                                  <m:t>⋅</m:t>
                                </m:r>
                                <m:d>
                                  <m:dPr>
                                    <m:ctrlPr>
                                      <a:rPr lang="en-GB" sz="2000" b="1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1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𝚯</m:t>
                                    </m:r>
                                    <m:r>
                                      <a:rPr lang="en-GB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−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GB" sz="2000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tr</m:t>
                                    </m:r>
                                    <m:r>
                                      <a:rPr lang="en-GB" sz="2000" b="1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𝚯</m:t>
                                    </m:r>
                                    <m:r>
                                      <a:rPr lang="en-GB" sz="2000" b="1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𝐄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sz="2000" b="1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𝓑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</m:den>
                                </m:f>
                                <m:r>
                                  <a:rPr lang="en-GB" sz="2000" b="1" i="1">
                                    <a:latin typeface="Cambria Math" panose="02040503050406030204" pitchFamily="18" charset="0"/>
                                  </a:rPr>
                                  <m:t>𝑲</m:t>
                                </m:r>
                                <m:r>
                                  <a:rPr lang="ru-RU" sz="2000" b="1" i="1" smtClean="0">
                                    <a:latin typeface="Cambria Math" panose="02040503050406030204" pitchFamily="18" charset="0"/>
                                  </a:rPr>
                                  <m:t>,  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𝓔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</m:den>
                                </m:f>
                                <m:d>
                                  <m:d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𝐌</m:t>
                                    </m:r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d>
                                      <m:dPr>
                                        <m:ctrlPr>
                                          <a:rPr lang="en-US" sz="2000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2000" b="1" i="1">
                                            <a:latin typeface="Cambria Math" panose="02040503050406030204" pitchFamily="18" charset="0"/>
                                          </a:rPr>
                                          <m:t>𝐯</m:t>
                                        </m:r>
                                        <m:r>
                                          <a:rPr lang="en-US" sz="20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2000" b="1" i="1">
                                                <a:latin typeface="Cambria Math" panose="02040503050406030204" pitchFamily="18" charset="0"/>
                                              </a:rPr>
                                              <m:t>𝐯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1" i="1"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𝑲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ru-RU" sz="2000" i="1" dirty="0"/>
                        </a:p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2000" b="1">
                                    <a:latin typeface="Cambria Math" panose="02040503050406030204" pitchFamily="18" charset="0"/>
                                  </a:rPr>
                                  <m:t>𝓥</m:t>
                                </m:r>
                                <m:r>
                                  <a:rPr lang="de-DE" sz="2000" b="0" i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de-DE" sz="2000" b="0" i="1">
                                        <a:solidFill>
                                          <a:srgbClr val="836967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sz="2000" b="0" i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de-DE" sz="2000" b="0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</m:den>
                                </m:f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de-DE" sz="2000" b="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2000" b="1" i="0">
                                        <a:latin typeface="Cambria Math" panose="02040503050406030204" pitchFamily="18" charset="0"/>
                                      </a:rPr>
                                      <m:t>𝐌</m:t>
                                    </m:r>
                                    <m:r>
                                      <a:rPr lang="de-DE" sz="2000" b="0" i="0">
                                        <a:latin typeface="Cambria Math" panose="02040503050406030204" pitchFamily="18" charset="0"/>
                                      </a:rPr>
                                      <m:t>⋅</m:t>
                                    </m:r>
                                    <m:d>
                                      <m:dPr>
                                        <m:ctrlPr>
                                          <a:rPr lang="de-DE" sz="2000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sz="2000" b="1" i="0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  <m:r>
                                          <a:rPr lang="de-DE" sz="2000" b="0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r>
                                          <m:rPr>
                                            <m:sty m:val="p"/>
                                          </m:rPr>
                                          <a:rPr lang="de-DE" sz="2000" b="0" i="0">
                                            <a:latin typeface="Cambria Math" panose="02040503050406030204" pitchFamily="18" charset="0"/>
                                          </a:rPr>
                                          <m:t>t</m:t>
                                        </m:r>
                                        <m:r>
                                          <a:rPr lang="de-DE" sz="2000" b="0" i="1">
                                            <a:latin typeface="Cambria Math" panose="02040503050406030204" pitchFamily="18" charset="0"/>
                                          </a:rPr>
                                          <m:t>𝑟</m:t>
                                        </m:r>
                                        <m:r>
                                          <a:rPr lang="de-DE" sz="2000" b="1" i="0">
                                            <a:latin typeface="Cambria Math" panose="02040503050406030204" pitchFamily="18" charset="0"/>
                                          </a:rPr>
                                          <m:t>𝚯</m:t>
                                        </m:r>
                                        <m:r>
                                          <a:rPr lang="de-DE" sz="2000" b="1" i="0">
                                            <a:latin typeface="Cambria Math" panose="02040503050406030204" pitchFamily="18" charset="0"/>
                                          </a:rPr>
                                          <m:t>𝐄</m:t>
                                        </m:r>
                                      </m:e>
                                    </m:d>
                                    <m:r>
                                      <a:rPr lang="de-DE" sz="2000" b="0" i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d>
                                      <m:dPr>
                                        <m:ctrlPr>
                                          <a:rPr lang="de-DE" sz="2000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sz="2000" b="1" i="0">
                                            <a:latin typeface="Cambria Math" panose="02040503050406030204" pitchFamily="18" charset="0"/>
                                          </a:rPr>
                                          <m:t>𝛁</m:t>
                                        </m:r>
                                        <m:r>
                                          <a:rPr lang="de-DE" sz="2000" b="0" i="0">
                                            <a:latin typeface="Cambria Math" panose="02040503050406030204" pitchFamily="18" charset="0"/>
                                          </a:rPr>
                                          <m:t>⋅</m:t>
                                        </m:r>
                                        <m:r>
                                          <a:rPr lang="de-DE" sz="2000" b="1" i="1"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</m:d>
                                    <m:d>
                                      <m:dPr>
                                        <m:ctrlPr>
                                          <a:rPr lang="de-DE" sz="2000" b="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sz="2000" b="1" i="0">
                                            <a:latin typeface="Cambria Math" panose="02040503050406030204" pitchFamily="18" charset="0"/>
                                          </a:rPr>
                                          <m:t>𝐯</m:t>
                                        </m:r>
                                        <m:r>
                                          <a:rPr lang="de-DE" sz="2000" b="0" i="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b="0" i="1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2000" b="1" i="0">
                                                <a:latin typeface="Cambria Math" panose="02040503050406030204" pitchFamily="18" charset="0"/>
                                              </a:rPr>
                                              <m:t>𝐯</m:t>
                                            </m:r>
                                          </m:e>
                                          <m:sub>
                                            <m:r>
                                              <a:rPr lang="de-DE" sz="2000" b="0" i="0"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d>
                              </m:oMath>
                            </m:oMathPara>
                          </a14:m>
                          <a:endParaRPr lang="de-DE" sz="2000" b="1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55438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Объект 3">
                <a:extLst>
                  <a:ext uri="{FF2B5EF4-FFF2-40B4-BE49-F238E27FC236}">
                    <a16:creationId xmlns:a16="http://schemas.microsoft.com/office/drawing/2014/main" id="{3522118F-8D39-18C8-35BB-314456C6839E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4282434981"/>
                  </p:ext>
                </p:extLst>
              </p:nvPr>
            </p:nvGraphicFramePr>
            <p:xfrm>
              <a:off x="160690" y="932295"/>
              <a:ext cx="11870620" cy="5424055"/>
            </p:xfrm>
            <a:graphic>
              <a:graphicData uri="http://schemas.openxmlformats.org/drawingml/2006/table">
                <a:tbl>
                  <a:tblPr firstRow="1" firstCol="1" bandRow="1">
                    <a:tableStyleId>{8799B23B-EC83-4686-B30A-512413B5E67A}</a:tableStyleId>
                  </a:tblPr>
                  <a:tblGrid>
                    <a:gridCol w="5935310">
                      <a:extLst>
                        <a:ext uri="{9D8B030D-6E8A-4147-A177-3AD203B41FA5}">
                          <a16:colId xmlns:a16="http://schemas.microsoft.com/office/drawing/2014/main" val="1823626371"/>
                        </a:ext>
                      </a:extLst>
                    </a:gridCol>
                    <a:gridCol w="5935310">
                      <a:extLst>
                        <a:ext uri="{9D8B030D-6E8A-4147-A177-3AD203B41FA5}">
                          <a16:colId xmlns:a16="http://schemas.microsoft.com/office/drawing/2014/main" val="3528457601"/>
                        </a:ext>
                      </a:extLst>
                    </a:gridCol>
                  </a:tblGrid>
                  <a:tr h="383347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В неподвижной среде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В подвижной среде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75489972"/>
                      </a:ext>
                    </a:extLst>
                  </a:tr>
                  <a:tr h="1250129">
                    <a:tc gridSpan="2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51" t="-33171" r="-154" b="-30487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ru-RU" sz="20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ru-RU" sz="2000" b="1" i="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𝐯</m:t>
                                </m:r>
                                <m:r>
                                  <a:rPr lang="ru-RU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∙</m:t>
                                </m:r>
                                <m:r>
                                  <a:rPr lang="en-US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𝛁</m:t>
                                </m:r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07200084"/>
                      </a:ext>
                    </a:extLst>
                  </a:tr>
                  <a:tr h="125012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3" t="-132524" r="-100308" b="-20339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0103" t="-132524" r="-308" b="-20339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6542119"/>
                      </a:ext>
                    </a:extLst>
                  </a:tr>
                  <a:tr h="1250129">
                    <a:tc gridSpan="2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51" t="-233659" r="-154" b="-10439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93667222"/>
                      </a:ext>
                    </a:extLst>
                  </a:tr>
                  <a:tr h="129032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3" t="-322642" r="-100308" b="-94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0103" t="-322642" r="-308" b="-94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54383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2293A56-C792-6176-E06A-4DD35CEE5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16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7904577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36E266-DBA0-48DF-34EE-B0660C167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1021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Определяющие уравнения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Объект 3">
                <a:extLst>
                  <a:ext uri="{FF2B5EF4-FFF2-40B4-BE49-F238E27FC236}">
                    <a16:creationId xmlns:a16="http://schemas.microsoft.com/office/drawing/2014/main" id="{64C9882F-0738-D4D5-31C5-02F94B248A7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41077127"/>
                  </p:ext>
                </p:extLst>
              </p:nvPr>
            </p:nvGraphicFramePr>
            <p:xfrm>
              <a:off x="152426" y="1266003"/>
              <a:ext cx="11887148" cy="4974159"/>
            </p:xfrm>
            <a:graphic>
              <a:graphicData uri="http://schemas.openxmlformats.org/drawingml/2006/table">
                <a:tbl>
                  <a:tblPr firstRow="1" firstCol="1" bandRow="1">
                    <a:tableStyleId>{8799B23B-EC83-4686-B30A-512413B5E67A}</a:tableStyleId>
                  </a:tblPr>
                  <a:tblGrid>
                    <a:gridCol w="5943574">
                      <a:extLst>
                        <a:ext uri="{9D8B030D-6E8A-4147-A177-3AD203B41FA5}">
                          <a16:colId xmlns:a16="http://schemas.microsoft.com/office/drawing/2014/main" val="1823626371"/>
                        </a:ext>
                      </a:extLst>
                    </a:gridCol>
                    <a:gridCol w="5943574">
                      <a:extLst>
                        <a:ext uri="{9D8B030D-6E8A-4147-A177-3AD203B41FA5}">
                          <a16:colId xmlns:a16="http://schemas.microsoft.com/office/drawing/2014/main" val="3528457601"/>
                        </a:ext>
                      </a:extLst>
                    </a:gridCol>
                  </a:tblGrid>
                  <a:tr h="4102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В неподвижной среде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В подвижной среде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75489972"/>
                      </a:ext>
                    </a:extLst>
                  </a:tr>
                  <a:tr h="1140984"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kern="0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𝐌</m:t>
                                </m:r>
                                <m:r>
                                  <a:rPr lang="ru-RU" sz="2000" b="1" i="1" kern="0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GB" sz="2000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Ψ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b="1" i="1">
                                        <a:latin typeface="Cambria Math" panose="02040503050406030204" pitchFamily="18" charset="0"/>
                                      </a:rPr>
                                      <m:t>𝚯</m:t>
                                    </m:r>
                                  </m:e>
                                  <m:sub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</m:sub>
                                </m:sSub>
                                <m:r>
                                  <a:rPr lang="ru-RU" sz="2000" b="0" i="1" smtClean="0">
                                    <a:latin typeface="Cambria Math" panose="02040503050406030204" pitchFamily="18" charset="0"/>
                                  </a:rPr>
                                  <m:t>,  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𝐶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GB" sz="2000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Ψ</m:t>
                                    </m:r>
                                  </m:sub>
                                </m:sSub>
                                <m:sSup>
                                  <m:sSupPr>
                                    <m:ctrlP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</m:e>
                                  <m:sup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p>
                                </m:sSup>
                                <m:r>
                                  <a:rPr lang="en-US" sz="2000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p>
                                      <m:sSupPr>
                                        <m:ctrlPr>
                                          <a:rPr lang="de-DE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GB" sz="2000" i="1" kern="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mbria Math" panose="02040503050406030204" pitchFamily="18" charset="0"/>
                                          </a:rPr>
                                          <m:t>𝜒</m:t>
                                        </m:r>
                                      </m:e>
                                      <m:sup>
                                        <m:r>
                                          <a:rPr lang="en-US" sz="2000" kern="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num>
                                  <m:den>
                                    <m:r>
                                      <a:rPr lang="en-GB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𝜀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000" i="1" kern="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mbria Math" panose="02040503050406030204" pitchFamily="18" charset="0"/>
                                          </a:rPr>
                                          <m:t>𝜀</m:t>
                                        </m:r>
                                      </m:e>
                                      <m:sub>
                                        <m:r>
                                          <a:rPr lang="en-US" sz="2000" kern="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</m:den>
                                </m:f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ru-RU" sz="20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ru-RU" sz="2000" b="1" i="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𝐯</m:t>
                                </m:r>
                                <m:r>
                                  <a:rPr lang="ru-RU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∙</m:t>
                                </m:r>
                                <m:r>
                                  <a:rPr lang="en-US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𝛁</m:t>
                                </m:r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07200084"/>
                      </a:ext>
                    </a:extLst>
                  </a:tr>
                  <a:tr h="114098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2000" b="1" i="0">
                                    <a:latin typeface="Cambria Math" panose="02040503050406030204" pitchFamily="18" charset="0"/>
                                  </a:rPr>
                                  <m:t>𝓓</m:t>
                                </m:r>
                                <m:r>
                                  <a:rPr lang="ru-RU" sz="2000" b="1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𝜀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de-DE" sz="2000" b="1" smtClean="0">
                                    <a:latin typeface="Cambria Math" panose="02040503050406030204" pitchFamily="18" charset="0"/>
                                  </a:rPr>
                                  <m:t>𝓔</m:t>
                                </m:r>
                              </m:oMath>
                            </m:oMathPara>
                          </a14:m>
                          <a:endParaRPr lang="en-US" sz="2000" b="1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2000" b="1" smtClean="0">
                                    <a:latin typeface="Cambria Math" panose="02040503050406030204" pitchFamily="18" charset="0"/>
                                  </a:rPr>
                                  <m:t>𝓓</m:t>
                                </m:r>
                                <m:r>
                                  <a:rPr lang="en-US" sz="2000" b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i="1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𝜀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mbria Math" panose="020405030504060302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ru-RU" sz="2000" b="0" i="1" kern="0" smtClea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2000" b="1">
                                        <a:latin typeface="Cambria Math" panose="02040503050406030204" pitchFamily="18" charset="0"/>
                                      </a:rPr>
                                      <m:t>𝓔</m:t>
                                    </m:r>
                                    <m:r>
                                      <a:rPr lang="de-DE" sz="2000">
                                        <a:latin typeface="Cambria Math" panose="02040503050406030204" pitchFamily="18" charset="0"/>
                                      </a:rPr>
                                      <m:t>+</m:t>
                                    </m:r>
                                    <m:d>
                                      <m:dPr>
                                        <m:ctrlPr>
                                          <a:rPr lang="de-DE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sz="2000" b="1">
                                            <a:latin typeface="Cambria Math" panose="02040503050406030204" pitchFamily="18" charset="0"/>
                                          </a:rPr>
                                          <m:t>𝐯</m:t>
                                        </m:r>
                                        <m:r>
                                          <a:rPr lang="de-DE" sz="200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solidFill>
                                                  <a:srgbClr val="836967"/>
                                                </a:solidFill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2000" b="1">
                                                <a:latin typeface="Cambria Math" panose="02040503050406030204" pitchFamily="18" charset="0"/>
                                              </a:rPr>
                                              <m:t>𝐯</m:t>
                                            </m:r>
                                          </m:e>
                                          <m:sub>
                                            <m:r>
                                              <a:rPr lang="de-DE" sz="2000">
                                                <a:latin typeface="Cambria Math" panose="02040503050406030204" pitchFamily="18" charset="0"/>
                                              </a:rPr>
                                              <m:t>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de-DE" sz="2000"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  <m:r>
                                      <a:rPr lang="de-DE" sz="2000" b="1">
                                        <a:latin typeface="Cambria Math" panose="02040503050406030204" pitchFamily="18" charset="0"/>
                                      </a:rPr>
                                      <m:t>𝓑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b="1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66542119"/>
                      </a:ext>
                    </a:extLst>
                  </a:tr>
                  <a:tr h="1140984">
                    <a:tc gridSpan="2"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1" i="1" smtClean="0">
                                    <a:latin typeface="Cambria Math" panose="02040503050406030204" pitchFamily="18" charset="0"/>
                                  </a:rPr>
                                  <m:t>𝑲</m:t>
                                </m:r>
                                <m:r>
                                  <a:rPr lang="ru-RU" sz="2000" b="1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  <m:r>
                                  <a:rPr lang="en-GB" sz="2000" b="1" i="1" ker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𝝎</m:t>
                                </m:r>
                                <m:r>
                                  <a:rPr lang="en-US" sz="20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sz="2000" b="0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mbria Math" panose="02040503050406030204" pitchFamily="18" charset="0"/>
                                  </a:rPr>
                                  <m:t>  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sSup>
                                  <m:sSup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𝜒</m:t>
                                    </m:r>
                                  </m:e>
                                  <m:sup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93667222"/>
                      </a:ext>
                    </a:extLst>
                  </a:tr>
                  <a:tr h="1140984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kern="0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𝓑</m:t>
                                </m:r>
                                <m:r>
                                  <a:rPr lang="ru-RU" sz="2000" b="1" i="1" kern="0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GB" sz="2000" i="1" smtClean="0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en-US" sz="2000" b="1" i="1" kern="0" smtClean="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𝓗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𝓑</m:t>
                                </m:r>
                                <m:r>
                                  <a:rPr lang="en-US" sz="2000" b="1" i="1" kern="0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Calibri" panose="020F0502020204030204" pitchFamily="34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</a:rPr>
                                  <m:t>𝜇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ru-RU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𝓗</m:t>
                                    </m:r>
                                    <m:r>
                                      <a:rPr lang="en-US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−</m:t>
                                    </m:r>
                                    <m:r>
                                      <a:rPr lang="en-US" sz="2000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(</m:t>
                                    </m:r>
                                    <m:r>
                                      <a:rPr lang="en-GB" sz="2000" b="1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𝐯</m:t>
                                    </m:r>
                                    <m:r>
                                      <a:rPr lang="en-US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000" b="1" i="1" kern="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𝐯</m:t>
                                        </m:r>
                                      </m:e>
                                      <m:sub>
                                        <m:r>
                                          <a:rPr lang="en-US" sz="2000" b="1" i="1" kern="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Calibri" panose="020F0502020204030204" pitchFamily="34" charset="0"/>
                                          </a:rPr>
                                          <m:t>∗</m:t>
                                        </m:r>
                                      </m:sub>
                                    </m:sSub>
                                    <m:r>
                                      <a:rPr lang="en-US" sz="2000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)</m:t>
                                    </m:r>
                                    <m:r>
                                      <a:rPr lang="en-US" sz="2000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×</m:t>
                                    </m:r>
                                    <m:r>
                                      <a:rPr lang="en-GB" sz="2000" b="1" i="1" kern="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Calibri" panose="020F0502020204030204" pitchFamily="34" charset="0"/>
                                      </a:rPr>
                                      <m:t>𝓓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55438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Объект 3">
                <a:extLst>
                  <a:ext uri="{FF2B5EF4-FFF2-40B4-BE49-F238E27FC236}">
                    <a16:creationId xmlns:a16="http://schemas.microsoft.com/office/drawing/2014/main" id="{64C9882F-0738-D4D5-31C5-02F94B248A79}"/>
                  </a:ext>
                </a:extLst>
              </p:cNvPr>
              <p:cNvGraphicFramePr>
                <a:graphicFrameLocks/>
              </p:cNvGraphicFramePr>
              <p:nvPr>
                <p:extLst>
                  <p:ext uri="{D42A27DB-BD31-4B8C-83A1-F6EECF244321}">
                    <p14:modId xmlns:p14="http://schemas.microsoft.com/office/powerpoint/2010/main" val="1341077127"/>
                  </p:ext>
                </p:extLst>
              </p:nvPr>
            </p:nvGraphicFramePr>
            <p:xfrm>
              <a:off x="152426" y="1266003"/>
              <a:ext cx="11887148" cy="4974159"/>
            </p:xfrm>
            <a:graphic>
              <a:graphicData uri="http://schemas.openxmlformats.org/drawingml/2006/table">
                <a:tbl>
                  <a:tblPr firstRow="1" firstCol="1" bandRow="1">
                    <a:tableStyleId>{8799B23B-EC83-4686-B30A-512413B5E67A}</a:tableStyleId>
                  </a:tblPr>
                  <a:tblGrid>
                    <a:gridCol w="5943574">
                      <a:extLst>
                        <a:ext uri="{9D8B030D-6E8A-4147-A177-3AD203B41FA5}">
                          <a16:colId xmlns:a16="http://schemas.microsoft.com/office/drawing/2014/main" val="1823626371"/>
                        </a:ext>
                      </a:extLst>
                    </a:gridCol>
                    <a:gridCol w="5943574">
                      <a:extLst>
                        <a:ext uri="{9D8B030D-6E8A-4147-A177-3AD203B41FA5}">
                          <a16:colId xmlns:a16="http://schemas.microsoft.com/office/drawing/2014/main" val="3528457601"/>
                        </a:ext>
                      </a:extLst>
                    </a:gridCol>
                  </a:tblGrid>
                  <a:tr h="410223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В неподвижной среде</a:t>
                          </a:r>
                          <a:endParaRPr lang="de-DE" sz="2000" b="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В подвижной среде</a:t>
                          </a: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75489972"/>
                      </a:ext>
                    </a:extLst>
                  </a:tr>
                  <a:tr h="1140984">
                    <a:tc gridSpan="2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3" t="-37234" r="-205" b="-300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ru-RU" sz="20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ru-RU" sz="2000" b="1" i="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𝐯</m:t>
                                </m:r>
                                <m:r>
                                  <a:rPr lang="ru-RU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∙</m:t>
                                </m:r>
                                <m:r>
                                  <a:rPr lang="en-US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𝛁</m:t>
                                </m:r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07200084"/>
                      </a:ext>
                    </a:extLst>
                  </a:tr>
                  <a:tr h="1140984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5" t="-137968" r="-100410" b="-20160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0205" t="-137968" r="-410" b="-201604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6542119"/>
                      </a:ext>
                    </a:extLst>
                  </a:tr>
                  <a:tr h="1140984">
                    <a:tc gridSpan="2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3" t="-236702" r="-205" b="-100532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>
                            <a:lnSpc>
                              <a:spcPct val="150000"/>
                            </a:lnSpc>
                          </a:pPr>
                          <a:endParaRPr lang="de-DE" sz="2000" dirty="0"/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993667222"/>
                      </a:ext>
                    </a:extLst>
                  </a:tr>
                  <a:tr h="1140984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5" t="-338503" r="-100410" b="-107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00205" t="-338503" r="-410" b="-107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54383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C3234349-14B1-5BE7-2F81-D1B58796C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17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704014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1FFAD2-4BF0-0AC5-0EA1-E159BEF0E9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22806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Сравнение полученных уравнений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уравнениями электродинамики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Объект 6">
            <a:extLst>
              <a:ext uri="{FF2B5EF4-FFF2-40B4-BE49-F238E27FC236}">
                <a16:creationId xmlns:a16="http://schemas.microsoft.com/office/drawing/2014/main" id="{30CA0353-BFBC-D813-EEAB-2AC3D5429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5717" y="1941868"/>
            <a:ext cx="11197867" cy="4718586"/>
          </a:xfrm>
        </p:spPr>
        <p:txBody>
          <a:bodyPr>
            <a:normAutofit lnSpcReduction="10000"/>
          </a:bodyPr>
          <a:lstStyle/>
          <a:p>
            <a:r>
              <a:rPr lang="ru-RU" sz="2200" dirty="0"/>
              <a:t>Благодаря использованию механической модели получены уравнения Максвелла, которые имеют одинаковую форму в подвижной и неподвижной среде.</a:t>
            </a:r>
          </a:p>
          <a:p>
            <a:r>
              <a:rPr lang="ru-RU" sz="2200" dirty="0"/>
              <a:t>В современных учебниках по физике</a:t>
            </a:r>
            <a:r>
              <a:rPr lang="ru-RU" sz="1800" dirty="0"/>
              <a:t>*</a:t>
            </a:r>
            <a:r>
              <a:rPr lang="ru-RU" sz="2200" dirty="0"/>
              <a:t> уравнения Максвелла в подвижных </a:t>
            </a:r>
            <a:br>
              <a:rPr lang="ru-RU" sz="2200" dirty="0"/>
            </a:br>
            <a:r>
              <a:rPr lang="ru-RU" sz="2200" dirty="0"/>
              <a:t>и неподвижных средах тоже выглядят одинаково.</a:t>
            </a:r>
          </a:p>
          <a:p>
            <a:r>
              <a:rPr lang="ru-RU" sz="2200" dirty="0"/>
              <a:t>Полученные определяющие уравнения в терминах электродинамических величин</a:t>
            </a:r>
            <a:br>
              <a:rPr lang="ru-RU" sz="2200" dirty="0"/>
            </a:br>
            <a:r>
              <a:rPr lang="ru-RU" sz="2200" dirty="0"/>
              <a:t>в подвижной и неподвижной среде отличаются.</a:t>
            </a:r>
          </a:p>
          <a:p>
            <a:r>
              <a:rPr lang="ru-RU" sz="2200" dirty="0"/>
              <a:t>Определяющие уравнения для подвижных сред, представленные в современной литературе по физике (уравнения Лоренца, уравнения </a:t>
            </a:r>
            <a:r>
              <a:rPr lang="ru-RU" sz="2200" dirty="0" err="1"/>
              <a:t>Минковского</a:t>
            </a:r>
            <a:r>
              <a:rPr lang="ru-RU" sz="2200" dirty="0"/>
              <a:t>), тоже отличаются </a:t>
            </a:r>
            <a:br>
              <a:rPr lang="ru-RU" sz="2200" dirty="0"/>
            </a:br>
            <a:r>
              <a:rPr lang="ru-RU" sz="2200" dirty="0"/>
              <a:t>от уравнений в неподвижной среде.</a:t>
            </a:r>
          </a:p>
          <a:p>
            <a:r>
              <a:rPr lang="ru-RU" sz="2200" dirty="0"/>
              <a:t>Однако полученные определяющие уравнения, уравнения Лоренца и уравнения </a:t>
            </a:r>
            <a:r>
              <a:rPr lang="ru-RU" sz="2200" dirty="0" err="1"/>
              <a:t>Минковского</a:t>
            </a:r>
            <a:r>
              <a:rPr lang="ru-RU" sz="2200" dirty="0"/>
              <a:t> не совпадают.</a:t>
            </a:r>
          </a:p>
          <a:p>
            <a:pPr marL="0" indent="0">
              <a:buNone/>
            </a:pPr>
            <a:endParaRPr kumimoji="0" lang="ru-RU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indent="0">
              <a:buNone/>
            </a:pPr>
            <a:b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</a:br>
            <a:r>
              <a:rPr kumimoji="0" lang="ru-RU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*Болотовский Б. М., Столяров С. Н.: Современное состояние электродинамики движущихся сред (Безграничные среды), Эйнштейновский сборник. 1974.</a:t>
            </a:r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56E29B9-C4F1-3EDB-5B53-6A9370EB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18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369988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1885B92-2D50-B49B-A6D1-A221F69B8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mtClean="0"/>
              <a:t>19</a:t>
            </a:fld>
            <a:endParaRPr lang="de-DE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4026CC45-8B84-06FB-5019-316FCF7E0C1D}"/>
              </a:ext>
            </a:extLst>
          </p:cNvPr>
          <p:cNvSpPr txBox="1">
            <a:spLocks/>
          </p:cNvSpPr>
          <p:nvPr/>
        </p:nvSpPr>
        <p:spPr>
          <a:xfrm>
            <a:off x="838200" y="2317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Сравнение определяющих уравнений </a:t>
            </a:r>
            <a:br>
              <a:rPr lang="ru-RU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 уравнениями Лоренца и </a:t>
            </a:r>
            <a:r>
              <a:rPr lang="ru-RU" dirty="0" err="1">
                <a:solidFill>
                  <a:schemeClr val="accent5">
                    <a:lumMod val="75000"/>
                  </a:schemeClr>
                </a:solidFill>
              </a:rPr>
              <a:t>Минковского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74D6236-7801-1B9C-F222-045F77887785}"/>
                  </a:ext>
                </a:extLst>
              </p:cNvPr>
              <p:cNvSpPr txBox="1"/>
              <p:nvPr/>
            </p:nvSpPr>
            <p:spPr>
              <a:xfrm>
                <a:off x="1291817" y="1757034"/>
                <a:ext cx="9926414" cy="46467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spcBef>
                    <a:spcPts val="700"/>
                  </a:spcBef>
                  <a:spcAft>
                    <a:spcPts val="700"/>
                  </a:spcAft>
                </a:pPr>
                <a:r>
                  <a:rPr lang="ru-RU" sz="2000" dirty="0">
                    <a:effectLst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Полученные определяющие уравнения для движущихся сред:</a:t>
                </a:r>
                <a:endParaRPr lang="de-DE" sz="20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700"/>
                  </a:spcBef>
                  <a:spcAft>
                    <a:spcPts val="7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de-DE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eqArr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𝓓</m:t>
                                </m:r>
                                <m:r>
                                  <a:rPr lang="en-US" sz="2000" b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𝜀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𝓔</m:t>
                                    </m:r>
                                    <m:r>
                                      <a:rPr lang="de-DE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de-DE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𝐯</m:t>
                                        </m:r>
                                        <m: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de-DE" sz="2000" b="1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𝐯</m:t>
                                            </m:r>
                                          </m:e>
                                          <m:sub>
                                            <m:r>
                                              <a:rPr lang="de-DE" sz="2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de-DE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×</m:t>
                                    </m:r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𝓑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𝓗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GB" sz="2000" b="1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𝐯</m:t>
                                        </m:r>
                                        <m:r>
                                          <a:rPr lang="en-US" sz="2000" i="1">
                                            <a:effectLst/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GB" sz="2000" b="1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𝐯</m:t>
                                            </m:r>
                                          </m:e>
                                          <m:sub>
                                            <m:r>
                                              <a:rPr lang="en-US" sz="2000" b="1" i="1">
                                                <a:effectLst/>
                                                <a:latin typeface="Cambria Math" panose="02040503050406030204" pitchFamily="18" charset="0"/>
                                                <a:ea typeface="Times New Roman" panose="02020603050405020304" pitchFamily="18" charset="0"/>
                                                <a:cs typeface="Times New Roman" panose="02020603050405020304" pitchFamily="18" charset="0"/>
                                              </a:rPr>
                                              <m:t>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×</m:t>
                                    </m:r>
                                    <m:r>
                                      <a:rPr lang="en-GB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𝓓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eqArr>
                    </m:oMath>
                  </m:oMathPara>
                </a14:m>
                <a:endParaRPr lang="de-DE" sz="200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700"/>
                  </a:spcBef>
                  <a:spcAft>
                    <a:spcPts val="700"/>
                  </a:spcAft>
                </a:pPr>
                <a:r>
                  <a:rPr lang="ru-RU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Определяющие</a:t>
                </a:r>
                <a:r>
                  <a:rPr lang="ru-RU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уравнения Лоренца</a:t>
                </a:r>
                <a:r>
                  <a:rPr lang="en-US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*</a:t>
                </a:r>
                <a:r>
                  <a:rPr lang="ru-RU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de-DE" sz="20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700"/>
                  </a:spcBef>
                  <a:spcAft>
                    <a:spcPts val="7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de-DE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eqArr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𝓓</m:t>
                                </m:r>
                                <m:r>
                                  <a:rPr lang="de-DE" sz="2000" b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𝐯</m:t>
                                </m:r>
                                <m:r>
                                  <a:rPr lang="de-DE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×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𝓗</m:t>
                                </m:r>
                                <m:r>
                                  <a:rPr lang="en-US" sz="2000" b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𝜀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𝓔</m:t>
                                    </m:r>
                                    <m:r>
                                      <a:rPr lang="de-DE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𝜇</m:t>
                                        </m:r>
                                      </m:e>
                                      <m:sub>
                                        <m:r>
                                          <a:rPr lang="en-US" sz="200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𝐯</m:t>
                                    </m:r>
                                    <m:r>
                                      <a:rPr lang="de-DE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×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𝓗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𝓑</m:t>
                                </m:r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𝐯</m:t>
                                </m:r>
                                <m:r>
                                  <a:rPr lang="de-DE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×</m:t>
                                </m:r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𝓔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GB" sz="2000" i="1" smtClean="0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𝓗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GB" sz="2000" i="1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𝜀</m:t>
                                        </m:r>
                                      </m:e>
                                      <m:sub>
                                        <m:r>
                                          <a:rPr lang="en-US" sz="2000">
                                            <a:latin typeface="Cambria Math" panose="02040503050406030204" pitchFamily="18" charset="0"/>
                                            <a:ea typeface="Times New Roman" panose="02020603050405020304" pitchFamily="18" charset="0"/>
                                            <a:cs typeface="Times New Roman" panose="02020603050405020304" pitchFamily="18" charset="0"/>
                                          </a:rPr>
                                          <m:t>0</m:t>
                                        </m:r>
                                      </m:sub>
                                    </m:sSub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𝐯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×</m:t>
                                    </m:r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𝓔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eqArr>
                    </m:oMath>
                  </m:oMathPara>
                </a14:m>
                <a:endParaRPr lang="de-DE" sz="2000" dirty="0"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700"/>
                  </a:spcBef>
                  <a:spcAft>
                    <a:spcPts val="700"/>
                  </a:spcAft>
                </a:pPr>
                <a:r>
                  <a:rPr lang="ru-RU" sz="2000" dirty="0">
                    <a:ea typeface="Calibri" panose="020F0502020204030204" pitchFamily="34" charset="0"/>
                    <a:cs typeface="Times New Roman" panose="02020603050405020304" pitchFamily="18" charset="0"/>
                  </a:rPr>
                  <a:t>Определяющие</a:t>
                </a:r>
                <a:r>
                  <a:rPr lang="ru-RU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 уравнения </a:t>
                </a:r>
                <a:r>
                  <a:rPr lang="ru-RU" sz="2000" dirty="0" err="1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Минковского</a:t>
                </a:r>
                <a:r>
                  <a:rPr lang="en-US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**</a:t>
                </a:r>
                <a:r>
                  <a:rPr lang="ru-RU" sz="2000" dirty="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rPr>
                  <a:t>:</a:t>
                </a:r>
                <a:endParaRPr lang="de-DE" sz="2000" dirty="0">
                  <a:effectLst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algn="just">
                  <a:spcBef>
                    <a:spcPts val="700"/>
                  </a:spcBef>
                  <a:spcAft>
                    <a:spcPts val="7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eqArr>
                        <m:eqArrPr>
                          <m:ctrlPr>
                            <a:rPr lang="de-DE" sz="2000" b="1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eqArr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de-DE" sz="2000" b="1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𝓓</m:t>
                                </m:r>
                                <m:r>
                                  <a:rPr lang="de-DE" sz="2000" b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𝐯</m:t>
                                </m:r>
                                <m:r>
                                  <a:rPr lang="de-DE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×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𝓗</m:t>
                                </m:r>
                                <m:r>
                                  <a:rPr lang="en-US" sz="2000" b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𝜀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𝓔</m:t>
                                    </m:r>
                                    <m:r>
                                      <a:rPr lang="de-DE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+</m:t>
                                    </m:r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𝐯</m:t>
                                    </m:r>
                                    <m:r>
                                      <a:rPr lang="de-DE" sz="2000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×</m:t>
                                    </m:r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𝓑</m:t>
                                    </m:r>
                                  </m:e>
                                </m:d>
                              </m:e>
                            </m:mr>
                            <m:mr>
                              <m:e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𝓑</m:t>
                                </m:r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𝜀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𝐯</m:t>
                                </m:r>
                                <m:r>
                                  <a:rPr lang="de-DE" sz="2000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×</m:t>
                                </m:r>
                                <m:r>
                                  <a:rPr lang="de-DE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𝓔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r>
                                  <a:rPr lang="en-GB" sz="2000" i="1"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𝜇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GB" sz="2000" i="1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𝜇</m:t>
                                    </m:r>
                                  </m:e>
                                  <m:sub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0</m:t>
                                    </m:r>
                                  </m:sub>
                                </m:sSub>
                                <m:d>
                                  <m:d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𝓗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de-DE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𝐯</m:t>
                                    </m:r>
                                    <m:r>
                                      <a:rPr lang="en-US" sz="2000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×</m:t>
                                    </m:r>
                                    <m:r>
                                      <a:rPr lang="en-GB" sz="2000" b="1" i="1">
                                        <a:effectLst/>
                                        <a:latin typeface="Cambria Math" panose="02040503050406030204" pitchFamily="18" charset="0"/>
                                        <a:ea typeface="Times New Roman" panose="02020603050405020304" pitchFamily="18" charset="0"/>
                                        <a:cs typeface="Times New Roman" panose="02020603050405020304" pitchFamily="18" charset="0"/>
                                      </a:rPr>
                                      <m:t>𝓓</m:t>
                                    </m:r>
                                  </m:e>
                                </m:d>
                              </m:e>
                            </m:mr>
                          </m:m>
                        </m:e>
                      </m:eqArr>
                    </m:oMath>
                  </m:oMathPara>
                </a14:m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algn="just">
                  <a:spcAft>
                    <a:spcPts val="800"/>
                  </a:spcAft>
                </a:pPr>
                <a:b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b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</a:br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*</a:t>
                </a:r>
                <a:r>
                  <a:rPr lang="en-US" sz="1400" dirty="0">
                    <a:solidFill>
                      <a:prstClr val="black"/>
                    </a:solidFill>
                    <a:latin typeface="Calibri" panose="020F0502020204030204"/>
                  </a:rPr>
                  <a:t>Abraham M.: Zur </a:t>
                </a:r>
                <a:r>
                  <a:rPr lang="en-US" sz="1400" dirty="0" err="1">
                    <a:solidFill>
                      <a:prstClr val="black"/>
                    </a:solidFill>
                    <a:latin typeface="Calibri" panose="020F0502020204030204"/>
                  </a:rPr>
                  <a:t>Elektrodynamik</a:t>
                </a:r>
                <a:r>
                  <a:rPr lang="en-US" sz="14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Calibri" panose="020F0502020204030204"/>
                  </a:rPr>
                  <a:t>bewegter</a:t>
                </a:r>
                <a:r>
                  <a:rPr lang="en-US" sz="14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Calibri" panose="020F0502020204030204"/>
                  </a:rPr>
                  <a:t>Körper</a:t>
                </a:r>
                <a:r>
                  <a:rPr lang="en-US" sz="1400" dirty="0">
                    <a:solidFill>
                      <a:prstClr val="black"/>
                    </a:solidFill>
                    <a:latin typeface="Calibri" panose="020F0502020204030204"/>
                  </a:rPr>
                  <a:t>. </a:t>
                </a:r>
                <a:r>
                  <a:rPr lang="en-US" sz="1400" dirty="0" err="1">
                    <a:solidFill>
                      <a:prstClr val="black"/>
                    </a:solidFill>
                    <a:latin typeface="Calibri" panose="020F0502020204030204"/>
                  </a:rPr>
                  <a:t>Rendiconti</a:t>
                </a:r>
                <a:r>
                  <a:rPr lang="en-US" sz="1400" dirty="0">
                    <a:solidFill>
                      <a:prstClr val="black"/>
                    </a:solidFill>
                    <a:latin typeface="Calibri" panose="020F0502020204030204"/>
                  </a:rPr>
                  <a:t> del </a:t>
                </a:r>
                <a:r>
                  <a:rPr lang="en-US" sz="1400" dirty="0" err="1">
                    <a:solidFill>
                      <a:prstClr val="black"/>
                    </a:solidFill>
                    <a:latin typeface="Calibri" panose="020F0502020204030204"/>
                  </a:rPr>
                  <a:t>Circolo</a:t>
                </a:r>
                <a:r>
                  <a:rPr lang="en-US" sz="1400" dirty="0">
                    <a:solidFill>
                      <a:prstClr val="black"/>
                    </a:solidFill>
                    <a:latin typeface="Calibri" panose="020F0502020204030204"/>
                  </a:rPr>
                  <a:t> </a:t>
                </a:r>
                <a:r>
                  <a:rPr lang="en-US" sz="1400" dirty="0" err="1">
                    <a:solidFill>
                      <a:prstClr val="black"/>
                    </a:solidFill>
                    <a:latin typeface="Calibri" panose="020F0502020204030204"/>
                  </a:rPr>
                  <a:t>Matematico</a:t>
                </a:r>
                <a:r>
                  <a:rPr lang="en-US" sz="1400" dirty="0">
                    <a:solidFill>
                      <a:prstClr val="black"/>
                    </a:solidFill>
                    <a:latin typeface="Calibri" panose="020F0502020204030204"/>
                  </a:rPr>
                  <a:t> di Palermo, t. XXVIII, 1909, pp. 1–28.</a:t>
                </a:r>
                <a:br>
                  <a:rPr lang="ru-RU" sz="1400" dirty="0">
                    <a:solidFill>
                      <a:prstClr val="black"/>
                    </a:solidFill>
                    <a:latin typeface="Calibri" panose="020F0502020204030204"/>
                  </a:rPr>
                </a:br>
                <a:r>
                  <a:rPr kumimoji="0" lang="ru-RU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**</a:t>
                </a:r>
                <a:r>
                  <a:rPr kumimoji="0" lang="de-DE" sz="1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Minkowsky</a:t>
                </a:r>
                <a:r>
                  <a:rPr kumimoji="0" lang="de-DE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Н.: Die Grundgleichungen für die elektromagnetischen Vorgänge in bewegten Körpern. Nachrichten der </a:t>
                </a:r>
                <a:r>
                  <a:rPr kumimoji="0" lang="de-DE" sz="1400" b="0" i="0" u="none" strike="noStrike" kern="1200" cap="none" spc="0" normalizeH="0" baseline="0" noProof="0" dirty="0" err="1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Kgl</a:t>
                </a:r>
                <a:r>
                  <a:rPr kumimoji="0" lang="de-DE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. Gesellschaft der Wissenschaften zu Göttingen, 1908, pp. 53–111.</a:t>
                </a:r>
                <a:endParaRPr kumimoji="0" lang="en-US" sz="1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74D6236-7801-1B9C-F222-045F778877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817" y="1757034"/>
                <a:ext cx="9926414" cy="4646721"/>
              </a:xfrm>
              <a:prstGeom prst="rect">
                <a:avLst/>
              </a:prstGeom>
              <a:blipFill>
                <a:blip r:embed="rId3"/>
                <a:stretch>
                  <a:fillRect l="-676" t="-656" r="-184" b="-52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64898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CEB4A74-E171-F2C0-6C93-1F0D02C7B1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508" y="195800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Актуальность и цели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E5B768-DB5A-CD91-1068-88CD74E12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3507" y="1515053"/>
            <a:ext cx="11093967" cy="4984115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Интегральные уравнения механики записываются в виде</a:t>
            </a:r>
            <a:br>
              <a:rPr lang="en-US" dirty="0"/>
            </a:br>
            <a:r>
              <a:rPr lang="ru-RU" dirty="0"/>
              <a:t>объемного и поверхностного интегралов.</a:t>
            </a:r>
          </a:p>
          <a:p>
            <a:r>
              <a:rPr lang="ru-RU" dirty="0"/>
              <a:t>Интегральные уравнения электродинамики записываются в виде поверхностного и контурного интегралов.</a:t>
            </a:r>
          </a:p>
          <a:p>
            <a:r>
              <a:rPr lang="ru-RU" dirty="0">
                <a:ea typeface="Calibri" panose="020F0502020204030204" pitchFamily="34" charset="0"/>
              </a:rPr>
              <a:t>Исследовать, можно ли уравнения механики записать в форме, в которой записывают уравнения электродинамики, а уравнения электродинамики записать в форме, в которой записывают уравнения механики.</a:t>
            </a:r>
          </a:p>
          <a:p>
            <a:r>
              <a:rPr lang="ru-RU" dirty="0">
                <a:ea typeface="Calibri" panose="020F0502020204030204" pitchFamily="34" charset="0"/>
              </a:rPr>
              <a:t>В механике существуют разные </a:t>
            </a:r>
            <a:r>
              <a:rPr lang="ru-RU" dirty="0"/>
              <a:t>подходы к описанию подвижных сред, </a:t>
            </a:r>
            <a:br>
              <a:rPr lang="ru-RU" dirty="0"/>
            </a:br>
            <a:r>
              <a:rPr lang="ru-RU" dirty="0"/>
              <a:t>в электродинамике такие подходы не используют.</a:t>
            </a:r>
            <a:endParaRPr lang="ru-RU" dirty="0">
              <a:ea typeface="Calibri" panose="020F0502020204030204" pitchFamily="34" charset="0"/>
            </a:endParaRPr>
          </a:p>
          <a:p>
            <a:r>
              <a:rPr lang="ru-RU" sz="2800" dirty="0">
                <a:effectLst/>
                <a:ea typeface="Calibri" panose="020F0502020204030204" pitchFamily="34" charset="0"/>
              </a:rPr>
              <a:t>Исследова</a:t>
            </a:r>
            <a:r>
              <a:rPr lang="ru-RU" dirty="0">
                <a:ea typeface="Calibri" panose="020F0502020204030204" pitchFamily="34" charset="0"/>
              </a:rPr>
              <a:t>ть, можно ли применить методы, разработанные в МСС, </a:t>
            </a:r>
            <a:r>
              <a:rPr lang="ru-RU" dirty="0"/>
              <a:t>к уравнениям Максвелла для описания подвижных сред в электродинамике.</a:t>
            </a:r>
          </a:p>
          <a:p>
            <a:r>
              <a:rPr lang="ru-RU" sz="2800" dirty="0">
                <a:effectLst/>
                <a:ea typeface="Calibri" panose="020F0502020204030204" pitchFamily="34" charset="0"/>
              </a:rPr>
              <a:t>Обобщить механическую модель электромагнитного поля</a:t>
            </a:r>
            <a:r>
              <a:rPr lang="ru-RU" dirty="0"/>
              <a:t> на случай подвижных сред.</a:t>
            </a:r>
            <a:endParaRPr lang="ru-RU" sz="2800" dirty="0">
              <a:effectLst/>
              <a:ea typeface="Calibri" panose="020F0502020204030204" pitchFamily="34" charset="0"/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706B0DE-2AD8-F60B-82CE-049C81FED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2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4403578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370D18-F5C6-6E04-2C6D-40DDF0488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179" y="139169"/>
            <a:ext cx="10515600" cy="1325563"/>
          </a:xfrm>
        </p:spPr>
        <p:txBody>
          <a:bodyPr/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Заключение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E6DF75-204A-00D0-4AC2-4FF25EBFD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8179" y="1500441"/>
            <a:ext cx="10695662" cy="495611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b="1" dirty="0"/>
              <a:t>Выводы</a:t>
            </a:r>
            <a:r>
              <a:rPr lang="ru-RU" dirty="0"/>
              <a:t>:</a:t>
            </a:r>
          </a:p>
          <a:p>
            <a:r>
              <a:rPr lang="ru-RU" dirty="0"/>
              <a:t>Уравнения механики записываются в двух интегральных формах только в случае антисимметричности тензоров напряжений.</a:t>
            </a:r>
          </a:p>
          <a:p>
            <a:r>
              <a:rPr lang="ru-RU" dirty="0"/>
              <a:t>Уравнения Максвелла всегда можно записать в двух интегральных формах: </a:t>
            </a:r>
            <a:br>
              <a:rPr lang="ru-RU" dirty="0"/>
            </a:br>
            <a:r>
              <a:rPr lang="ru-RU" dirty="0"/>
              <a:t>как в электродинамике и как в механике.</a:t>
            </a:r>
          </a:p>
          <a:p>
            <a:pPr marL="0" indent="0">
              <a:buNone/>
            </a:pPr>
            <a:r>
              <a:rPr lang="ru-RU" b="1" dirty="0"/>
              <a:t>Результаты</a:t>
            </a:r>
            <a:r>
              <a:rPr lang="ru-RU" dirty="0"/>
              <a:t>:</a:t>
            </a:r>
          </a:p>
          <a:p>
            <a:r>
              <a:rPr lang="ru-RU" dirty="0"/>
              <a:t>Путем применения пространственного описания с подвижной точкой наблюдения </a:t>
            </a:r>
            <a:br>
              <a:rPr lang="ru-RU" dirty="0"/>
            </a:br>
            <a:r>
              <a:rPr lang="ru-RU" dirty="0"/>
              <a:t>получены уравнения Максвелла в подвижных средах.</a:t>
            </a:r>
            <a:endParaRPr lang="en-US" dirty="0"/>
          </a:p>
          <a:p>
            <a:r>
              <a:rPr lang="ru-RU" dirty="0"/>
              <a:t>Показано, что полученные уравнения совпадают по форме с уравнениями Герца </a:t>
            </a:r>
            <a:br>
              <a:rPr lang="ru-RU" dirty="0"/>
            </a:br>
            <a:r>
              <a:rPr lang="ru-RU" dirty="0"/>
              <a:t>для подвижных сред, отличаются полной производной и скоростью среды относительно наблюдателя.</a:t>
            </a:r>
          </a:p>
          <a:p>
            <a:r>
              <a:rPr lang="ru-RU" dirty="0">
                <a:ea typeface="Calibri" panose="020F0502020204030204" pitchFamily="34" charset="0"/>
              </a:rPr>
              <a:t>Предложено обобщение</a:t>
            </a:r>
            <a:r>
              <a:rPr lang="ru-RU" sz="2800" dirty="0">
                <a:effectLst/>
                <a:ea typeface="Calibri" panose="020F0502020204030204" pitchFamily="34" charset="0"/>
              </a:rPr>
              <a:t> механической модели </a:t>
            </a:r>
            <a:r>
              <a:rPr lang="ru-RU" dirty="0"/>
              <a:t>электромагнитного поля на случай подвижных сред.</a:t>
            </a:r>
          </a:p>
          <a:p>
            <a:r>
              <a:rPr lang="ru-RU" dirty="0"/>
              <a:t>В рамках данной модели получены уравнения Максвелла, которые совпадают с уравнениями в неподвижных средах. Результат согласуется с концепциями современной физики.</a:t>
            </a:r>
          </a:p>
          <a:p>
            <a:r>
              <a:rPr lang="ru-RU" dirty="0"/>
              <a:t>Определяющие уравнения получаются разными в подвижных и неподвижных средах, но отличаются от уравнений Лоренца и уравнений </a:t>
            </a:r>
            <a:r>
              <a:rPr lang="ru-RU" dirty="0" err="1"/>
              <a:t>Минковского</a:t>
            </a:r>
            <a:r>
              <a:rPr lang="ru-RU" dirty="0"/>
              <a:t>.</a:t>
            </a: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F54055F-9CC9-FCB6-4114-AFA245283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20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4241724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85A9C17-A4D5-499D-DEF8-0EB87CD52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3612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Спасибо за внимание!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8646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2">
                <a:extLst>
                  <a:ext uri="{FF2B5EF4-FFF2-40B4-BE49-F238E27FC236}">
                    <a16:creationId xmlns:a16="http://schemas.microsoft.com/office/drawing/2014/main" id="{E2EFB48B-CFA8-7145-44D6-A02EB54BED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5146082"/>
                  </p:ext>
                </p:extLst>
              </p:nvPr>
            </p:nvGraphicFramePr>
            <p:xfrm>
              <a:off x="89704" y="1340313"/>
              <a:ext cx="12012592" cy="4826808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392239">
                      <a:extLst>
                        <a:ext uri="{9D8B030D-6E8A-4147-A177-3AD203B41FA5}">
                          <a16:colId xmlns:a16="http://schemas.microsoft.com/office/drawing/2014/main" val="2369561960"/>
                        </a:ext>
                      </a:extLst>
                    </a:gridCol>
                    <a:gridCol w="4767943">
                      <a:extLst>
                        <a:ext uri="{9D8B030D-6E8A-4147-A177-3AD203B41FA5}">
                          <a16:colId xmlns:a16="http://schemas.microsoft.com/office/drawing/2014/main" val="3765086467"/>
                        </a:ext>
                      </a:extLst>
                    </a:gridCol>
                    <a:gridCol w="4852410">
                      <a:extLst>
                        <a:ext uri="{9D8B030D-6E8A-4147-A177-3AD203B41FA5}">
                          <a16:colId xmlns:a16="http://schemas.microsoft.com/office/drawing/2014/main" val="359818558"/>
                        </a:ext>
                      </a:extLst>
                    </a:gridCol>
                  </a:tblGrid>
                  <a:tr h="10261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Локальная форма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Интегральная форма,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аналогичная электродинамике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Интегральная форма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в механике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39247569"/>
                      </a:ext>
                    </a:extLst>
                  </a:tr>
                  <a:tr h="580551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Если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smtClean="0"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oMath>
                          </a14:m>
                          <a:r>
                            <a:rPr lang="ru-RU" sz="2000" dirty="0"/>
                            <a:t> произвольный</a:t>
                          </a:r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000" smtClean="0"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oMath>
                          </a14:m>
                          <a:r>
                            <a:rPr lang="ru-RU" sz="2000" dirty="0"/>
                            <a:t> произвольный</a:t>
                          </a:r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6055449"/>
                      </a:ext>
                    </a:extLst>
                  </a:tr>
                  <a:tr h="1273359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de-DE" sz="18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b="1" dirty="0"/>
                            <a:t>–</a:t>
                          </a:r>
                          <a:r>
                            <a:rPr lang="ru-RU" sz="2000" dirty="0"/>
                            <a:t> 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ru-RU" sz="20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US" sz="20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2341203"/>
                      </a:ext>
                    </a:extLst>
                  </a:tr>
                  <a:tr h="594892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Если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smtClean="0"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  <m:r>
                                <a:rPr lang="ru-RU" sz="2000" b="0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  <m:r>
                                <a:rPr lang="ru-RU" sz="200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𝑻</m:t>
                              </m:r>
                            </m:oMath>
                          </a14:m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  <m:r>
                                  <a:rPr lang="ru-RU" sz="2000" b="0" i="0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97217256"/>
                      </a:ext>
                    </a:extLst>
                  </a:tr>
                  <a:tr h="1351832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ru-RU" sz="200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  <m:r>
                                  <a:rPr lang="ru-RU" sz="2000" b="0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chr m:val="∮"/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𝑻</m:t>
                                    </m:r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𝒍</m:t>
                                    </m:r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𝑑𝑙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u-RU" sz="200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𝟏</m:t>
                                        </m:r>
                                      </m:sub>
                                    </m:sSub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𝒇</m:t>
                                    </m:r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ru-RU" sz="20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ctrlPr>
                                          <a:rPr lang="ru-RU" sz="2000" b="0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𝑬</m:t>
                                        </m:r>
                                        <m:r>
                                          <a:rPr lang="ru-RU" sz="2000"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en-US" sz="2000" b="1" i="1" smtClean="0">
                                            <a:latin typeface="Cambria Math" panose="02040503050406030204" pitchFamily="18" charset="0"/>
                                          </a:rPr>
                                          <m:t>𝑻</m:t>
                                        </m:r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719858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2">
                <a:extLst>
                  <a:ext uri="{FF2B5EF4-FFF2-40B4-BE49-F238E27FC236}">
                    <a16:creationId xmlns:a16="http://schemas.microsoft.com/office/drawing/2014/main" id="{E2EFB48B-CFA8-7145-44D6-A02EB54BED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95146082"/>
                  </p:ext>
                </p:extLst>
              </p:nvPr>
            </p:nvGraphicFramePr>
            <p:xfrm>
              <a:off x="89704" y="1340313"/>
              <a:ext cx="12012592" cy="4826808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392239">
                      <a:extLst>
                        <a:ext uri="{9D8B030D-6E8A-4147-A177-3AD203B41FA5}">
                          <a16:colId xmlns:a16="http://schemas.microsoft.com/office/drawing/2014/main" val="2369561960"/>
                        </a:ext>
                      </a:extLst>
                    </a:gridCol>
                    <a:gridCol w="4767943">
                      <a:extLst>
                        <a:ext uri="{9D8B030D-6E8A-4147-A177-3AD203B41FA5}">
                          <a16:colId xmlns:a16="http://schemas.microsoft.com/office/drawing/2014/main" val="3765086467"/>
                        </a:ext>
                      </a:extLst>
                    </a:gridCol>
                    <a:gridCol w="4852410">
                      <a:extLst>
                        <a:ext uri="{9D8B030D-6E8A-4147-A177-3AD203B41FA5}">
                          <a16:colId xmlns:a16="http://schemas.microsoft.com/office/drawing/2014/main" val="359818558"/>
                        </a:ext>
                      </a:extLst>
                    </a:gridCol>
                  </a:tblGrid>
                  <a:tr h="1026174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Локальная форма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Интегральная форма,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аналогичная электродинамике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Интегральная форма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в механике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39247569"/>
                      </a:ext>
                    </a:extLst>
                  </a:tr>
                  <a:tr h="580551">
                    <a:tc gridSpan="3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1" t="-178947" r="-152" b="-558947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 xmlns:a14="http://schemas.microsoft.com/office/drawing/2010/main">
                            <m:oMath xmlns:m="http://schemas.openxmlformats.org/officeDocument/2006/math">
                              <m:r>
                                <a:rPr lang="en-US" sz="2000" smtClean="0"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oMath>
                          </a14:m>
                          <a:r>
                            <a:rPr lang="ru-RU" sz="2000" dirty="0"/>
                            <a:t> произвольный</a:t>
                          </a:r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6055449"/>
                      </a:ext>
                    </a:extLst>
                  </a:tr>
                  <a:tr h="1273359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54" t="-126794" r="-402545" b="-1540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b="1" dirty="0"/>
                            <a:t>–</a:t>
                          </a:r>
                          <a:r>
                            <a:rPr lang="ru-RU" sz="2000" dirty="0"/>
                            <a:t> 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47553" t="-126794" r="-376" b="-1540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2341203"/>
                      </a:ext>
                    </a:extLst>
                  </a:tr>
                  <a:tr h="594892">
                    <a:tc gridSpan="3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1" t="-483673" r="-152" b="-22857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  <m:r>
                                  <a:rPr lang="ru-RU" sz="2000" b="0" i="0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97217256"/>
                      </a:ext>
                    </a:extLst>
                  </a:tr>
                  <a:tr h="1351832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254" t="-257658" r="-402545" b="-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50384" t="-257658" r="-102302" b="-90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47553" t="-257658" r="-376" b="-90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198588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Заголовок 10">
            <a:extLst>
              <a:ext uri="{FF2B5EF4-FFF2-40B4-BE49-F238E27FC236}">
                <a16:creationId xmlns:a16="http://schemas.microsoft.com/office/drawing/2014/main" id="{21AA8A93-C984-8AEA-EF48-FC6288FF6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50"/>
            <a:ext cx="10515600" cy="1325563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chemeClr val="accent5">
                    <a:lumMod val="75000"/>
                  </a:schemeClr>
                </a:solidFill>
                <a:effectLst/>
              </a:rPr>
              <a:t>Баланс количества движения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CAA4BE9-0949-F44C-80FA-BCA0D4374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44775"/>
            <a:ext cx="2743200" cy="365125"/>
          </a:xfrm>
        </p:spPr>
        <p:txBody>
          <a:bodyPr/>
          <a:lstStyle/>
          <a:p>
            <a:fld id="{6BF0A50E-837F-4AA1-B85A-F3C4DA99FB33}" type="slidenum">
              <a:rPr lang="de-DE" sz="1600" smtClean="0"/>
              <a:t>3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191360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62D031D4-39BD-CED9-BD0D-28C1AD82F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387"/>
            <a:ext cx="10515600" cy="1325563"/>
          </a:xfrm>
        </p:spPr>
        <p:txBody>
          <a:bodyPr/>
          <a:lstStyle/>
          <a:p>
            <a:pPr algn="ctr"/>
            <a:r>
              <a:rPr lang="ru-RU" sz="4400" dirty="0">
                <a:solidFill>
                  <a:schemeClr val="accent5">
                    <a:lumMod val="75000"/>
                  </a:schemeClr>
                </a:solidFill>
                <a:effectLst/>
              </a:rPr>
              <a:t>Баланс кинетического момента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2">
                <a:extLst>
                  <a:ext uri="{FF2B5EF4-FFF2-40B4-BE49-F238E27FC236}">
                    <a16:creationId xmlns:a16="http://schemas.microsoft.com/office/drawing/2014/main" id="{CBBF0BE8-82C4-F1C5-3BD6-51999E672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9739507"/>
                  </p:ext>
                </p:extLst>
              </p:nvPr>
            </p:nvGraphicFramePr>
            <p:xfrm>
              <a:off x="91440" y="1341950"/>
              <a:ext cx="12019280" cy="5014399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639089">
                      <a:extLst>
                        <a:ext uri="{9D8B030D-6E8A-4147-A177-3AD203B41FA5}">
                          <a16:colId xmlns:a16="http://schemas.microsoft.com/office/drawing/2014/main" val="2369561960"/>
                        </a:ext>
                      </a:extLst>
                    </a:gridCol>
                    <a:gridCol w="3802107">
                      <a:extLst>
                        <a:ext uri="{9D8B030D-6E8A-4147-A177-3AD203B41FA5}">
                          <a16:colId xmlns:a16="http://schemas.microsoft.com/office/drawing/2014/main" val="3765086467"/>
                        </a:ext>
                      </a:extLst>
                    </a:gridCol>
                    <a:gridCol w="5578084">
                      <a:extLst>
                        <a:ext uri="{9D8B030D-6E8A-4147-A177-3AD203B41FA5}">
                          <a16:colId xmlns:a16="http://schemas.microsoft.com/office/drawing/2014/main" val="359818558"/>
                        </a:ext>
                      </a:extLst>
                    </a:gridCol>
                  </a:tblGrid>
                  <a:tr h="7121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Локальная форма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Интегральная форма,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аналогичная электродинамике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Интегральная форма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в механике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39247569"/>
                      </a:ext>
                    </a:extLst>
                  </a:tr>
                  <a:tr h="457595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Если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𝝁</m:t>
                              </m:r>
                            </m:oMath>
                          </a14:m>
                          <a:r>
                            <a:rPr lang="ru-RU" sz="2000" dirty="0"/>
                            <a:t> произвольный</a:t>
                          </a:r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 xmlns:m="http://schemas.openxmlformats.org/officeDocument/2006/math">
                              <m:r>
                                <a:rPr lang="en-US" sz="2000" smtClean="0"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oMath>
                          </a14:m>
                          <a:r>
                            <a:rPr lang="ru-RU" sz="2000" dirty="0"/>
                            <a:t> произвольный</a:t>
                          </a:r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6055449"/>
                      </a:ext>
                    </a:extLst>
                  </a:tr>
                  <a:tr h="1720920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i="1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2000" dirty="0"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b="1" dirty="0"/>
                            <a:t>–</a:t>
                          </a:r>
                          <a:r>
                            <a:rPr lang="ru-RU" sz="2000" dirty="0"/>
                            <a:t> 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𝑲</m:t>
                                            </m:r>
                                          </m:e>
                                          <m:sub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b>
                                        </m:sSub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𝑲</m:t>
                                            </m:r>
                                          </m:e>
                                          <m:sub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𝒇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𝑳</m:t>
                                        </m:r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d>
                                          <m:dPr>
                                            <m:ctrlPr>
                                              <a:rPr lang="en-US" sz="2000" b="0" i="1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ru-RU" sz="200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𝒏</m:t>
                                            </m:r>
                                            <m:r>
                                              <a:rPr lang="ru-RU" sz="200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∙</m:t>
                                            </m:r>
                                            <m:r>
                                              <a:rPr lang="en-US" sz="200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𝝉</m:t>
                                            </m:r>
                                          </m:e>
                                        </m:d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ru-RU" sz="20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𝒏</m:t>
                                        </m:r>
                                        <m:r>
                                          <a:rPr lang="ru-RU" sz="20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r>
                                          <a:rPr lang="ru-RU" sz="2000" b="1" i="1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𝝁</m:t>
                                        </m:r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2341203"/>
                      </a:ext>
                    </a:extLst>
                  </a:tr>
                  <a:tr h="402509">
                    <a:tc gridSpan="3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Если </a:t>
                          </a:r>
                          <a14:m>
                            <m:oMath xmlns:m="http://schemas.openxmlformats.org/officeDocument/2006/math">
                              <m:r>
                                <a:rPr lang="en-US" sz="2000" b="1" i="1" smtClean="0">
                                  <a:effectLst/>
                                  <a:latin typeface="Cambria Math" panose="02040503050406030204" pitchFamily="18" charset="0"/>
                                </a:rPr>
                                <m:t>𝝁</m:t>
                              </m:r>
                              <m:r>
                                <a:rPr lang="ru-RU" sz="2000" b="0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𝑬</m:t>
                              </m:r>
                              <m:r>
                                <a:rPr lang="ru-RU" sz="200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sz="2000" b="1" i="1" smtClean="0">
                                  <a:latin typeface="Cambria Math" panose="02040503050406030204" pitchFamily="18" charset="0"/>
                                </a:rPr>
                                <m:t>𝑴</m:t>
                              </m:r>
                            </m:oMath>
                          </a14:m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  <m:r>
                                  <a:rPr lang="ru-RU" sz="2000" b="0" i="0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97217256"/>
                      </a:ext>
                    </a:extLst>
                  </a:tr>
                  <a:tr h="1721243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𝟐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ru-RU" sz="2000" i="1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ru-RU" sz="200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𝑴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𝑳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×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de-DE" sz="2000" dirty="0">
                            <a:effectLst/>
                            <a:latin typeface="+mn-lt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𝜌</m:t>
                                    </m:r>
                                    <m:sSub>
                                      <m:sSub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𝑲</m:t>
                                        </m:r>
                                      </m:e>
                                      <m:sub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𝑳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𝝉</m:t>
                                            </m:r>
                                          </m:e>
                                          <m:sub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×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  <m:r>
                                  <a:rPr lang="ru-RU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chr m:val="∮"/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𝑴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𝒍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𝑑𝑙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𝑲</m:t>
                                            </m:r>
                                          </m:e>
                                          <m:sub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𝟐</m:t>
                                            </m:r>
                                          </m:sub>
                                        </m:sSub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sSub>
                                          <m:sSubPr>
                                            <m:ctrlPr>
                                              <a:rPr lang="de-DE" sz="2000" i="1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𝑲</m:t>
                                            </m:r>
                                          </m:e>
                                          <m:sub>
                                            <m:r>
                                              <a:rPr lang="ru-RU" sz="200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𝟏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𝒇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𝜌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𝑳</m:t>
                                        </m:r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ru-RU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𝑉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𝒓</m:t>
                                        </m:r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d>
                                          <m:dPr>
                                            <m:ctrlPr>
                                              <a:rPr lang="en-US" sz="2000" b="0" i="1" smtClean="0"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ru-RU" sz="200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𝒏</m:t>
                                            </m:r>
                                            <m:r>
                                              <a:rPr lang="ru-RU" sz="200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∙</m:t>
                                            </m:r>
                                            <m:r>
                                              <a:rPr lang="en-US" sz="2000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  <m:t>𝝉</m:t>
                                            </m:r>
                                          </m:e>
                                        </m:d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+</m:t>
                                        </m:r>
                                        <m:r>
                                          <a:rPr lang="ru-RU" sz="20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𝒏</m:t>
                                        </m:r>
                                        <m:r>
                                          <a:rPr lang="ru-RU" sz="2000" smtClean="0">
                                            <a:solidFill>
                                              <a:schemeClr val="tx1"/>
                                            </a:solidFill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d>
                                          <m:dPr>
                                            <m:ctrlPr>
                                              <a:rPr lang="ru-RU" sz="2000" b="1" i="1" smtClean="0">
                                                <a:solidFill>
                                                  <a:schemeClr val="tx1"/>
                                                </a:solidFill>
                                                <a:effectLst/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𝑬</m:t>
                                            </m:r>
                                            <m:r>
                                              <a:rPr lang="ru-RU" sz="2000">
                                                <a:latin typeface="Cambria Math" panose="02040503050406030204" pitchFamily="18" charset="0"/>
                                              </a:rPr>
                                              <m:t>×</m:t>
                                            </m:r>
                                            <m:r>
                                              <a:rPr lang="en-US" sz="2000" b="1" i="1" smtClean="0">
                                                <a:latin typeface="Cambria Math" panose="02040503050406030204" pitchFamily="18" charset="0"/>
                                              </a:rPr>
                                              <m:t>𝑴</m:t>
                                            </m:r>
                                          </m:e>
                                        </m:d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4719858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2">
                <a:extLst>
                  <a:ext uri="{FF2B5EF4-FFF2-40B4-BE49-F238E27FC236}">
                    <a16:creationId xmlns:a16="http://schemas.microsoft.com/office/drawing/2014/main" id="{CBBF0BE8-82C4-F1C5-3BD6-51999E67251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19739507"/>
                  </p:ext>
                </p:extLst>
              </p:nvPr>
            </p:nvGraphicFramePr>
            <p:xfrm>
              <a:off x="91440" y="1341950"/>
              <a:ext cx="12019280" cy="5014399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2639089">
                      <a:extLst>
                        <a:ext uri="{9D8B030D-6E8A-4147-A177-3AD203B41FA5}">
                          <a16:colId xmlns:a16="http://schemas.microsoft.com/office/drawing/2014/main" val="2369561960"/>
                        </a:ext>
                      </a:extLst>
                    </a:gridCol>
                    <a:gridCol w="3802107">
                      <a:extLst>
                        <a:ext uri="{9D8B030D-6E8A-4147-A177-3AD203B41FA5}">
                          <a16:colId xmlns:a16="http://schemas.microsoft.com/office/drawing/2014/main" val="3765086467"/>
                        </a:ext>
                      </a:extLst>
                    </a:gridCol>
                    <a:gridCol w="5578084">
                      <a:extLst>
                        <a:ext uri="{9D8B030D-6E8A-4147-A177-3AD203B41FA5}">
                          <a16:colId xmlns:a16="http://schemas.microsoft.com/office/drawing/2014/main" val="359818558"/>
                        </a:ext>
                      </a:extLst>
                    </a:gridCol>
                  </a:tblGrid>
                  <a:tr h="7121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Локальная форма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Интегральная форма,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аналогичная электродинамике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Интегральная форма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в механике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39247569"/>
                      </a:ext>
                    </a:extLst>
                  </a:tr>
                  <a:tr h="457595">
                    <a:tc gridSpan="3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1" t="-161333" r="-152" b="-8440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 xmlns:a14="http://schemas.microsoft.com/office/drawing/2010/main">
                            <m:oMath xmlns:m="http://schemas.openxmlformats.org/officeDocument/2006/math">
                              <m:r>
                                <a:rPr lang="en-US" sz="2000" smtClean="0">
                                  <a:latin typeface="Cambria Math" panose="02040503050406030204" pitchFamily="18" charset="0"/>
                                </a:rPr>
                                <m:t>𝝉</m:t>
                              </m:r>
                            </m:oMath>
                          </a14:m>
                          <a:r>
                            <a:rPr lang="ru-RU" sz="2000" dirty="0"/>
                            <a:t> произвольный</a:t>
                          </a:r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algn="ctr"/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6055449"/>
                      </a:ext>
                    </a:extLst>
                  </a:tr>
                  <a:tr h="1720920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62" t="-69504" r="-356120" b="-12446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b="1" dirty="0"/>
                            <a:t>–</a:t>
                          </a:r>
                          <a:r>
                            <a:rPr lang="ru-RU" sz="2000" dirty="0"/>
                            <a:t> 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15738" t="-69504" r="-328" b="-124468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2341203"/>
                      </a:ext>
                    </a:extLst>
                  </a:tr>
                  <a:tr h="402509">
                    <a:tc gridSpan="3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01" t="-724242" r="-152" b="-431818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 xmlns:a14="http://schemas.microsoft.com/office/drawing/2010/main"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  <m:r>
                                  <a:rPr lang="ru-RU" sz="2000" b="0" i="0" smtClean="0"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𝑬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 b="1" i="1" smtClean="0">
                                    <a:latin typeface="Cambria Math" panose="02040503050406030204" pitchFamily="18" charset="0"/>
                                  </a:rPr>
                                  <m:t>𝑻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lang="ru-RU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197217256"/>
                      </a:ext>
                    </a:extLst>
                  </a:tr>
                  <a:tr h="1721243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62" t="-192226" r="-356120" b="-7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9712" t="-192226" r="-147115" b="-70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15738" t="-192226" r="-328" b="-70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7198588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14CA591-603E-25EC-476A-E9611F8D9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4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554942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>
            <a:extLst>
              <a:ext uri="{FF2B5EF4-FFF2-40B4-BE49-F238E27FC236}">
                <a16:creationId xmlns:a16="http://schemas.microsoft.com/office/drawing/2014/main" id="{ABEB5F1D-93E4-40A4-41BF-37EEA9A53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474" y="60696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Уравнения Максвелла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2">
                <a:extLst>
                  <a:ext uri="{FF2B5EF4-FFF2-40B4-BE49-F238E27FC236}">
                    <a16:creationId xmlns:a16="http://schemas.microsoft.com/office/drawing/2014/main" id="{39C61377-36E3-6F2C-65B7-3CE501C17FB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988743"/>
                  </p:ext>
                </p:extLst>
              </p:nvPr>
            </p:nvGraphicFramePr>
            <p:xfrm>
              <a:off x="132080" y="1366505"/>
              <a:ext cx="11927841" cy="499743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3599526">
                      <a:extLst>
                        <a:ext uri="{9D8B030D-6E8A-4147-A177-3AD203B41FA5}">
                          <a16:colId xmlns:a16="http://schemas.microsoft.com/office/drawing/2014/main" val="2369561960"/>
                        </a:ext>
                      </a:extLst>
                    </a:gridCol>
                    <a:gridCol w="4066292">
                      <a:extLst>
                        <a:ext uri="{9D8B030D-6E8A-4147-A177-3AD203B41FA5}">
                          <a16:colId xmlns:a16="http://schemas.microsoft.com/office/drawing/2014/main" val="3765086467"/>
                        </a:ext>
                      </a:extLst>
                    </a:gridCol>
                    <a:gridCol w="4262023">
                      <a:extLst>
                        <a:ext uri="{9D8B030D-6E8A-4147-A177-3AD203B41FA5}">
                          <a16:colId xmlns:a16="http://schemas.microsoft.com/office/drawing/2014/main" val="359818558"/>
                        </a:ext>
                      </a:extLst>
                    </a:gridCol>
                  </a:tblGrid>
                  <a:tr h="10261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Локальная форма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Интегральная форма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в электродинамике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Интегральная форма, </a:t>
                          </a:r>
                          <a:br>
                            <a:rPr lang="en-US" sz="2000" dirty="0"/>
                          </a:br>
                          <a:r>
                            <a:rPr lang="ru-RU" sz="2000" dirty="0"/>
                            <a:t>аналогичная механике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39247569"/>
                      </a:ext>
                    </a:extLst>
                  </a:tr>
                  <a:tr h="99282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𝑫</m:t>
                                    </m:r>
                                  </m:num>
                                  <m:den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𝑯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𝑫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chr m:val="∮"/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𝑯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𝒍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𝑑𝑙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𝑫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ru-RU" sz="2000" smtClean="0"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𝑬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𝑯</m:t>
                                        </m:r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266055449"/>
                      </a:ext>
                    </a:extLst>
                  </a:tr>
                  <a:tr h="99282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ru-RU" sz="200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𝓔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𝓑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nary>
                                  <m:naryPr>
                                    <m:chr m:val="∮"/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𝑙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𝓔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𝒍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𝑑𝑙</m:t>
                                    </m:r>
                                  </m:e>
                                </m:nary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𝑉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𝓑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𝑑𝑉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=−</m:t>
                                </m:r>
                                <m:nary>
                                  <m:naryPr>
                                    <m:limLoc m:val="undOvr"/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 smtClean="0"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  <m:r>
                                      <a:rPr lang="ru-RU" sz="2000" smtClean="0"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d>
                                      <m:dPr>
                                        <m:ctrlPr>
                                          <a:rPr lang="de-DE" sz="2000" i="1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𝑬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×</m:t>
                                        </m:r>
                                        <m:r>
                                          <a:rPr lang="ru-RU" sz="200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𝓔</m:t>
                                        </m:r>
                                      </m:e>
                                    </m:d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</m:oMath>
                            </m:oMathPara>
                          </a14:m>
                          <a:endParaRPr lang="ru-RU" sz="2000" dirty="0">
                            <a:effectLst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2341203"/>
                      </a:ext>
                    </a:extLst>
                  </a:tr>
                  <a:tr h="992828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𝑫</m:t>
                                </m:r>
                                <m:r>
                                  <a:rPr lang="ru-RU" sz="2000" b="0" i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 b="0" i="1" smtClean="0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oMath>
                            </m:oMathPara>
                          </a14:m>
                          <a:endParaRPr lang="ru-RU" sz="2000" b="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𝑫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m:rPr>
                                    <m:sty m:val="p"/>
                                  </m:rPr>
                                  <a:rPr lang="en-US" sz="2000" b="0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Q</m:t>
                                </m:r>
                              </m:oMath>
                            </m:oMathPara>
                          </a14:m>
                          <a:endParaRPr lang="ru-RU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97217256"/>
                      </a:ext>
                    </a:extLst>
                  </a:tr>
                  <a:tr h="992828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ru-RU" sz="2000">
                                    <a:latin typeface="Cambria Math" panose="02040503050406030204" pitchFamily="18" charset="0"/>
                                  </a:rPr>
                                  <m:t>𝓑</m:t>
                                </m:r>
                                <m:r>
                                  <a:rPr lang="ru-RU" sz="2000" b="0" i="0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nary>
                                  <m:naryPr>
                                    <m:limLoc m:val="undOvr"/>
                                    <m:ctrlPr>
                                      <a:rPr lang="de-DE" sz="200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𝑆</m:t>
                                    </m:r>
                                  </m:sub>
                                  <m:sup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</m:sup>
                                  <m:e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𝓑</m:t>
                                    </m:r>
                                    <m:r>
                                      <a:rPr lang="ru-RU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𝒏</m:t>
                                    </m:r>
                                  </m:e>
                                </m:nary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𝑑𝑆</m:t>
                                </m:r>
                                <m:r>
                                  <a:rPr lang="ru-RU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ru-RU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oMath>
                            </m:oMathPara>
                          </a14:m>
                          <a:endParaRPr lang="de-DE" sz="2000" dirty="0"/>
                        </a:p>
                      </a:txBody>
                      <a:tcPr anchor="ctr"/>
                    </a:tc>
                    <a:tc hMerge="1">
                      <a:txBody>
                        <a:bodyPr/>
                        <a:lstStyle/>
                        <a:p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198588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2">
                <a:extLst>
                  <a:ext uri="{FF2B5EF4-FFF2-40B4-BE49-F238E27FC236}">
                    <a16:creationId xmlns:a16="http://schemas.microsoft.com/office/drawing/2014/main" id="{39C61377-36E3-6F2C-65B7-3CE501C17FB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988743"/>
                  </p:ext>
                </p:extLst>
              </p:nvPr>
            </p:nvGraphicFramePr>
            <p:xfrm>
              <a:off x="132080" y="1366505"/>
              <a:ext cx="11927841" cy="4997437"/>
            </p:xfrm>
            <a:graphic>
              <a:graphicData uri="http://schemas.openxmlformats.org/drawingml/2006/table">
                <a:tbl>
                  <a:tblPr firstRow="1" bandRow="1">
                    <a:tableStyleId>{8799B23B-EC83-4686-B30A-512413B5E67A}</a:tableStyleId>
                  </a:tblPr>
                  <a:tblGrid>
                    <a:gridCol w="3599526">
                      <a:extLst>
                        <a:ext uri="{9D8B030D-6E8A-4147-A177-3AD203B41FA5}">
                          <a16:colId xmlns:a16="http://schemas.microsoft.com/office/drawing/2014/main" val="2369561960"/>
                        </a:ext>
                      </a:extLst>
                    </a:gridCol>
                    <a:gridCol w="4066292">
                      <a:extLst>
                        <a:ext uri="{9D8B030D-6E8A-4147-A177-3AD203B41FA5}">
                          <a16:colId xmlns:a16="http://schemas.microsoft.com/office/drawing/2014/main" val="3765086467"/>
                        </a:ext>
                      </a:extLst>
                    </a:gridCol>
                    <a:gridCol w="4262023">
                      <a:extLst>
                        <a:ext uri="{9D8B030D-6E8A-4147-A177-3AD203B41FA5}">
                          <a16:colId xmlns:a16="http://schemas.microsoft.com/office/drawing/2014/main" val="359818558"/>
                        </a:ext>
                      </a:extLst>
                    </a:gridCol>
                  </a:tblGrid>
                  <a:tr h="102612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Локальная форма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ru-RU" sz="2000" dirty="0"/>
                            <a:t>Интегральная форма </a:t>
                          </a:r>
                          <a:br>
                            <a:rPr lang="ru-RU" sz="2000" dirty="0"/>
                          </a:br>
                          <a:r>
                            <a:rPr lang="ru-RU" sz="2000" dirty="0"/>
                            <a:t>в электродинамике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2000" dirty="0"/>
                            <a:t>Интегральная форма, </a:t>
                          </a:r>
                          <a:br>
                            <a:rPr lang="en-US" sz="2000" dirty="0"/>
                          </a:br>
                          <a:r>
                            <a:rPr lang="ru-RU" sz="2000" dirty="0"/>
                            <a:t>аналогичная механике</a:t>
                          </a:r>
                          <a:endParaRPr lang="de-DE" sz="20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4139247569"/>
                      </a:ext>
                    </a:extLst>
                  </a:tr>
                  <a:tr h="99282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9" t="-103681" r="-231810" b="-301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8756" t="-103681" r="-105397" b="-301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857" t="-103681" r="-429" b="-3018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266055449"/>
                      </a:ext>
                    </a:extLst>
                  </a:tr>
                  <a:tr h="99282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9" t="-203681" r="-231810" b="-201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88756" t="-203681" r="-105397" b="-20184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79857" t="-203681" r="-429" b="-20184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12341203"/>
                      </a:ext>
                    </a:extLst>
                  </a:tr>
                  <a:tr h="99282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9" t="-303681" r="-231810" b="-101840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3307" t="-303681" r="-219" b="-10184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197217256"/>
                      </a:ext>
                    </a:extLst>
                  </a:tr>
                  <a:tr h="992828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169" t="-403681" r="-231810" b="-1840"/>
                          </a:stretch>
                        </a:blipFill>
                      </a:tcPr>
                    </a:tc>
                    <a:tc gridSpan="2"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43307" t="-403681" r="-219" b="-184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de-DE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7198588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AF968E0-A386-9407-B122-AB4115F21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5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19371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>
            <a:extLst>
              <a:ext uri="{FF2B5EF4-FFF2-40B4-BE49-F238E27FC236}">
                <a16:creationId xmlns:a16="http://schemas.microsoft.com/office/drawing/2014/main" id="{0EBE699C-65BD-83DA-3F17-5D326A69A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164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Виды описаний в механике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Объект 3">
                <a:extLst>
                  <a:ext uri="{FF2B5EF4-FFF2-40B4-BE49-F238E27FC236}">
                    <a16:creationId xmlns:a16="http://schemas.microsoft.com/office/drawing/2014/main" id="{016ACA5F-E073-FC18-E39C-E3F4ECF50C5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17974492"/>
                  </p:ext>
                </p:extLst>
              </p:nvPr>
            </p:nvGraphicFramePr>
            <p:xfrm>
              <a:off x="132080" y="1336727"/>
              <a:ext cx="11917680" cy="4983686"/>
            </p:xfrm>
            <a:graphic>
              <a:graphicData uri="http://schemas.openxmlformats.org/drawingml/2006/table">
                <a:tbl>
                  <a:tblPr firstRow="1" firstCol="1" bandRow="1">
                    <a:tableStyleId>{8799B23B-EC83-4686-B30A-512413B5E67A}</a:tableStyleId>
                  </a:tblPr>
                  <a:tblGrid>
                    <a:gridCol w="3825323">
                      <a:extLst>
                        <a:ext uri="{9D8B030D-6E8A-4147-A177-3AD203B41FA5}">
                          <a16:colId xmlns:a16="http://schemas.microsoft.com/office/drawing/2014/main" val="1823626371"/>
                        </a:ext>
                      </a:extLst>
                    </a:gridCol>
                    <a:gridCol w="4119514">
                      <a:extLst>
                        <a:ext uri="{9D8B030D-6E8A-4147-A177-3AD203B41FA5}">
                          <a16:colId xmlns:a16="http://schemas.microsoft.com/office/drawing/2014/main" val="3528457601"/>
                        </a:ext>
                      </a:extLst>
                    </a:gridCol>
                    <a:gridCol w="3972843">
                      <a:extLst>
                        <a:ext uri="{9D8B030D-6E8A-4147-A177-3AD203B41FA5}">
                          <a16:colId xmlns:a16="http://schemas.microsoft.com/office/drawing/2014/main" val="2788648160"/>
                        </a:ext>
                      </a:extLst>
                    </a:gridCol>
                  </a:tblGrid>
                  <a:tr h="8993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Материальное описание,</a:t>
                          </a:r>
                          <a:b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</a:b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актуальная конфигурация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Пространственное описание</a:t>
                          </a: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b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с неподвижной точкой наблюдения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Пространственное описание</a:t>
                          </a:r>
                          <a:b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с подвижной точкой наблюдения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75489972"/>
                      </a:ext>
                    </a:extLst>
                  </a:tr>
                  <a:tr h="71642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ru-RU" sz="20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b="1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𝛿</m:t>
                                    </m:r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ru-RU" sz="2000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de-DE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ru-RU" sz="2000" b="1" i="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𝐯</m:t>
                                </m:r>
                                <m:r>
                                  <a:rPr lang="ru-RU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∙</m:t>
                                </m:r>
                                <m:r>
                                  <a:rPr lang="en-US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𝛁</m:t>
                                </m:r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de-DE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</m:num>
                                  <m:den>
                                    <m:r>
                                      <a:rPr lang="en-US" sz="2000" i="1">
                                        <a:latin typeface="Cambria Math" panose="02040503050406030204" pitchFamily="18" charset="0"/>
                                      </a:rPr>
                                      <m:t>𝛿</m:t>
                                    </m:r>
                                    <m:r>
                                      <a:rPr lang="en-US" sz="2000"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000" b="1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𝐯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0" smtClean="0">
                                            <a:latin typeface="Cambria Math" panose="02040503050406030204" pitchFamily="18" charset="0"/>
                                          </a:rPr>
                                          <m:t>𝐯</m:t>
                                        </m:r>
                                      </m:e>
                                      <m:sub>
                                        <m:r>
                                          <a:rPr 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607200084"/>
                      </a:ext>
                    </a:extLst>
                  </a:tr>
                  <a:tr h="1681381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ru-RU" sz="20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𝐯</m:t>
                                    </m:r>
                                  </m:num>
                                  <m:den>
                                    <m:r>
                                      <a:rPr lang="ru-RU" sz="20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𝝉</m:t>
                                </m:r>
                                <m:r>
                                  <a:rPr lang="en-US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ru-RU" sz="20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de-DE" sz="20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  <m:r>
                                      <a:rPr lang="en-US" sz="20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𝐯</m:t>
                                    </m:r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ru-RU" sz="2000" b="1" i="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𝐯</m:t>
                                </m:r>
                                <m:r>
                                  <a:rPr lang="ru-RU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∙</m:t>
                                </m:r>
                                <m:r>
                                  <a:rPr lang="en-US" sz="2000" b="1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𝛁</m:t>
                                </m:r>
                                <m:r>
                                  <a:rPr lang="ru-RU" sz="2000" b="1" i="0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𝐯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𝝉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de-DE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 b="1" i="0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𝐯</m:t>
                                    </m:r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000" b="1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𝐯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0" smtClean="0">
                                            <a:latin typeface="Cambria Math" panose="02040503050406030204" pitchFamily="18" charset="0"/>
                                          </a:rPr>
                                          <m:t>𝐯</m:t>
                                        </m:r>
                                      </m:e>
                                      <m:sub>
                                        <m:r>
                                          <a:rPr 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 b="1" i="0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𝐯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𝝉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𝒇</m:t>
                                </m:r>
                              </m:oMath>
                            </m:oMathPara>
                          </a14:m>
                          <a:endParaRPr lang="de-DE" sz="2000" dirty="0"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2066542119"/>
                      </a:ext>
                    </a:extLst>
                  </a:tr>
                  <a:tr h="1681381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de-DE" sz="2000" i="1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d>
                                      <m:dPr>
                                        <m:ctrlP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𝑱</m:t>
                                        </m:r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𝝎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sz="20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𝑑</m:t>
                                    </m:r>
                                    <m:r>
                                      <a:rPr lang="en-US" sz="200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𝑡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i="1" dirty="0">
                            <a:effectLst/>
                            <a:latin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𝑳</m:t>
                                </m:r>
                              </m:oMath>
                            </m:oMathPara>
                          </a14:m>
                          <a:endParaRPr lang="de-DE" sz="2000" b="1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de-DE" sz="2000" i="1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</m:t>
                                    </m:r>
                                    <m:d>
                                      <m:dPr>
                                        <m:ctrlP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𝑱</m:t>
                                        </m:r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𝝎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ru-RU" sz="2000" i="1" kern="120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ru-RU" sz="2000" i="1" kern="1200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ru-RU" sz="2000" b="1" i="0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𝐯</m:t>
                                </m:r>
                                <m:r>
                                  <a:rPr lang="ru-RU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∙</m:t>
                                </m:r>
                                <m:r>
                                  <a:rPr lang="en-US" sz="2000" b="1" i="1" kern="120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+mn-ea"/>
                                    <a:cs typeface="+mn-cs"/>
                                  </a:rPr>
                                  <m:t>𝛁</m:t>
                                </m:r>
                                <m:d>
                                  <m:d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𝑱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b="1" i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𝑳</m:t>
                                </m:r>
                              </m:oMath>
                            </m:oMathPara>
                          </a14:m>
                          <a:endParaRPr lang="de-DE" sz="2000" b="1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f>
                                  <m:f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  <m:d>
                                      <m:dPr>
                                        <m:ctrlP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</a:rPr>
                                          <m:t>𝑱</m:t>
                                        </m:r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∙</m:t>
                                        </m:r>
                                        <m:r>
                                          <a:rPr lang="en-US" sz="2000" b="1" i="1" smtClean="0">
                                            <a:effectLst/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𝝎</m:t>
                                        </m:r>
                                      </m:e>
                                    </m:d>
                                  </m:num>
                                  <m:den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𝑑𝑡</m:t>
                                    </m:r>
                                  </m:den>
                                </m:f>
                                <m:r>
                                  <a:rPr lang="en-US" sz="2000" b="0" i="0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𝜌</m:t>
                                </m:r>
                                <m:d>
                                  <m:dPr>
                                    <m:ctrlP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ru-RU" sz="2000" b="1" i="0" kern="1200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  <a:ea typeface="+mn-ea"/>
                                        <a:cs typeface="+mn-cs"/>
                                      </a:rPr>
                                      <m:t>𝐯</m:t>
                                    </m:r>
                                    <m:r>
                                      <a:rPr lang="en-US" sz="2000" b="0" i="1" smtClean="0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sz="2000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000" b="1" i="0" smtClean="0">
                                            <a:latin typeface="Cambria Math" panose="02040503050406030204" pitchFamily="18" charset="0"/>
                                          </a:rPr>
                                          <m:t>𝐯</m:t>
                                        </m:r>
                                      </m:e>
                                      <m:sub>
                                        <m:r>
                                          <a:rPr lang="ru-RU" sz="2000" b="0" i="1" smtClean="0">
                                            <a:latin typeface="Cambria Math" panose="02040503050406030204" pitchFamily="18" charset="0"/>
                                          </a:rPr>
                                          <m:t>∗</m:t>
                                        </m:r>
                                      </m:sub>
                                    </m:sSub>
                                  </m:e>
                                </m:d>
                                <m:r>
                                  <a:rPr lang="en-US" sz="20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d>
                                  <m:dPr>
                                    <m:ctrlP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𝑱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∙</m:t>
                                    </m:r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𝝎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b="1" i="1" dirty="0">
                            <a:effectLst/>
                            <a:latin typeface="Cambria Math" panose="02040503050406030204" pitchFamily="18" charset="0"/>
                            <a:ea typeface="Cambria Math" panose="02040503050406030204" pitchFamily="18" charset="0"/>
                          </a:endParaRPr>
                        </a:p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7000"/>
                            </a:lnSpc>
                            <a:spcBef>
                              <a:spcPts val="0"/>
                            </a:spcBef>
                            <a:spcAft>
                              <a:spcPts val="80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2000">
                                    <a:effectLst/>
                                    <a:latin typeface="Cambria Math" panose="02040503050406030204" pitchFamily="18" charset="0"/>
                                  </a:rPr>
                                  <m:t>𝛁</m:t>
                                </m:r>
                                <m:r>
                                  <a:rPr lang="en-US" sz="200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∙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𝝁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sSub>
                                  <m:sSubPr>
                                    <m:ctrlPr>
                                      <a:rPr lang="en-US" sz="20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000" b="1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𝝉</m:t>
                                    </m:r>
                                  </m:e>
                                  <m:sub>
                                    <m:r>
                                      <a:rPr lang="en-US" sz="2000" b="0" i="1" smtClean="0">
                                        <a:effectLst/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×</m:t>
                                    </m:r>
                                  </m:sub>
                                </m:sSub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𝜌</m:t>
                                </m:r>
                                <m:r>
                                  <a:rPr lang="en-US" sz="2000" b="1" i="1" smtClean="0">
                                    <a:effectLst/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𝑳</m:t>
                                </m:r>
                              </m:oMath>
                            </m:oMathPara>
                          </a14:m>
                          <a:endParaRPr lang="de-DE" sz="2000" b="1" dirty="0"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8554383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Объект 3">
                <a:extLst>
                  <a:ext uri="{FF2B5EF4-FFF2-40B4-BE49-F238E27FC236}">
                    <a16:creationId xmlns:a16="http://schemas.microsoft.com/office/drawing/2014/main" id="{016ACA5F-E073-FC18-E39C-E3F4ECF50C5F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217974492"/>
                  </p:ext>
                </p:extLst>
              </p:nvPr>
            </p:nvGraphicFramePr>
            <p:xfrm>
              <a:off x="132080" y="1336727"/>
              <a:ext cx="11917680" cy="4983686"/>
            </p:xfrm>
            <a:graphic>
              <a:graphicData uri="http://schemas.openxmlformats.org/drawingml/2006/table">
                <a:tbl>
                  <a:tblPr firstRow="1" firstCol="1" bandRow="1">
                    <a:tableStyleId>{8799B23B-EC83-4686-B30A-512413B5E67A}</a:tableStyleId>
                  </a:tblPr>
                  <a:tblGrid>
                    <a:gridCol w="3825323">
                      <a:extLst>
                        <a:ext uri="{9D8B030D-6E8A-4147-A177-3AD203B41FA5}">
                          <a16:colId xmlns:a16="http://schemas.microsoft.com/office/drawing/2014/main" val="1823626371"/>
                        </a:ext>
                      </a:extLst>
                    </a:gridCol>
                    <a:gridCol w="4119514">
                      <a:extLst>
                        <a:ext uri="{9D8B030D-6E8A-4147-A177-3AD203B41FA5}">
                          <a16:colId xmlns:a16="http://schemas.microsoft.com/office/drawing/2014/main" val="3528457601"/>
                        </a:ext>
                      </a:extLst>
                    </a:gridCol>
                    <a:gridCol w="3972843">
                      <a:extLst>
                        <a:ext uri="{9D8B030D-6E8A-4147-A177-3AD203B41FA5}">
                          <a16:colId xmlns:a16="http://schemas.microsoft.com/office/drawing/2014/main" val="2788648160"/>
                        </a:ext>
                      </a:extLst>
                    </a:gridCol>
                  </a:tblGrid>
                  <a:tr h="899310"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Материальное описание,</a:t>
                          </a:r>
                          <a:b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</a:b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актуальная конфигурация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</a:rPr>
                            <a:t>Пространственное описание</a:t>
                          </a: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 </a:t>
                          </a:r>
                          <a:b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с неподвижной точкой наблюдения</a:t>
                          </a:r>
                          <a:endParaRPr lang="ru-RU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</a:endParaRPr>
                        </a:p>
                      </a:txBody>
                      <a:tcPr marL="68580" marR="68580" marT="0" marB="0" anchor="ctr"/>
                    </a:tc>
                    <a:tc>
                      <a:txBody>
                        <a:bodyPr/>
                        <a:lstStyle/>
                        <a:p>
                          <a:pPr algn="ctr">
                            <a:lnSpc>
                              <a:spcPct val="107000"/>
                            </a:lnSpc>
                            <a:spcAft>
                              <a:spcPts val="800"/>
                            </a:spcAft>
                          </a:pP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Пространственное описание</a:t>
                          </a:r>
                          <a:b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</a:br>
                          <a:r>
                            <a:rPr lang="ru-RU" sz="20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Calibri" panose="020F0502020204030204" pitchFamily="34" charset="0"/>
                              <a:cs typeface="Arial" panose="020B0604020202020204" pitchFamily="34" charset="0"/>
                            </a:rPr>
                            <a:t>с подвижной точкой наблюдения</a:t>
                          </a:r>
                          <a:endParaRPr lang="de-DE" sz="20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Calibri" panose="020F050202020403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68580" marR="68580" marT="0" marB="0" anchor="ctr"/>
                    </a:tc>
                    <a:extLst>
                      <a:ext uri="{0D108BD9-81ED-4DB2-BD59-A6C34878D82A}">
                        <a16:rowId xmlns:a16="http://schemas.microsoft.com/office/drawing/2014/main" val="3475489972"/>
                      </a:ext>
                    </a:extLst>
                  </a:tr>
                  <a:tr h="721614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59" t="-126271" r="-211943" b="-469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93047" t="-126271" r="-96893" b="-46949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0153" t="-126271" r="-460" b="-4694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607200084"/>
                      </a:ext>
                    </a:extLst>
                  </a:tr>
                  <a:tr h="168138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59" t="-96739" r="-211943" b="-100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93047" t="-96739" r="-96893" b="-100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0153" t="-96739" r="-460" b="-100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66542119"/>
                      </a:ext>
                    </a:extLst>
                  </a:tr>
                  <a:tr h="1681381"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159" t="-196739" r="-211943" b="-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93047" t="-196739" r="-96893" b="-72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 marL="68580" marR="68580" marT="0" marB="0" anchor="ctr">
                        <a:blipFill>
                          <a:blip r:embed="rId3"/>
                          <a:stretch>
                            <a:fillRect l="-200153" t="-196739" r="-460" b="-72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8554383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233F9ADC-85B1-D30F-644B-6F4FA81BA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6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224512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596A206A-59B7-A14D-3B39-25157379284D}"/>
              </a:ext>
            </a:extLst>
          </p:cNvPr>
          <p:cNvSpPr/>
          <p:nvPr/>
        </p:nvSpPr>
        <p:spPr>
          <a:xfrm>
            <a:off x="109322" y="1852368"/>
            <a:ext cx="11974644" cy="12060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14993-4488-2737-1E4D-D3C31CFE8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4874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Полная и материальная производные в случае неподвижного контрольного объема и неподвижной точки наблюдения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CF1CDD90-16D0-48BC-0C91-06F7201D92A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92775" y="2052692"/>
                <a:ext cx="4983842" cy="8162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2000" b="1" i="0">
                          <a:latin typeface="Cambria Math" panose="02040503050406030204" pitchFamily="18" charset="0"/>
                        </a:rPr>
                        <m:t>𝐅</m:t>
                      </m:r>
                      <m:d>
                        <m: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200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DE" sz="20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sz="200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 smtClean="0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00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200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200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de-DE" sz="2000" dirty="0">
                  <a:solidFill>
                    <a:schemeClr val="bg2"/>
                  </a:solidFill>
                </a:endParaRPr>
              </a:p>
            </p:txBody>
          </p:sp>
        </mc:Choice>
        <mc:Fallback xmlns="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CF1CDD90-16D0-48BC-0C91-06F7201D9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775" y="2052692"/>
                <a:ext cx="4983842" cy="81629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ttangolo 20">
            <a:extLst>
              <a:ext uri="{FF2B5EF4-FFF2-40B4-BE49-F238E27FC236}">
                <a16:creationId xmlns:a16="http://schemas.microsoft.com/office/drawing/2014/main" id="{425E372E-0A17-5933-AF7D-5CB86E75C05E}"/>
              </a:ext>
            </a:extLst>
          </p:cNvPr>
          <p:cNvSpPr/>
          <p:nvPr/>
        </p:nvSpPr>
        <p:spPr>
          <a:xfrm>
            <a:off x="1669409" y="3270392"/>
            <a:ext cx="2220330" cy="1169864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7" name="Ovale 31">
            <a:extLst>
              <a:ext uri="{FF2B5EF4-FFF2-40B4-BE49-F238E27FC236}">
                <a16:creationId xmlns:a16="http://schemas.microsoft.com/office/drawing/2014/main" id="{4AFDEA59-9EBE-B07A-D313-033DA2FE724E}"/>
              </a:ext>
            </a:extLst>
          </p:cNvPr>
          <p:cNvSpPr/>
          <p:nvPr/>
        </p:nvSpPr>
        <p:spPr>
          <a:xfrm>
            <a:off x="3399840" y="3429000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8" name="Ovale 41">
            <a:extLst>
              <a:ext uri="{FF2B5EF4-FFF2-40B4-BE49-F238E27FC236}">
                <a16:creationId xmlns:a16="http://schemas.microsoft.com/office/drawing/2014/main" id="{0D26C93F-E5F0-528B-823F-6398BAEA1E12}"/>
              </a:ext>
            </a:extLst>
          </p:cNvPr>
          <p:cNvSpPr/>
          <p:nvPr/>
        </p:nvSpPr>
        <p:spPr>
          <a:xfrm>
            <a:off x="1171185" y="3493084"/>
            <a:ext cx="365760" cy="365760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E4914D1B-ED90-2352-D490-01CD9E5C9DAB}"/>
              </a:ext>
            </a:extLst>
          </p:cNvPr>
          <p:cNvCxnSpPr>
            <a:cxnSpLocks/>
          </p:cNvCxnSpPr>
          <p:nvPr/>
        </p:nvCxnSpPr>
        <p:spPr>
          <a:xfrm flipV="1">
            <a:off x="3765600" y="3466331"/>
            <a:ext cx="348657" cy="10034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0" name="Прямая со стрелкой 59">
            <a:extLst>
              <a:ext uri="{FF2B5EF4-FFF2-40B4-BE49-F238E27FC236}">
                <a16:creationId xmlns:a16="http://schemas.microsoft.com/office/drawing/2014/main" id="{FFC11AD4-3FF3-6307-7E55-D8D9ECC09202}"/>
              </a:ext>
            </a:extLst>
          </p:cNvPr>
          <p:cNvCxnSpPr>
            <a:cxnSpLocks/>
            <a:stCxn id="58" idx="6"/>
          </p:cNvCxnSpPr>
          <p:nvPr/>
        </p:nvCxnSpPr>
        <p:spPr>
          <a:xfrm flipV="1">
            <a:off x="1536945" y="3598931"/>
            <a:ext cx="523018" cy="770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51A20231-CB80-B274-D704-A58FFE3484F8}"/>
              </a:ext>
            </a:extLst>
          </p:cNvPr>
          <p:cNvCxnSpPr>
            <a:cxnSpLocks/>
          </p:cNvCxnSpPr>
          <p:nvPr/>
        </p:nvCxnSpPr>
        <p:spPr>
          <a:xfrm flipV="1">
            <a:off x="596538" y="4430752"/>
            <a:ext cx="1070794" cy="31206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70685366-87B8-5033-0FA0-656C501703ED}"/>
                  </a:ext>
                </a:extLst>
              </p:cNvPr>
              <p:cNvSpPr txBox="1"/>
              <p:nvPr/>
            </p:nvSpPr>
            <p:spPr>
              <a:xfrm>
                <a:off x="446634" y="4289029"/>
                <a:ext cx="12240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4" name="TextBox 63">
                <a:extLst>
                  <a:ext uri="{FF2B5EF4-FFF2-40B4-BE49-F238E27FC236}">
                    <a16:creationId xmlns:a16="http://schemas.microsoft.com/office/drawing/2014/main" id="{70685366-87B8-5033-0FA0-656C501703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634" y="4289029"/>
                <a:ext cx="122402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0B35E8B6-E3F9-72D4-A65B-DBC4F57715EC}"/>
                  </a:ext>
                </a:extLst>
              </p:cNvPr>
              <p:cNvSpPr txBox="1"/>
              <p:nvPr/>
            </p:nvSpPr>
            <p:spPr>
              <a:xfrm rot="354029">
                <a:off x="3761174" y="3861979"/>
                <a:ext cx="103740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smtClean="0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6" name="TextBox 65">
                <a:extLst>
                  <a:ext uri="{FF2B5EF4-FFF2-40B4-BE49-F238E27FC236}">
                    <a16:creationId xmlns:a16="http://schemas.microsoft.com/office/drawing/2014/main" id="{0B35E8B6-E3F9-72D4-A65B-DBC4F57715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54029">
                <a:off x="3761174" y="3861979"/>
                <a:ext cx="103740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Ovale 31">
            <a:extLst>
              <a:ext uri="{FF2B5EF4-FFF2-40B4-BE49-F238E27FC236}">
                <a16:creationId xmlns:a16="http://schemas.microsoft.com/office/drawing/2014/main" id="{1EA7D960-1504-5BDA-4F91-704AE1EDB40C}"/>
              </a:ext>
            </a:extLst>
          </p:cNvPr>
          <p:cNvSpPr/>
          <p:nvPr/>
        </p:nvSpPr>
        <p:spPr>
          <a:xfrm>
            <a:off x="3226117" y="3942701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091A40C0-0018-7043-87A3-CC6399F53F15}"/>
                  </a:ext>
                </a:extLst>
              </p:cNvPr>
              <p:cNvSpPr txBox="1"/>
              <p:nvPr/>
            </p:nvSpPr>
            <p:spPr>
              <a:xfrm>
                <a:off x="1687787" y="3942485"/>
                <a:ext cx="72726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∡</m:t>
                      </m:r>
                    </m:oMath>
                  </m:oMathPara>
                </a14:m>
                <a:endParaRPr lang="de-DE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1" name="TextBox 70">
                <a:extLst>
                  <a:ext uri="{FF2B5EF4-FFF2-40B4-BE49-F238E27FC236}">
                    <a16:creationId xmlns:a16="http://schemas.microsoft.com/office/drawing/2014/main" id="{091A40C0-0018-7043-87A3-CC6399F53F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87787" y="3942485"/>
                <a:ext cx="727267" cy="400110"/>
              </a:xfrm>
              <a:prstGeom prst="rect">
                <a:avLst/>
              </a:prstGeom>
              <a:blipFill>
                <a:blip r:embed="rId6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id="{B886A6D5-3DA2-4292-3664-54B275DB5E40}"/>
              </a:ext>
            </a:extLst>
          </p:cNvPr>
          <p:cNvCxnSpPr>
            <a:cxnSpLocks/>
          </p:cNvCxnSpPr>
          <p:nvPr/>
        </p:nvCxnSpPr>
        <p:spPr>
          <a:xfrm>
            <a:off x="1989494" y="4207011"/>
            <a:ext cx="40005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6" name="Прямая соединительная линия 85">
            <a:extLst>
              <a:ext uri="{FF2B5EF4-FFF2-40B4-BE49-F238E27FC236}">
                <a16:creationId xmlns:a16="http://schemas.microsoft.com/office/drawing/2014/main" id="{C2CDFE32-7286-DDEF-486A-FEEEE9A56E18}"/>
              </a:ext>
            </a:extLst>
          </p:cNvPr>
          <p:cNvCxnSpPr>
            <a:cxnSpLocks/>
          </p:cNvCxnSpPr>
          <p:nvPr/>
        </p:nvCxnSpPr>
        <p:spPr>
          <a:xfrm flipH="1">
            <a:off x="1937887" y="4207011"/>
            <a:ext cx="49530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7DC6247D-60F0-C095-22BE-FEE274378416}"/>
                  </a:ext>
                </a:extLst>
              </p:cNvPr>
              <p:cNvSpPr txBox="1"/>
              <p:nvPr/>
            </p:nvSpPr>
            <p:spPr>
              <a:xfrm>
                <a:off x="204060" y="3684395"/>
                <a:ext cx="6036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ru-RU" sz="1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88" name="TextBox 87">
                <a:extLst>
                  <a:ext uri="{FF2B5EF4-FFF2-40B4-BE49-F238E27FC236}">
                    <a16:creationId xmlns:a16="http://schemas.microsoft.com/office/drawing/2014/main" id="{7DC6247D-60F0-C095-22BE-FEE2743784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4060" y="3684395"/>
                <a:ext cx="60362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C8DA5A6-A9D0-B4D2-78F2-C4664E045E5A}"/>
                  </a:ext>
                </a:extLst>
              </p:cNvPr>
              <p:cNvSpPr txBox="1"/>
              <p:nvPr/>
            </p:nvSpPr>
            <p:spPr>
              <a:xfrm>
                <a:off x="109322" y="5339626"/>
                <a:ext cx="10246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80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ru-RU" sz="1800" b="0" i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90" name="TextBox 89">
                <a:extLst>
                  <a:ext uri="{FF2B5EF4-FFF2-40B4-BE49-F238E27FC236}">
                    <a16:creationId xmlns:a16="http://schemas.microsoft.com/office/drawing/2014/main" id="{3C8DA5A6-A9D0-B4D2-78F2-C4664E045E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322" y="5339626"/>
                <a:ext cx="102463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6" name="Ovale 31">
            <a:extLst>
              <a:ext uri="{FF2B5EF4-FFF2-40B4-BE49-F238E27FC236}">
                <a16:creationId xmlns:a16="http://schemas.microsoft.com/office/drawing/2014/main" id="{BA8468B4-08C4-97E7-2D8E-AE59DF720B70}"/>
              </a:ext>
            </a:extLst>
          </p:cNvPr>
          <p:cNvSpPr/>
          <p:nvPr/>
        </p:nvSpPr>
        <p:spPr>
          <a:xfrm>
            <a:off x="4303639" y="3346723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1" name="Прямая со стрелкой 60">
            <a:extLst>
              <a:ext uri="{FF2B5EF4-FFF2-40B4-BE49-F238E27FC236}">
                <a16:creationId xmlns:a16="http://schemas.microsoft.com/office/drawing/2014/main" id="{9FCECC0F-7FDB-1A30-4172-D78165A9AC86}"/>
              </a:ext>
            </a:extLst>
          </p:cNvPr>
          <p:cNvCxnSpPr>
            <a:cxnSpLocks/>
            <a:stCxn id="69" idx="6"/>
          </p:cNvCxnSpPr>
          <p:nvPr/>
        </p:nvCxnSpPr>
        <p:spPr>
          <a:xfrm>
            <a:off x="3591877" y="4125581"/>
            <a:ext cx="1300790" cy="15807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5" name="Ovale 41">
            <a:extLst>
              <a:ext uri="{FF2B5EF4-FFF2-40B4-BE49-F238E27FC236}">
                <a16:creationId xmlns:a16="http://schemas.microsoft.com/office/drawing/2014/main" id="{63DAAEBC-99C7-D4D6-35FC-BA554BE70649}"/>
              </a:ext>
            </a:extLst>
          </p:cNvPr>
          <p:cNvSpPr/>
          <p:nvPr/>
        </p:nvSpPr>
        <p:spPr>
          <a:xfrm>
            <a:off x="2568115" y="3868607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" name="Ovale 41">
            <a:extLst>
              <a:ext uri="{FF2B5EF4-FFF2-40B4-BE49-F238E27FC236}">
                <a16:creationId xmlns:a16="http://schemas.microsoft.com/office/drawing/2014/main" id="{C9B0EBD1-DE8A-EFF1-8432-0972F5638119}"/>
              </a:ext>
            </a:extLst>
          </p:cNvPr>
          <p:cNvSpPr/>
          <p:nvPr/>
        </p:nvSpPr>
        <p:spPr>
          <a:xfrm>
            <a:off x="2192427" y="3414990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4" name="Rettangolo 20">
            <a:extLst>
              <a:ext uri="{FF2B5EF4-FFF2-40B4-BE49-F238E27FC236}">
                <a16:creationId xmlns:a16="http://schemas.microsoft.com/office/drawing/2014/main" id="{9382B9F8-B2DA-78BA-28C7-9ECBDDCAA689}"/>
              </a:ext>
            </a:extLst>
          </p:cNvPr>
          <p:cNvSpPr/>
          <p:nvPr/>
        </p:nvSpPr>
        <p:spPr>
          <a:xfrm>
            <a:off x="1687787" y="5032426"/>
            <a:ext cx="2220330" cy="1169864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5" name="Ovale 31">
            <a:extLst>
              <a:ext uri="{FF2B5EF4-FFF2-40B4-BE49-F238E27FC236}">
                <a16:creationId xmlns:a16="http://schemas.microsoft.com/office/drawing/2014/main" id="{F45B2BEF-1D8D-7FCD-45AF-8F2FF704C9D5}"/>
              </a:ext>
            </a:extLst>
          </p:cNvPr>
          <p:cNvSpPr/>
          <p:nvPr/>
        </p:nvSpPr>
        <p:spPr>
          <a:xfrm>
            <a:off x="4170949" y="5188665"/>
            <a:ext cx="365760" cy="365759"/>
          </a:xfrm>
          <a:prstGeom prst="ellips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6" name="Ovale 41">
            <a:extLst>
              <a:ext uri="{FF2B5EF4-FFF2-40B4-BE49-F238E27FC236}">
                <a16:creationId xmlns:a16="http://schemas.microsoft.com/office/drawing/2014/main" id="{8DF2B5D0-A568-E692-5E1B-0AB869C2349F}"/>
              </a:ext>
            </a:extLst>
          </p:cNvPr>
          <p:cNvSpPr/>
          <p:nvPr/>
        </p:nvSpPr>
        <p:spPr>
          <a:xfrm>
            <a:off x="1944262" y="5168543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28" name="Прямая со стрелкой 27">
            <a:extLst>
              <a:ext uri="{FF2B5EF4-FFF2-40B4-BE49-F238E27FC236}">
                <a16:creationId xmlns:a16="http://schemas.microsoft.com/office/drawing/2014/main" id="{904DD1E3-80F2-C61A-8771-3B165151F8AE}"/>
              </a:ext>
            </a:extLst>
          </p:cNvPr>
          <p:cNvCxnSpPr>
            <a:cxnSpLocks/>
          </p:cNvCxnSpPr>
          <p:nvPr/>
        </p:nvCxnSpPr>
        <p:spPr>
          <a:xfrm flipV="1">
            <a:off x="4536709" y="5225996"/>
            <a:ext cx="348657" cy="10034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9" name="Прямая со стрелкой 28">
            <a:extLst>
              <a:ext uri="{FF2B5EF4-FFF2-40B4-BE49-F238E27FC236}">
                <a16:creationId xmlns:a16="http://schemas.microsoft.com/office/drawing/2014/main" id="{07EE5D00-37FD-149D-DE05-C752B3B3C9AC}"/>
              </a:ext>
            </a:extLst>
          </p:cNvPr>
          <p:cNvCxnSpPr>
            <a:cxnSpLocks/>
            <a:stCxn id="26" idx="6"/>
          </p:cNvCxnSpPr>
          <p:nvPr/>
        </p:nvCxnSpPr>
        <p:spPr>
          <a:xfrm flipV="1">
            <a:off x="2310022" y="5274390"/>
            <a:ext cx="523018" cy="770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1" name="Прямая со стрелкой 30">
            <a:extLst>
              <a:ext uri="{FF2B5EF4-FFF2-40B4-BE49-F238E27FC236}">
                <a16:creationId xmlns:a16="http://schemas.microsoft.com/office/drawing/2014/main" id="{86BFFC7D-2907-C30F-971D-276C578825DB}"/>
              </a:ext>
            </a:extLst>
          </p:cNvPr>
          <p:cNvCxnSpPr>
            <a:cxnSpLocks/>
          </p:cNvCxnSpPr>
          <p:nvPr/>
        </p:nvCxnSpPr>
        <p:spPr>
          <a:xfrm flipV="1">
            <a:off x="596538" y="6192786"/>
            <a:ext cx="1089172" cy="29088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E5816E7-6534-D726-54A1-6CA4F1CF9CDF}"/>
                  </a:ext>
                </a:extLst>
              </p:cNvPr>
              <p:cNvSpPr txBox="1"/>
              <p:nvPr/>
            </p:nvSpPr>
            <p:spPr>
              <a:xfrm>
                <a:off x="449800" y="6018521"/>
                <a:ext cx="12240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AE5816E7-6534-D726-54A1-6CA4F1CF9C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800" y="6018521"/>
                <a:ext cx="122402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28CF59A-C4FB-80A2-DD2F-3BB9369A0567}"/>
                  </a:ext>
                </a:extLst>
              </p:cNvPr>
              <p:cNvSpPr txBox="1"/>
              <p:nvPr/>
            </p:nvSpPr>
            <p:spPr>
              <a:xfrm rot="304443">
                <a:off x="4288663" y="5609299"/>
                <a:ext cx="132145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smtClean="0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Δt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928CF59A-C4FB-80A2-DD2F-3BB9369A056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04443">
                <a:off x="4288663" y="5609299"/>
                <a:ext cx="132145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Ovale 31">
            <a:extLst>
              <a:ext uri="{FF2B5EF4-FFF2-40B4-BE49-F238E27FC236}">
                <a16:creationId xmlns:a16="http://schemas.microsoft.com/office/drawing/2014/main" id="{CDE17BBB-026F-68EF-D7D8-E13997331939}"/>
              </a:ext>
            </a:extLst>
          </p:cNvPr>
          <p:cNvSpPr/>
          <p:nvPr/>
        </p:nvSpPr>
        <p:spPr>
          <a:xfrm>
            <a:off x="3997226" y="5702366"/>
            <a:ext cx="365760" cy="365759"/>
          </a:xfrm>
          <a:prstGeom prst="ellips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6CEA7C1-B3C7-7B3B-E6D0-AF64B79ED88C}"/>
                  </a:ext>
                </a:extLst>
              </p:cNvPr>
              <p:cNvSpPr txBox="1"/>
              <p:nvPr/>
            </p:nvSpPr>
            <p:spPr>
              <a:xfrm>
                <a:off x="1697740" y="5715620"/>
                <a:ext cx="72726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∡</m:t>
                      </m:r>
                    </m:oMath>
                  </m:oMathPara>
                </a14:m>
                <a:endParaRPr lang="de-DE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6" name="TextBox 35">
                <a:extLst>
                  <a:ext uri="{FF2B5EF4-FFF2-40B4-BE49-F238E27FC236}">
                    <a16:creationId xmlns:a16="http://schemas.microsoft.com/office/drawing/2014/main" id="{76CEA7C1-B3C7-7B3B-E6D0-AF64B79ED88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7740" y="5715620"/>
                <a:ext cx="727267" cy="400110"/>
              </a:xfrm>
              <a:prstGeom prst="rect">
                <a:avLst/>
              </a:prstGeom>
              <a:blipFill>
                <a:blip r:embed="rId11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Прямая соединительная линия 36">
            <a:extLst>
              <a:ext uri="{FF2B5EF4-FFF2-40B4-BE49-F238E27FC236}">
                <a16:creationId xmlns:a16="http://schemas.microsoft.com/office/drawing/2014/main" id="{A52980D2-0239-5130-B837-1178F44E9E68}"/>
              </a:ext>
            </a:extLst>
          </p:cNvPr>
          <p:cNvCxnSpPr>
            <a:cxnSpLocks/>
          </p:cNvCxnSpPr>
          <p:nvPr/>
        </p:nvCxnSpPr>
        <p:spPr>
          <a:xfrm>
            <a:off x="2002653" y="5973263"/>
            <a:ext cx="40005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>
            <a:extLst>
              <a:ext uri="{FF2B5EF4-FFF2-40B4-BE49-F238E27FC236}">
                <a16:creationId xmlns:a16="http://schemas.microsoft.com/office/drawing/2014/main" id="{75F41434-9942-A6E7-6514-E00D8D7426AB}"/>
              </a:ext>
            </a:extLst>
          </p:cNvPr>
          <p:cNvCxnSpPr>
            <a:cxnSpLocks/>
          </p:cNvCxnSpPr>
          <p:nvPr/>
        </p:nvCxnSpPr>
        <p:spPr>
          <a:xfrm flipH="1">
            <a:off x="1951046" y="5973263"/>
            <a:ext cx="49530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46E53FE2-9ED1-2963-98CF-837C6373B69B}"/>
              </a:ext>
            </a:extLst>
          </p:cNvPr>
          <p:cNvCxnSpPr>
            <a:cxnSpLocks/>
            <a:stCxn id="35" idx="6"/>
          </p:cNvCxnSpPr>
          <p:nvPr/>
        </p:nvCxnSpPr>
        <p:spPr>
          <a:xfrm>
            <a:off x="4362986" y="5885246"/>
            <a:ext cx="1174591" cy="12206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4" name="Ovale 41">
            <a:extLst>
              <a:ext uri="{FF2B5EF4-FFF2-40B4-BE49-F238E27FC236}">
                <a16:creationId xmlns:a16="http://schemas.microsoft.com/office/drawing/2014/main" id="{F49970B3-98EE-C8EE-8F65-975AA91924CF}"/>
              </a:ext>
            </a:extLst>
          </p:cNvPr>
          <p:cNvSpPr/>
          <p:nvPr/>
        </p:nvSpPr>
        <p:spPr>
          <a:xfrm>
            <a:off x="3339224" y="5628272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5" name="Ovale 41">
            <a:extLst>
              <a:ext uri="{FF2B5EF4-FFF2-40B4-BE49-F238E27FC236}">
                <a16:creationId xmlns:a16="http://schemas.microsoft.com/office/drawing/2014/main" id="{68394548-678B-4B82-2B5C-8A9C88D13DE2}"/>
              </a:ext>
            </a:extLst>
          </p:cNvPr>
          <p:cNvSpPr/>
          <p:nvPr/>
        </p:nvSpPr>
        <p:spPr>
          <a:xfrm>
            <a:off x="2963536" y="5174655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7" name="Ovale 31">
            <a:extLst>
              <a:ext uri="{FF2B5EF4-FFF2-40B4-BE49-F238E27FC236}">
                <a16:creationId xmlns:a16="http://schemas.microsoft.com/office/drawing/2014/main" id="{0700F682-2E85-311C-E64B-3C4D343D8DE9}"/>
              </a:ext>
            </a:extLst>
          </p:cNvPr>
          <p:cNvSpPr/>
          <p:nvPr/>
        </p:nvSpPr>
        <p:spPr>
          <a:xfrm>
            <a:off x="873306" y="3911989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9" name="Ovale 31">
            <a:extLst>
              <a:ext uri="{FF2B5EF4-FFF2-40B4-BE49-F238E27FC236}">
                <a16:creationId xmlns:a16="http://schemas.microsoft.com/office/drawing/2014/main" id="{5872FA76-C498-2C6B-5A95-1CD9A1C87BCB}"/>
              </a:ext>
            </a:extLst>
          </p:cNvPr>
          <p:cNvSpPr/>
          <p:nvPr/>
        </p:nvSpPr>
        <p:spPr>
          <a:xfrm>
            <a:off x="1267442" y="5605123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3" name="Rettangolo 20">
            <a:extLst>
              <a:ext uri="{FF2B5EF4-FFF2-40B4-BE49-F238E27FC236}">
                <a16:creationId xmlns:a16="http://schemas.microsoft.com/office/drawing/2014/main" id="{CFD32D98-4459-BE8B-754E-91EB8327F5B8}"/>
              </a:ext>
            </a:extLst>
          </p:cNvPr>
          <p:cNvSpPr/>
          <p:nvPr/>
        </p:nvSpPr>
        <p:spPr>
          <a:xfrm>
            <a:off x="7655293" y="3283675"/>
            <a:ext cx="2220330" cy="1169864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4" name="Ovale 31">
            <a:extLst>
              <a:ext uri="{FF2B5EF4-FFF2-40B4-BE49-F238E27FC236}">
                <a16:creationId xmlns:a16="http://schemas.microsoft.com/office/drawing/2014/main" id="{DDCD4FFB-FFDF-0BC0-77D2-B55FAE91B866}"/>
              </a:ext>
            </a:extLst>
          </p:cNvPr>
          <p:cNvSpPr/>
          <p:nvPr/>
        </p:nvSpPr>
        <p:spPr>
          <a:xfrm>
            <a:off x="9385724" y="3442283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6" name="Ovale 41">
            <a:extLst>
              <a:ext uri="{FF2B5EF4-FFF2-40B4-BE49-F238E27FC236}">
                <a16:creationId xmlns:a16="http://schemas.microsoft.com/office/drawing/2014/main" id="{3A0478D8-6716-49E0-F14C-DC7F859D204A}"/>
              </a:ext>
            </a:extLst>
          </p:cNvPr>
          <p:cNvSpPr/>
          <p:nvPr/>
        </p:nvSpPr>
        <p:spPr>
          <a:xfrm>
            <a:off x="7157069" y="3506367"/>
            <a:ext cx="365760" cy="365760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C9A7218D-5008-30A1-B33B-58D79833AB67}"/>
              </a:ext>
            </a:extLst>
          </p:cNvPr>
          <p:cNvCxnSpPr>
            <a:cxnSpLocks/>
          </p:cNvCxnSpPr>
          <p:nvPr/>
        </p:nvCxnSpPr>
        <p:spPr>
          <a:xfrm flipV="1">
            <a:off x="9751484" y="3479614"/>
            <a:ext cx="348657" cy="10034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DCA34D92-5CA8-D7F2-9093-1ACBD84DB7CC}"/>
              </a:ext>
            </a:extLst>
          </p:cNvPr>
          <p:cNvCxnSpPr>
            <a:cxnSpLocks/>
            <a:stCxn id="56" idx="6"/>
          </p:cNvCxnSpPr>
          <p:nvPr/>
        </p:nvCxnSpPr>
        <p:spPr>
          <a:xfrm flipV="1">
            <a:off x="7522829" y="3612214"/>
            <a:ext cx="523018" cy="770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7" name="Прямая со стрелкой 66">
            <a:extLst>
              <a:ext uri="{FF2B5EF4-FFF2-40B4-BE49-F238E27FC236}">
                <a16:creationId xmlns:a16="http://schemas.microsoft.com/office/drawing/2014/main" id="{4E1AEF1B-669B-CB38-463F-236399B05309}"/>
              </a:ext>
            </a:extLst>
          </p:cNvPr>
          <p:cNvCxnSpPr>
            <a:cxnSpLocks/>
          </p:cNvCxnSpPr>
          <p:nvPr/>
        </p:nvCxnSpPr>
        <p:spPr>
          <a:xfrm flipV="1">
            <a:off x="6644026" y="4444035"/>
            <a:ext cx="1009190" cy="29878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74AE7EC9-FC82-4713-BD06-B9168E49C43C}"/>
                  </a:ext>
                </a:extLst>
              </p:cNvPr>
              <p:cNvSpPr txBox="1"/>
              <p:nvPr/>
            </p:nvSpPr>
            <p:spPr>
              <a:xfrm>
                <a:off x="6478814" y="4290738"/>
                <a:ext cx="12240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74AE7EC9-FC82-4713-BD06-B9168E49C4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8814" y="4290738"/>
                <a:ext cx="1224022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7D62581-CA07-AD99-0C6D-5702902D8E2C}"/>
                  </a:ext>
                </a:extLst>
              </p:cNvPr>
              <p:cNvSpPr txBox="1"/>
              <p:nvPr/>
            </p:nvSpPr>
            <p:spPr>
              <a:xfrm rot="354029">
                <a:off x="9765188" y="3893309"/>
                <a:ext cx="103740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smtClean="0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0" name="TextBox 69">
                <a:extLst>
                  <a:ext uri="{FF2B5EF4-FFF2-40B4-BE49-F238E27FC236}">
                    <a16:creationId xmlns:a16="http://schemas.microsoft.com/office/drawing/2014/main" id="{27D62581-CA07-AD99-0C6D-5702902D8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54029">
                <a:off x="9765188" y="3893309"/>
                <a:ext cx="103740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3" name="Ovale 31">
            <a:extLst>
              <a:ext uri="{FF2B5EF4-FFF2-40B4-BE49-F238E27FC236}">
                <a16:creationId xmlns:a16="http://schemas.microsoft.com/office/drawing/2014/main" id="{15375FD4-DC43-93BB-B11F-92B2A6498AC3}"/>
              </a:ext>
            </a:extLst>
          </p:cNvPr>
          <p:cNvSpPr/>
          <p:nvPr/>
        </p:nvSpPr>
        <p:spPr>
          <a:xfrm>
            <a:off x="9212001" y="3955984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0C786BFD-CC4E-7E14-C5D9-0F79EBFF52D8}"/>
                  </a:ext>
                </a:extLst>
              </p:cNvPr>
              <p:cNvSpPr txBox="1"/>
              <p:nvPr/>
            </p:nvSpPr>
            <p:spPr>
              <a:xfrm>
                <a:off x="7673671" y="3955768"/>
                <a:ext cx="72726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∡</m:t>
                      </m:r>
                    </m:oMath>
                  </m:oMathPara>
                </a14:m>
                <a:endParaRPr lang="de-DE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0C786BFD-CC4E-7E14-C5D9-0F79EBFF5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3671" y="3955768"/>
                <a:ext cx="727267" cy="40011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DB74D08E-6DCE-F54F-80DF-A6D5BAEF3CA9}"/>
              </a:ext>
            </a:extLst>
          </p:cNvPr>
          <p:cNvCxnSpPr>
            <a:cxnSpLocks/>
          </p:cNvCxnSpPr>
          <p:nvPr/>
        </p:nvCxnSpPr>
        <p:spPr>
          <a:xfrm>
            <a:off x="7975378" y="4220294"/>
            <a:ext cx="40005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>
            <a:extLst>
              <a:ext uri="{FF2B5EF4-FFF2-40B4-BE49-F238E27FC236}">
                <a16:creationId xmlns:a16="http://schemas.microsoft.com/office/drawing/2014/main" id="{E28955E3-A4B6-E2EB-5552-F3134BF7F8B1}"/>
              </a:ext>
            </a:extLst>
          </p:cNvPr>
          <p:cNvCxnSpPr>
            <a:cxnSpLocks/>
          </p:cNvCxnSpPr>
          <p:nvPr/>
        </p:nvCxnSpPr>
        <p:spPr>
          <a:xfrm flipH="1">
            <a:off x="7923771" y="4220294"/>
            <a:ext cx="49530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A482B3D6-4C96-7448-FC91-0AB4557BE4EA}"/>
                  </a:ext>
                </a:extLst>
              </p:cNvPr>
              <p:cNvSpPr txBox="1"/>
              <p:nvPr/>
            </p:nvSpPr>
            <p:spPr>
              <a:xfrm>
                <a:off x="5778340" y="5352519"/>
                <a:ext cx="10246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80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ru-RU" sz="1800" b="0" i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A482B3D6-4C96-7448-FC91-0AB4557BE4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8340" y="5352519"/>
                <a:ext cx="102463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0" name="Ovale 31">
            <a:extLst>
              <a:ext uri="{FF2B5EF4-FFF2-40B4-BE49-F238E27FC236}">
                <a16:creationId xmlns:a16="http://schemas.microsoft.com/office/drawing/2014/main" id="{16A67B54-F7B5-64B7-DE07-19BA4BF9878A}"/>
              </a:ext>
            </a:extLst>
          </p:cNvPr>
          <p:cNvSpPr/>
          <p:nvPr/>
        </p:nvSpPr>
        <p:spPr>
          <a:xfrm>
            <a:off x="10274502" y="3346723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81" name="Прямая со стрелкой 80">
            <a:extLst>
              <a:ext uri="{FF2B5EF4-FFF2-40B4-BE49-F238E27FC236}">
                <a16:creationId xmlns:a16="http://schemas.microsoft.com/office/drawing/2014/main" id="{09EC7BAB-4B55-94E2-A786-DD79E67A2697}"/>
              </a:ext>
            </a:extLst>
          </p:cNvPr>
          <p:cNvCxnSpPr>
            <a:cxnSpLocks/>
            <a:stCxn id="73" idx="6"/>
          </p:cNvCxnSpPr>
          <p:nvPr/>
        </p:nvCxnSpPr>
        <p:spPr>
          <a:xfrm>
            <a:off x="9577761" y="4138864"/>
            <a:ext cx="1354271" cy="17612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2" name="Ovale 41">
            <a:extLst>
              <a:ext uri="{FF2B5EF4-FFF2-40B4-BE49-F238E27FC236}">
                <a16:creationId xmlns:a16="http://schemas.microsoft.com/office/drawing/2014/main" id="{6BB3BFAE-F5EF-E2D0-4F7D-7754F0EDD7A7}"/>
              </a:ext>
            </a:extLst>
          </p:cNvPr>
          <p:cNvSpPr/>
          <p:nvPr/>
        </p:nvSpPr>
        <p:spPr>
          <a:xfrm>
            <a:off x="8553999" y="3881890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3" name="Ovale 41">
            <a:extLst>
              <a:ext uri="{FF2B5EF4-FFF2-40B4-BE49-F238E27FC236}">
                <a16:creationId xmlns:a16="http://schemas.microsoft.com/office/drawing/2014/main" id="{CE583720-CF94-2C0B-65E1-B609BA80CCCA}"/>
              </a:ext>
            </a:extLst>
          </p:cNvPr>
          <p:cNvSpPr/>
          <p:nvPr/>
        </p:nvSpPr>
        <p:spPr>
          <a:xfrm>
            <a:off x="8178311" y="3428273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4" name="Rettangolo 20">
            <a:extLst>
              <a:ext uri="{FF2B5EF4-FFF2-40B4-BE49-F238E27FC236}">
                <a16:creationId xmlns:a16="http://schemas.microsoft.com/office/drawing/2014/main" id="{ABC146CC-D15A-90A0-5B9F-B559EEE4D363}"/>
              </a:ext>
            </a:extLst>
          </p:cNvPr>
          <p:cNvSpPr/>
          <p:nvPr/>
        </p:nvSpPr>
        <p:spPr>
          <a:xfrm>
            <a:off x="7673671" y="5045709"/>
            <a:ext cx="2220330" cy="1169864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7" name="Ovale 31">
            <a:extLst>
              <a:ext uri="{FF2B5EF4-FFF2-40B4-BE49-F238E27FC236}">
                <a16:creationId xmlns:a16="http://schemas.microsoft.com/office/drawing/2014/main" id="{6554FDC9-9F12-8DE4-E2D2-E085089A6318}"/>
              </a:ext>
            </a:extLst>
          </p:cNvPr>
          <p:cNvSpPr/>
          <p:nvPr/>
        </p:nvSpPr>
        <p:spPr>
          <a:xfrm>
            <a:off x="10156833" y="5201948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9" name="Ovale 41">
            <a:extLst>
              <a:ext uri="{FF2B5EF4-FFF2-40B4-BE49-F238E27FC236}">
                <a16:creationId xmlns:a16="http://schemas.microsoft.com/office/drawing/2014/main" id="{E88B3C22-2489-3771-B501-1DD9441B1B46}"/>
              </a:ext>
            </a:extLst>
          </p:cNvPr>
          <p:cNvSpPr/>
          <p:nvPr/>
        </p:nvSpPr>
        <p:spPr>
          <a:xfrm>
            <a:off x="7930146" y="5181826"/>
            <a:ext cx="365760" cy="365760"/>
          </a:xfrm>
          <a:prstGeom prst="ellipse">
            <a:avLst/>
          </a:prstGeom>
          <a:noFill/>
          <a:ln>
            <a:solidFill>
              <a:schemeClr val="accent5">
                <a:lumMod val="75000"/>
              </a:schemeClr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1" name="Прямая со стрелкой 90">
            <a:extLst>
              <a:ext uri="{FF2B5EF4-FFF2-40B4-BE49-F238E27FC236}">
                <a16:creationId xmlns:a16="http://schemas.microsoft.com/office/drawing/2014/main" id="{592354C2-D5CA-500C-E29B-ED5173FD9CC8}"/>
              </a:ext>
            </a:extLst>
          </p:cNvPr>
          <p:cNvCxnSpPr>
            <a:cxnSpLocks/>
          </p:cNvCxnSpPr>
          <p:nvPr/>
        </p:nvCxnSpPr>
        <p:spPr>
          <a:xfrm flipV="1">
            <a:off x="10522593" y="5239279"/>
            <a:ext cx="348657" cy="10034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3" name="Прямая со стрелкой 92">
            <a:extLst>
              <a:ext uri="{FF2B5EF4-FFF2-40B4-BE49-F238E27FC236}">
                <a16:creationId xmlns:a16="http://schemas.microsoft.com/office/drawing/2014/main" id="{269FC150-3146-929B-AFED-8C9D84CD8D5F}"/>
              </a:ext>
            </a:extLst>
          </p:cNvPr>
          <p:cNvCxnSpPr>
            <a:cxnSpLocks/>
            <a:stCxn id="89" idx="6"/>
          </p:cNvCxnSpPr>
          <p:nvPr/>
        </p:nvCxnSpPr>
        <p:spPr>
          <a:xfrm flipV="1">
            <a:off x="8295906" y="5287673"/>
            <a:ext cx="523018" cy="770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id="{B83384AC-5383-FAA0-4170-8A9CF769B655}"/>
              </a:ext>
            </a:extLst>
          </p:cNvPr>
          <p:cNvCxnSpPr>
            <a:cxnSpLocks/>
          </p:cNvCxnSpPr>
          <p:nvPr/>
        </p:nvCxnSpPr>
        <p:spPr>
          <a:xfrm flipV="1">
            <a:off x="6664014" y="6206069"/>
            <a:ext cx="1007580" cy="27760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29082E81-4436-AF59-A6E0-0CB7AF5E53A0}"/>
                  </a:ext>
                </a:extLst>
              </p:cNvPr>
              <p:cNvSpPr txBox="1"/>
              <p:nvPr/>
            </p:nvSpPr>
            <p:spPr>
              <a:xfrm>
                <a:off x="6551426" y="6020235"/>
                <a:ext cx="12240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𝒓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29082E81-4436-AF59-A6E0-0CB7AF5E53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1426" y="6020235"/>
                <a:ext cx="1224022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AC5BE6B4-3BD4-2285-C94C-DFF2AD527FDE}"/>
                  </a:ext>
                </a:extLst>
              </p:cNvPr>
              <p:cNvSpPr txBox="1"/>
              <p:nvPr/>
            </p:nvSpPr>
            <p:spPr>
              <a:xfrm rot="354029">
                <a:off x="10222601" y="5630790"/>
                <a:ext cx="1508914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smtClean="0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ru-RU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Δt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AC5BE6B4-3BD4-2285-C94C-DFF2AD527F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54029">
                <a:off x="10222601" y="5630790"/>
                <a:ext cx="1508914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Ovale 31">
            <a:extLst>
              <a:ext uri="{FF2B5EF4-FFF2-40B4-BE49-F238E27FC236}">
                <a16:creationId xmlns:a16="http://schemas.microsoft.com/office/drawing/2014/main" id="{E0901B88-C804-0193-5FC9-F393524F00AD}"/>
              </a:ext>
            </a:extLst>
          </p:cNvPr>
          <p:cNvSpPr/>
          <p:nvPr/>
        </p:nvSpPr>
        <p:spPr>
          <a:xfrm>
            <a:off x="9983110" y="5715649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E6B5FAD6-21E6-63B4-4F60-B5D4002C297C}"/>
                  </a:ext>
                </a:extLst>
              </p:cNvPr>
              <p:cNvSpPr txBox="1"/>
              <p:nvPr/>
            </p:nvSpPr>
            <p:spPr>
              <a:xfrm>
                <a:off x="7683624" y="5728903"/>
                <a:ext cx="72726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∡</m:t>
                      </m:r>
                    </m:oMath>
                  </m:oMathPara>
                </a14:m>
                <a:endParaRPr lang="de-DE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E6B5FAD6-21E6-63B4-4F60-B5D4002C29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624" y="5728903"/>
                <a:ext cx="727267" cy="400110"/>
              </a:xfrm>
              <a:prstGeom prst="rect">
                <a:avLst/>
              </a:prstGeom>
              <a:blipFill>
                <a:blip r:embed="rId18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E6C49F32-4783-87E9-1FD7-1129CC0A29C5}"/>
              </a:ext>
            </a:extLst>
          </p:cNvPr>
          <p:cNvCxnSpPr>
            <a:cxnSpLocks/>
          </p:cNvCxnSpPr>
          <p:nvPr/>
        </p:nvCxnSpPr>
        <p:spPr>
          <a:xfrm>
            <a:off x="7988537" y="5986546"/>
            <a:ext cx="40005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id="{F3DDAA3E-DFAC-42D7-AC3C-BD0AA4C14495}"/>
              </a:ext>
            </a:extLst>
          </p:cNvPr>
          <p:cNvCxnSpPr>
            <a:cxnSpLocks/>
          </p:cNvCxnSpPr>
          <p:nvPr/>
        </p:nvCxnSpPr>
        <p:spPr>
          <a:xfrm flipH="1">
            <a:off x="7936930" y="5986546"/>
            <a:ext cx="49530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5" name="Прямая со стрелкой 104">
            <a:extLst>
              <a:ext uri="{FF2B5EF4-FFF2-40B4-BE49-F238E27FC236}">
                <a16:creationId xmlns:a16="http://schemas.microsoft.com/office/drawing/2014/main" id="{61DBDEFE-ECE3-2922-F6F7-CE6EA81A487F}"/>
              </a:ext>
            </a:extLst>
          </p:cNvPr>
          <p:cNvCxnSpPr>
            <a:cxnSpLocks/>
            <a:stCxn id="101" idx="6"/>
          </p:cNvCxnSpPr>
          <p:nvPr/>
        </p:nvCxnSpPr>
        <p:spPr>
          <a:xfrm>
            <a:off x="10348870" y="5898529"/>
            <a:ext cx="1196568" cy="13781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6" name="Ovale 41">
            <a:extLst>
              <a:ext uri="{FF2B5EF4-FFF2-40B4-BE49-F238E27FC236}">
                <a16:creationId xmlns:a16="http://schemas.microsoft.com/office/drawing/2014/main" id="{E32A0335-9F07-EDD0-F3CF-700CB6AAA384}"/>
              </a:ext>
            </a:extLst>
          </p:cNvPr>
          <p:cNvSpPr/>
          <p:nvPr/>
        </p:nvSpPr>
        <p:spPr>
          <a:xfrm>
            <a:off x="9325108" y="5641555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7" name="Ovale 41">
            <a:extLst>
              <a:ext uri="{FF2B5EF4-FFF2-40B4-BE49-F238E27FC236}">
                <a16:creationId xmlns:a16="http://schemas.microsoft.com/office/drawing/2014/main" id="{B2332D33-6B32-0A92-9513-BEAEC6191495}"/>
              </a:ext>
            </a:extLst>
          </p:cNvPr>
          <p:cNvSpPr/>
          <p:nvPr/>
        </p:nvSpPr>
        <p:spPr>
          <a:xfrm>
            <a:off x="8949420" y="5187938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" name="Ovale 31">
            <a:extLst>
              <a:ext uri="{FF2B5EF4-FFF2-40B4-BE49-F238E27FC236}">
                <a16:creationId xmlns:a16="http://schemas.microsoft.com/office/drawing/2014/main" id="{E6239606-0017-FB36-B18B-A9441B5DEEF9}"/>
              </a:ext>
            </a:extLst>
          </p:cNvPr>
          <p:cNvSpPr/>
          <p:nvPr/>
        </p:nvSpPr>
        <p:spPr>
          <a:xfrm>
            <a:off x="6859190" y="3925272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9" name="Ovale 31">
            <a:extLst>
              <a:ext uri="{FF2B5EF4-FFF2-40B4-BE49-F238E27FC236}">
                <a16:creationId xmlns:a16="http://schemas.microsoft.com/office/drawing/2014/main" id="{B3E5ECDC-DB21-DE8F-3E5E-E635C4BDFD86}"/>
              </a:ext>
            </a:extLst>
          </p:cNvPr>
          <p:cNvSpPr/>
          <p:nvPr/>
        </p:nvSpPr>
        <p:spPr>
          <a:xfrm>
            <a:off x="7253326" y="5618406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F3141FD1-0EB9-A3A3-B011-0A1FEBB97239}"/>
                  </a:ext>
                </a:extLst>
              </p:cNvPr>
              <p:cNvSpPr txBox="1"/>
              <p:nvPr/>
            </p:nvSpPr>
            <p:spPr>
              <a:xfrm>
                <a:off x="5867974" y="3677313"/>
                <a:ext cx="6036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ru-RU" sz="1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10" name="TextBox 109">
                <a:extLst>
                  <a:ext uri="{FF2B5EF4-FFF2-40B4-BE49-F238E27FC236}">
                    <a16:creationId xmlns:a16="http://schemas.microsoft.com/office/drawing/2014/main" id="{F3141FD1-0EB9-A3A3-B011-0A1FEBB972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67974" y="3677313"/>
                <a:ext cx="603627" cy="369332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7602892-EFC0-10EE-8B02-5699F7543585}"/>
                  </a:ext>
                </a:extLst>
              </p:cNvPr>
              <p:cNvSpPr txBox="1"/>
              <p:nvPr/>
            </p:nvSpPr>
            <p:spPr>
              <a:xfrm>
                <a:off x="9514850" y="2657126"/>
                <a:ext cx="2362203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80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1800" b="1" i="0">
                          <a:latin typeface="Cambria Math" panose="02040503050406030204" pitchFamily="18" charset="0"/>
                        </a:rPr>
                        <m:t>𝐬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800" b="1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ru-RU" sz="1800" b="1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Δt</m:t>
                          </m:r>
                        </m:e>
                      </m:d>
                      <m:r>
                        <m:rPr>
                          <m:sty m:val="p"/>
                        </m:rPr>
                        <a:rPr lang="en-US" sz="180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7602892-EFC0-10EE-8B02-5699F75435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4850" y="2657126"/>
                <a:ext cx="2362203" cy="36933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57674160-35E8-0860-41D4-F5D5B522F846}"/>
              </a:ext>
            </a:extLst>
          </p:cNvPr>
          <p:cNvCxnSpPr>
            <a:cxnSpLocks/>
          </p:cNvCxnSpPr>
          <p:nvPr/>
        </p:nvCxnSpPr>
        <p:spPr>
          <a:xfrm>
            <a:off x="5778340" y="1851949"/>
            <a:ext cx="0" cy="468808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608CB5C-C8E9-1B52-81F4-6F23E06F154A}"/>
                  </a:ext>
                </a:extLst>
              </p:cNvPr>
              <p:cNvSpPr txBox="1"/>
              <p:nvPr/>
            </p:nvSpPr>
            <p:spPr>
              <a:xfrm>
                <a:off x="5987792" y="2009709"/>
                <a:ext cx="5781015" cy="68961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000" b="1" i="0">
                          <a:latin typeface="Cambria Math" panose="02040503050406030204" pitchFamily="18" charset="0"/>
                        </a:rPr>
                        <m:t>𝐅</m:t>
                      </m:r>
                      <m:d>
                        <m:dPr>
                          <m:ctrlPr>
                            <a:rPr lang="en-US" sz="20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DE" sz="20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000" b="1" i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sz="2000" b="1" i="0">
                                      <a:latin typeface="Cambria Math" panose="02040503050406030204" pitchFamily="18" charset="0"/>
                                    </a:rPr>
                                    <m:t>𝐬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b="1" i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d>
                                <m:dPr>
                                  <m:ctrlP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20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9608CB5C-C8E9-1B52-81F4-6F23E06F15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7792" y="2009709"/>
                <a:ext cx="5781015" cy="68961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0B5BEA3B-7194-798B-4336-CD32B67CD509}"/>
              </a:ext>
            </a:extLst>
          </p:cNvPr>
          <p:cNvSpPr/>
          <p:nvPr/>
        </p:nvSpPr>
        <p:spPr>
          <a:xfrm>
            <a:off x="108678" y="3056549"/>
            <a:ext cx="11974644" cy="3483489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79C074A-BA88-E926-3C7A-CCB400DF6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18400"/>
            <a:ext cx="2743200" cy="365125"/>
          </a:xfrm>
        </p:spPr>
        <p:txBody>
          <a:bodyPr/>
          <a:lstStyle/>
          <a:p>
            <a:fld id="{6BF0A50E-837F-4AA1-B85A-F3C4DA99FB33}" type="slidenum">
              <a:rPr lang="de-DE" sz="1600" smtClean="0"/>
              <a:t>7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4250397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75788590-C7F8-D595-91BA-7D03BB21C58D}"/>
              </a:ext>
            </a:extLst>
          </p:cNvPr>
          <p:cNvSpPr/>
          <p:nvPr/>
        </p:nvSpPr>
        <p:spPr>
          <a:xfrm>
            <a:off x="109322" y="1852368"/>
            <a:ext cx="11974644" cy="1206065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4F6E2AF8-72B8-E728-0EC2-499A22EC17CA}"/>
              </a:ext>
            </a:extLst>
          </p:cNvPr>
          <p:cNvSpPr/>
          <p:nvPr/>
        </p:nvSpPr>
        <p:spPr>
          <a:xfrm>
            <a:off x="108678" y="3056550"/>
            <a:ext cx="11974644" cy="3684467"/>
          </a:xfrm>
          <a:prstGeom prst="rect">
            <a:avLst/>
          </a:prstGeom>
          <a:noFill/>
          <a:ln w="19050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C14993-4488-2737-1E4D-D3C31CFE8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411" y="251462"/>
            <a:ext cx="10435542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Полная и материальная производные в случае подвижного контрольного объема и подвижной точки наблюдения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CF1CDD90-16D0-48BC-0C91-06F7201D92A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62260" y="1921768"/>
                <a:ext cx="6088020" cy="6768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19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ru-RU" sz="19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en-US" sz="1900" b="1" i="0">
                          <a:latin typeface="Cambria Math" panose="02040503050406030204" pitchFamily="18" charset="0"/>
                        </a:rPr>
                        <m:t>𝐅</m:t>
                      </m:r>
                      <m:d>
                        <m:dPr>
                          <m:ctrlPr>
                            <a:rPr lang="en-US" sz="19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sz="19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190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DE" sz="19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19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DE" sz="19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 sz="1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9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900" b="1" i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d>
                                <m:dPr>
                                  <m:ctrlPr>
                                    <a:rPr lang="en-US" sz="19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9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d>
                                    <m:dPr>
                                      <m:ctrlP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900">
                                          <a:latin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190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900" smtClean="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sz="1900" i="1" smtClean="0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90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900" b="1" i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d>
                                <m:dPr>
                                  <m:ctrlPr>
                                    <a:rPr lang="en-US" sz="19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900" b="1" i="1" smtClean="0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d>
                                    <m:dPr>
                                      <m:ctrlP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1900" smtClean="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1900" i="1" smtClean="0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ru-RU" sz="1900" b="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6" name="Объект 2">
                <a:extLst>
                  <a:ext uri="{FF2B5EF4-FFF2-40B4-BE49-F238E27FC236}">
                    <a16:creationId xmlns:a16="http://schemas.microsoft.com/office/drawing/2014/main" id="{CF1CDD90-16D0-48BC-0C91-06F7201D92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260" y="1921768"/>
                <a:ext cx="6088020" cy="6768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Rettangolo 20">
            <a:extLst>
              <a:ext uri="{FF2B5EF4-FFF2-40B4-BE49-F238E27FC236}">
                <a16:creationId xmlns:a16="http://schemas.microsoft.com/office/drawing/2014/main" id="{20C8E328-7C87-DA19-AD9E-694DDE76EF18}"/>
              </a:ext>
            </a:extLst>
          </p:cNvPr>
          <p:cNvSpPr/>
          <p:nvPr/>
        </p:nvSpPr>
        <p:spPr>
          <a:xfrm>
            <a:off x="1083618" y="3287384"/>
            <a:ext cx="2220330" cy="1169864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3" name="Ovale 31">
            <a:extLst>
              <a:ext uri="{FF2B5EF4-FFF2-40B4-BE49-F238E27FC236}">
                <a16:creationId xmlns:a16="http://schemas.microsoft.com/office/drawing/2014/main" id="{F3680B66-907E-34C6-B42F-1B78AFE38CA5}"/>
              </a:ext>
            </a:extLst>
          </p:cNvPr>
          <p:cNvSpPr/>
          <p:nvPr/>
        </p:nvSpPr>
        <p:spPr>
          <a:xfrm>
            <a:off x="2814049" y="3445992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4" name="Ovale 41">
            <a:extLst>
              <a:ext uri="{FF2B5EF4-FFF2-40B4-BE49-F238E27FC236}">
                <a16:creationId xmlns:a16="http://schemas.microsoft.com/office/drawing/2014/main" id="{D89C8F4F-C498-1F25-B4AB-6B4AD14C9948}"/>
              </a:ext>
            </a:extLst>
          </p:cNvPr>
          <p:cNvSpPr/>
          <p:nvPr/>
        </p:nvSpPr>
        <p:spPr>
          <a:xfrm>
            <a:off x="585394" y="3510076"/>
            <a:ext cx="365760" cy="365760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6" name="Прямая со стрелкой 55">
            <a:extLst>
              <a:ext uri="{FF2B5EF4-FFF2-40B4-BE49-F238E27FC236}">
                <a16:creationId xmlns:a16="http://schemas.microsoft.com/office/drawing/2014/main" id="{B6695C92-8A46-DA3F-712D-ADF404D2E448}"/>
              </a:ext>
            </a:extLst>
          </p:cNvPr>
          <p:cNvCxnSpPr>
            <a:cxnSpLocks/>
          </p:cNvCxnSpPr>
          <p:nvPr/>
        </p:nvCxnSpPr>
        <p:spPr>
          <a:xfrm flipV="1">
            <a:off x="3179809" y="3483323"/>
            <a:ext cx="348657" cy="10034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DFA2CB48-E20C-00D6-C5BA-0F94D1CEE0FC}"/>
              </a:ext>
            </a:extLst>
          </p:cNvPr>
          <p:cNvCxnSpPr>
            <a:cxnSpLocks/>
            <a:stCxn id="54" idx="6"/>
          </p:cNvCxnSpPr>
          <p:nvPr/>
        </p:nvCxnSpPr>
        <p:spPr>
          <a:xfrm flipV="1">
            <a:off x="951154" y="3615923"/>
            <a:ext cx="523018" cy="770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65" name="Прямая со стрелкой 64">
            <a:extLst>
              <a:ext uri="{FF2B5EF4-FFF2-40B4-BE49-F238E27FC236}">
                <a16:creationId xmlns:a16="http://schemas.microsoft.com/office/drawing/2014/main" id="{48F2DEA7-3659-6C25-2D4D-D86F0A791CBC}"/>
              </a:ext>
            </a:extLst>
          </p:cNvPr>
          <p:cNvCxnSpPr>
            <a:cxnSpLocks/>
          </p:cNvCxnSpPr>
          <p:nvPr/>
        </p:nvCxnSpPr>
        <p:spPr>
          <a:xfrm flipV="1">
            <a:off x="582254" y="4447744"/>
            <a:ext cx="499287" cy="29886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3978922-8934-9193-F51E-F57F45051CC8}"/>
                  </a:ext>
                </a:extLst>
              </p:cNvPr>
              <p:cNvSpPr txBox="1"/>
              <p:nvPr/>
            </p:nvSpPr>
            <p:spPr>
              <a:xfrm>
                <a:off x="363393" y="4538658"/>
                <a:ext cx="12240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𝒓</m:t>
                      </m:r>
                      <m:d>
                        <m:d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53978922-8934-9193-F51E-F57F45051C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393" y="4538658"/>
                <a:ext cx="1224022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8E42168-02FB-4679-B16B-9917B33CF419}"/>
                  </a:ext>
                </a:extLst>
              </p:cNvPr>
              <p:cNvSpPr txBox="1"/>
              <p:nvPr/>
            </p:nvSpPr>
            <p:spPr>
              <a:xfrm rot="354029">
                <a:off x="3284481" y="4223492"/>
                <a:ext cx="103740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smtClean="0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68" name="TextBox 67">
                <a:extLst>
                  <a:ext uri="{FF2B5EF4-FFF2-40B4-BE49-F238E27FC236}">
                    <a16:creationId xmlns:a16="http://schemas.microsoft.com/office/drawing/2014/main" id="{58E42168-02FB-4679-B16B-9917B33CF4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54029">
                <a:off x="3284481" y="4223492"/>
                <a:ext cx="1037407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Ovale 31">
            <a:extLst>
              <a:ext uri="{FF2B5EF4-FFF2-40B4-BE49-F238E27FC236}">
                <a16:creationId xmlns:a16="http://schemas.microsoft.com/office/drawing/2014/main" id="{CD58A74F-7B8D-206F-11D0-D943440122DA}"/>
              </a:ext>
            </a:extLst>
          </p:cNvPr>
          <p:cNvSpPr/>
          <p:nvPr/>
        </p:nvSpPr>
        <p:spPr>
          <a:xfrm>
            <a:off x="2640326" y="3959693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7F8300CA-E32A-F581-ACC7-36EBB026776E}"/>
                  </a:ext>
                </a:extLst>
              </p:cNvPr>
              <p:cNvSpPr txBox="1"/>
              <p:nvPr/>
            </p:nvSpPr>
            <p:spPr>
              <a:xfrm>
                <a:off x="1101996" y="3959477"/>
                <a:ext cx="72726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∡</m:t>
                      </m:r>
                    </m:oMath>
                  </m:oMathPara>
                </a14:m>
                <a:endParaRPr lang="de-DE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73" name="TextBox 72">
                <a:extLst>
                  <a:ext uri="{FF2B5EF4-FFF2-40B4-BE49-F238E27FC236}">
                    <a16:creationId xmlns:a16="http://schemas.microsoft.com/office/drawing/2014/main" id="{7F8300CA-E32A-F581-ACC7-36EBB0267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1996" y="3959477"/>
                <a:ext cx="727267" cy="400110"/>
              </a:xfrm>
              <a:prstGeom prst="rect">
                <a:avLst/>
              </a:prstGeom>
              <a:blipFill>
                <a:blip r:embed="rId6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5" name="Прямая соединительная линия 74">
            <a:extLst>
              <a:ext uri="{FF2B5EF4-FFF2-40B4-BE49-F238E27FC236}">
                <a16:creationId xmlns:a16="http://schemas.microsoft.com/office/drawing/2014/main" id="{387C3AE7-9EB3-D4B7-DE6D-7287BF7BA9A5}"/>
              </a:ext>
            </a:extLst>
          </p:cNvPr>
          <p:cNvCxnSpPr>
            <a:cxnSpLocks/>
          </p:cNvCxnSpPr>
          <p:nvPr/>
        </p:nvCxnSpPr>
        <p:spPr>
          <a:xfrm>
            <a:off x="1403703" y="4224003"/>
            <a:ext cx="40005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812F60FD-BF25-9C84-A1A0-B98D781FD86C}"/>
              </a:ext>
            </a:extLst>
          </p:cNvPr>
          <p:cNvCxnSpPr>
            <a:cxnSpLocks/>
          </p:cNvCxnSpPr>
          <p:nvPr/>
        </p:nvCxnSpPr>
        <p:spPr>
          <a:xfrm flipH="1">
            <a:off x="1352096" y="4224003"/>
            <a:ext cx="49530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638B618-5B4E-A556-33AB-7F8BCADBAA69}"/>
                  </a:ext>
                </a:extLst>
              </p:cNvPr>
              <p:cNvSpPr txBox="1"/>
              <p:nvPr/>
            </p:nvSpPr>
            <p:spPr>
              <a:xfrm>
                <a:off x="1883402" y="2986335"/>
                <a:ext cx="6036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ru-RU" sz="1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638B618-5B4E-A556-33AB-7F8BCADBAA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83402" y="2986335"/>
                <a:ext cx="603627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DE1FEB7C-A182-F24D-D906-939DD0B492AD}"/>
                  </a:ext>
                </a:extLst>
              </p:cNvPr>
              <p:cNvSpPr txBox="1"/>
              <p:nvPr/>
            </p:nvSpPr>
            <p:spPr>
              <a:xfrm>
                <a:off x="1785252" y="4674484"/>
                <a:ext cx="10246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80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ru-RU" sz="1800" b="0" i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DE1FEB7C-A182-F24D-D906-939DD0B492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5252" y="4674484"/>
                <a:ext cx="1024637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1" name="Прямая со стрелкой 80">
            <a:extLst>
              <a:ext uri="{FF2B5EF4-FFF2-40B4-BE49-F238E27FC236}">
                <a16:creationId xmlns:a16="http://schemas.microsoft.com/office/drawing/2014/main" id="{2CBD05D3-2BB0-37C9-C827-619DEA757F6B}"/>
              </a:ext>
            </a:extLst>
          </p:cNvPr>
          <p:cNvCxnSpPr>
            <a:cxnSpLocks/>
            <a:stCxn id="70" idx="6"/>
          </p:cNvCxnSpPr>
          <p:nvPr/>
        </p:nvCxnSpPr>
        <p:spPr>
          <a:xfrm>
            <a:off x="3006086" y="4142573"/>
            <a:ext cx="1231818" cy="12884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82" name="Ovale 41">
            <a:extLst>
              <a:ext uri="{FF2B5EF4-FFF2-40B4-BE49-F238E27FC236}">
                <a16:creationId xmlns:a16="http://schemas.microsoft.com/office/drawing/2014/main" id="{97D166E4-8A0B-777E-AAA1-0F45BC6F259A}"/>
              </a:ext>
            </a:extLst>
          </p:cNvPr>
          <p:cNvSpPr/>
          <p:nvPr/>
        </p:nvSpPr>
        <p:spPr>
          <a:xfrm>
            <a:off x="1982324" y="3885599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3" name="Ovale 41">
            <a:extLst>
              <a:ext uri="{FF2B5EF4-FFF2-40B4-BE49-F238E27FC236}">
                <a16:creationId xmlns:a16="http://schemas.microsoft.com/office/drawing/2014/main" id="{7C95FD10-2230-D4E4-2E11-13C4CFA0935D}"/>
              </a:ext>
            </a:extLst>
          </p:cNvPr>
          <p:cNvSpPr/>
          <p:nvPr/>
        </p:nvSpPr>
        <p:spPr>
          <a:xfrm>
            <a:off x="1606636" y="3431982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4" name="Rettangolo 20">
            <a:extLst>
              <a:ext uri="{FF2B5EF4-FFF2-40B4-BE49-F238E27FC236}">
                <a16:creationId xmlns:a16="http://schemas.microsoft.com/office/drawing/2014/main" id="{C78DBA8E-DB5A-CD9C-87AE-3235991125CC}"/>
              </a:ext>
            </a:extLst>
          </p:cNvPr>
          <p:cNvSpPr/>
          <p:nvPr/>
        </p:nvSpPr>
        <p:spPr>
          <a:xfrm>
            <a:off x="1845506" y="5013164"/>
            <a:ext cx="2220330" cy="1169864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7" name="Ovale 31">
            <a:extLst>
              <a:ext uri="{FF2B5EF4-FFF2-40B4-BE49-F238E27FC236}">
                <a16:creationId xmlns:a16="http://schemas.microsoft.com/office/drawing/2014/main" id="{14FB9193-8B17-6AB1-DBAF-A603B37261A4}"/>
              </a:ext>
            </a:extLst>
          </p:cNvPr>
          <p:cNvSpPr/>
          <p:nvPr/>
        </p:nvSpPr>
        <p:spPr>
          <a:xfrm>
            <a:off x="4237904" y="4975004"/>
            <a:ext cx="365760" cy="365759"/>
          </a:xfrm>
          <a:prstGeom prst="ellips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9" name="Ovale 41">
            <a:extLst>
              <a:ext uri="{FF2B5EF4-FFF2-40B4-BE49-F238E27FC236}">
                <a16:creationId xmlns:a16="http://schemas.microsoft.com/office/drawing/2014/main" id="{62F8CCE8-0826-4582-7AAC-C4D61C657A6B}"/>
              </a:ext>
            </a:extLst>
          </p:cNvPr>
          <p:cNvSpPr/>
          <p:nvPr/>
        </p:nvSpPr>
        <p:spPr>
          <a:xfrm>
            <a:off x="1919612" y="5149281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91" name="Прямая со стрелкой 90">
            <a:extLst>
              <a:ext uri="{FF2B5EF4-FFF2-40B4-BE49-F238E27FC236}">
                <a16:creationId xmlns:a16="http://schemas.microsoft.com/office/drawing/2014/main" id="{F980F987-F06A-32B7-6498-687F2A7CC536}"/>
              </a:ext>
            </a:extLst>
          </p:cNvPr>
          <p:cNvCxnSpPr>
            <a:cxnSpLocks/>
          </p:cNvCxnSpPr>
          <p:nvPr/>
        </p:nvCxnSpPr>
        <p:spPr>
          <a:xfrm flipV="1">
            <a:off x="4601403" y="4989406"/>
            <a:ext cx="348657" cy="10034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3" name="Прямая со стрелкой 92">
            <a:extLst>
              <a:ext uri="{FF2B5EF4-FFF2-40B4-BE49-F238E27FC236}">
                <a16:creationId xmlns:a16="http://schemas.microsoft.com/office/drawing/2014/main" id="{5CEE066F-5E44-FF9E-A115-638D0F17D538}"/>
              </a:ext>
            </a:extLst>
          </p:cNvPr>
          <p:cNvCxnSpPr>
            <a:cxnSpLocks/>
            <a:stCxn id="89" idx="6"/>
          </p:cNvCxnSpPr>
          <p:nvPr/>
        </p:nvCxnSpPr>
        <p:spPr>
          <a:xfrm flipV="1">
            <a:off x="2285372" y="5255128"/>
            <a:ext cx="523018" cy="770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95" name="Прямая со стрелкой 94">
            <a:extLst>
              <a:ext uri="{FF2B5EF4-FFF2-40B4-BE49-F238E27FC236}">
                <a16:creationId xmlns:a16="http://schemas.microsoft.com/office/drawing/2014/main" id="{D9782126-6727-046A-52DA-356891827F40}"/>
              </a:ext>
            </a:extLst>
          </p:cNvPr>
          <p:cNvCxnSpPr>
            <a:cxnSpLocks/>
          </p:cNvCxnSpPr>
          <p:nvPr/>
        </p:nvCxnSpPr>
        <p:spPr>
          <a:xfrm flipV="1">
            <a:off x="582254" y="6173364"/>
            <a:ext cx="1255033" cy="33008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DED23017-6174-85A2-8B8A-6371B42AB574}"/>
                  </a:ext>
                </a:extLst>
              </p:cNvPr>
              <p:cNvSpPr txBox="1"/>
              <p:nvPr/>
            </p:nvSpPr>
            <p:spPr>
              <a:xfrm>
                <a:off x="805498" y="6319145"/>
                <a:ext cx="12240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99" name="TextBox 98">
                <a:extLst>
                  <a:ext uri="{FF2B5EF4-FFF2-40B4-BE49-F238E27FC236}">
                    <a16:creationId xmlns:a16="http://schemas.microsoft.com/office/drawing/2014/main" id="{DED23017-6174-85A2-8B8A-6371B42AB5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498" y="6319145"/>
                <a:ext cx="122402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80EDCE3F-6823-B48D-7F66-B06E192BD1CA}"/>
                  </a:ext>
                </a:extLst>
              </p:cNvPr>
              <p:cNvSpPr txBox="1"/>
              <p:nvPr/>
            </p:nvSpPr>
            <p:spPr>
              <a:xfrm rot="354029">
                <a:off x="3623985" y="6235010"/>
                <a:ext cx="217690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smtClean="0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80EDCE3F-6823-B48D-7F66-B06E192BD1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54029">
                <a:off x="3623985" y="6235010"/>
                <a:ext cx="2176909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1" name="Ovale 31">
            <a:extLst>
              <a:ext uri="{FF2B5EF4-FFF2-40B4-BE49-F238E27FC236}">
                <a16:creationId xmlns:a16="http://schemas.microsoft.com/office/drawing/2014/main" id="{C19B8197-B9AD-D0A0-51DF-F3FC944D3AC1}"/>
              </a:ext>
            </a:extLst>
          </p:cNvPr>
          <p:cNvSpPr/>
          <p:nvPr/>
        </p:nvSpPr>
        <p:spPr>
          <a:xfrm>
            <a:off x="4133112" y="5771769"/>
            <a:ext cx="365760" cy="365759"/>
          </a:xfrm>
          <a:prstGeom prst="ellipse">
            <a:avLst/>
          </a:prstGeom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9AC54BFD-06AD-0A75-C350-B469BD73B18E}"/>
                  </a:ext>
                </a:extLst>
              </p:cNvPr>
              <p:cNvSpPr txBox="1"/>
              <p:nvPr/>
            </p:nvSpPr>
            <p:spPr>
              <a:xfrm>
                <a:off x="1976624" y="5695979"/>
                <a:ext cx="72726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∡</m:t>
                      </m:r>
                    </m:oMath>
                  </m:oMathPara>
                </a14:m>
                <a:endParaRPr lang="de-DE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9AC54BFD-06AD-0A75-C350-B469BD73B1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6624" y="5695979"/>
                <a:ext cx="727267" cy="40011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3" name="Прямая соединительная линия 102">
            <a:extLst>
              <a:ext uri="{FF2B5EF4-FFF2-40B4-BE49-F238E27FC236}">
                <a16:creationId xmlns:a16="http://schemas.microsoft.com/office/drawing/2014/main" id="{0107FF19-10CE-F02A-ECB8-D70E8BCE3402}"/>
              </a:ext>
            </a:extLst>
          </p:cNvPr>
          <p:cNvCxnSpPr>
            <a:cxnSpLocks/>
          </p:cNvCxnSpPr>
          <p:nvPr/>
        </p:nvCxnSpPr>
        <p:spPr>
          <a:xfrm>
            <a:off x="2273360" y="5954001"/>
            <a:ext cx="40005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4" name="Прямая соединительная линия 103">
            <a:extLst>
              <a:ext uri="{FF2B5EF4-FFF2-40B4-BE49-F238E27FC236}">
                <a16:creationId xmlns:a16="http://schemas.microsoft.com/office/drawing/2014/main" id="{7AF84CA6-5853-DF3C-82A3-02FA56511194}"/>
              </a:ext>
            </a:extLst>
          </p:cNvPr>
          <p:cNvCxnSpPr>
            <a:cxnSpLocks/>
          </p:cNvCxnSpPr>
          <p:nvPr/>
        </p:nvCxnSpPr>
        <p:spPr>
          <a:xfrm flipH="1">
            <a:off x="2221753" y="5954001"/>
            <a:ext cx="49530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5" name="Прямая со стрелкой 104">
            <a:extLst>
              <a:ext uri="{FF2B5EF4-FFF2-40B4-BE49-F238E27FC236}">
                <a16:creationId xmlns:a16="http://schemas.microsoft.com/office/drawing/2014/main" id="{63E340F0-FD92-0E05-9F51-1E901ADECDF2}"/>
              </a:ext>
            </a:extLst>
          </p:cNvPr>
          <p:cNvCxnSpPr>
            <a:cxnSpLocks/>
            <a:stCxn id="101" idx="6"/>
          </p:cNvCxnSpPr>
          <p:nvPr/>
        </p:nvCxnSpPr>
        <p:spPr>
          <a:xfrm>
            <a:off x="4498872" y="5954649"/>
            <a:ext cx="921462" cy="9429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6" name="Ovale 41">
            <a:extLst>
              <a:ext uri="{FF2B5EF4-FFF2-40B4-BE49-F238E27FC236}">
                <a16:creationId xmlns:a16="http://schemas.microsoft.com/office/drawing/2014/main" id="{77DC540E-BE57-2625-75A9-6905C15B9791}"/>
              </a:ext>
            </a:extLst>
          </p:cNvPr>
          <p:cNvSpPr/>
          <p:nvPr/>
        </p:nvSpPr>
        <p:spPr>
          <a:xfrm>
            <a:off x="3314574" y="5609010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7" name="Ovale 41">
            <a:extLst>
              <a:ext uri="{FF2B5EF4-FFF2-40B4-BE49-F238E27FC236}">
                <a16:creationId xmlns:a16="http://schemas.microsoft.com/office/drawing/2014/main" id="{2D074C3B-24D0-C3D4-6965-C93573256F4D}"/>
              </a:ext>
            </a:extLst>
          </p:cNvPr>
          <p:cNvSpPr/>
          <p:nvPr/>
        </p:nvSpPr>
        <p:spPr>
          <a:xfrm>
            <a:off x="2938886" y="5155393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8" name="Ovale 31">
            <a:extLst>
              <a:ext uri="{FF2B5EF4-FFF2-40B4-BE49-F238E27FC236}">
                <a16:creationId xmlns:a16="http://schemas.microsoft.com/office/drawing/2014/main" id="{6AE3491B-913A-9AC4-CFE6-831786F4097D}"/>
              </a:ext>
            </a:extLst>
          </p:cNvPr>
          <p:cNvSpPr/>
          <p:nvPr/>
        </p:nvSpPr>
        <p:spPr>
          <a:xfrm>
            <a:off x="287515" y="3952131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09" name="Ovale 31">
            <a:extLst>
              <a:ext uri="{FF2B5EF4-FFF2-40B4-BE49-F238E27FC236}">
                <a16:creationId xmlns:a16="http://schemas.microsoft.com/office/drawing/2014/main" id="{25014A7D-5DED-F5D9-57E3-EF22D9FADB39}"/>
              </a:ext>
            </a:extLst>
          </p:cNvPr>
          <p:cNvSpPr/>
          <p:nvPr/>
        </p:nvSpPr>
        <p:spPr>
          <a:xfrm>
            <a:off x="1419492" y="5518247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10" name="Rettangolo 20">
            <a:extLst>
              <a:ext uri="{FF2B5EF4-FFF2-40B4-BE49-F238E27FC236}">
                <a16:creationId xmlns:a16="http://schemas.microsoft.com/office/drawing/2014/main" id="{98B42D94-7832-0A40-8E1D-F2820CF17408}"/>
              </a:ext>
            </a:extLst>
          </p:cNvPr>
          <p:cNvSpPr/>
          <p:nvPr/>
        </p:nvSpPr>
        <p:spPr>
          <a:xfrm>
            <a:off x="6565406" y="3300667"/>
            <a:ext cx="2220330" cy="1169864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11" name="Ovale 31">
            <a:extLst>
              <a:ext uri="{FF2B5EF4-FFF2-40B4-BE49-F238E27FC236}">
                <a16:creationId xmlns:a16="http://schemas.microsoft.com/office/drawing/2014/main" id="{BECF7ED2-E310-8E20-4E47-F82260D80A15}"/>
              </a:ext>
            </a:extLst>
          </p:cNvPr>
          <p:cNvSpPr/>
          <p:nvPr/>
        </p:nvSpPr>
        <p:spPr>
          <a:xfrm>
            <a:off x="8295837" y="3459275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2" name="Ovale 41">
            <a:extLst>
              <a:ext uri="{FF2B5EF4-FFF2-40B4-BE49-F238E27FC236}">
                <a16:creationId xmlns:a16="http://schemas.microsoft.com/office/drawing/2014/main" id="{0C502C06-FD36-FB98-4B65-8B580349879E}"/>
              </a:ext>
            </a:extLst>
          </p:cNvPr>
          <p:cNvSpPr/>
          <p:nvPr/>
        </p:nvSpPr>
        <p:spPr>
          <a:xfrm>
            <a:off x="6067182" y="3523359"/>
            <a:ext cx="365760" cy="365760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13" name="Прямая со стрелкой 112">
            <a:extLst>
              <a:ext uri="{FF2B5EF4-FFF2-40B4-BE49-F238E27FC236}">
                <a16:creationId xmlns:a16="http://schemas.microsoft.com/office/drawing/2014/main" id="{B0B2294F-041B-C2F6-128D-0291504D3D35}"/>
              </a:ext>
            </a:extLst>
          </p:cNvPr>
          <p:cNvCxnSpPr>
            <a:cxnSpLocks/>
          </p:cNvCxnSpPr>
          <p:nvPr/>
        </p:nvCxnSpPr>
        <p:spPr>
          <a:xfrm flipV="1">
            <a:off x="8661597" y="3496606"/>
            <a:ext cx="348657" cy="10034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4" name="Прямая со стрелкой 113">
            <a:extLst>
              <a:ext uri="{FF2B5EF4-FFF2-40B4-BE49-F238E27FC236}">
                <a16:creationId xmlns:a16="http://schemas.microsoft.com/office/drawing/2014/main" id="{E2DA57E5-C029-3D4B-0688-865EA417087B}"/>
              </a:ext>
            </a:extLst>
          </p:cNvPr>
          <p:cNvCxnSpPr>
            <a:cxnSpLocks/>
            <a:stCxn id="112" idx="6"/>
          </p:cNvCxnSpPr>
          <p:nvPr/>
        </p:nvCxnSpPr>
        <p:spPr>
          <a:xfrm flipV="1">
            <a:off x="6432942" y="3629206"/>
            <a:ext cx="523018" cy="770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5" name="Прямая со стрелкой 114">
            <a:extLst>
              <a:ext uri="{FF2B5EF4-FFF2-40B4-BE49-F238E27FC236}">
                <a16:creationId xmlns:a16="http://schemas.microsoft.com/office/drawing/2014/main" id="{663EEB19-3401-D272-70A6-02282F8C125A}"/>
              </a:ext>
            </a:extLst>
          </p:cNvPr>
          <p:cNvCxnSpPr>
            <a:cxnSpLocks/>
          </p:cNvCxnSpPr>
          <p:nvPr/>
        </p:nvCxnSpPr>
        <p:spPr>
          <a:xfrm flipV="1">
            <a:off x="6067182" y="4461027"/>
            <a:ext cx="496147" cy="329386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31723368-C724-F7B6-A6EB-12CD64EF7BB8}"/>
                  </a:ext>
                </a:extLst>
              </p:cNvPr>
              <p:cNvSpPr txBox="1"/>
              <p:nvPr/>
            </p:nvSpPr>
            <p:spPr>
              <a:xfrm>
                <a:off x="5875101" y="4551491"/>
                <a:ext cx="12240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𝒓</m:t>
                      </m:r>
                      <m:d>
                        <m:d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16" name="TextBox 115">
                <a:extLst>
                  <a:ext uri="{FF2B5EF4-FFF2-40B4-BE49-F238E27FC236}">
                    <a16:creationId xmlns:a16="http://schemas.microsoft.com/office/drawing/2014/main" id="{31723368-C724-F7B6-A6EB-12CD64EF7B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75101" y="4551491"/>
                <a:ext cx="1224022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9DA0D114-D3DB-CE12-11FE-1A884EEE0061}"/>
                  </a:ext>
                </a:extLst>
              </p:cNvPr>
              <p:cNvSpPr txBox="1"/>
              <p:nvPr/>
            </p:nvSpPr>
            <p:spPr>
              <a:xfrm rot="489730">
                <a:off x="8765739" y="4248730"/>
                <a:ext cx="103740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smtClean="0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17" name="TextBox 116">
                <a:extLst>
                  <a:ext uri="{FF2B5EF4-FFF2-40B4-BE49-F238E27FC236}">
                    <a16:creationId xmlns:a16="http://schemas.microsoft.com/office/drawing/2014/main" id="{9DA0D114-D3DB-CE12-11FE-1A884EEE00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489730">
                <a:off x="8765739" y="4248730"/>
                <a:ext cx="1037407" cy="36933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8" name="Ovale 31">
            <a:extLst>
              <a:ext uri="{FF2B5EF4-FFF2-40B4-BE49-F238E27FC236}">
                <a16:creationId xmlns:a16="http://schemas.microsoft.com/office/drawing/2014/main" id="{E57EF1BB-8FA1-A695-E968-1E5B459B7E16}"/>
              </a:ext>
            </a:extLst>
          </p:cNvPr>
          <p:cNvSpPr/>
          <p:nvPr/>
        </p:nvSpPr>
        <p:spPr>
          <a:xfrm>
            <a:off x="8122114" y="3972976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C6BC9810-BEA2-A490-B796-89E46080E5E1}"/>
                  </a:ext>
                </a:extLst>
              </p:cNvPr>
              <p:cNvSpPr txBox="1"/>
              <p:nvPr/>
            </p:nvSpPr>
            <p:spPr>
              <a:xfrm>
                <a:off x="6583784" y="3972760"/>
                <a:ext cx="72726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∡</m:t>
                      </m:r>
                    </m:oMath>
                  </m:oMathPara>
                </a14:m>
                <a:endParaRPr lang="de-DE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19" name="TextBox 118">
                <a:extLst>
                  <a:ext uri="{FF2B5EF4-FFF2-40B4-BE49-F238E27FC236}">
                    <a16:creationId xmlns:a16="http://schemas.microsoft.com/office/drawing/2014/main" id="{C6BC9810-BEA2-A490-B796-89E46080E5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3784" y="3972760"/>
                <a:ext cx="727267" cy="400110"/>
              </a:xfrm>
              <a:prstGeom prst="rect">
                <a:avLst/>
              </a:prstGeom>
              <a:blipFill>
                <a:blip r:embed="rId14"/>
                <a:stretch>
                  <a:fillRect b="-1538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0" name="Прямая соединительная линия 119">
            <a:extLst>
              <a:ext uri="{FF2B5EF4-FFF2-40B4-BE49-F238E27FC236}">
                <a16:creationId xmlns:a16="http://schemas.microsoft.com/office/drawing/2014/main" id="{AE5A2F97-FC7B-EF2B-DDB6-6ACCC396A283}"/>
              </a:ext>
            </a:extLst>
          </p:cNvPr>
          <p:cNvCxnSpPr>
            <a:cxnSpLocks/>
          </p:cNvCxnSpPr>
          <p:nvPr/>
        </p:nvCxnSpPr>
        <p:spPr>
          <a:xfrm>
            <a:off x="6885491" y="4237286"/>
            <a:ext cx="40005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>
            <a:extLst>
              <a:ext uri="{FF2B5EF4-FFF2-40B4-BE49-F238E27FC236}">
                <a16:creationId xmlns:a16="http://schemas.microsoft.com/office/drawing/2014/main" id="{583A63FB-3841-50A1-F9D0-0F389515F1E4}"/>
              </a:ext>
            </a:extLst>
          </p:cNvPr>
          <p:cNvCxnSpPr>
            <a:cxnSpLocks/>
          </p:cNvCxnSpPr>
          <p:nvPr/>
        </p:nvCxnSpPr>
        <p:spPr>
          <a:xfrm flipH="1">
            <a:off x="6833884" y="4237286"/>
            <a:ext cx="49530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24" name="Прямая со стрелкой 123">
            <a:extLst>
              <a:ext uri="{FF2B5EF4-FFF2-40B4-BE49-F238E27FC236}">
                <a16:creationId xmlns:a16="http://schemas.microsoft.com/office/drawing/2014/main" id="{66C7AD5D-85DC-68A1-3030-87B28F508C55}"/>
              </a:ext>
            </a:extLst>
          </p:cNvPr>
          <p:cNvCxnSpPr>
            <a:cxnSpLocks/>
            <a:stCxn id="118" idx="6"/>
          </p:cNvCxnSpPr>
          <p:nvPr/>
        </p:nvCxnSpPr>
        <p:spPr>
          <a:xfrm>
            <a:off x="8487874" y="4155856"/>
            <a:ext cx="1168555" cy="15998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5" name="Ovale 41">
            <a:extLst>
              <a:ext uri="{FF2B5EF4-FFF2-40B4-BE49-F238E27FC236}">
                <a16:creationId xmlns:a16="http://schemas.microsoft.com/office/drawing/2014/main" id="{91ADACE1-E24D-2BB4-B060-193273F82AF0}"/>
              </a:ext>
            </a:extLst>
          </p:cNvPr>
          <p:cNvSpPr/>
          <p:nvPr/>
        </p:nvSpPr>
        <p:spPr>
          <a:xfrm>
            <a:off x="7464112" y="3898882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26" name="Ovale 41">
            <a:extLst>
              <a:ext uri="{FF2B5EF4-FFF2-40B4-BE49-F238E27FC236}">
                <a16:creationId xmlns:a16="http://schemas.microsoft.com/office/drawing/2014/main" id="{D5AB02C1-786D-B4DC-8A15-A71A4FF0476E}"/>
              </a:ext>
            </a:extLst>
          </p:cNvPr>
          <p:cNvSpPr/>
          <p:nvPr/>
        </p:nvSpPr>
        <p:spPr>
          <a:xfrm>
            <a:off x="7088424" y="3445265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42" name="Ovale 31">
            <a:extLst>
              <a:ext uri="{FF2B5EF4-FFF2-40B4-BE49-F238E27FC236}">
                <a16:creationId xmlns:a16="http://schemas.microsoft.com/office/drawing/2014/main" id="{0785DB8D-28B8-00B1-DA1D-99FD4E2723CD}"/>
              </a:ext>
            </a:extLst>
          </p:cNvPr>
          <p:cNvSpPr/>
          <p:nvPr/>
        </p:nvSpPr>
        <p:spPr>
          <a:xfrm>
            <a:off x="5894382" y="4014822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C3CCE8D6-FD93-482C-35D4-E79EFE70B5AF}"/>
                  </a:ext>
                </a:extLst>
              </p:cNvPr>
              <p:cNvSpPr txBox="1"/>
              <p:nvPr/>
            </p:nvSpPr>
            <p:spPr>
              <a:xfrm>
                <a:off x="7388682" y="2982054"/>
                <a:ext cx="60362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ru-RU" sz="1800" b="0" i="1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44" name="TextBox 143">
                <a:extLst>
                  <a:ext uri="{FF2B5EF4-FFF2-40B4-BE49-F238E27FC236}">
                    <a16:creationId xmlns:a16="http://schemas.microsoft.com/office/drawing/2014/main" id="{C3CCE8D6-FD93-482C-35D4-E79EFE70B5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8682" y="2982054"/>
                <a:ext cx="60362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3" name="Прямая со стрелкой 162">
            <a:extLst>
              <a:ext uri="{FF2B5EF4-FFF2-40B4-BE49-F238E27FC236}">
                <a16:creationId xmlns:a16="http://schemas.microsoft.com/office/drawing/2014/main" id="{45B6F297-9245-8D53-421A-5956C486051F}"/>
              </a:ext>
            </a:extLst>
          </p:cNvPr>
          <p:cNvCxnSpPr>
            <a:cxnSpLocks/>
          </p:cNvCxnSpPr>
          <p:nvPr/>
        </p:nvCxnSpPr>
        <p:spPr>
          <a:xfrm>
            <a:off x="3316361" y="3877927"/>
            <a:ext cx="1021242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6" name="Прямая со стрелкой 165">
            <a:extLst>
              <a:ext uri="{FF2B5EF4-FFF2-40B4-BE49-F238E27FC236}">
                <a16:creationId xmlns:a16="http://schemas.microsoft.com/office/drawing/2014/main" id="{989CC13B-4262-0A1C-9904-C16C0BAD4F5C}"/>
              </a:ext>
            </a:extLst>
          </p:cNvPr>
          <p:cNvCxnSpPr>
            <a:cxnSpLocks/>
          </p:cNvCxnSpPr>
          <p:nvPr/>
        </p:nvCxnSpPr>
        <p:spPr>
          <a:xfrm>
            <a:off x="4075438" y="5641879"/>
            <a:ext cx="1021242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18882651-4202-AA88-2F96-DE7216D2B9A3}"/>
                  </a:ext>
                </a:extLst>
              </p:cNvPr>
              <p:cNvSpPr txBox="1"/>
              <p:nvPr/>
            </p:nvSpPr>
            <p:spPr>
              <a:xfrm>
                <a:off x="4014543" y="5293838"/>
                <a:ext cx="126429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>
                              <a:latin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  <m:d>
                        <m:dPr>
                          <m:ctrlPr>
                            <a:rPr lang="ru-RU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67" name="TextBox 166">
                <a:extLst>
                  <a:ext uri="{FF2B5EF4-FFF2-40B4-BE49-F238E27FC236}">
                    <a16:creationId xmlns:a16="http://schemas.microsoft.com/office/drawing/2014/main" id="{18882651-4202-AA88-2F96-DE7216D2B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4543" y="5293838"/>
                <a:ext cx="1264290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D04377FE-A519-2998-9341-8BC58E00A1E8}"/>
                  </a:ext>
                </a:extLst>
              </p:cNvPr>
              <p:cNvSpPr txBox="1"/>
              <p:nvPr/>
            </p:nvSpPr>
            <p:spPr>
              <a:xfrm>
                <a:off x="7271200" y="4654836"/>
                <a:ext cx="102463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80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80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m:rPr>
                          <m:sty m:val="p"/>
                        </m:rPr>
                        <a:rPr lang="en-US" sz="1800" b="0" i="0" smtClean="0">
                          <a:latin typeface="Cambria Math" panose="02040503050406030204" pitchFamily="18" charset="0"/>
                        </a:rPr>
                        <m:t>t</m:t>
                      </m:r>
                      <m:r>
                        <a:rPr lang="ru-RU" sz="1800" b="0" i="0" smtClean="0">
                          <a:latin typeface="Cambria Math" panose="02040503050406030204" pitchFamily="18" charset="0"/>
                        </a:rPr>
                        <m:t>: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69" name="TextBox 168">
                <a:extLst>
                  <a:ext uri="{FF2B5EF4-FFF2-40B4-BE49-F238E27FC236}">
                    <a16:creationId xmlns:a16="http://schemas.microsoft.com/office/drawing/2014/main" id="{D04377FE-A519-2998-9341-8BC58E00A1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1200" y="4654836"/>
                <a:ext cx="1024637" cy="369332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0" name="Rettangolo 20">
            <a:extLst>
              <a:ext uri="{FF2B5EF4-FFF2-40B4-BE49-F238E27FC236}">
                <a16:creationId xmlns:a16="http://schemas.microsoft.com/office/drawing/2014/main" id="{42A3D202-CE09-051B-4F19-E3A0A11C1E20}"/>
              </a:ext>
            </a:extLst>
          </p:cNvPr>
          <p:cNvSpPr/>
          <p:nvPr/>
        </p:nvSpPr>
        <p:spPr>
          <a:xfrm>
            <a:off x="7368823" y="4999159"/>
            <a:ext cx="2220330" cy="1169864"/>
          </a:xfrm>
          <a:prstGeom prst="rect">
            <a:avLst/>
          </a:prstGeom>
          <a:solidFill>
            <a:srgbClr val="000000">
              <a:alpha val="5000"/>
            </a:srgbClr>
          </a:solidFill>
          <a:ln w="180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1" name="Ovale 31">
            <a:extLst>
              <a:ext uri="{FF2B5EF4-FFF2-40B4-BE49-F238E27FC236}">
                <a16:creationId xmlns:a16="http://schemas.microsoft.com/office/drawing/2014/main" id="{8AAB7A2F-24F8-C8D2-8F14-A33FD7276992}"/>
              </a:ext>
            </a:extLst>
          </p:cNvPr>
          <p:cNvSpPr/>
          <p:nvPr/>
        </p:nvSpPr>
        <p:spPr>
          <a:xfrm>
            <a:off x="9767044" y="4965890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72" name="Ovale 41">
            <a:extLst>
              <a:ext uri="{FF2B5EF4-FFF2-40B4-BE49-F238E27FC236}">
                <a16:creationId xmlns:a16="http://schemas.microsoft.com/office/drawing/2014/main" id="{8F2E84B1-5770-3BB4-5DB9-56C5E03B386A}"/>
              </a:ext>
            </a:extLst>
          </p:cNvPr>
          <p:cNvSpPr/>
          <p:nvPr/>
        </p:nvSpPr>
        <p:spPr>
          <a:xfrm>
            <a:off x="7442929" y="5135276"/>
            <a:ext cx="365760" cy="365760"/>
          </a:xfrm>
          <a:prstGeom prst="ellipse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73" name="Прямая со стрелкой 172">
            <a:extLst>
              <a:ext uri="{FF2B5EF4-FFF2-40B4-BE49-F238E27FC236}">
                <a16:creationId xmlns:a16="http://schemas.microsoft.com/office/drawing/2014/main" id="{6C3CDB53-60C7-F677-6B88-8EC60B3CD01D}"/>
              </a:ext>
            </a:extLst>
          </p:cNvPr>
          <p:cNvCxnSpPr>
            <a:cxnSpLocks/>
          </p:cNvCxnSpPr>
          <p:nvPr/>
        </p:nvCxnSpPr>
        <p:spPr>
          <a:xfrm flipV="1">
            <a:off x="10130543" y="4980292"/>
            <a:ext cx="348657" cy="100347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4" name="Прямая со стрелкой 173">
            <a:extLst>
              <a:ext uri="{FF2B5EF4-FFF2-40B4-BE49-F238E27FC236}">
                <a16:creationId xmlns:a16="http://schemas.microsoft.com/office/drawing/2014/main" id="{6606E1F9-6EE0-A427-E72A-5D01CD5110BD}"/>
              </a:ext>
            </a:extLst>
          </p:cNvPr>
          <p:cNvCxnSpPr>
            <a:cxnSpLocks/>
            <a:stCxn id="172" idx="6"/>
          </p:cNvCxnSpPr>
          <p:nvPr/>
        </p:nvCxnSpPr>
        <p:spPr>
          <a:xfrm flipV="1">
            <a:off x="7808689" y="5241123"/>
            <a:ext cx="523018" cy="77033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5" name="Прямая со стрелкой 174">
            <a:extLst>
              <a:ext uri="{FF2B5EF4-FFF2-40B4-BE49-F238E27FC236}">
                <a16:creationId xmlns:a16="http://schemas.microsoft.com/office/drawing/2014/main" id="{7599C54D-AFF4-6094-2B4F-459856690CE3}"/>
              </a:ext>
            </a:extLst>
          </p:cNvPr>
          <p:cNvCxnSpPr>
            <a:cxnSpLocks/>
          </p:cNvCxnSpPr>
          <p:nvPr/>
        </p:nvCxnSpPr>
        <p:spPr>
          <a:xfrm flipV="1">
            <a:off x="6101613" y="6167713"/>
            <a:ext cx="1302416" cy="363285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9F29B97B-1DC4-4B9C-29FA-9B694EB0AA9D}"/>
                  </a:ext>
                </a:extLst>
              </p:cNvPr>
              <p:cNvSpPr txBox="1"/>
              <p:nvPr/>
            </p:nvSpPr>
            <p:spPr>
              <a:xfrm rot="354029">
                <a:off x="9797471" y="6030201"/>
                <a:ext cx="2393445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smtClean="0">
                          <a:latin typeface="Cambria Math" panose="02040503050406030204" pitchFamily="18" charset="0"/>
                        </a:rPr>
                        <m:t>𝐯</m:t>
                      </m:r>
                      <m:d>
                        <m:dPr>
                          <m:ctrlPr>
                            <a:rPr lang="en-US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76" name="TextBox 175">
                <a:extLst>
                  <a:ext uri="{FF2B5EF4-FFF2-40B4-BE49-F238E27FC236}">
                    <a16:creationId xmlns:a16="http://schemas.microsoft.com/office/drawing/2014/main" id="{9F29B97B-1DC4-4B9C-29FA-9B694EB0AA9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354029">
                <a:off x="9797471" y="6030201"/>
                <a:ext cx="2393445" cy="36933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7" name="Ovale 31">
            <a:extLst>
              <a:ext uri="{FF2B5EF4-FFF2-40B4-BE49-F238E27FC236}">
                <a16:creationId xmlns:a16="http://schemas.microsoft.com/office/drawing/2014/main" id="{44EC11CF-7A4E-F6C2-98D6-D55DB05BD37C}"/>
              </a:ext>
            </a:extLst>
          </p:cNvPr>
          <p:cNvSpPr/>
          <p:nvPr/>
        </p:nvSpPr>
        <p:spPr>
          <a:xfrm>
            <a:off x="9656429" y="5757764"/>
            <a:ext cx="365760" cy="365759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844862A2-1E3E-9E81-93BC-A04A1CB161D7}"/>
                  </a:ext>
                </a:extLst>
              </p:cNvPr>
              <p:cNvSpPr txBox="1"/>
              <p:nvPr/>
            </p:nvSpPr>
            <p:spPr>
              <a:xfrm>
                <a:off x="7499941" y="5681974"/>
                <a:ext cx="727267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000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latin typeface="Cambria Math" panose="02040503050406030204" pitchFamily="18" charset="0"/>
                        </a:rPr>
                        <m:t>∡</m:t>
                      </m:r>
                    </m:oMath>
                  </m:oMathPara>
                </a14:m>
                <a:endParaRPr lang="de-DE" sz="2000" dirty="0">
                  <a:solidFill>
                    <a:schemeClr val="accent5">
                      <a:lumMod val="7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78" name="TextBox 177">
                <a:extLst>
                  <a:ext uri="{FF2B5EF4-FFF2-40B4-BE49-F238E27FC236}">
                    <a16:creationId xmlns:a16="http://schemas.microsoft.com/office/drawing/2014/main" id="{844862A2-1E3E-9E81-93BC-A04A1CB161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9941" y="5681974"/>
                <a:ext cx="727267" cy="40011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9" name="Прямая соединительная линия 178">
            <a:extLst>
              <a:ext uri="{FF2B5EF4-FFF2-40B4-BE49-F238E27FC236}">
                <a16:creationId xmlns:a16="http://schemas.microsoft.com/office/drawing/2014/main" id="{B40D4CDC-C2CF-8490-18A6-4B03A8B85FC4}"/>
              </a:ext>
            </a:extLst>
          </p:cNvPr>
          <p:cNvCxnSpPr>
            <a:cxnSpLocks/>
          </p:cNvCxnSpPr>
          <p:nvPr/>
        </p:nvCxnSpPr>
        <p:spPr>
          <a:xfrm>
            <a:off x="7796677" y="5939996"/>
            <a:ext cx="40005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0" name="Прямая соединительная линия 179">
            <a:extLst>
              <a:ext uri="{FF2B5EF4-FFF2-40B4-BE49-F238E27FC236}">
                <a16:creationId xmlns:a16="http://schemas.microsoft.com/office/drawing/2014/main" id="{47296225-2823-F96A-EE3B-82C90F3DA268}"/>
              </a:ext>
            </a:extLst>
          </p:cNvPr>
          <p:cNvCxnSpPr>
            <a:cxnSpLocks/>
          </p:cNvCxnSpPr>
          <p:nvPr/>
        </p:nvCxnSpPr>
        <p:spPr>
          <a:xfrm flipH="1">
            <a:off x="7745070" y="5939996"/>
            <a:ext cx="49530" cy="229027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81" name="Прямая со стрелкой 180">
            <a:extLst>
              <a:ext uri="{FF2B5EF4-FFF2-40B4-BE49-F238E27FC236}">
                <a16:creationId xmlns:a16="http://schemas.microsoft.com/office/drawing/2014/main" id="{66C0763E-428A-545E-8CB6-9AAF2947A8E6}"/>
              </a:ext>
            </a:extLst>
          </p:cNvPr>
          <p:cNvCxnSpPr>
            <a:cxnSpLocks/>
            <a:stCxn id="177" idx="6"/>
          </p:cNvCxnSpPr>
          <p:nvPr/>
        </p:nvCxnSpPr>
        <p:spPr>
          <a:xfrm>
            <a:off x="10022189" y="5940644"/>
            <a:ext cx="921462" cy="9429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2" name="Ovale 41">
            <a:extLst>
              <a:ext uri="{FF2B5EF4-FFF2-40B4-BE49-F238E27FC236}">
                <a16:creationId xmlns:a16="http://schemas.microsoft.com/office/drawing/2014/main" id="{813E4817-9EE9-8118-0C67-F817BC4A185E}"/>
              </a:ext>
            </a:extLst>
          </p:cNvPr>
          <p:cNvSpPr/>
          <p:nvPr/>
        </p:nvSpPr>
        <p:spPr>
          <a:xfrm>
            <a:off x="8837891" y="5595005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3" name="Ovale 41">
            <a:extLst>
              <a:ext uri="{FF2B5EF4-FFF2-40B4-BE49-F238E27FC236}">
                <a16:creationId xmlns:a16="http://schemas.microsoft.com/office/drawing/2014/main" id="{7755EBFD-6E5B-A92D-B1E5-8C720737F522}"/>
              </a:ext>
            </a:extLst>
          </p:cNvPr>
          <p:cNvSpPr/>
          <p:nvPr/>
        </p:nvSpPr>
        <p:spPr>
          <a:xfrm>
            <a:off x="8429030" y="5140962"/>
            <a:ext cx="365760" cy="365760"/>
          </a:xfrm>
          <a:prstGeom prst="ellipse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84" name="Ovale 31">
            <a:extLst>
              <a:ext uri="{FF2B5EF4-FFF2-40B4-BE49-F238E27FC236}">
                <a16:creationId xmlns:a16="http://schemas.microsoft.com/office/drawing/2014/main" id="{3423D3DB-9B4B-1C27-5A0E-F5A495CF4A67}"/>
              </a:ext>
            </a:extLst>
          </p:cNvPr>
          <p:cNvSpPr/>
          <p:nvPr/>
        </p:nvSpPr>
        <p:spPr>
          <a:xfrm>
            <a:off x="6933292" y="5493371"/>
            <a:ext cx="365760" cy="365759"/>
          </a:xfrm>
          <a:prstGeom prst="ellipse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 anchor="ctr" anchorCtr="1"/>
          <a:lstStyle/>
          <a:p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185" name="Прямая со стрелкой 184">
            <a:extLst>
              <a:ext uri="{FF2B5EF4-FFF2-40B4-BE49-F238E27FC236}">
                <a16:creationId xmlns:a16="http://schemas.microsoft.com/office/drawing/2014/main" id="{FAC0CE1E-8462-F0A4-852F-6EFE3F7B5000}"/>
              </a:ext>
            </a:extLst>
          </p:cNvPr>
          <p:cNvCxnSpPr>
            <a:cxnSpLocks/>
          </p:cNvCxnSpPr>
          <p:nvPr/>
        </p:nvCxnSpPr>
        <p:spPr>
          <a:xfrm>
            <a:off x="9598755" y="5627874"/>
            <a:ext cx="1021242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7" name="Прямая со стрелкой 186">
            <a:extLst>
              <a:ext uri="{FF2B5EF4-FFF2-40B4-BE49-F238E27FC236}">
                <a16:creationId xmlns:a16="http://schemas.microsoft.com/office/drawing/2014/main" id="{BDC7006A-F404-1A6D-241F-7F6DA6C50403}"/>
              </a:ext>
            </a:extLst>
          </p:cNvPr>
          <p:cNvCxnSpPr>
            <a:cxnSpLocks/>
          </p:cNvCxnSpPr>
          <p:nvPr/>
        </p:nvCxnSpPr>
        <p:spPr>
          <a:xfrm>
            <a:off x="8785736" y="3905279"/>
            <a:ext cx="1021242" cy="0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8" name="TextBox 187">
                <a:extLst>
                  <a:ext uri="{FF2B5EF4-FFF2-40B4-BE49-F238E27FC236}">
                    <a16:creationId xmlns:a16="http://schemas.microsoft.com/office/drawing/2014/main" id="{4A62DFF5-7D0C-5202-0A0A-962D25A63A84}"/>
                  </a:ext>
                </a:extLst>
              </p:cNvPr>
              <p:cNvSpPr txBox="1"/>
              <p:nvPr/>
            </p:nvSpPr>
            <p:spPr>
              <a:xfrm>
                <a:off x="8777795" y="3376786"/>
                <a:ext cx="2180325" cy="629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>
                              <a:latin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  <m:d>
                        <m:dPr>
                          <m:ctrlPr>
                            <a:rPr lang="ru-RU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88" name="TextBox 187">
                <a:extLst>
                  <a:ext uri="{FF2B5EF4-FFF2-40B4-BE49-F238E27FC236}">
                    <a16:creationId xmlns:a16="http://schemas.microsoft.com/office/drawing/2014/main" id="{4A62DFF5-7D0C-5202-0A0A-962D25A63A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77795" y="3376786"/>
                <a:ext cx="2180325" cy="629852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F9EC1D96-F4D4-ABD1-24A1-4C5142D2FFD5}"/>
                  </a:ext>
                </a:extLst>
              </p:cNvPr>
              <p:cNvSpPr txBox="1"/>
              <p:nvPr/>
            </p:nvSpPr>
            <p:spPr>
              <a:xfrm>
                <a:off x="6414424" y="6316841"/>
                <a:ext cx="1224022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 smtClean="0">
                          <a:latin typeface="Cambria Math" panose="02040503050406030204" pitchFamily="18" charset="0"/>
                        </a:rPr>
                        <m:t>𝒓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89" name="TextBox 188">
                <a:extLst>
                  <a:ext uri="{FF2B5EF4-FFF2-40B4-BE49-F238E27FC236}">
                    <a16:creationId xmlns:a16="http://schemas.microsoft.com/office/drawing/2014/main" id="{F9EC1D96-F4D4-ABD1-24A1-4C5142D2FF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14424" y="6316841"/>
                <a:ext cx="1224022" cy="36933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D02789BC-D539-6D81-C6CE-6AD9E6CEBE9C}"/>
                  </a:ext>
                </a:extLst>
              </p:cNvPr>
              <p:cNvSpPr txBox="1"/>
              <p:nvPr/>
            </p:nvSpPr>
            <p:spPr>
              <a:xfrm>
                <a:off x="6364085" y="2584596"/>
                <a:ext cx="5116173" cy="38472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1900" smtClean="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1900" b="1" i="0">
                          <a:latin typeface="Cambria Math" panose="02040503050406030204" pitchFamily="18" charset="0"/>
                        </a:rPr>
                        <m:t>𝐬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9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b="1">
                              <a:latin typeface="Cambria Math" panose="02040503050406030204" pitchFamily="18" charset="0"/>
                            </a:rPr>
                            <m:t>𝐯</m:t>
                          </m:r>
                          <m:d>
                            <m:dPr>
                              <m:ctrlPr>
                                <a:rPr lang="en-US" sz="1900" b="1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b="1" i="1">
                                  <a:latin typeface="Cambria Math" panose="02040503050406030204" pitchFamily="18" charset="0"/>
                                </a:rPr>
                                <m:t>𝒓</m:t>
                              </m:r>
                              <m:d>
                                <m:dPr>
                                  <m:ctrlPr>
                                    <a:rPr lang="en-US" sz="19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900" b="1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1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1900" b="1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19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9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19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  <m:d>
                            <m:dPr>
                              <m:ctrlPr>
                                <a:rPr lang="en-US" sz="19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 sz="1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e>
                      </m:d>
                      <m:r>
                        <m:rPr>
                          <m:sty m:val="p"/>
                        </m:rPr>
                        <a:rPr lang="en-US" sz="1900"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19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1900" i="1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91" name="TextBox 190">
                <a:extLst>
                  <a:ext uri="{FF2B5EF4-FFF2-40B4-BE49-F238E27FC236}">
                    <a16:creationId xmlns:a16="http://schemas.microsoft.com/office/drawing/2014/main" id="{D02789BC-D539-6D81-C6CE-6AD9E6CEBE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4085" y="2584596"/>
                <a:ext cx="5116173" cy="384721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2" name="Rettangolo 20">
            <a:extLst>
              <a:ext uri="{FF2B5EF4-FFF2-40B4-BE49-F238E27FC236}">
                <a16:creationId xmlns:a16="http://schemas.microsoft.com/office/drawing/2014/main" id="{61D089B9-908C-3EB2-6973-416A95885C08}"/>
              </a:ext>
            </a:extLst>
          </p:cNvPr>
          <p:cNvSpPr/>
          <p:nvPr/>
        </p:nvSpPr>
        <p:spPr>
          <a:xfrm>
            <a:off x="6598137" y="4998153"/>
            <a:ext cx="2220330" cy="1169864"/>
          </a:xfrm>
          <a:prstGeom prst="rect">
            <a:avLst/>
          </a:prstGeom>
          <a:noFill/>
          <a:ln w="180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93" name="Rettangolo 20">
            <a:extLst>
              <a:ext uri="{FF2B5EF4-FFF2-40B4-BE49-F238E27FC236}">
                <a16:creationId xmlns:a16="http://schemas.microsoft.com/office/drawing/2014/main" id="{BCA6231F-A781-4FB8-81F3-25AD8DF71791}"/>
              </a:ext>
            </a:extLst>
          </p:cNvPr>
          <p:cNvSpPr/>
          <p:nvPr/>
        </p:nvSpPr>
        <p:spPr>
          <a:xfrm>
            <a:off x="1083618" y="5013164"/>
            <a:ext cx="2220330" cy="1169864"/>
          </a:xfrm>
          <a:prstGeom prst="rect">
            <a:avLst/>
          </a:prstGeom>
          <a:noFill/>
          <a:ln w="180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/>
          <a:lstStyle/>
          <a:p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F604A60E-AF44-9844-AEA3-562F86B746C3}"/>
              </a:ext>
            </a:extLst>
          </p:cNvPr>
          <p:cNvCxnSpPr>
            <a:cxnSpLocks/>
          </p:cNvCxnSpPr>
          <p:nvPr/>
        </p:nvCxnSpPr>
        <p:spPr>
          <a:xfrm>
            <a:off x="5778340" y="1852368"/>
            <a:ext cx="0" cy="4888649"/>
          </a:xfrm>
          <a:prstGeom prst="line">
            <a:avLst/>
          </a:prstGeom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4C1E2E-206F-CB5B-5993-2424A789CAC0}"/>
                  </a:ext>
                </a:extLst>
              </p:cNvPr>
              <p:cNvSpPr txBox="1"/>
              <p:nvPr/>
            </p:nvSpPr>
            <p:spPr>
              <a:xfrm>
                <a:off x="5857844" y="1879656"/>
                <a:ext cx="6166201" cy="65979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19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1900" i="1">
                              <a:latin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r>
                            <a:rPr lang="ru-RU" sz="19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ru-RU" sz="19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1900" b="1" i="0">
                          <a:latin typeface="Cambria Math" panose="02040503050406030204" pitchFamily="18" charset="0"/>
                        </a:rPr>
                        <m:t>𝐅</m:t>
                      </m:r>
                      <m:d>
                        <m:dPr>
                          <m:ctrlPr>
                            <a:rPr lang="en-US" sz="19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900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sz="19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19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ru-RU" sz="1900" i="1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de-DE" sz="19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de-DE" sz="1900" i="1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de-DE" sz="1900">
                                  <a:latin typeface="Cambria Math" panose="02040503050406030204" pitchFamily="18" charset="0"/>
                                </a:rPr>
                                <m:t>lim</m:t>
                              </m:r>
                            </m:e>
                            <m:lim>
                              <m:r>
                                <m:rPr>
                                  <m:sty m:val="p"/>
                                </m:rPr>
                                <a:rPr lang="en-US" sz="1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→0</m:t>
                              </m:r>
                            </m:lim>
                          </m:limLow>
                        </m:fName>
                        <m:e>
                          <m:f>
                            <m:fPr>
                              <m:ctrlPr>
                                <a:rPr lang="en-US" sz="19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900" b="1" i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d>
                                <m:dPr>
                                  <m:ctrlPr>
                                    <a:rPr lang="en-US" sz="19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9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d>
                                    <m:dPr>
                                      <m:ctrlP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+</m:t>
                                      </m:r>
                                      <m:r>
                                        <m:rPr>
                                          <m:sty m:val="p"/>
                                        </m:rPr>
                                        <a:rPr lang="en-US" sz="1900">
                                          <a:latin typeface="Cambria Math" panose="02040503050406030204" pitchFamily="18" charset="0"/>
                                        </a:rPr>
                                        <m:t>Δ</m:t>
                                      </m:r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sz="1900" b="1" i="0">
                                      <a:latin typeface="Cambria Math" panose="02040503050406030204" pitchFamily="18" charset="0"/>
                                    </a:rPr>
                                    <m:t>𝐬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r>
                                    <m:rPr>
                                      <m:sty m:val="p"/>
                                    </m:rPr>
                                    <a:rPr lang="en-US" sz="1900">
                                      <a:latin typeface="Cambria Math" panose="02040503050406030204" pitchFamily="18" charset="0"/>
                                    </a:rPr>
                                    <m:t>Δ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  <m:r>
                                <a:rPr lang="en-US" sz="1900" b="1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900" b="1" i="0">
                                  <a:latin typeface="Cambria Math" panose="02040503050406030204" pitchFamily="18" charset="0"/>
                                </a:rPr>
                                <m:t>𝐅</m:t>
                              </m:r>
                              <m:d>
                                <m:dPr>
                                  <m:ctrlPr>
                                    <a:rPr lang="en-US" sz="1900" b="1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1900" b="1" i="1">
                                      <a:latin typeface="Cambria Math" panose="02040503050406030204" pitchFamily="18" charset="0"/>
                                    </a:rPr>
                                    <m:t>𝒓</m:t>
                                  </m:r>
                                  <m:d>
                                    <m:dPr>
                                      <m:ctrlP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900" i="1">
                                          <a:latin typeface="Cambria Math" panose="02040503050406030204" pitchFamily="18" charset="0"/>
                                        </a:rPr>
                                        <m:t>𝑡</m:t>
                                      </m:r>
                                    </m:e>
                                  </m:d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,</m:t>
                                  </m:r>
                                  <m:r>
                                    <a:rPr lang="en-US" sz="1900" i="1">
                                      <a:latin typeface="Cambria Math" panose="02040503050406030204" pitchFamily="18" charset="0"/>
                                    </a:rPr>
                                    <m:t>𝑡</m:t>
                                  </m:r>
                                </m:e>
                              </m:d>
                            </m:num>
                            <m:den>
                              <m:r>
                                <m:rPr>
                                  <m:sty m:val="p"/>
                                </m:rPr>
                                <a:rPr lang="en-US" sz="1900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sz="1900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de-DE" sz="19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A04C1E2E-206F-CB5B-5993-2424A789CA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7844" y="1879656"/>
                <a:ext cx="6166201" cy="659796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5331431-E0D9-84A4-BB3A-64A6624DEF93}"/>
                  </a:ext>
                </a:extLst>
              </p:cNvPr>
              <p:cNvSpPr txBox="1"/>
              <p:nvPr/>
            </p:nvSpPr>
            <p:spPr>
              <a:xfrm>
                <a:off x="9474655" y="5127912"/>
                <a:ext cx="2779411" cy="629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a:rPr lang="ru-RU" i="1">
                              <a:latin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1800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sz="1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 panose="02040503050406030204" pitchFamily="18" charset="0"/>
                                </a:rPr>
                                <m:t>Δ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sz="18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35331431-E0D9-84A4-BB3A-64A6624DEF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74655" y="5127912"/>
                <a:ext cx="2779411" cy="629852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4CC225-6BAD-EA35-EFE6-B47D27F24A38}"/>
                  </a:ext>
                </a:extLst>
              </p:cNvPr>
              <p:cNvSpPr txBox="1"/>
              <p:nvPr/>
            </p:nvSpPr>
            <p:spPr>
              <a:xfrm>
                <a:off x="3235448" y="3365961"/>
                <a:ext cx="2180325" cy="62985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8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800" b="1">
                              <a:latin typeface="Cambria Math" panose="02040503050406030204" pitchFamily="18" charset="0"/>
                            </a:rPr>
                            <m:t>𝐯</m:t>
                          </m:r>
                        </m:e>
                        <m:sub>
                          <m:r>
                            <a:rPr lang="ru-RU" sz="1800" i="1">
                              <a:latin typeface="Cambria Math" panose="02040503050406030204" pitchFamily="18" charset="0"/>
                            </a:rPr>
                            <m:t>∗</m:t>
                          </m:r>
                        </m:sub>
                      </m:sSub>
                      <m:d>
                        <m:dPr>
                          <m:ctrlPr>
                            <a:rPr lang="ru-RU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b="1" i="1">
                              <a:latin typeface="Cambria Math" panose="02040503050406030204" pitchFamily="18" charset="0"/>
                            </a:rPr>
                            <m:t>𝒓</m:t>
                          </m:r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E4CC225-6BAD-EA35-EFE6-B47D27F24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448" y="3365961"/>
                <a:ext cx="2180325" cy="629852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4584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A79168-8205-539C-8F91-E88392D5FFA4}"/>
                  </a:ext>
                </a:extLst>
              </p:cNvPr>
              <p:cNvSpPr txBox="1"/>
              <p:nvPr/>
            </p:nvSpPr>
            <p:spPr>
              <a:xfrm>
                <a:off x="838199" y="1870263"/>
                <a:ext cx="10325464" cy="4622612"/>
              </a:xfrm>
              <a:prstGeom prst="rect">
                <a:avLst/>
              </a:prstGeom>
              <a:noFill/>
            </p:spPr>
            <p:txBody>
              <a:bodyPr wrap="square" anchor="ctr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000" b="0" dirty="0"/>
                  <a:t>Предположение: </a:t>
                </a:r>
                <a:br>
                  <a:rPr lang="ru-RU" sz="2000" b="0" dirty="0"/>
                </a:br>
                <a:r>
                  <a:rPr lang="ru-RU" sz="2000" b="0" dirty="0"/>
                  <a:t>запишем уравнение Максвелла с использованием материальной производной.</a:t>
                </a:r>
                <a:br>
                  <a:rPr lang="ru-RU" sz="2000" b="0" i="1" dirty="0">
                    <a:latin typeface="Cambria Math" panose="02040503050406030204" pitchFamily="18" charset="0"/>
                  </a:rPr>
                </a:b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𝑫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000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ru-RU" sz="2000" b="0" i="0" smtClean="0">
                          <a:latin typeface="Cambria Math" panose="02040503050406030204" pitchFamily="18" charset="0"/>
                        </a:rPr>
                        <m:t>      </m:t>
                      </m:r>
                      <m:r>
                        <a:rPr lang="de-DE" sz="2000" dirty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ru-RU" sz="2000" b="0" i="0" dirty="0" smtClean="0">
                          <a:latin typeface="Cambria Math" panose="02040503050406030204" pitchFamily="18" charset="0"/>
                        </a:rPr>
                        <m:t>     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𝑫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ru-RU" sz="2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так как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      </m:t>
                      </m:r>
                      <m:f>
                        <m:fPr>
                          <m:ctrlPr>
                            <a:rPr lang="de-DE" sz="2000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𝛿</m:t>
                          </m:r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num>
                        <m:den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ru-RU" sz="2000" i="1">
                          <a:latin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</m:oMath>
                  </m:oMathPara>
                </a14:m>
                <a:endParaRPr lang="en-US" sz="2000" b="1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ru-RU" sz="2000" dirty="0"/>
                  <a:t>Формальное преобразование:</a:t>
                </a:r>
                <a:endParaRPr lang="en-US" sz="2000" dirty="0"/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ru-RU" sz="20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</m:d>
                      <m:r>
                        <a:rPr lang="ru-RU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limLow>
                        <m:limLow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d>
                                <m:d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1" i="1">
                                      <a:latin typeface="Cambria Math" panose="02040503050406030204" pitchFamily="18" charset="0"/>
                                    </a:rPr>
                                    <m:t>𝛁</m:t>
                                  </m:r>
                                  <m:r>
                                    <a:rPr lang="ru-RU" sz="2000" b="1" i="1">
                                      <a:latin typeface="Cambria Math" panose="02040503050406030204" pitchFamily="18" charset="0"/>
                                    </a:rPr>
                                    <m:t>∙</m:t>
                                  </m:r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sz="2000" b="1">
                                          <a:latin typeface="Cambria Math" panose="02040503050406030204" pitchFamily="18" charset="0"/>
                                        </a:rPr>
                                        <m:t>𝐯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1">
                                              <a:latin typeface="Cambria Math" panose="02040503050406030204" pitchFamily="18" charset="0"/>
                                            </a:rPr>
                                            <m:t>𝐯</m:t>
                                          </m:r>
                                        </m:e>
                                        <m:sub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</m:d>
                            </m:e>
                          </m:groupChr>
                        </m:e>
                        <m:lim>
                          <m:r>
                            <a:rPr lang="ru-RU" sz="2000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lim>
                      </m:limLow>
                      <m:r>
                        <a:rPr lang="en-US" sz="200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b="1" i="1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 b="1" i="1">
                          <a:latin typeface="Cambria Math" panose="02040503050406030204" pitchFamily="18" charset="0"/>
                        </a:rPr>
                        <m:t>∙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smtClean="0">
                              <a:latin typeface="Cambria Math" panose="02040503050406030204" pitchFamily="18" charset="0"/>
                            </a:rPr>
                            <m:t>𝑫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 i="1">
                              <a:latin typeface="Cambria Math" panose="02040503050406030204" pitchFamily="18" charset="0"/>
                            </a:rPr>
                            <m:t>+2</m:t>
                          </m:r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d>
                                    <m:dPr>
                                      <m:ctrlP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ru-RU" sz="2000" b="1">
                                          <a:latin typeface="Cambria Math" panose="02040503050406030204" pitchFamily="18" charset="0"/>
                                        </a:rPr>
                                        <m:t>𝐯</m:t>
                                      </m:r>
                                      <m:r>
                                        <a:rPr lang="en-US" sz="2000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b>
                                        <m:sSubPr>
                                          <m:ctrlPr>
                                            <a:rPr lang="en-US" sz="20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2000" b="1">
                                              <a:latin typeface="Cambria Math" panose="02040503050406030204" pitchFamily="18" charset="0"/>
                                            </a:rPr>
                                            <m:t>𝐯</m:t>
                                          </m:r>
                                        </m:e>
                                        <m:sub>
                                          <m:r>
                                            <a:rPr lang="ru-RU" sz="2000" i="1">
                                              <a:latin typeface="Cambria Math" panose="02040503050406030204" pitchFamily="18" charset="0"/>
                                            </a:rPr>
                                            <m:t>∗</m:t>
                                          </m:r>
                                        </m:sub>
                                      </m:sSub>
                                    </m:e>
                                  </m:d>
                                  <m:r>
                                    <a:rPr lang="en-US" sz="2000">
                                      <a:latin typeface="Cambria Math" panose="02040503050406030204" pitchFamily="18" charset="0"/>
                                    </a:rPr>
                                    <m:t>𝑫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sup>
                          </m:sSup>
                        </m:e>
                      </m:d>
                      <m:r>
                        <a:rPr lang="ru-RU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ru-RU" sz="2000" i="1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de-DE" sz="2000" i="1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sz="2000" b="1" i="1">
                                  <a:latin typeface="Cambria Math" panose="02040503050406030204" pitchFamily="18" charset="0"/>
                                </a:rPr>
                                <m:t>𝛁</m:t>
                              </m:r>
                              <m:r>
                                <a:rPr lang="ru-RU" sz="2000" b="1" i="1">
                                  <a:latin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en-US" sz="2000">
                                  <a:latin typeface="Cambria Math" panose="02040503050406030204" pitchFamily="18" charset="0"/>
                                </a:rPr>
                                <m:t>𝑫</m:t>
                              </m:r>
                            </m:e>
                          </m:groupChr>
                        </m:e>
                        <m:lim>
                          <m:eqArr>
                            <m:eqArrPr>
                              <m:ctrlPr>
                                <a:rPr lang="ru-RU" sz="20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  <m:e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по закону Гаусса</m:t>
                              </m:r>
                            </m:e>
                            <m:e>
                              <m:r>
                                <a:rPr lang="ru-RU" sz="2000" b="0" i="1" smtClean="0">
                                  <a:latin typeface="Cambria Math" panose="02040503050406030204" pitchFamily="18" charset="0"/>
                                </a:rPr>
                                <m:t>для эл.  поля</m:t>
                              </m:r>
                            </m:e>
                          </m:eqArr>
                        </m:lim>
                      </m:limLow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</m:d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ru-RU" sz="20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</m:d>
                    </m:oMath>
                  </m:oMathPara>
                </a14:m>
                <a:endParaRPr lang="en-US" sz="2000" b="1" i="1" dirty="0">
                  <a:latin typeface="Cambria Math" panose="020405030504060302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2000" dirty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de-DE" sz="2000" i="1" dirty="0"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de-DE" sz="2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𝑫</m:t>
                          </m:r>
                        </m:num>
                        <m:den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ru-RU" sz="20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𝑞</m:t>
                      </m:r>
                      <m:d>
                        <m:d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ru-RU" sz="2000" b="1">
                              <a:latin typeface="Cambria Math" panose="02040503050406030204" pitchFamily="18" charset="0"/>
                            </a:rPr>
                            <m:t>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</m:e>
                            <m:sub>
                              <m:r>
                                <a:rPr lang="ru-RU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b>
                          </m:sSub>
                        </m:e>
                      </m:d>
                      <m:r>
                        <a:rPr lang="en-US" sz="20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>
                          <a:latin typeface="Cambria Math" panose="02040503050406030204" pitchFamily="18" charset="0"/>
                        </a:rPr>
                        <m:t>𝛁</m:t>
                      </m:r>
                      <m:r>
                        <a:rPr lang="ru-RU" sz="2000">
                          <a:latin typeface="Cambria Math" panose="02040503050406030204" pitchFamily="18" charset="0"/>
                        </a:rPr>
                        <m:t>×</m:t>
                      </m:r>
                      <m:d>
                        <m:dPr>
                          <m:ctrlPr>
                            <a:rPr lang="ru-RU" sz="20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𝑯</m:t>
                          </m:r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d>
                            <m:d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ru-RU" sz="2000" b="1">
                                  <a:latin typeface="Cambria Math" panose="02040503050406030204" pitchFamily="18" charset="0"/>
                                </a:rPr>
                                <m:t>𝐯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b="1">
                                      <a:latin typeface="Cambria Math" panose="02040503050406030204" pitchFamily="18" charset="0"/>
                                    </a:rPr>
                                    <m:t>𝐯</m:t>
                                  </m:r>
                                </m:e>
                                <m:sub>
                                  <m:r>
                                    <a:rPr lang="ru-RU" sz="2000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b>
                              </m:sSub>
                            </m:e>
                          </m:d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ru-RU" sz="2000">
                              <a:latin typeface="Cambria Math" panose="02040503050406030204" pitchFamily="18" charset="0"/>
                            </a:rPr>
                            <m:t>𝑫</m:t>
                          </m:r>
                        </m:e>
                      </m:d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28A79168-8205-539C-8F91-E88392D5FF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199" y="1870263"/>
                <a:ext cx="10325464" cy="4622612"/>
              </a:xfrm>
              <a:prstGeom prst="rect">
                <a:avLst/>
              </a:prstGeom>
              <a:blipFill>
                <a:blip r:embed="rId3"/>
                <a:stretch>
                  <a:fillRect l="-5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Заголовок 19">
            <a:extLst>
              <a:ext uri="{FF2B5EF4-FFF2-40B4-BE49-F238E27FC236}">
                <a16:creationId xmlns:a16="http://schemas.microsoft.com/office/drawing/2014/main" id="{ABEB5F1D-93E4-40A4-41BF-37EEA9A531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0551289" cy="1325563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5">
                    <a:lumMod val="75000"/>
                  </a:schemeClr>
                </a:solidFill>
              </a:rPr>
              <a:t>Первое уравнение Максвелла в пространственном описании с подвижной точкой наблюдения</a:t>
            </a:r>
            <a:endParaRPr lang="de-DE" dirty="0">
              <a:solidFill>
                <a:schemeClr val="accent5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C2D0FF5-2CD3-3CE9-0CF7-20094A994C69}"/>
                  </a:ext>
                </a:extLst>
              </p:cNvPr>
              <p:cNvSpPr txBox="1"/>
              <p:nvPr/>
            </p:nvSpPr>
            <p:spPr>
              <a:xfrm>
                <a:off x="10279742" y="2674694"/>
                <a:ext cx="883920" cy="26358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"/>
                          <m:endChr m:val="}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de-DE" sz="1800" b="0" i="1" dirty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eqArr>
                                <m:eqArrPr>
                                  <m:ctrlPr>
                                    <a:rPr lang="de-DE" sz="1800" b="0" i="1" dirty="0">
                                      <a:latin typeface="Cambria Math" panose="02040503050406030204" pitchFamily="18" charset="0"/>
                                    </a:rPr>
                                  </m:ctrlPr>
                                </m:eqArrPr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  <m:e>
                                  <m:r>
                                    <a:rPr lang="ru-RU" sz="1800" b="0" i="1" dirty="0" smtClean="0">
                                      <a:latin typeface="Cambria Math" panose="02040503050406030204" pitchFamily="18" charset="0"/>
                                    </a:rPr>
                                    <m:t> </m:t>
                                  </m:r>
                                </m:e>
                              </m:eqArr>
                            </m:e>
                            <m:e>
                              <m:r>
                                <a:rPr lang="ru-RU" sz="1800" b="0" i="1" dirty="0" smtClean="0">
                                  <a:latin typeface="Cambria Math" panose="02040503050406030204" pitchFamily="18" charset="0"/>
                                </a:rPr>
                                <m:t> </m:t>
                              </m:r>
                            </m:e>
                          </m:eqArr>
                        </m:e>
                      </m:d>
                      <m:r>
                        <a:rPr lang="de-DE" sz="1800" dirty="0">
                          <a:latin typeface="Cambria Math" panose="02040503050406030204" pitchFamily="18" charset="0"/>
                        </a:rPr>
                        <m:t>⇒</m:t>
                      </m:r>
                      <m:r>
                        <a:rPr lang="de-DE" sz="1800" i="1" dirty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6C2D0FF5-2CD3-3CE9-0CF7-20094A994C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9742" y="2674694"/>
                <a:ext cx="883920" cy="26358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67CAD2F-99EA-68D2-6678-D71337A7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0A50E-837F-4AA1-B85A-F3C4DA99FB33}" type="slidenum">
              <a:rPr lang="de-DE" sz="1600" smtClean="0"/>
              <a:t>9</a:t>
            </a:fld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20292474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4401</Words>
  <Application>Microsoft Office PowerPoint</Application>
  <PresentationFormat>Широкоэкранный</PresentationFormat>
  <Paragraphs>426</Paragraphs>
  <Slides>21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Cambria Math</vt:lpstr>
      <vt:lpstr>Times New Roman</vt:lpstr>
      <vt:lpstr>Тема Office</vt:lpstr>
      <vt:lpstr>Презентация PowerPoint</vt:lpstr>
      <vt:lpstr>Актуальность и цели</vt:lpstr>
      <vt:lpstr>Баланс количества движения</vt:lpstr>
      <vt:lpstr>Баланс кинетического момента</vt:lpstr>
      <vt:lpstr>Уравнения Максвелла</vt:lpstr>
      <vt:lpstr>Виды описаний в механике</vt:lpstr>
      <vt:lpstr>Полная и материальная производные в случае неподвижного контрольного объема и неподвижной точки наблюдения</vt:lpstr>
      <vt:lpstr>Полная и материальная производные в случае подвижного контрольного объема и подвижной точки наблюдения</vt:lpstr>
      <vt:lpstr>Первое уравнение Максвелла в пространственном описании с подвижной точкой наблюдения</vt:lpstr>
      <vt:lpstr>Второе уравнение Максвелла в пространственном описании с подвижной точкой наблюдения</vt:lpstr>
      <vt:lpstr>Сравнение с уравнениями Герца*</vt:lpstr>
      <vt:lpstr>Механическая модель для неподвижных сред*</vt:lpstr>
      <vt:lpstr>Механическая модель в неподвижной среде*</vt:lpstr>
      <vt:lpstr>Обобщенная механическая модель на случай подвижных сред</vt:lpstr>
      <vt:lpstr>Механическая модель в подвижной среде</vt:lpstr>
      <vt:lpstr>Механические аналогии </vt:lpstr>
      <vt:lpstr>Определяющие уравнения</vt:lpstr>
      <vt:lpstr>Сравнение полученных уравнений с уравнениями электродинамики</vt:lpstr>
      <vt:lpstr>Презентация PowerPoint</vt:lpstr>
      <vt:lpstr>Заключение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Sofya Bykova</dc:creator>
  <cp:lastModifiedBy>Sofya Bykova</cp:lastModifiedBy>
  <cp:revision>752</cp:revision>
  <dcterms:created xsi:type="dcterms:W3CDTF">2022-11-02T16:56:59Z</dcterms:created>
  <dcterms:modified xsi:type="dcterms:W3CDTF">2023-06-25T19:46:34Z</dcterms:modified>
</cp:coreProperties>
</file>