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1" r:id="rId24"/>
    <p:sldId id="282" r:id="rId25"/>
    <p:sldId id="283" r:id="rId26"/>
    <p:sldId id="284" r:id="rId27"/>
    <p:sldId id="280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7" d="100"/>
          <a:sy n="77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2C645-6574-49F8-A2A2-DAC43F831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76386A-1886-49C4-86A6-2AF49DDD7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6951C-DEB7-4B4D-9447-69A5314C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D2BE3-A874-41BA-A949-D3027056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FF341-224B-4A71-BEAB-A751A64B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982B6-DABA-4745-8681-D9AD8E32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B7026B-6F19-4B2F-8297-BA57C5E05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288AB-544D-4714-80C5-78786AA9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E07E1-99C0-4DF5-9A27-5E534A4F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8EBDE-1D0D-4C2D-ACAC-F675F7B7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7757F0-0562-40F4-95F5-91C4F5FBF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13ED06-8F68-45C8-853D-C68900802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919057-7124-4F69-90B9-DB05C78C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5ABB0-16E9-4C22-8BF5-4B52EAEA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F3AE8-41CC-4BFA-B9D3-9246AFE4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B6D41-3CE0-46C0-98F7-B468D430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DAB87D-7B19-4A97-8221-09211AD0D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EC5FCE-9726-445A-B967-0FFAE1AF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5457D-F90A-42D7-ADAC-4DD5E64B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43A60-4C01-4A5B-A307-506E6E1E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7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88D0C-1B27-4F9D-8A49-24275134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239C96-F84A-4366-8D1F-7A9148F07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AC792-B99C-40C7-9794-205D775B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4A47B-9EA4-4799-85AF-EAA58DA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76DA9-FC75-41C9-B686-C4BE739A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7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3D563-BAF6-48A0-90BB-98094AA5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54E42-7623-4C97-BA09-FAB64B020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9496BF-D7EE-4F77-956B-B17D45F6E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45F11-E36A-4115-8949-FF61D19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A4D6B-FDD7-490C-A4A8-58938CD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85131-6519-41EA-818E-52794A02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F92C-B822-4607-946F-27A84665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F517D1-CC31-4D5B-8227-4096114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F8CCFE-9425-4956-B220-1B25CB7D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4BD478-750B-4971-8357-E6D962239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144BB5-82F1-4FC6-9687-CC26FFB83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FE6339-4006-4F1B-8F54-78EE073B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CE4561-D8FB-46B4-A255-823ACA79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AEB462-51F3-44B8-A9A9-CE374C13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AF622-6B8E-4382-93DE-36E889F6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9EA115-0AEF-46F8-963E-D2A70D6A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E83862-DF7F-474E-BCC8-2AA9F7E2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18E3D-322C-4F80-9229-1496FEEE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4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A3C25E-6C02-4BE8-BC17-7CC5D3C9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7E1AE4-6254-467E-8EF5-5D7D42FB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E53C32-F014-418A-A7C6-ECBBDCDD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681D3-49D7-48B5-997E-5E4804C7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8B296-42E6-4EA5-9029-2F5FF2A1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DAD03A-4924-48BB-82A3-9B905CB7D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5C4FB-BE0C-4CE0-A8B2-4C3060FF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EFDDB7-88A5-4048-8E9A-B65C0C8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0802B-E60D-42CB-82AA-6B8F8B3A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BD65-4F45-4CDD-9A99-3037BD15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D5B184-93E0-48EE-8E67-6A0F68CB7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A0C4EC-F72C-4103-88FA-6FD21121C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B1B6B-57AD-4CAB-921F-0D709E92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AB012-A9B1-455F-AD54-57F2C4B4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16898-5353-46C9-9A9C-5A4205F7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5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FE3EB-C86A-4602-9D0F-D6EBA4D5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D58783-BC95-4AFE-8325-602C4A838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F3401-CC20-494A-A8C1-E9F2796B2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FC70-3DDA-4B93-87C1-B2E33733F73A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CE16A-6967-43DD-81D0-B6C502CA2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86B596-8777-483A-9072-BE532DAAC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AE5D-85A7-42A5-BA2B-FD5010BCC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8D8AD-B4D1-4096-ABF0-A93543D48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 политехнический университет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Кафедра «Теоретическая механика»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C56C-6EAF-4372-B051-402E6C89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819" y="2601119"/>
            <a:ext cx="10006361" cy="165576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динамики заболеваемости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методами машинного обучения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6A3DA-ED0A-4874-ABCC-601DDB8767D7}"/>
              </a:ext>
            </a:extLst>
          </p:cNvPr>
          <p:cNvSpPr txBox="1"/>
          <p:nvPr/>
        </p:nvSpPr>
        <p:spPr>
          <a:xfrm>
            <a:off x="1092819" y="4256881"/>
            <a:ext cx="10006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Студент: Г.С. Комаров</a:t>
            </a:r>
          </a:p>
          <a:p>
            <a:pPr algn="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Е.А. Подольская</a:t>
            </a:r>
          </a:p>
          <a:p>
            <a:pPr algn="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Консультант: Д.В. Цветков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1F0EB-A18E-4E2F-AF39-78687CF50A4D}"/>
              </a:ext>
            </a:extLst>
          </p:cNvPr>
          <p:cNvSpPr txBox="1"/>
          <p:nvPr/>
        </p:nvSpPr>
        <p:spPr>
          <a:xfrm>
            <a:off x="5602915" y="607317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254262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506105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10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One-hot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5CAE8DF-08F8-41D9-A238-87E47F0DD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1" y="745844"/>
            <a:ext cx="10575235" cy="119569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Один категориальный признак, который может принимать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значений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преобразуется в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бинарных признаков, каждому из которых соответствует конкретное значение категории.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A155F-8674-45B8-BA48-663F0730BF19}"/>
              </a:ext>
            </a:extLst>
          </p:cNvPr>
          <p:cNvSpPr txBox="1"/>
          <p:nvPr/>
        </p:nvSpPr>
        <p:spPr>
          <a:xfrm>
            <a:off x="775251" y="5088985"/>
            <a:ext cx="10575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Минусом данного типа кодирования для нашей задачи является создание 184 дополнительных столбцов, что негативно влияет на работу моделей машинного обучения.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65384C-9A26-4E59-9792-8F3593FAD1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40" y="2069926"/>
            <a:ext cx="8877720" cy="2718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25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38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11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Binary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5CAE8DF-08F8-41D9-A238-87E47F0DD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1" y="652442"/>
            <a:ext cx="10575235" cy="1671679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Значения категориального признака нумеруются с 1, после чего они пересчитываются в двоичную систему исчисления и разбиваются на разряды, каждый из которых – новый бинарный признак.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A155F-8674-45B8-BA48-663F0730BF19}"/>
              </a:ext>
            </a:extLst>
          </p:cNvPr>
          <p:cNvSpPr txBox="1"/>
          <p:nvPr/>
        </p:nvSpPr>
        <p:spPr>
          <a:xfrm>
            <a:off x="761913" y="5198937"/>
            <a:ext cx="10575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отличие от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one-hot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кодировании появятся только 8 дополнительных столбцов.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Минусом данного типа кодирования является невозможность подобрать уникальный весовой коэффициент для каждой страны из-за сжатия информации со 184 значений до 8 бинарных признаков.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5ABCAE6-8EF5-4EA0-A159-EC05920F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00" y="1659062"/>
            <a:ext cx="7427935" cy="3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6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12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Модели машинного обучения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5CAE8DF-08F8-41D9-A238-87E47F0DD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1" y="652443"/>
            <a:ext cx="10575235" cy="988468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Линейная регрессия</a:t>
            </a:r>
          </a:p>
          <a:p>
            <a:pPr lvl="1"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Искомая зависимость представляется в виде взвешенной суммы значений признаков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1DE301-54ED-4CF3-B2E5-04FD343DC558}"/>
                  </a:ext>
                </a:extLst>
              </p:cNvPr>
              <p:cNvSpPr txBox="1"/>
              <p:nvPr/>
            </p:nvSpPr>
            <p:spPr>
              <a:xfrm>
                <a:off x="3011466" y="1640911"/>
                <a:ext cx="6169068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1DE301-54ED-4CF3-B2E5-04FD343D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66" y="1640911"/>
                <a:ext cx="6169068" cy="1138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38696B-6138-41B6-8B7D-B1AF11C79FFF}"/>
                  </a:ext>
                </a:extLst>
              </p:cNvPr>
              <p:cNvSpPr txBox="1"/>
              <p:nvPr/>
            </p:nvSpPr>
            <p:spPr>
              <a:xfrm>
                <a:off x="3297477" y="2759748"/>
                <a:ext cx="6169068" cy="757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hangingPunct="0"/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вектор весов признаков,</a:t>
                </a:r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вектор признаков</a:t>
                </a:r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38696B-6138-41B6-8B7D-B1AF11C7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477" y="2759748"/>
                <a:ext cx="6169068" cy="757387"/>
              </a:xfrm>
              <a:prstGeom prst="rect">
                <a:avLst/>
              </a:prstGeom>
              <a:blipFill>
                <a:blip r:embed="rId3"/>
                <a:stretch>
                  <a:fillRect t="-4032"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F3EA7DB-33FE-4011-9E11-02BC66B4F4FA}"/>
              </a:ext>
            </a:extLst>
          </p:cNvPr>
          <p:cNvSpPr txBox="1"/>
          <p:nvPr/>
        </p:nvSpPr>
        <p:spPr>
          <a:xfrm>
            <a:off x="775250" y="3633902"/>
            <a:ext cx="1057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решается задачи минимизации функционала квадратичной ошибки (метод наименьших квадратов)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23831E-178A-47EF-9497-E614FA37C3BA}"/>
                  </a:ext>
                </a:extLst>
              </p:cNvPr>
              <p:cNvSpPr txBox="1"/>
              <p:nvPr/>
            </p:nvSpPr>
            <p:spPr>
              <a:xfrm>
                <a:off x="3011466" y="4341788"/>
                <a:ext cx="6169068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groupChr>
                            <m:groupChrPr>
                              <m:chr m:val="→"/>
                              <m:pos m:val="top"/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groupChr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23831E-178A-47EF-9497-E614FA37C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66" y="4341788"/>
                <a:ext cx="6169068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71691-7D6C-48E3-B454-79C681AEC7A0}"/>
                  </a:ext>
                </a:extLst>
              </p:cNvPr>
              <p:cNvSpPr txBox="1"/>
              <p:nvPr/>
            </p:nvSpPr>
            <p:spPr>
              <a:xfrm>
                <a:off x="2978333" y="5254969"/>
                <a:ext cx="616906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ответ алгоритма на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ru-RU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м объекте обучающей выборки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ru-RU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истинный ответ на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ru-RU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м объекте </a:t>
                </a:r>
                <a:r>
                  <a:rPr lang="ru-RU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обучающей</a:t>
                </a:r>
                <a:r>
                  <a:rPr lang="ru-RU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выборки,</a:t>
                </a:r>
              </a:p>
              <a:p>
                <a:pPr algn="ctr"/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– </a:t>
                </a:r>
                <a:r>
                  <a:rPr lang="ru-RU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количество объектов в обучающей выборке</a:t>
                </a:r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71691-7D6C-48E3-B454-79C681AEC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33" y="5254969"/>
                <a:ext cx="6169068" cy="1200329"/>
              </a:xfrm>
              <a:prstGeom prst="rect">
                <a:avLst/>
              </a:prstGeom>
              <a:blipFill>
                <a:blip r:embed="rId5"/>
                <a:stretch>
                  <a:fillRect t="-2538" r="-494" b="-6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32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13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Модели машинного обучения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5CAE8DF-08F8-41D9-A238-87E47F0DD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2" y="940541"/>
            <a:ext cx="10575235" cy="2488459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Гребневая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Ridge)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регрессия</a:t>
            </a:r>
          </a:p>
          <a:p>
            <a:pPr lvl="1"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Отличие от линейной регрессии только в том, что в функционал ошибки добавляется штраф за высокий модуль квадрата вектора весов. Это делается для того, чтобы избежать последствий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мультиколлинеарности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линейной зависимости между признаками, которая приводит к резкому увеличению весов модели и ухудшает работу алгоритмов машинного обучения.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7DF032-432A-4AE7-909E-908CC3E8DE08}"/>
                  </a:ext>
                </a:extLst>
              </p:cNvPr>
              <p:cNvSpPr txBox="1"/>
              <p:nvPr/>
            </p:nvSpPr>
            <p:spPr>
              <a:xfrm>
                <a:off x="2984597" y="3429000"/>
                <a:ext cx="6156542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 →</m:t>
                          </m:r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7DF032-432A-4AE7-909E-908CC3E8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597" y="3429000"/>
                <a:ext cx="6156542" cy="932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47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14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Модели машинного обучения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5CAE8DF-08F8-41D9-A238-87E47F0DD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2" y="792482"/>
            <a:ext cx="10575235" cy="1815185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 опорных векторов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Vectors Machine – SVM)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Суть метода заключается в поиске двух параллельных гиперплоскостей между классами с максимальным зазором между ними. Для линейно неразделимых данных делается обобщение – скалярное произведение заменяется на нелинейную функцию (ядро), что позволяет создавать более сложные разделяющие поверхности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EDC0D9-8F00-42B5-A7F7-EC27D21C13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68" y="2607667"/>
            <a:ext cx="4467666" cy="38821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BB99CB-E6D7-4A88-AC7D-E01FA0DDE7DF}"/>
                  </a:ext>
                </a:extLst>
              </p:cNvPr>
              <p:cNvSpPr txBox="1"/>
              <p:nvPr/>
            </p:nvSpPr>
            <p:spPr>
              <a:xfrm>
                <a:off x="775251" y="2481757"/>
                <a:ext cx="479883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 работе используется только классическое линейное ядро и радиальная базисная функция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RBF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BB99CB-E6D7-4A88-AC7D-E01FA0DD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1" y="2481757"/>
                <a:ext cx="4798831" cy="1631216"/>
              </a:xfrm>
              <a:prstGeom prst="rect">
                <a:avLst/>
              </a:prstGeom>
              <a:blipFill>
                <a:blip r:embed="rId3"/>
                <a:stretch>
                  <a:fillRect l="-1144" t="-1493" b="-1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55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15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Модели машинного обучения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5CAE8DF-08F8-41D9-A238-87E47F0DD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2" y="792482"/>
            <a:ext cx="10575235" cy="5542298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Случайный лес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Random Forest - RF)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Суть метода в том, что строится большое количество решающих деревьев на случайном множестве обучающей выборки и со случайным набором признаков.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Ответ итогового алгоритма считается как среднее арифметическое ответов каждого дерева.</a:t>
            </a:r>
          </a:p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(Extreme Gradient Boosting)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отличие от случайного леса, деревья строятся последовательно, уменьшая ошибки в тех точках, в которых предыдущее дерево совершило наибольшую ошибку.</a:t>
            </a:r>
          </a:p>
        </p:txBody>
      </p:sp>
    </p:spTree>
    <p:extLst>
      <p:ext uri="{BB962C8B-B14F-4D97-AF65-F5344CB8AC3E}">
        <p14:creationId xmlns:p14="http://schemas.microsoft.com/office/powerpoint/2010/main" val="246761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16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Метрики качества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5EEFE-F7E4-4D92-A459-8E99E77D67D8}"/>
                  </a:ext>
                </a:extLst>
              </p:cNvPr>
              <p:cNvSpPr txBox="1"/>
              <p:nvPr/>
            </p:nvSpPr>
            <p:spPr>
              <a:xfrm>
                <a:off x="808382" y="1724334"/>
                <a:ext cx="10575235" cy="340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Относительное среднее абсолютное отклонение (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Mean Absolute Error - MAE</a:t>
                </a:r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𝑅𝑒𝑙𝑎𝑡𝑖𝑣𝑒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𝑀𝐴𝐸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𝑀𝐴𝐸</m:t>
                          </m:r>
                        </m:num>
                        <m:den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𝑝𝑜𝑝𝑢𝑙𝑎𝑡𝑖𝑜𝑛</m:t>
                          </m:r>
                        </m:den>
                      </m:f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𝑀𝐴𝐸</m:t>
                      </m:r>
                      <m:r>
                        <a:rPr lang="ru-RU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ответ алгоритма на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м объекте тестовой выборки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истинный ответ на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м объекте тестовой выборки,</a:t>
                </a: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–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количество объектов в тестовой выборке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:r>
                  <a:rPr lang="en-US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opulation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население страны для которой делается прогноз.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C5EEFE-F7E4-4D92-A459-8E99E77D6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2" y="1724334"/>
                <a:ext cx="10575235" cy="3409331"/>
              </a:xfrm>
              <a:prstGeom prst="rect">
                <a:avLst/>
              </a:prstGeom>
              <a:blipFill>
                <a:blip r:embed="rId2"/>
                <a:stretch>
                  <a:fillRect l="-634" t="-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2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17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моделей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0C1F2-6B81-4913-97C8-FFB74BC4CF62}"/>
              </a:ext>
            </a:extLst>
          </p:cNvPr>
          <p:cNvSpPr txBox="1"/>
          <p:nvPr/>
        </p:nvSpPr>
        <p:spPr>
          <a:xfrm>
            <a:off x="775251" y="876822"/>
            <a:ext cx="10097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Все данные разбиваются по времени: начальные 460 дней – обучающая выборка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оставшиеся 25 дней - тестовая выборка, на которой измеряются метрики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300777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18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моделей по всем странам и на одной стране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ED22C-C929-4340-A0C6-43BFA5710879}"/>
              </a:ext>
            </a:extLst>
          </p:cNvPr>
          <p:cNvSpPr txBox="1"/>
          <p:nvPr/>
        </p:nvSpPr>
        <p:spPr>
          <a:xfrm>
            <a:off x="776614" y="839244"/>
            <a:ext cx="10668000" cy="397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Из-за сильной разницы характере динамики заболеваемости возник вопрос: как лучше обучать модели – по всем 184 странам или на данных по каждой стране отдельно?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Сравнивались две постановки: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Модель строится на данных по всем странам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признаки из всех наборов</a:t>
            </a:r>
          </a:p>
          <a:p>
            <a:pPr marL="514350" indent="-514350">
              <a:buAutoNum type="arabicPeriod" startAt="2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Модель строится на данных по каждой стране отдельно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признаки 9-11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8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19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постановок для данных по России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EA4C4CF-1538-4F44-8696-ACF98F3AC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486"/>
              </p:ext>
            </p:extLst>
          </p:nvPr>
        </p:nvGraphicFramePr>
        <p:xfrm>
          <a:off x="1878064" y="1320939"/>
          <a:ext cx="8435872" cy="3848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968">
                  <a:extLst>
                    <a:ext uri="{9D8B030D-6E8A-4147-A177-3AD203B41FA5}">
                      <a16:colId xmlns:a16="http://schemas.microsoft.com/office/drawing/2014/main" val="3131812217"/>
                    </a:ext>
                  </a:extLst>
                </a:gridCol>
                <a:gridCol w="2108968">
                  <a:extLst>
                    <a:ext uri="{9D8B030D-6E8A-4147-A177-3AD203B41FA5}">
                      <a16:colId xmlns:a16="http://schemas.microsoft.com/office/drawing/2014/main" val="1887454811"/>
                    </a:ext>
                  </a:extLst>
                </a:gridCol>
                <a:gridCol w="2108968">
                  <a:extLst>
                    <a:ext uri="{9D8B030D-6E8A-4147-A177-3AD203B41FA5}">
                      <a16:colId xmlns:a16="http://schemas.microsoft.com/office/drawing/2014/main" val="2601169502"/>
                    </a:ext>
                  </a:extLst>
                </a:gridCol>
                <a:gridCol w="2108968">
                  <a:extLst>
                    <a:ext uri="{9D8B030D-6E8A-4147-A177-3AD203B41FA5}">
                      <a16:colId xmlns:a16="http://schemas.microsoft.com/office/drawing/2014/main" val="1085680766"/>
                    </a:ext>
                  </a:extLst>
                </a:gridCol>
              </a:tblGrid>
              <a:tr h="67392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Binary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кодирование, метрика ошибки по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One-hot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кодирование, метрика ошибки по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Модель, построенная по данным только для России, метрика ошибки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31061"/>
                  </a:ext>
                </a:extLst>
              </a:tr>
              <a:tr h="39044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regression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.7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667175"/>
                  </a:ext>
                </a:extLst>
              </a:tr>
              <a:tr h="43311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Ridge regression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67900"/>
                  </a:ext>
                </a:extLst>
              </a:tr>
              <a:tr h="39044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SVM RBF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kernel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6.47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0304"/>
                  </a:ext>
                </a:extLst>
              </a:tr>
              <a:tr h="39044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SVM linear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kernel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2.25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e-03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5.55e-04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3504"/>
                  </a:ext>
                </a:extLst>
              </a:tr>
              <a:tr h="39044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 Forest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9.16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61947"/>
                  </a:ext>
                </a:extLst>
              </a:tr>
              <a:tr h="390449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XGBoost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e-03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398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85CDF8-3C27-4F83-B80B-916489074B53}"/>
              </a:ext>
            </a:extLst>
          </p:cNvPr>
          <p:cNvSpPr txBox="1"/>
          <p:nvPr/>
        </p:nvSpPr>
        <p:spPr>
          <a:xfrm>
            <a:off x="1878065" y="5489449"/>
            <a:ext cx="858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всех рассматриваемых алгоритмов во второй постановке метрики в разы меньше, чем в первой</a:t>
            </a:r>
          </a:p>
        </p:txBody>
      </p:sp>
    </p:spTree>
    <p:extLst>
      <p:ext uri="{BB962C8B-B14F-4D97-AF65-F5344CB8AC3E}">
        <p14:creationId xmlns:p14="http://schemas.microsoft.com/office/powerpoint/2010/main" val="355274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C56C-6EAF-4372-B051-402E6C89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1" y="1031615"/>
            <a:ext cx="10575235" cy="511076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-19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(аббревиатура от англ.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rona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isease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коронавирусная инфекция 2019 года) – это инфекция, вызываемая коронавирусом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SARS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Пандемия коронавирусной инфекции началась 22 января 2020 года в Ухане, Китай. Столкнувшись с резким ростом количества зараженных, системы здравоохранения многих стран оказались перегружены.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Оценка количества зараженных на будущее могла бы  помочь рассчитать необходимые ресурсы для борьбы с пандемией и снизить негативные последствия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336368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20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моделей во второй постановке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8">
                <a:extLst>
                  <a:ext uri="{FF2B5EF4-FFF2-40B4-BE49-F238E27FC236}">
                    <a16:creationId xmlns:a16="http://schemas.microsoft.com/office/drawing/2014/main" id="{C5A2BD78-7179-47CE-A0A6-134EB06C87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225736"/>
                  </p:ext>
                </p:extLst>
              </p:nvPr>
            </p:nvGraphicFramePr>
            <p:xfrm>
              <a:off x="2221780" y="2379379"/>
              <a:ext cx="8718115" cy="1676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445">
                      <a:extLst>
                        <a:ext uri="{9D8B030D-6E8A-4147-A177-3AD203B41FA5}">
                          <a16:colId xmlns:a16="http://schemas.microsoft.com/office/drawing/2014/main" val="497208684"/>
                        </a:ext>
                      </a:extLst>
                    </a:gridCol>
                    <a:gridCol w="1225091">
                      <a:extLst>
                        <a:ext uri="{9D8B030D-6E8A-4147-A177-3AD203B41FA5}">
                          <a16:colId xmlns:a16="http://schemas.microsoft.com/office/drawing/2014/main" val="2689771255"/>
                        </a:ext>
                      </a:extLst>
                    </a:gridCol>
                    <a:gridCol w="1265799">
                      <a:extLst>
                        <a:ext uri="{9D8B030D-6E8A-4147-A177-3AD203B41FA5}">
                          <a16:colId xmlns:a16="http://schemas.microsoft.com/office/drawing/2014/main" val="1476247606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133296152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207600065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958820934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817098696"/>
                        </a:ext>
                      </a:extLst>
                    </a:gridCol>
                  </a:tblGrid>
                  <a:tr h="1023505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Regression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Ridge Regression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SVM linear kernel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SVM RBF kernel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Random Forest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XGBoost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52950"/>
                      </a:ext>
                    </a:extLst>
                  </a:tr>
                  <a:tr h="5046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𝑀𝐴𝐸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𝑝𝑜𝑝𝑢𝑙𝑎𝑡𝑖𝑜𝑛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8.41e-03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5.56</a:t>
                          </a:r>
                          <a:r>
                            <a:rPr lang="en-US" dirty="0"/>
                            <a:t>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3.28e-03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9.01e-03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9.90e-03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9.62e-03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69627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8">
                <a:extLst>
                  <a:ext uri="{FF2B5EF4-FFF2-40B4-BE49-F238E27FC236}">
                    <a16:creationId xmlns:a16="http://schemas.microsoft.com/office/drawing/2014/main" id="{C5A2BD78-7179-47CE-A0A6-134EB06C87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225736"/>
                  </p:ext>
                </p:extLst>
              </p:nvPr>
            </p:nvGraphicFramePr>
            <p:xfrm>
              <a:off x="2221780" y="2379379"/>
              <a:ext cx="8718115" cy="16765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445">
                      <a:extLst>
                        <a:ext uri="{9D8B030D-6E8A-4147-A177-3AD203B41FA5}">
                          <a16:colId xmlns:a16="http://schemas.microsoft.com/office/drawing/2014/main" val="497208684"/>
                        </a:ext>
                      </a:extLst>
                    </a:gridCol>
                    <a:gridCol w="1225091">
                      <a:extLst>
                        <a:ext uri="{9D8B030D-6E8A-4147-A177-3AD203B41FA5}">
                          <a16:colId xmlns:a16="http://schemas.microsoft.com/office/drawing/2014/main" val="2689771255"/>
                        </a:ext>
                      </a:extLst>
                    </a:gridCol>
                    <a:gridCol w="1265799">
                      <a:extLst>
                        <a:ext uri="{9D8B030D-6E8A-4147-A177-3AD203B41FA5}">
                          <a16:colId xmlns:a16="http://schemas.microsoft.com/office/drawing/2014/main" val="1476247606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133296152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207600065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958820934"/>
                        </a:ext>
                      </a:extLst>
                    </a:gridCol>
                    <a:gridCol w="1245445">
                      <a:extLst>
                        <a:ext uri="{9D8B030D-6E8A-4147-A177-3AD203B41FA5}">
                          <a16:colId xmlns:a16="http://schemas.microsoft.com/office/drawing/2014/main" val="1817098696"/>
                        </a:ext>
                      </a:extLst>
                    </a:gridCol>
                  </a:tblGrid>
                  <a:tr h="1023505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 Regression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Ridge Regression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SVM linear kernel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SVM RBF kernel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Random Forest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XGBoost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52950"/>
                      </a:ext>
                    </a:extLst>
                  </a:tr>
                  <a:tr h="65303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60185" r="-602451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8.41e-03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5.56</a:t>
                          </a:r>
                          <a:r>
                            <a:rPr lang="en-US" dirty="0"/>
                            <a:t>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3.28e-03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9.01e-03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9.90e-03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9.62e-03</a:t>
                          </a:r>
                          <a:endParaRPr lang="ru-RU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69627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4F92E5A-2C5E-48E5-8164-99220CF8B132}"/>
              </a:ext>
            </a:extLst>
          </p:cNvPr>
          <p:cNvSpPr txBox="1"/>
          <p:nvPr/>
        </p:nvSpPr>
        <p:spPr>
          <a:xfrm>
            <a:off x="951978" y="1136446"/>
            <a:ext cx="871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сравнения качества алгоритмы обучались по каждой стране отдельно, а потом метрика усреднялась.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56E04-C9A7-4867-A172-167FEE6666B8}"/>
              </a:ext>
            </a:extLst>
          </p:cNvPr>
          <p:cNvSpPr txBox="1"/>
          <p:nvPr/>
        </p:nvSpPr>
        <p:spPr>
          <a:xfrm>
            <a:off x="951978" y="4590965"/>
            <a:ext cx="951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алгоритм с лучшей метрикой построен с помощью метода опорных векторов с линейным ядром.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Лучший алгоритм ошибается в среднем на 0.33% населения для всех 184 стран из набора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408932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21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 тестовой выборке для России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071FF4-DEE5-4C86-8366-319383BA616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7"/>
          <a:stretch/>
        </p:blipFill>
        <p:spPr bwMode="auto">
          <a:xfrm>
            <a:off x="555321" y="726511"/>
            <a:ext cx="4780767" cy="5235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0683AB-0462-433F-B42B-A5AD1A262D6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4"/>
          <a:stretch/>
        </p:blipFill>
        <p:spPr bwMode="auto">
          <a:xfrm>
            <a:off x="6204985" y="726511"/>
            <a:ext cx="4780767" cy="5235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14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22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на тестовой выборке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для Германии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A70087-E31F-44D8-B4F3-E872EBE389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4"/>
          <a:stretch/>
        </p:blipFill>
        <p:spPr bwMode="auto">
          <a:xfrm>
            <a:off x="981203" y="770350"/>
            <a:ext cx="5114797" cy="5317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33DCC1-3229-4016-9C36-C795B0C84BB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8"/>
          <a:stretch/>
        </p:blipFill>
        <p:spPr bwMode="auto">
          <a:xfrm>
            <a:off x="6469144" y="770351"/>
            <a:ext cx="5114796" cy="531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27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23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на тестовой выборке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для Вьетнама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B8EF59-3411-4982-949E-9743C60718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754274" y="871996"/>
            <a:ext cx="5114796" cy="531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2949F7-125E-4DEF-8583-3239D595EC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4"/>
          <a:stretch/>
        </p:blipFill>
        <p:spPr bwMode="auto">
          <a:xfrm>
            <a:off x="6322932" y="871996"/>
            <a:ext cx="5114796" cy="531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768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24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количества зараженных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F0F80-C4E6-4ECC-A6B3-6255100F228A}"/>
              </a:ext>
            </a:extLst>
          </p:cNvPr>
          <p:cNvSpPr txBox="1"/>
          <p:nvPr/>
        </p:nvSpPr>
        <p:spPr>
          <a:xfrm>
            <a:off x="775251" y="876822"/>
            <a:ext cx="100973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прогнозирования алгоритм с использованием метода опорных векторов с линейным ядром обучался на всех 485 днях, а прогноз делался на 25 дней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Индекс строгости карантинных мер брался постоянным с последнего дня тестовой выборки.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вакцин на 100 человек экстраполировалось с помощью полиноминальной регрессии (полином 4-го порядка).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Среднемесячная температура бралась таким же способом, как и для тестовой выборки.</a:t>
            </a:r>
          </a:p>
        </p:txBody>
      </p:sp>
    </p:spTree>
    <p:extLst>
      <p:ext uri="{BB962C8B-B14F-4D97-AF65-F5344CB8AC3E}">
        <p14:creationId xmlns:p14="http://schemas.microsoft.com/office/powerpoint/2010/main" val="661145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25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количества зараженных для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0C1FA0-0BBC-4542-945F-1BA8323578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7"/>
          <a:stretch/>
        </p:blipFill>
        <p:spPr bwMode="auto">
          <a:xfrm>
            <a:off x="754273" y="871996"/>
            <a:ext cx="5114796" cy="531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20B1C5-0684-4D8D-BE01-360B98589D6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3"/>
          <a:stretch/>
        </p:blipFill>
        <p:spPr bwMode="auto">
          <a:xfrm>
            <a:off x="6322931" y="871996"/>
            <a:ext cx="5114796" cy="531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731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26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66870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количества зараженных для Германии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C6EA70-4E26-4C32-9C97-7CE7526F8D2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5"/>
          <a:stretch/>
        </p:blipFill>
        <p:spPr bwMode="auto">
          <a:xfrm>
            <a:off x="880027" y="871996"/>
            <a:ext cx="5114796" cy="531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12623B-F5F4-4E9E-8E65-E585D58A179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"/>
          <a:stretch/>
        </p:blipFill>
        <p:spPr bwMode="auto">
          <a:xfrm>
            <a:off x="6468049" y="843094"/>
            <a:ext cx="5114796" cy="5317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679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27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Анализ результатов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28955-34D3-4BB3-A96A-D50F5787B481}"/>
              </a:ext>
            </a:extLst>
          </p:cNvPr>
          <p:cNvSpPr txBox="1"/>
          <p:nvPr/>
        </p:nvSpPr>
        <p:spPr>
          <a:xfrm>
            <a:off x="876821" y="798534"/>
            <a:ext cx="10622071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для самой точной модели: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 MAE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= 3.28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e-03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менее, чем 0.33% населения для каждой из стран в среднем) на тестовой выборке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 MAE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= 7.75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e-03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менее, чем 0.78% населения для каждой из стран в среднем) для прогнозирования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Однако, так как метод отбирался по метрике, усредненной по всем странам, то нельзя сделать вывод о том, что он является наиболее точным для каждой из рассматриваемых стран.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Преимуществом рассмотрения многомерной регрессии (с использованием дополнительных признаков, а не рассмотрение одномерной зависимости от времени) является возможность предсказания резкого изменения характера заболеваемости (предсказание для Вьетнама на тестовой выборке).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учетом сильного влияния специфики страны на скорость заболеваемости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на вклад каждого из используемых признаков в дальнейшем в рамках данной задачи следует проводить сравнение методов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машинного обучения на каждой стране по отдельности.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467872" y="633478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28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1" cy="72651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Решенные и актуальные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28955-34D3-4BB3-A96A-D50F5787B481}"/>
              </a:ext>
            </a:extLst>
          </p:cNvPr>
          <p:cNvSpPr txBox="1"/>
          <p:nvPr/>
        </p:nvSpPr>
        <p:spPr>
          <a:xfrm>
            <a:off x="876821" y="798534"/>
            <a:ext cx="10622071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работе выполнены следующие задачи: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Сбор и подготовка данных по заболеваемости коронавирусом и информации для построение дополнительных признаков.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алгоритмов с использованием методов машинного обучения и подбор метрики качества для их оценки.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Обучение моделей и их валидация в двух постановках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количества зараженных на будущее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дальнейшем в рамках решения данной задачи прогнозирования предлагаются следующие способы улучшения модели:</a:t>
            </a:r>
          </a:p>
          <a:p>
            <a:pPr marL="342900" lvl="0" indent="-342900" algn="just" fontAlgn="auto" hangingPunct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модели на большем количестве данных;</a:t>
            </a:r>
          </a:p>
          <a:p>
            <a:pPr marL="342900" lvl="0" indent="-342900" algn="just" fontAlgn="auto" hangingPunct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Сбор дополнительной информации для построения новых признаков;</a:t>
            </a:r>
          </a:p>
          <a:p>
            <a:pPr marL="342900" lvl="0" indent="-342900" algn="just" fontAlgn="auto" hangingPunct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Рассмотрение других моделей машинного обучения для использования в алгоритмах;</a:t>
            </a:r>
          </a:p>
          <a:p>
            <a:pPr marL="342900" lvl="0" indent="-342900" algn="just" fontAlgn="auto" hangingPunct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Рассмотрение других способов экстраполяции признаков на будущее;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Дополнительная обработка признаков, используемых для построения модели (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feature engineering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5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C56C-6EAF-4372-B051-402E6C89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2" y="1840435"/>
            <a:ext cx="10575235" cy="317713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Целью данной работы является построение модели, позволяющей оценить количество зараженных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будущем на основании данных о заражениях и дополнительной информации из прошлого по разным странам.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3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5092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C56C-6EAF-4372-B051-402E6C89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1" y="1031615"/>
            <a:ext cx="10575235" cy="511076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Сбор данных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данных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алгоритмов с использованием машинного обучения и подбор метрики качества для их оценки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Обучение и валидация моделей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прогноза и анализ результатов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4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Задачи, решаемые в работе</a:t>
            </a:r>
          </a:p>
        </p:txBody>
      </p:sp>
    </p:spTree>
    <p:extLst>
      <p:ext uri="{BB962C8B-B14F-4D97-AF65-F5344CB8AC3E}">
        <p14:creationId xmlns:p14="http://schemas.microsoft.com/office/powerpoint/2010/main" val="186599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id="{E61BC56C-6EAF-4372-B051-402E6C89454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75251" y="1031615"/>
                <a:ext cx="10575235" cy="5110768"/>
              </a:xfrm>
            </p:spPr>
            <p:txBody>
              <a:bodyPr>
                <a:normAutofit/>
              </a:bodyPr>
              <a:lstStyle/>
              <a:p>
                <a:pPr algn="just" hangingPunct="0"/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Решается частный случай задачи восстановления регрессии – задача прогнозирования. </a:t>
                </a:r>
              </a:p>
              <a:p>
                <a:pPr algn="just" hangingPunct="0"/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Существует набор исторических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значений целевой переменной и дополнительных признаков за весь рассматриваемый период времени. </a:t>
                </a:r>
                <a:endParaRPr lang="ru-RU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hangingPunct="0"/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Требуется построить модель временного ряда,  дающую оценку значений целевой переменной в будущем.</a:t>
                </a:r>
                <a:endParaRPr lang="ru-RU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,...,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ru-RU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где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=1,…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D, D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горизонт прогнозирования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вектор параметров модели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000" dirty="0">
                  <a:effectLst/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вектор признаков в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-й момент времени</a:t>
                </a:r>
              </a:p>
              <a:p>
                <a:pPr algn="l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id="{E61BC56C-6EAF-4372-B051-402E6C894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75251" y="1031615"/>
                <a:ext cx="10575235" cy="5110768"/>
              </a:xfrm>
              <a:blipFill>
                <a:blip r:embed="rId2"/>
                <a:stretch>
                  <a:fillRect l="-576" t="-1073" r="-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5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</a:t>
            </a:r>
          </a:p>
        </p:txBody>
      </p:sp>
    </p:spTree>
    <p:extLst>
      <p:ext uri="{BB962C8B-B14F-4D97-AF65-F5344CB8AC3E}">
        <p14:creationId xmlns:p14="http://schemas.microsoft.com/office/powerpoint/2010/main" val="381053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6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машинного обучения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0A7C0DFF-C048-4DA4-8A6F-EFE27BFD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90" y="826718"/>
            <a:ext cx="9682619" cy="47473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Машинное обучение – это раздел искусственного интеллекта, который изучает методы построения алгоритмов, способных обучаться на конкретных эмпирических данных.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данной работе использованы методы обучения с учителем (англ.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supervised learning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или обучения по прецедентам.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 прецедент представляет собой пару «объект-ответ». Задачей является построение функциональной зависимости между признаковым описаниями объектов и ответами и построение алгоритма, дающего ответ по описанию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353692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C56C-6EAF-4372-B051-402E6C89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0" y="695739"/>
            <a:ext cx="10575235" cy="546116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зараженных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миру (184 страны) за каждый день с 22.01.20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John Hopkins University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Плотность населения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United Nations Department of Economics and Social Affairs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Доля населения, имеющая доступ к средствам для мытья рук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United Nations Statistics Division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Количество больничных мест на 1000 человек населения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World Bank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Процент взрослого населения (от 20 до 79 лет), страдающих диабетом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Diabetes Federation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Смертность от сердечно-сосудистых заболеваний на 100 тыс. человек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Burden of Disease Collaborative Network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7. ВВП(ППС) на душу населения в долларах США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Bank World Development Indicators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7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Сбор и обработка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273142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C56C-6EAF-4372-B051-402E6C894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0" y="695739"/>
            <a:ext cx="10575235" cy="546116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 Средняя продолжительность жизни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вакцинаций на 100 человек населения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ourworldindata.org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10. Индекс строгости карантинных мер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Составной показатель, основанный на различных индикаторах реакции государства в т.ч. закрытие школ, ограничение передвижения и др.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Oxford COVID-19 Government Response Tracker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11. Средняя температура в месяц по странам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wikipedia.org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Стоит отметить, что только количество вакцинаций, индекс строгости ограничений и среднемесячная температура зависят от времени. Остальные признаки постоянные для каждой страны и для построения модели в рамках одной страны они не подходят.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8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Сбор и обработка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4852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B45F4-9D4A-4340-84C1-725A03D29C59}"/>
              </a:ext>
            </a:extLst>
          </p:cNvPr>
          <p:cNvSpPr txBox="1"/>
          <p:nvPr/>
        </p:nvSpPr>
        <p:spPr>
          <a:xfrm>
            <a:off x="10627148" y="63347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Слайд 9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230508E-8B76-4FF3-B70C-F2BF8E03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1" y="0"/>
            <a:ext cx="10575235" cy="69573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категориального признака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FBFF9-A19B-4A1D-AFF9-A280F5EC64B5}"/>
              </a:ext>
            </a:extLst>
          </p:cNvPr>
          <p:cNvSpPr txBox="1"/>
          <p:nvPr/>
        </p:nvSpPr>
        <p:spPr>
          <a:xfrm>
            <a:off x="841514" y="839244"/>
            <a:ext cx="10508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Признаком объекта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называется какое либо измеримое свойство объекта.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Одним из признаков, используемых в модели, является название страны. Поскольку модели работают с численными данными, то этот признак необходимо преобразовать в численный формат. Для этого используется кодирование категориальных признаков. </a:t>
            </a:r>
          </a:p>
        </p:txBody>
      </p:sp>
    </p:spTree>
    <p:extLst>
      <p:ext uri="{BB962C8B-B14F-4D97-AF65-F5344CB8AC3E}">
        <p14:creationId xmlns:p14="http://schemas.microsoft.com/office/powerpoint/2010/main" val="2235129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1788</Words>
  <Application>Microsoft Office PowerPoint</Application>
  <PresentationFormat>Широкоэкранный</PresentationFormat>
  <Paragraphs>225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Санкт-Петербургский государственный политехнический университет Кафедра «Теоретическая механика»</vt:lpstr>
      <vt:lpstr>Введение</vt:lpstr>
      <vt:lpstr>Цель работы</vt:lpstr>
      <vt:lpstr>Задачи, решаемые в работе</vt:lpstr>
      <vt:lpstr>Постановка задачи</vt:lpstr>
      <vt:lpstr>Постановка задачи машинного обучения</vt:lpstr>
      <vt:lpstr>Сбор и обработка данных</vt:lpstr>
      <vt:lpstr>Сбор и обработка данных</vt:lpstr>
      <vt:lpstr>Кодирование категориального признака</vt:lpstr>
      <vt:lpstr>One-hot кодирование</vt:lpstr>
      <vt:lpstr>Binary кодирование</vt:lpstr>
      <vt:lpstr>Модели машинного обучения</vt:lpstr>
      <vt:lpstr>Модели машинного обучения</vt:lpstr>
      <vt:lpstr>Модели машинного обучения</vt:lpstr>
      <vt:lpstr>Модели машинного обучения</vt:lpstr>
      <vt:lpstr>Метрики качества</vt:lpstr>
      <vt:lpstr>Оценка качества моделей</vt:lpstr>
      <vt:lpstr>Сравнение моделей по всем странам и на одной стране</vt:lpstr>
      <vt:lpstr>Сравнение постановок для данных по России</vt:lpstr>
      <vt:lpstr>Сравнение моделей во второй постановке</vt:lpstr>
      <vt:lpstr>Результаты на тестовой выборке для России</vt:lpstr>
      <vt:lpstr>Результаты на тестовой выборке для Германии</vt:lpstr>
      <vt:lpstr>Результаты на тестовой выборке для Вьетнама</vt:lpstr>
      <vt:lpstr>Прогнозирование количества зараженных</vt:lpstr>
      <vt:lpstr>Прогнозирование количества зараженных для России</vt:lpstr>
      <vt:lpstr>Прогнозирование количества зараженных для Германии</vt:lpstr>
      <vt:lpstr>Анализ результатов</vt:lpstr>
      <vt:lpstr>Решенные и актуальные задачи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политехнический университет Кафедра «Теоретическая механика»</dc:title>
  <dc:creator>Комаров Глеб Сергеевич</dc:creator>
  <cp:lastModifiedBy>Комаров Глеб Сергеевич</cp:lastModifiedBy>
  <cp:revision>114</cp:revision>
  <dcterms:created xsi:type="dcterms:W3CDTF">2021-06-06T21:36:33Z</dcterms:created>
  <dcterms:modified xsi:type="dcterms:W3CDTF">2021-06-28T21:38:23Z</dcterms:modified>
</cp:coreProperties>
</file>