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70" r:id="rId5"/>
    <p:sldId id="25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  <p:sldId id="272" r:id="rId18"/>
    <p:sldId id="273" r:id="rId19"/>
    <p:sldId id="275" r:id="rId20"/>
    <p:sldId id="276" r:id="rId21"/>
    <p:sldId id="278" r:id="rId22"/>
    <p:sldId id="277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1" r:id="rId35"/>
    <p:sldId id="292" r:id="rId36"/>
    <p:sldId id="294" r:id="rId37"/>
    <p:sldId id="295" r:id="rId38"/>
    <p:sldId id="296" r:id="rId39"/>
    <p:sldId id="297" r:id="rId40"/>
    <p:sldId id="290" r:id="rId4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3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3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3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3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647A8-B372-429C-B2B9-791C9E3D7D05}" type="datetimeFigureOut">
              <a:rPr lang="ru-RU" smtClean="0"/>
              <a:t>22.11.2012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F4A01-31EF-414A-85A5-FC0C58D4AF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647A8-B372-429C-B2B9-791C9E3D7D05}" type="datetimeFigureOut">
              <a:rPr lang="ru-RU" smtClean="0"/>
              <a:t>22.11.2012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F4A01-31EF-414A-85A5-FC0C58D4AF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647A8-B372-429C-B2B9-791C9E3D7D05}" type="datetimeFigureOut">
              <a:rPr lang="ru-RU" smtClean="0"/>
              <a:t>22.11.2012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F4A01-31EF-414A-85A5-FC0C58D4AFDF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647A8-B372-429C-B2B9-791C9E3D7D05}" type="datetimeFigureOut">
              <a:rPr lang="ru-RU" smtClean="0"/>
              <a:t>22.11.2012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F4A01-31EF-414A-85A5-FC0C58D4AFD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647A8-B372-429C-B2B9-791C9E3D7D05}" type="datetimeFigureOut">
              <a:rPr lang="ru-RU" smtClean="0"/>
              <a:t>22.11.2012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F4A01-31EF-414A-85A5-FC0C58D4AF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647A8-B372-429C-B2B9-791C9E3D7D05}" type="datetimeFigureOut">
              <a:rPr lang="ru-RU" smtClean="0"/>
              <a:t>22.11.2012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F4A01-31EF-414A-85A5-FC0C58D4AFD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647A8-B372-429C-B2B9-791C9E3D7D05}" type="datetimeFigureOut">
              <a:rPr lang="ru-RU" smtClean="0"/>
              <a:t>22.11.2012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F4A01-31EF-414A-85A5-FC0C58D4AF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647A8-B372-429C-B2B9-791C9E3D7D05}" type="datetimeFigureOut">
              <a:rPr lang="ru-RU" smtClean="0"/>
              <a:t>22.11.2012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F4A01-31EF-414A-85A5-FC0C58D4AF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647A8-B372-429C-B2B9-791C9E3D7D05}" type="datetimeFigureOut">
              <a:rPr lang="ru-RU" smtClean="0"/>
              <a:t>22.11.2012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F4A01-31EF-414A-85A5-FC0C58D4AF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647A8-B372-429C-B2B9-791C9E3D7D05}" type="datetimeFigureOut">
              <a:rPr lang="ru-RU" smtClean="0"/>
              <a:t>22.11.2012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F4A01-31EF-414A-85A5-FC0C58D4AFDF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647A8-B372-429C-B2B9-791C9E3D7D05}" type="datetimeFigureOut">
              <a:rPr lang="ru-RU" smtClean="0"/>
              <a:t>22.11.2012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F4A01-31EF-414A-85A5-FC0C58D4AFD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57647A8-B372-429C-B2B9-791C9E3D7D05}" type="datetimeFigureOut">
              <a:rPr lang="ru-RU" smtClean="0"/>
              <a:t>22.11.2012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33F4A01-31EF-414A-85A5-FC0C58D4AFD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9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0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1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2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3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4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5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6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17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18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19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20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21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22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23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2.vml"/><Relationship Id="rId4" Type="http://schemas.openxmlformats.org/officeDocument/2006/relationships/image" Target="../media/image24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3.vml"/><Relationship Id="rId4" Type="http://schemas.openxmlformats.org/officeDocument/2006/relationships/image" Target="../media/image25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4.vml"/><Relationship Id="rId4" Type="http://schemas.openxmlformats.org/officeDocument/2006/relationships/image" Target="../media/image26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5.vml"/><Relationship Id="rId4" Type="http://schemas.openxmlformats.org/officeDocument/2006/relationships/image" Target="../media/image27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6.vml"/><Relationship Id="rId4" Type="http://schemas.openxmlformats.org/officeDocument/2006/relationships/image" Target="../media/image28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7.vml"/><Relationship Id="rId4" Type="http://schemas.openxmlformats.org/officeDocument/2006/relationships/image" Target="../media/image29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8.vml"/><Relationship Id="rId4" Type="http://schemas.openxmlformats.org/officeDocument/2006/relationships/image" Target="../media/image30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9.vml"/><Relationship Id="rId4" Type="http://schemas.openxmlformats.org/officeDocument/2006/relationships/image" Target="../media/image31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0.vml"/><Relationship Id="rId4" Type="http://schemas.openxmlformats.org/officeDocument/2006/relationships/image" Target="../media/image32.w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1.vml"/><Relationship Id="rId4" Type="http://schemas.openxmlformats.org/officeDocument/2006/relationships/image" Target="../media/image33.w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2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4.w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3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36.w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4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38.wm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5.vml"/><Relationship Id="rId4" Type="http://schemas.openxmlformats.org/officeDocument/2006/relationships/image" Target="../media/image40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Решение одной задачи оптимального управления с подвижными концами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83768" y="4653136"/>
            <a:ext cx="6400800" cy="1473200"/>
          </a:xfrm>
        </p:spPr>
        <p:txBody>
          <a:bodyPr/>
          <a:lstStyle/>
          <a:p>
            <a:pPr algn="r"/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Работу выполнили: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Вилданов В.Р.</a:t>
            </a:r>
          </a:p>
          <a:p>
            <a:pPr algn="l"/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		  Попова Е.С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7485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Случай 1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4931237"/>
              </p:ext>
            </p:extLst>
          </p:nvPr>
        </p:nvGraphicFramePr>
        <p:xfrm>
          <a:off x="251520" y="2132856"/>
          <a:ext cx="6417280" cy="19687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Equation" r:id="rId3" imgW="4305240" imgH="1320480" progId="Equation.DSMT4">
                  <p:embed/>
                </p:oleObj>
              </mc:Choice>
              <mc:Fallback>
                <p:oleObj name="Equation" r:id="rId3" imgW="4305240" imgH="1320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2132856"/>
                        <a:ext cx="6417280" cy="196872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60170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Случай 2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7253511"/>
              </p:ext>
            </p:extLst>
          </p:nvPr>
        </p:nvGraphicFramePr>
        <p:xfrm>
          <a:off x="279400" y="1989138"/>
          <a:ext cx="7793038" cy="4919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Equation" r:id="rId3" imgW="6895800" imgH="4356000" progId="Equation.DSMT4">
                  <p:embed/>
                </p:oleObj>
              </mc:Choice>
              <mc:Fallback>
                <p:oleObj name="Equation" r:id="rId3" imgW="6895800" imgH="43560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400" y="1989138"/>
                        <a:ext cx="7793038" cy="4919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454848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Случай 3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8494956"/>
              </p:ext>
            </p:extLst>
          </p:nvPr>
        </p:nvGraphicFramePr>
        <p:xfrm>
          <a:off x="251520" y="1914286"/>
          <a:ext cx="7031038" cy="4919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8" name="Equation" r:id="rId3" imgW="6222960" imgH="4356000" progId="Equation.DSMT4">
                  <p:embed/>
                </p:oleObj>
              </mc:Choice>
              <mc:Fallback>
                <p:oleObj name="Equation" r:id="rId3" imgW="6222960" imgH="43560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1914286"/>
                        <a:ext cx="7031038" cy="4919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801789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Случай 4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9677861"/>
              </p:ext>
            </p:extLst>
          </p:nvPr>
        </p:nvGraphicFramePr>
        <p:xfrm>
          <a:off x="251520" y="2132855"/>
          <a:ext cx="6264696" cy="46873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1" name="Equation" r:id="rId3" imgW="5346360" imgH="4000320" progId="Equation.DSMT4">
                  <p:embed/>
                </p:oleObj>
              </mc:Choice>
              <mc:Fallback>
                <p:oleObj name="Equation" r:id="rId3" imgW="5346360" imgH="400032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2132855"/>
                        <a:ext cx="6264696" cy="468736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909888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Случай 5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8862650"/>
              </p:ext>
            </p:extLst>
          </p:nvPr>
        </p:nvGraphicFramePr>
        <p:xfrm>
          <a:off x="251520" y="1972692"/>
          <a:ext cx="7797800" cy="488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7" name="Equation" r:id="rId3" imgW="7797600" imgH="4889160" progId="Equation.DSMT4">
                  <p:embed/>
                </p:oleObj>
              </mc:Choice>
              <mc:Fallback>
                <p:oleObj name="Equation" r:id="rId3" imgW="7797600" imgH="488916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1972692"/>
                        <a:ext cx="7797800" cy="488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910842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Случай 6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6409471"/>
              </p:ext>
            </p:extLst>
          </p:nvPr>
        </p:nvGraphicFramePr>
        <p:xfrm>
          <a:off x="251520" y="2060848"/>
          <a:ext cx="6096001" cy="491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1" name="Equation" r:id="rId3" imgW="6095880" imgH="4914720" progId="Equation.DSMT4">
                  <p:embed/>
                </p:oleObj>
              </mc:Choice>
              <mc:Fallback>
                <p:oleObj name="Equation" r:id="rId3" imgW="6095880" imgH="491472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2060848"/>
                        <a:ext cx="6096001" cy="491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080266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Случай 7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0509213"/>
              </p:ext>
            </p:extLst>
          </p:nvPr>
        </p:nvGraphicFramePr>
        <p:xfrm>
          <a:off x="251520" y="2060848"/>
          <a:ext cx="5600700" cy="436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3" name="Equation" r:id="rId3" imgW="5600520" imgH="4368600" progId="Equation.DSMT4">
                  <p:embed/>
                </p:oleObj>
              </mc:Choice>
              <mc:Fallback>
                <p:oleObj name="Equation" r:id="rId3" imgW="5600520" imgH="436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2060848"/>
                        <a:ext cx="5600700" cy="436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862653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Случай 8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5777813"/>
              </p:ext>
            </p:extLst>
          </p:nvPr>
        </p:nvGraphicFramePr>
        <p:xfrm>
          <a:off x="251520" y="1845940"/>
          <a:ext cx="5562601" cy="499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7" name="Equation" r:id="rId3" imgW="5562360" imgH="4991040" progId="Equation.DSMT4">
                  <p:embed/>
                </p:oleObj>
              </mc:Choice>
              <mc:Fallback>
                <p:oleObj name="Equation" r:id="rId3" imgW="5562360" imgH="4991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1845940"/>
                        <a:ext cx="5562601" cy="4991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395565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Решение поставленной задачи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9350254"/>
              </p:ext>
            </p:extLst>
          </p:nvPr>
        </p:nvGraphicFramePr>
        <p:xfrm>
          <a:off x="251520" y="2348880"/>
          <a:ext cx="7254875" cy="441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1" name="Equation" r:id="rId3" imgW="4736880" imgH="2882880" progId="Equation.DSMT4">
                  <p:embed/>
                </p:oleObj>
              </mc:Choice>
              <mc:Fallback>
                <p:oleObj name="Equation" r:id="rId3" imgW="4736880" imgH="2882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1520" y="2348880"/>
                        <a:ext cx="7254875" cy="4413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926172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403648" y="2060848"/>
            <a:ext cx="6417734" cy="939801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Второй способ решения поставленной задачи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58784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Постановка задачи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6990889"/>
              </p:ext>
            </p:extLst>
          </p:nvPr>
        </p:nvGraphicFramePr>
        <p:xfrm>
          <a:off x="250825" y="2205038"/>
          <a:ext cx="8137525" cy="3910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3" imgW="5600520" imgH="2692080" progId="Equation.DSMT4">
                  <p:embed/>
                </p:oleObj>
              </mc:Choice>
              <mc:Fallback>
                <p:oleObj name="Equation" r:id="rId3" imgW="5600520" imgH="2692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0825" y="2205038"/>
                        <a:ext cx="8137525" cy="3910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22996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Функция согласования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4261490"/>
              </p:ext>
            </p:extLst>
          </p:nvPr>
        </p:nvGraphicFramePr>
        <p:xfrm>
          <a:off x="323528" y="2708920"/>
          <a:ext cx="7470477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3" name="Equation" r:id="rId3" imgW="5168880" imgH="647640" progId="Equation.DSMT4">
                  <p:embed/>
                </p:oleObj>
              </mc:Choice>
              <mc:Fallback>
                <p:oleObj name="Equation" r:id="rId3" imgW="5168880" imgH="647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3528" y="2708920"/>
                        <a:ext cx="7470477" cy="9361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569232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Фундаментальная матрица Коши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4463530"/>
              </p:ext>
            </p:extLst>
          </p:nvPr>
        </p:nvGraphicFramePr>
        <p:xfrm>
          <a:off x="323528" y="2636912"/>
          <a:ext cx="5542842" cy="1296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1" name="Equation" r:id="rId3" imgW="2171700" imgH="508000" progId="Equation.DSMT4">
                  <p:embed/>
                </p:oleObj>
              </mc:Choice>
              <mc:Fallback>
                <p:oleObj name="Equation" r:id="rId3" imgW="2171700" imgH="5080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2636912"/>
                        <a:ext cx="5542842" cy="12961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677013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1-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 слагаемое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2637824"/>
              </p:ext>
            </p:extLst>
          </p:nvPr>
        </p:nvGraphicFramePr>
        <p:xfrm>
          <a:off x="323528" y="2564904"/>
          <a:ext cx="5429403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6" name="Equation" r:id="rId3" imgW="1841400" imgH="317160" progId="Equation.DSMT4">
                  <p:embed/>
                </p:oleObj>
              </mc:Choice>
              <mc:Fallback>
                <p:oleObj name="Equation" r:id="rId3" imgW="184140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3528" y="2564904"/>
                        <a:ext cx="5429403" cy="9361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054959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2-е слагаемое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0269736"/>
              </p:ext>
            </p:extLst>
          </p:nvPr>
        </p:nvGraphicFramePr>
        <p:xfrm>
          <a:off x="323528" y="2492896"/>
          <a:ext cx="7507287" cy="353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3" name="Equation" r:id="rId3" imgW="4965480" imgH="2336760" progId="Equation.DSMT4">
                  <p:embed/>
                </p:oleObj>
              </mc:Choice>
              <mc:Fallback>
                <p:oleObj name="Equation" r:id="rId3" imgW="4965480" imgH="2336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3528" y="2492896"/>
                        <a:ext cx="7507287" cy="353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948966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Решение вспомогательной задачи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9623589"/>
              </p:ext>
            </p:extLst>
          </p:nvPr>
        </p:nvGraphicFramePr>
        <p:xfrm>
          <a:off x="323527" y="1988840"/>
          <a:ext cx="7231771" cy="4320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8" name="Equation" r:id="rId3" imgW="5930640" imgH="3543120" progId="Equation.DSMT4">
                  <p:embed/>
                </p:oleObj>
              </mc:Choice>
              <mc:Fallback>
                <p:oleObj name="Equation" r:id="rId3" imgW="5930640" imgH="3543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3527" y="1988840"/>
                        <a:ext cx="7231771" cy="43204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450082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Система уравнений вспомогательной задачи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6371723"/>
              </p:ext>
            </p:extLst>
          </p:nvPr>
        </p:nvGraphicFramePr>
        <p:xfrm>
          <a:off x="251520" y="2132855"/>
          <a:ext cx="4320480" cy="43993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7" name="Equation" r:id="rId3" imgW="2781000" imgH="2831760" progId="Equation.DSMT4">
                  <p:embed/>
                </p:oleObj>
              </mc:Choice>
              <mc:Fallback>
                <p:oleObj name="Equation" r:id="rId3" imgW="2781000" imgH="2831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1520" y="2132855"/>
                        <a:ext cx="4320480" cy="43993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6851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Случай 1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1261269"/>
              </p:ext>
            </p:extLst>
          </p:nvPr>
        </p:nvGraphicFramePr>
        <p:xfrm>
          <a:off x="250825" y="1792288"/>
          <a:ext cx="3783013" cy="212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6" name="Equation" r:id="rId3" imgW="1879560" imgH="1054080" progId="Equation.DSMT4">
                  <p:embed/>
                </p:oleObj>
              </mc:Choice>
              <mc:Fallback>
                <p:oleObj name="Equation" r:id="rId3" imgW="1879560" imgH="1054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0825" y="1792288"/>
                        <a:ext cx="3783013" cy="2120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453137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Случай 2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2375837"/>
              </p:ext>
            </p:extLst>
          </p:nvPr>
        </p:nvGraphicFramePr>
        <p:xfrm>
          <a:off x="323528" y="1988840"/>
          <a:ext cx="5904656" cy="35196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0" name="Equation" r:id="rId3" imgW="3301920" imgH="1968480" progId="Equation.DSMT4">
                  <p:embed/>
                </p:oleObj>
              </mc:Choice>
              <mc:Fallback>
                <p:oleObj name="Equation" r:id="rId3" imgW="3301920" imgH="1968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3528" y="1988840"/>
                        <a:ext cx="5904656" cy="35196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874769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Случай 3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9346949"/>
              </p:ext>
            </p:extLst>
          </p:nvPr>
        </p:nvGraphicFramePr>
        <p:xfrm>
          <a:off x="251520" y="1988840"/>
          <a:ext cx="6840760" cy="36222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5" name="Equation" r:id="rId3" imgW="3860640" imgH="2044440" progId="Equation.DSMT4">
                  <p:embed/>
                </p:oleObj>
              </mc:Choice>
              <mc:Fallback>
                <p:oleObj name="Equation" r:id="rId3" imgW="3860640" imgH="20444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1988840"/>
                        <a:ext cx="6840760" cy="36222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14154502"/>
      </p:ext>
    </p:extLst>
  </p:cSld>
  <p:clrMapOvr>
    <a:masterClrMapping/>
  </p:clrMapOvr>
  <p:transition spd="slow">
    <p:push dir="u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Случай 4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9579695"/>
              </p:ext>
            </p:extLst>
          </p:nvPr>
        </p:nvGraphicFramePr>
        <p:xfrm>
          <a:off x="323527" y="2132856"/>
          <a:ext cx="4695413" cy="21602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8" name="Equation" r:id="rId3" imgW="2400120" imgH="1104840" progId="Equation.DSMT4">
                  <p:embed/>
                </p:oleObj>
              </mc:Choice>
              <mc:Fallback>
                <p:oleObj name="Equation" r:id="rId3" imgW="2400120" imgH="11048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7" y="2132856"/>
                        <a:ext cx="4695413" cy="21602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07414628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Область начального положение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348880"/>
            <a:ext cx="4271670" cy="4227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03989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Случай 5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4313433"/>
              </p:ext>
            </p:extLst>
          </p:nvPr>
        </p:nvGraphicFramePr>
        <p:xfrm>
          <a:off x="179512" y="2259764"/>
          <a:ext cx="8856984" cy="387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4" name="Equation" r:id="rId3" imgW="7162560" imgH="3136680" progId="Equation.DSMT4">
                  <p:embed/>
                </p:oleObj>
              </mc:Choice>
              <mc:Fallback>
                <p:oleObj name="Equation" r:id="rId3" imgW="7162560" imgH="31366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2259764"/>
                        <a:ext cx="8856984" cy="3878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20256239"/>
      </p:ext>
    </p:extLst>
  </p:cSld>
  <p:clrMapOvr>
    <a:masterClrMapping/>
  </p:clrMapOvr>
  <p:transition spd="slow">
    <p:push dir="u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Случай 6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8170752"/>
              </p:ext>
            </p:extLst>
          </p:nvPr>
        </p:nvGraphicFramePr>
        <p:xfrm>
          <a:off x="251520" y="2060848"/>
          <a:ext cx="4896544" cy="28540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6" name="Equation" r:id="rId3" imgW="2984400" imgH="1739880" progId="Equation.DSMT4">
                  <p:embed/>
                </p:oleObj>
              </mc:Choice>
              <mc:Fallback>
                <p:oleObj name="Equation" r:id="rId3" imgW="2984400" imgH="17398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2060848"/>
                        <a:ext cx="4896544" cy="28540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08998941"/>
      </p:ext>
    </p:extLst>
  </p:cSld>
  <p:clrMapOvr>
    <a:masterClrMapping/>
  </p:clrMapOvr>
  <p:transition spd="slow">
    <p:push dir="u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Случай 7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6314666"/>
              </p:ext>
            </p:extLst>
          </p:nvPr>
        </p:nvGraphicFramePr>
        <p:xfrm>
          <a:off x="251520" y="2060848"/>
          <a:ext cx="5368658" cy="29523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0" name="Equation" r:id="rId3" imgW="3162240" imgH="1739880" progId="Equation.DSMT4">
                  <p:embed/>
                </p:oleObj>
              </mc:Choice>
              <mc:Fallback>
                <p:oleObj name="Equation" r:id="rId3" imgW="3162240" imgH="17398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2060848"/>
                        <a:ext cx="5368658" cy="29523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5788383"/>
      </p:ext>
    </p:extLst>
  </p:cSld>
  <p:clrMapOvr>
    <a:masterClrMapping/>
  </p:clrMapOvr>
  <p:transition spd="slow">
    <p:push dir="u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Случай 8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4783535"/>
              </p:ext>
            </p:extLst>
          </p:nvPr>
        </p:nvGraphicFramePr>
        <p:xfrm>
          <a:off x="251520" y="2060848"/>
          <a:ext cx="6118226" cy="3649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4" name="Equation" r:id="rId3" imgW="3936960" imgH="2349360" progId="Equation.DSMT4">
                  <p:embed/>
                </p:oleObj>
              </mc:Choice>
              <mc:Fallback>
                <p:oleObj name="Equation" r:id="rId3" imgW="3936960" imgH="234936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2060848"/>
                        <a:ext cx="6118226" cy="3649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23684715"/>
      </p:ext>
    </p:extLst>
  </p:cSld>
  <p:clrMapOvr>
    <a:masterClrMapping/>
  </p:clrMapOvr>
  <p:transition spd="slow">
    <p:push dir="u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3-е слагаемое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1879794"/>
              </p:ext>
            </p:extLst>
          </p:nvPr>
        </p:nvGraphicFramePr>
        <p:xfrm>
          <a:off x="323528" y="2564904"/>
          <a:ext cx="8010525" cy="3983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8" name="Equation" r:id="rId3" imgW="5155920" imgH="2565360" progId="Equation.DSMT4">
                  <p:embed/>
                </p:oleObj>
              </mc:Choice>
              <mc:Fallback>
                <p:oleObj name="Equation" r:id="rId3" imgW="5155920" imgH="2565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3528" y="2564904"/>
                        <a:ext cx="8010525" cy="3983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6188561"/>
      </p:ext>
    </p:extLst>
  </p:cSld>
  <p:clrMapOvr>
    <a:masterClrMapping/>
  </p:clrMapOvr>
  <p:transition spd="slow">
    <p:push dir="u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Функция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рас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согласования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6028107"/>
              </p:ext>
            </p:extLst>
          </p:nvPr>
        </p:nvGraphicFramePr>
        <p:xfrm>
          <a:off x="1115616" y="3068960"/>
          <a:ext cx="7200800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2" name="Equation" r:id="rId3" imgW="2857320" imgH="342720" progId="Equation.DSMT4">
                  <p:embed/>
                </p:oleObj>
              </mc:Choice>
              <mc:Fallback>
                <p:oleObj name="Equation" r:id="rId3" imgW="2857320" imgH="342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15616" y="3068960"/>
                        <a:ext cx="7200800" cy="8640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14315553"/>
      </p:ext>
    </p:extLst>
  </p:cSld>
  <p:clrMapOvr>
    <a:masterClrMapping/>
  </p:clrMapOvr>
  <p:transition spd="slow">
    <p:push dir="u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Случай 2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5900133"/>
              </p:ext>
            </p:extLst>
          </p:nvPr>
        </p:nvGraphicFramePr>
        <p:xfrm>
          <a:off x="179512" y="2420888"/>
          <a:ext cx="4236100" cy="29417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8" name="Equation" r:id="rId3" imgW="3682800" imgH="2552400" progId="Equation.DSMT4">
                  <p:embed/>
                </p:oleObj>
              </mc:Choice>
              <mc:Fallback>
                <p:oleObj name="Equation" r:id="rId3" imgW="3682800" imgH="255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2420888"/>
                        <a:ext cx="4236100" cy="29417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9894962"/>
              </p:ext>
            </p:extLst>
          </p:nvPr>
        </p:nvGraphicFramePr>
        <p:xfrm>
          <a:off x="4629150" y="2420938"/>
          <a:ext cx="4411663" cy="295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9" name="Equation" r:id="rId5" imgW="3822480" imgH="2552400" progId="Equation.DSMT4">
                  <p:embed/>
                </p:oleObj>
              </mc:Choice>
              <mc:Fallback>
                <p:oleObj name="Equation" r:id="rId5" imgW="3822480" imgH="2552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9150" y="2420938"/>
                        <a:ext cx="4411663" cy="295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31581491"/>
      </p:ext>
    </p:extLst>
  </p:cSld>
  <p:clrMapOvr>
    <a:masterClrMapping/>
  </p:clrMapOvr>
  <p:transition spd="slow">
    <p:push dir="u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Случай 3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5932132"/>
              </p:ext>
            </p:extLst>
          </p:nvPr>
        </p:nvGraphicFramePr>
        <p:xfrm>
          <a:off x="114300" y="2349500"/>
          <a:ext cx="5622925" cy="311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4" name="Equation" r:id="rId3" imgW="4889160" imgH="2705040" progId="Equation.DSMT4">
                  <p:embed/>
                </p:oleObj>
              </mc:Choice>
              <mc:Fallback>
                <p:oleObj name="Equation" r:id="rId3" imgW="4889160" imgH="27050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" y="2349500"/>
                        <a:ext cx="5622925" cy="311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3684783"/>
              </p:ext>
            </p:extLst>
          </p:nvPr>
        </p:nvGraphicFramePr>
        <p:xfrm>
          <a:off x="3579813" y="3500438"/>
          <a:ext cx="5505450" cy="311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5" name="Equation" r:id="rId5" imgW="4787640" imgH="2705040" progId="Equation.DSMT4">
                  <p:embed/>
                </p:oleObj>
              </mc:Choice>
              <mc:Fallback>
                <p:oleObj name="Equation" r:id="rId5" imgW="4787640" imgH="2705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9813" y="3500438"/>
                        <a:ext cx="5505450" cy="311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70842404"/>
      </p:ext>
    </p:extLst>
  </p:cSld>
  <p:clrMapOvr>
    <a:masterClrMapping/>
  </p:clrMapOvr>
  <p:transition spd="slow">
    <p:push dir="u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Случай 5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0451998"/>
              </p:ext>
            </p:extLst>
          </p:nvPr>
        </p:nvGraphicFramePr>
        <p:xfrm>
          <a:off x="251520" y="2852936"/>
          <a:ext cx="4235450" cy="261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6" name="Equation" r:id="rId3" imgW="3682800" imgH="2273040" progId="Equation.DSMT4">
                  <p:embed/>
                </p:oleObj>
              </mc:Choice>
              <mc:Fallback>
                <p:oleObj name="Equation" r:id="rId3" imgW="3682800" imgH="2273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2852936"/>
                        <a:ext cx="4235450" cy="2619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1637543"/>
              </p:ext>
            </p:extLst>
          </p:nvPr>
        </p:nvGraphicFramePr>
        <p:xfrm>
          <a:off x="4738688" y="2852738"/>
          <a:ext cx="4044950" cy="261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7" name="Equation" r:id="rId5" imgW="3517560" imgH="2273040" progId="Equation.DSMT4">
                  <p:embed/>
                </p:oleObj>
              </mc:Choice>
              <mc:Fallback>
                <p:oleObj name="Equation" r:id="rId5" imgW="3517560" imgH="2273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8688" y="2852738"/>
                        <a:ext cx="4044950" cy="2619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19767480"/>
      </p:ext>
    </p:extLst>
  </p:cSld>
  <p:clrMapOvr>
    <a:masterClrMapping/>
  </p:clrMapOvr>
  <p:transition spd="slow">
    <p:push dir="u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Решение поставленной задачи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0957987"/>
              </p:ext>
            </p:extLst>
          </p:nvPr>
        </p:nvGraphicFramePr>
        <p:xfrm>
          <a:off x="251520" y="2204864"/>
          <a:ext cx="7254875" cy="427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1" name="Equation" r:id="rId3" imgW="4736880" imgH="2793960" progId="Equation.DSMT4">
                  <p:embed/>
                </p:oleObj>
              </mc:Choice>
              <mc:Fallback>
                <p:oleObj name="Equation" r:id="rId3" imgW="4736880" imgH="279396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2204864"/>
                        <a:ext cx="7254875" cy="4278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84274580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331640" y="1916832"/>
            <a:ext cx="6417734" cy="939801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Первый способ решения поставленной задачи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45026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Оптимальная траектория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563625"/>
            <a:ext cx="3821533" cy="3759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7600424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Принцип максимума Понтрягина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1455098"/>
              </p:ext>
            </p:extLst>
          </p:nvPr>
        </p:nvGraphicFramePr>
        <p:xfrm>
          <a:off x="323528" y="2276872"/>
          <a:ext cx="6596038" cy="42484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3" imgW="3924000" imgH="2527200" progId="Equation.DSMT4">
                  <p:embed/>
                </p:oleObj>
              </mc:Choice>
              <mc:Fallback>
                <p:oleObj name="Equation" r:id="rId3" imgW="3924000" imgH="252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3528" y="2276872"/>
                        <a:ext cx="6596038" cy="42484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091645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Сопряжённая система дифференциальных уравнений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4469832"/>
              </p:ext>
            </p:extLst>
          </p:nvPr>
        </p:nvGraphicFramePr>
        <p:xfrm>
          <a:off x="251520" y="2276872"/>
          <a:ext cx="2736304" cy="37123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3" imgW="1600200" imgH="2171520" progId="Equation.DSMT4">
                  <p:embed/>
                </p:oleObj>
              </mc:Choice>
              <mc:Fallback>
                <p:oleObj name="Equation" r:id="rId3" imgW="1600200" imgH="2171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1520" y="2276872"/>
                        <a:ext cx="2736304" cy="37123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475074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Общее решение системы сопряжённых дифференциальных уравнений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8139577"/>
              </p:ext>
            </p:extLst>
          </p:nvPr>
        </p:nvGraphicFramePr>
        <p:xfrm>
          <a:off x="251520" y="2564904"/>
          <a:ext cx="5547999" cy="2880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3" imgW="3644640" imgH="1892160" progId="Equation.DSMT4">
                  <p:embed/>
                </p:oleObj>
              </mc:Choice>
              <mc:Fallback>
                <p:oleObj name="Equation" r:id="rId3" imgW="3644640" imgH="1892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1520" y="2564904"/>
                        <a:ext cx="5547999" cy="28803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005373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Начальные и граничные условия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6949492"/>
              </p:ext>
            </p:extLst>
          </p:nvPr>
        </p:nvGraphicFramePr>
        <p:xfrm>
          <a:off x="251520" y="2132856"/>
          <a:ext cx="4896544" cy="4635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Equation" r:id="rId3" imgW="4520880" imgH="4279680" progId="Equation.DSMT4">
                  <p:embed/>
                </p:oleObj>
              </mc:Choice>
              <mc:Fallback>
                <p:oleObj name="Equation" r:id="rId3" imgW="4520880" imgH="4279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1520" y="2132856"/>
                        <a:ext cx="4896544" cy="4635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532977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Система алгебраических уравнений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7368198"/>
              </p:ext>
            </p:extLst>
          </p:nvPr>
        </p:nvGraphicFramePr>
        <p:xfrm>
          <a:off x="611560" y="1844824"/>
          <a:ext cx="4127500" cy="488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3" name="Equation" r:id="rId3" imgW="4127400" imgH="4889160" progId="Equation.DSMT4">
                  <p:embed/>
                </p:oleObj>
              </mc:Choice>
              <mc:Fallback>
                <p:oleObj name="Equation" r:id="rId3" imgW="4127400" imgH="4889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11560" y="1844824"/>
                        <a:ext cx="4127500" cy="4889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218762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289</TotalTime>
  <Words>116</Words>
  <Application>Microsoft Office PowerPoint</Application>
  <PresentationFormat>On-screen Show (4:3)</PresentationFormat>
  <Paragraphs>42</Paragraphs>
  <Slides>40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2" baseType="lpstr">
      <vt:lpstr>Waveform</vt:lpstr>
      <vt:lpstr>Equation</vt:lpstr>
      <vt:lpstr>Решение одной задачи оптимального управления с подвижными концами</vt:lpstr>
      <vt:lpstr>Постановка задачи</vt:lpstr>
      <vt:lpstr>Область начального положение</vt:lpstr>
      <vt:lpstr>PowerPoint Presentation</vt:lpstr>
      <vt:lpstr>Принцип максимума Понтрягина</vt:lpstr>
      <vt:lpstr>Сопряжённая система дифференциальных уравнений</vt:lpstr>
      <vt:lpstr>Общее решение системы сопряжённых дифференциальных уравнений</vt:lpstr>
      <vt:lpstr>Начальные и граничные условия</vt:lpstr>
      <vt:lpstr>Система алгебраических уравнений</vt:lpstr>
      <vt:lpstr>Случай 1</vt:lpstr>
      <vt:lpstr>Случай 2</vt:lpstr>
      <vt:lpstr>Случай 3</vt:lpstr>
      <vt:lpstr>Случай 4</vt:lpstr>
      <vt:lpstr>Случай 5</vt:lpstr>
      <vt:lpstr>Случай 6</vt:lpstr>
      <vt:lpstr>Случай 7</vt:lpstr>
      <vt:lpstr>Случай 8</vt:lpstr>
      <vt:lpstr>Решение поставленной задачи</vt:lpstr>
      <vt:lpstr>PowerPoint Presentation</vt:lpstr>
      <vt:lpstr>Функция согласования</vt:lpstr>
      <vt:lpstr>Фундаментальная матрица Коши</vt:lpstr>
      <vt:lpstr>1-е слагаемое</vt:lpstr>
      <vt:lpstr>2-е слагаемое</vt:lpstr>
      <vt:lpstr>Решение вспомогательной задачи</vt:lpstr>
      <vt:lpstr>Система уравнений вспомогательной задачи</vt:lpstr>
      <vt:lpstr>Случай 1</vt:lpstr>
      <vt:lpstr>Случай 2</vt:lpstr>
      <vt:lpstr>Случай 3</vt:lpstr>
      <vt:lpstr>Случай 4</vt:lpstr>
      <vt:lpstr>Случай 5</vt:lpstr>
      <vt:lpstr>Случай 6</vt:lpstr>
      <vt:lpstr>Случай 7</vt:lpstr>
      <vt:lpstr>Случай 8</vt:lpstr>
      <vt:lpstr>3-е слагаемое</vt:lpstr>
      <vt:lpstr>Функция рассогласования</vt:lpstr>
      <vt:lpstr>Случай 2</vt:lpstr>
      <vt:lpstr>Случай 3</vt:lpstr>
      <vt:lpstr>Случай 5</vt:lpstr>
      <vt:lpstr>Решение поставленной задачи</vt:lpstr>
      <vt:lpstr>Оптимальная траектория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одной задачи оптимального управления с подвижными концами</dc:title>
  <dc:creator>King</dc:creator>
  <cp:lastModifiedBy>King</cp:lastModifiedBy>
  <cp:revision>28</cp:revision>
  <dcterms:created xsi:type="dcterms:W3CDTF">2012-03-17T12:10:00Z</dcterms:created>
  <dcterms:modified xsi:type="dcterms:W3CDTF">2012-11-22T16:31:14Z</dcterms:modified>
</cp:coreProperties>
</file>