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67" r:id="rId4"/>
    <p:sldId id="257" r:id="rId5"/>
    <p:sldId id="261" r:id="rId6"/>
    <p:sldId id="262" r:id="rId7"/>
    <p:sldId id="263" r:id="rId8"/>
    <p:sldId id="258" r:id="rId9"/>
    <p:sldId id="268" r:id="rId10"/>
    <p:sldId id="269" r:id="rId11"/>
    <p:sldId id="278" r:id="rId12"/>
    <p:sldId id="273" r:id="rId13"/>
    <p:sldId id="272" r:id="rId14"/>
    <p:sldId id="270" r:id="rId15"/>
    <p:sldId id="274" r:id="rId16"/>
    <p:sldId id="281" r:id="rId17"/>
    <p:sldId id="275" r:id="rId18"/>
    <p:sldId id="259" r:id="rId19"/>
    <p:sldId id="265" r:id="rId20"/>
    <p:sldId id="266" r:id="rId21"/>
    <p:sldId id="282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ырянов Никита Андреевич" initials="ЗНА" lastIdx="1" clrIdx="0">
    <p:extLst>
      <p:ext uri="{19B8F6BF-5375-455C-9EA6-DF929625EA0E}">
        <p15:presenceInfo xmlns:p15="http://schemas.microsoft.com/office/powerpoint/2012/main" userId="S::zyryanov.na@edu.spbstu.ru::3b628d1c-1120-41e9-a389-702fb9f47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9T08:06:19.81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FB702-B155-4C65-B4F0-51D8E82CF292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38EA1-1303-498C-B19D-FA31E1EF3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5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87F2D-787F-43FC-9C11-A91FFADE9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03AD7C-7435-481A-A08B-6EDFBFB27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98408-7A0A-4C54-AAA2-B40FBCC8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E3B-9B1B-4FFE-99AF-A9487579BBD5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61B66-AADC-4874-A3BF-89B2A161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BACFD3-A727-473D-B431-F4CB0A41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2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39BBC-C0BF-48F4-8C37-03D869D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F98D3-602A-4F44-8BC5-91EC14770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189BD-A4E3-4FE5-B6BB-2C8FD9D5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CBEC-B2A5-4F0B-81D0-876E20F05614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8B03F-0974-448D-97EA-F9CD2B13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C8BAA-308B-47EF-A1D7-7758CC43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9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76566-10F9-4937-8B6C-7ADD0917D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91007B-03B1-48B5-B172-2BA05D4A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E5C28-C4BD-4E2E-8F74-3286716C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7AD4-26A6-495C-9355-1A937F23FDE6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8F700-1A01-401A-8743-DD152AC0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931E5-CD32-4DEC-89EE-F52D216A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7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A686A-EED4-46B5-89CA-99E0F1D0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50DAF-91F3-4084-8F67-1EB3B2E4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C8083-4FF8-4998-9847-7D95F4B4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D2C6-1B8A-4CA7-A505-6D180638767B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5749FB-BC63-40B9-9787-98E2759E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7975F-840B-46FF-A891-36BE4E17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003C94-D420-40EC-9E98-D5152775DC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34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0AD92-FB28-4E72-923F-DCB663B7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C28A0C-7925-42E7-8466-F8D01148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2649C-E6F8-44F3-9EE0-54647EF4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A541-9DC4-46FA-A5E0-5997F265EA62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E5ABAF-37ED-47A3-BBF3-17F06681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F4C97-3A56-4CC0-9812-91FB70F0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85003C94-D420-40EC-9E98-D5152775DC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37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444B9-72ED-406C-921A-9C0F73C1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40CAC-CC95-4B6A-A5AF-EC338FB29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EA732C-7D5F-45D7-8AE9-35067AF2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16F27-C09E-4EF2-A274-6A28E9F6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241B-6B3E-4A12-98AB-15797B28E817}" type="datetime1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60682-92B3-4C80-A265-AD634703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3BD42-6BD2-4EE6-AE2E-67A71743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85003C94-D420-40EC-9E98-D5152775DC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11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A9AC0-3664-47C0-9CC7-18EB01FC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D81AC-4836-4ADF-8FEF-DA0697F1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4C5BF0-1038-4F52-968F-1CBAFF7ED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32339B-12A7-428D-BB3A-8B57466B7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AD96C9-921E-4FE8-866F-DCC35F153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A61AB9-042A-4213-BB26-5E38E7C2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A4E0-61FD-4552-9678-E0B5F7866040}" type="datetime1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24CEBF-E3DA-4BB0-825A-4073E636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8D5B71-DA95-48FC-A3D1-A3967CC8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85003C94-D420-40EC-9E98-D5152775DC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5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7FEEE-9F1A-4C3C-9DBB-E9F6F27A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170915-98B4-47C2-96AE-EC7A29B2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9B93-45CC-48B8-AD34-4B69CC29BF2D}" type="datetime1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4666FF-2F2C-498F-B772-1400DF5B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41EB4A-7D72-4CB8-811D-B4C03AC3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1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289ECD-AFE9-4A3D-8675-3F221728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BC52-3B03-4020-907E-B5D3EEC940DE}" type="datetime1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27EE87-0373-4210-985D-D88B176E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030440-12E8-4006-A825-61A7D99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5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0F0C-D7D5-48C7-A077-A06AE6C5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D9690-2990-421D-B445-6919D906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38A2D-5A71-4B82-88AF-3E4146B8C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EDA1CA-83D7-4926-8067-43B4A5BD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B226-04F4-4314-8BC5-77678E2692E2}" type="datetime1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0DFCBF-ECD8-4FDC-BE03-1E1AD635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4E2499-6873-4093-9055-B115198B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5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B99FD-4A04-4AC3-B108-78F33B6FE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11AAF9-4BE6-4B9F-8E19-43E62284E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AC94B-AB5D-4411-A121-E061B92A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367801-2FCD-470C-A13B-4B4E495A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0DF3-C3EC-4A9B-A36D-C7E9F6866805}" type="datetime1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B0A1C-9C21-4B9F-A8BD-3828E7BB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BECBF6-39BB-4B62-AF6F-DB80B390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EC036-9316-4D1E-9B1B-0F1F7B48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9F83B0-C049-4E13-8926-511E5118A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9FD995-B938-4A46-964F-F9E1DE82C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5F88-D278-483E-8C58-2C335E53EC8C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86711-DDF3-47EE-BAA6-B81388F4F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5BA3D-C6F6-4E1B-A2CC-D152289F4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3C94-D420-40EC-9E98-D5152775DC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5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B9D26-C7EB-49E7-967C-168FF0D07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05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Моделирование горения в процессе парового риформинга метана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9BB7D-9C1A-4307-8737-1FEF25567E6A}"/>
              </a:ext>
            </a:extLst>
          </p:cNvPr>
          <p:cNvSpPr txBox="1"/>
          <p:nvPr/>
        </p:nvSpPr>
        <p:spPr>
          <a:xfrm>
            <a:off x="7618104" y="4283151"/>
            <a:ext cx="4350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algn="r"/>
            <a:r>
              <a:rPr lang="ru-RU" dirty="0"/>
              <a:t>Выполнил студент гр. 5030103/80301 Зырянов Н</a:t>
            </a:r>
            <a:r>
              <a:rPr lang="en-US" dirty="0"/>
              <a:t>.</a:t>
            </a:r>
            <a:r>
              <a:rPr lang="ru-RU" dirty="0"/>
              <a:t>А</a:t>
            </a:r>
            <a:r>
              <a:rPr lang="en-US" dirty="0"/>
              <a:t>.</a:t>
            </a:r>
          </a:p>
          <a:p>
            <a:pPr algn="r"/>
            <a:r>
              <a:rPr lang="ru-RU" sz="1800" dirty="0"/>
              <a:t>Научный руководитель:</a:t>
            </a:r>
          </a:p>
          <a:p>
            <a:pPr algn="r"/>
            <a:r>
              <a:rPr lang="ru-RU" sz="1800" dirty="0"/>
              <a:t>доцент ВШТМ, к.ф.-м.н.                                          </a:t>
            </a:r>
          </a:p>
          <a:p>
            <a:pPr algn="r"/>
            <a:r>
              <a:rPr lang="ru-RU" dirty="0"/>
              <a:t>Моисеева</a:t>
            </a:r>
            <a:r>
              <a:rPr lang="en-US" dirty="0"/>
              <a:t>.</a:t>
            </a:r>
            <a:r>
              <a:rPr lang="ru-RU" dirty="0"/>
              <a:t>Е</a:t>
            </a:r>
            <a:endParaRPr lang="ru-RU" sz="1800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07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851AE-B72C-4BF6-861D-AED23252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16" y="18757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Сетка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1A543D-0290-4EDE-9DC8-452FE96BB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98" y="1699566"/>
            <a:ext cx="4527227" cy="243058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934F28-AEDC-47AE-BC29-2260D8499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11" y="1866676"/>
            <a:ext cx="6289089" cy="2096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AD5369-CA3E-4E93-82A6-3058BCDE2CA2}"/>
              </a:ext>
            </a:extLst>
          </p:cNvPr>
          <p:cNvSpPr txBox="1"/>
          <p:nvPr/>
        </p:nvSpPr>
        <p:spPr>
          <a:xfrm>
            <a:off x="1083076" y="5158434"/>
            <a:ext cx="951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Средний размер элемента сетки </a:t>
            </a:r>
            <a:r>
              <a:rPr lang="en-US" dirty="0"/>
              <a:t>0.005</a:t>
            </a:r>
            <a:r>
              <a:rPr lang="ru-RU" dirty="0"/>
              <a:t> м </a:t>
            </a:r>
            <a:r>
              <a:rPr lang="en-US" dirty="0"/>
              <a:t>,</a:t>
            </a:r>
            <a:r>
              <a:rPr lang="ru-RU" dirty="0"/>
              <a:t> при числе элементов 82786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1D89D4-F8D5-4A72-8634-6239780471B1}"/>
              </a:ext>
            </a:extLst>
          </p:cNvPr>
          <p:cNvSpPr txBox="1"/>
          <p:nvPr/>
        </p:nvSpPr>
        <p:spPr>
          <a:xfrm>
            <a:off x="1171852" y="4314548"/>
            <a:ext cx="379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Сетка всей расчётной области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A85CB-07AD-4F55-B7F2-EAF4816C405B}"/>
              </a:ext>
            </a:extLst>
          </p:cNvPr>
          <p:cNvSpPr txBox="1"/>
          <p:nvPr/>
        </p:nvSpPr>
        <p:spPr>
          <a:xfrm>
            <a:off x="7014839" y="4277253"/>
            <a:ext cx="379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Сетка газовой горелки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A1AF7A-50C2-47F1-B384-CC192779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4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3490C-339F-485C-89EA-99169348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Качество сетки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3997B09-66C4-4BF6-9231-76E8A66BD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552180"/>
              </p:ext>
            </p:extLst>
          </p:nvPr>
        </p:nvGraphicFramePr>
        <p:xfrm>
          <a:off x="2032987" y="2068497"/>
          <a:ext cx="7652551" cy="1788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442">
                  <a:extLst>
                    <a:ext uri="{9D8B030D-6E8A-4147-A177-3AD203B41FA5}">
                      <a16:colId xmlns:a16="http://schemas.microsoft.com/office/drawing/2014/main" val="3107499434"/>
                    </a:ext>
                  </a:extLst>
                </a:gridCol>
                <a:gridCol w="1296307">
                  <a:extLst>
                    <a:ext uri="{9D8B030D-6E8A-4147-A177-3AD203B41FA5}">
                      <a16:colId xmlns:a16="http://schemas.microsoft.com/office/drawing/2014/main" val="920652845"/>
                    </a:ext>
                  </a:extLst>
                </a:gridCol>
                <a:gridCol w="1130319">
                  <a:extLst>
                    <a:ext uri="{9D8B030D-6E8A-4147-A177-3AD203B41FA5}">
                      <a16:colId xmlns:a16="http://schemas.microsoft.com/office/drawing/2014/main" val="3766873645"/>
                    </a:ext>
                  </a:extLst>
                </a:gridCol>
                <a:gridCol w="1265384">
                  <a:extLst>
                    <a:ext uri="{9D8B030D-6E8A-4147-A177-3AD203B41FA5}">
                      <a16:colId xmlns:a16="http://schemas.microsoft.com/office/drawing/2014/main" val="1590169117"/>
                    </a:ext>
                  </a:extLst>
                </a:gridCol>
                <a:gridCol w="1022974">
                  <a:extLst>
                    <a:ext uri="{9D8B030D-6E8A-4147-A177-3AD203B41FA5}">
                      <a16:colId xmlns:a16="http://schemas.microsoft.com/office/drawing/2014/main" val="2381754167"/>
                    </a:ext>
                  </a:extLst>
                </a:gridCol>
                <a:gridCol w="1800125">
                  <a:extLst>
                    <a:ext uri="{9D8B030D-6E8A-4147-A177-3AD203B41FA5}">
                      <a16:colId xmlns:a16="http://schemas.microsoft.com/office/drawing/2014/main" val="309602783"/>
                    </a:ext>
                  </a:extLst>
                </a:gridCol>
              </a:tblGrid>
              <a:tr h="89405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Отличное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Очень хорошее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Хорошее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Приемлемое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Плохое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Неприемлемое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196477"/>
                  </a:ext>
                </a:extLst>
              </a:tr>
              <a:tr h="89405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 – 0</a:t>
                      </a:r>
                      <a:r>
                        <a:rPr lang="en-US" sz="1400" dirty="0">
                          <a:effectLst/>
                        </a:rPr>
                        <a:t>.25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.25</a:t>
                      </a:r>
                      <a:r>
                        <a:rPr lang="ru-RU" sz="1400" dirty="0">
                          <a:effectLst/>
                        </a:rPr>
                        <a:t> – 0</a:t>
                      </a:r>
                      <a:r>
                        <a:rPr lang="en-US" sz="1400" dirty="0">
                          <a:effectLst/>
                        </a:rPr>
                        <a:t>.50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.50 – 0.80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0.80 – 0.94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0.95 – 0.97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0.98 – 1.00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656288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DE98DE-443D-416D-AA2A-628AF635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29EDA-112D-487F-A065-2731EE22DA29}"/>
              </a:ext>
            </a:extLst>
          </p:cNvPr>
          <p:cNvSpPr txBox="1"/>
          <p:nvPr/>
        </p:nvSpPr>
        <p:spPr>
          <a:xfrm>
            <a:off x="3604334" y="4358937"/>
            <a:ext cx="4740676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Параметр асимметрии сетки</a:t>
            </a:r>
          </a:p>
        </p:txBody>
      </p:sp>
    </p:spTree>
    <p:extLst>
      <p:ext uri="{BB962C8B-B14F-4D97-AF65-F5344CB8AC3E}">
        <p14:creationId xmlns:p14="http://schemas.microsoft.com/office/powerpoint/2010/main" val="200055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B13DC-62D3-4EF1-A6A7-D4E60350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Граничные условия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972AE-7310-455A-ADB8-565BA3E07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34" b="14188"/>
          <a:stretch/>
        </p:blipFill>
        <p:spPr>
          <a:xfrm>
            <a:off x="7109662" y="1923771"/>
            <a:ext cx="5008355" cy="3480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559947-1F4E-4169-B103-77782CC5994A}"/>
                  </a:ext>
                </a:extLst>
              </p:cNvPr>
              <p:cNvSpPr txBox="1"/>
              <p:nvPr/>
            </p:nvSpPr>
            <p:spPr>
              <a:xfrm>
                <a:off x="1540832" y="5590546"/>
                <a:ext cx="317586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/>
                  <a:t>На входе в горелку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b="0" dirty="0"/>
                  <a:t> - массовый расход воздуха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ru-RU" dirty="0"/>
                  <a:t> </a:t>
                </a:r>
                <a:r>
                  <a:rPr lang="ru-RU" b="0" dirty="0"/>
                  <a:t>– </a:t>
                </a:r>
                <a:r>
                  <a:rPr lang="ru-RU" dirty="0"/>
                  <a:t>скорость потока метана</a:t>
                </a:r>
                <a:endParaRPr lang="ru-RU" b="0" dirty="0"/>
              </a:p>
              <a:p>
                <a:pPr algn="ctr"/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559947-1F4E-4169-B103-77782CC59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32" y="5590546"/>
                <a:ext cx="3175869" cy="1200329"/>
              </a:xfrm>
              <a:prstGeom prst="rect">
                <a:avLst/>
              </a:prstGeom>
              <a:blipFill>
                <a:blip r:embed="rId3"/>
                <a:stretch>
                  <a:fillRect t="-2538" r="-1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D235F3-A538-405E-B4C5-C654904B7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2" b="8060"/>
          <a:stretch/>
        </p:blipFill>
        <p:spPr>
          <a:xfrm>
            <a:off x="838200" y="1923771"/>
            <a:ext cx="4581135" cy="3480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E0C31C-BE66-473C-826D-D6CE62CCE5F3}"/>
                  </a:ext>
                </a:extLst>
              </p:cNvPr>
              <p:cNvSpPr txBox="1"/>
              <p:nvPr/>
            </p:nvSpPr>
            <p:spPr>
              <a:xfrm>
                <a:off x="7864938" y="5590546"/>
                <a:ext cx="34978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На выходе из расчётной зоны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атм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−атмосферное давление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E0C31C-BE66-473C-826D-D6CE62CCE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938" y="5590546"/>
                <a:ext cx="3497802" cy="646331"/>
              </a:xfrm>
              <a:prstGeom prst="rect">
                <a:avLst/>
              </a:prstGeom>
              <a:blipFill>
                <a:blip r:embed="rId5"/>
                <a:stretch>
                  <a:fillRect t="-4717" b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D3D48F-07A8-4A95-8E55-3F5BA850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2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084BBE-56CB-4613-BDE4-66065CABA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27" y="2653742"/>
            <a:ext cx="5504019" cy="310347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F91908-95CD-40B5-A917-669DC8866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75" y="2787173"/>
            <a:ext cx="5504020" cy="3103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A527DD-478C-498D-8847-CF395D085039}"/>
              </a:ext>
            </a:extLst>
          </p:cNvPr>
          <p:cNvSpPr txBox="1"/>
          <p:nvPr/>
        </p:nvSpPr>
        <p:spPr>
          <a:xfrm>
            <a:off x="-74009" y="589064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Поле температур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815E2-4C4F-4A2E-8125-49FBAAE7174A}"/>
              </a:ext>
            </a:extLst>
          </p:cNvPr>
          <p:cNvSpPr txBox="1"/>
          <p:nvPr/>
        </p:nvSpPr>
        <p:spPr>
          <a:xfrm>
            <a:off x="7251725" y="5930551"/>
            <a:ext cx="39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</a:t>
            </a:r>
            <a:r>
              <a:rPr lang="en-US" dirty="0"/>
              <a:t> </a:t>
            </a:r>
            <a:r>
              <a:rPr lang="ru-RU" dirty="0"/>
              <a:t>скоростей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B5DA00-22F0-46AA-9874-45DC4E1F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13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D1C102-B635-45AA-8705-E974B6C7CE7A}"/>
                  </a:ext>
                </a:extLst>
              </p:cNvPr>
              <p:cNvSpPr txBox="1"/>
              <p:nvPr/>
            </p:nvSpPr>
            <p:spPr>
              <a:xfrm>
                <a:off x="2948836" y="1532334"/>
                <a:ext cx="6143348" cy="1101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Расчёт при массовом расходе воздуха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кг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:r>
                  <a:rPr lang="ru-RU" b="0" dirty="0"/>
                  <a:t> и скорости топлива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мет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endParaRPr lang="en-US" b="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D1C102-B635-45AA-8705-E974B6C7C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36" y="1532334"/>
                <a:ext cx="6143348" cy="1101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FB736A9-D9D8-4E32-8B03-DD022035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7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Расчёты при различных скоростях топлива на входе в сопло</a:t>
            </a:r>
          </a:p>
        </p:txBody>
      </p:sp>
    </p:spTree>
    <p:extLst>
      <p:ext uri="{BB962C8B-B14F-4D97-AF65-F5344CB8AC3E}">
        <p14:creationId xmlns:p14="http://schemas.microsoft.com/office/powerpoint/2010/main" val="311968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F01134-5888-4060-8671-FBB4D159E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05"/>
          <a:stretch/>
        </p:blipFill>
        <p:spPr>
          <a:xfrm>
            <a:off x="6876966" y="2330594"/>
            <a:ext cx="4476834" cy="2939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B57574-D452-4580-B7AC-2A50173D2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304"/>
          <a:stretch/>
        </p:blipFill>
        <p:spPr>
          <a:xfrm>
            <a:off x="698914" y="2360203"/>
            <a:ext cx="4616121" cy="3191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108615-4B06-474E-BF13-E2C8EA00826D}"/>
              </a:ext>
            </a:extLst>
          </p:cNvPr>
          <p:cNvSpPr txBox="1"/>
          <p:nvPr/>
        </p:nvSpPr>
        <p:spPr>
          <a:xfrm>
            <a:off x="1039951" y="5642971"/>
            <a:ext cx="39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 температур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E421C-574B-44A3-814D-2C71CA4FAAB5}"/>
              </a:ext>
            </a:extLst>
          </p:cNvPr>
          <p:cNvSpPr txBox="1"/>
          <p:nvPr/>
        </p:nvSpPr>
        <p:spPr>
          <a:xfrm>
            <a:off x="7033187" y="5647297"/>
            <a:ext cx="39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</a:t>
            </a:r>
            <a:r>
              <a:rPr lang="en-US" dirty="0"/>
              <a:t> </a:t>
            </a:r>
            <a:r>
              <a:rPr lang="ru-RU" dirty="0"/>
              <a:t>скоростей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A52A59-DACE-4E93-BAAE-61204B13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14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3CB976-10D9-4ECB-95D6-5AB053306B6D}"/>
                  </a:ext>
                </a:extLst>
              </p:cNvPr>
              <p:cNvSpPr txBox="1"/>
              <p:nvPr/>
            </p:nvSpPr>
            <p:spPr>
              <a:xfrm>
                <a:off x="2856862" y="1026037"/>
                <a:ext cx="6143348" cy="1101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Расчёт при массовом расходе воздуха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кг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:r>
                  <a:rPr lang="ru-RU" b="0" dirty="0"/>
                  <a:t> и скорости топлива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мет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=20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endParaRPr lang="en-US" b="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3CB976-10D9-4ECB-95D6-5AB05330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62" y="1026037"/>
                <a:ext cx="6143348" cy="1101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7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C6D49D-C6F9-4FEC-987D-4DB19BE5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52" y="2158723"/>
            <a:ext cx="5352742" cy="30181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534DBF-4EF8-4505-B338-CB1D3F0EE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88" y="2158723"/>
            <a:ext cx="5950952" cy="3072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A1164E-29F2-4ABC-ADBD-A449C5E438E9}"/>
                  </a:ext>
                </a:extLst>
              </p:cNvPr>
              <p:cNvSpPr txBox="1"/>
              <p:nvPr/>
            </p:nvSpPr>
            <p:spPr>
              <a:xfrm>
                <a:off x="302004" y="5176895"/>
                <a:ext cx="6094520" cy="457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/>
                  <a:t>Массовой доля метана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мет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=20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A1164E-29F2-4ABC-ADBD-A449C5E4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5176895"/>
                <a:ext cx="6094520" cy="45762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CFEB8-6E08-4ACE-8B3F-2696A0C3824B}"/>
                  </a:ext>
                </a:extLst>
              </p:cNvPr>
              <p:cNvSpPr txBox="1"/>
              <p:nvPr/>
            </p:nvSpPr>
            <p:spPr>
              <a:xfrm>
                <a:off x="6238043" y="5283991"/>
                <a:ext cx="6094520" cy="457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/>
                  <a:t>Массовой доля метана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мет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CFEB8-6E08-4ACE-8B3F-2696A0C38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43" y="5283991"/>
                <a:ext cx="6094520" cy="457626"/>
              </a:xfrm>
              <a:prstGeom prst="rect">
                <a:avLst/>
              </a:prstGeom>
              <a:blipFill>
                <a:blip r:embed="rId5"/>
                <a:stretch>
                  <a:fillRect t="-13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54064C-3413-4E11-A84B-1A977A68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1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FD021-0BD8-4600-B66D-200EE917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20885"/>
            <a:ext cx="11665257" cy="1325563"/>
          </a:xfrm>
        </p:spPr>
        <p:txBody>
          <a:bodyPr/>
          <a:lstStyle/>
          <a:p>
            <a:pPr algn="ctr"/>
            <a:r>
              <a:rPr lang="ru-RU" dirty="0"/>
              <a:t>Расчёт при увеличении скорости метана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EE67B62-A7AD-4D38-9B4F-6A305B03D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5138" y="2077994"/>
            <a:ext cx="5286143" cy="382352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990B16-DB7A-4226-8A49-F610C37C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32E3E-8A67-4294-972E-5B50DD8D992A}"/>
              </a:ext>
            </a:extLst>
          </p:cNvPr>
          <p:cNvSpPr txBox="1"/>
          <p:nvPr/>
        </p:nvSpPr>
        <p:spPr>
          <a:xfrm>
            <a:off x="390618" y="608604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Поле температур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9866F-4603-430D-811D-D9AA5F961EA3}"/>
              </a:ext>
            </a:extLst>
          </p:cNvPr>
          <p:cNvSpPr txBox="1"/>
          <p:nvPr/>
        </p:nvSpPr>
        <p:spPr>
          <a:xfrm>
            <a:off x="6223246" y="60531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Поле скоростей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C77FDA-AD4A-4B85-B413-490327B70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57" y="2142247"/>
            <a:ext cx="5432550" cy="38086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E6578A-4BBA-42FD-909A-C6B08AE608A6}"/>
                  </a:ext>
                </a:extLst>
              </p:cNvPr>
              <p:cNvSpPr txBox="1"/>
              <p:nvPr/>
            </p:nvSpPr>
            <p:spPr>
              <a:xfrm>
                <a:off x="3073232" y="1073346"/>
                <a:ext cx="6143348" cy="1101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Расчёт при массовом расходе воздуха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кг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:r>
                  <a:rPr lang="ru-RU" b="0" dirty="0"/>
                  <a:t> и скорости топлива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мет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80 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endParaRPr lang="en-US" b="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E6578A-4BBA-42FD-909A-C6B08AE60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32" y="1073346"/>
                <a:ext cx="6143348" cy="1101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213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41A7D-60B3-4024-A0D4-388B67BF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Расчёт с учётом теплопередачи путём излучения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C0F521-3A82-4FCB-BE6A-9B6AB5127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" b="8570"/>
          <a:stretch/>
        </p:blipFill>
        <p:spPr>
          <a:xfrm>
            <a:off x="243950" y="2006353"/>
            <a:ext cx="5113981" cy="3808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E2AC6D-F0A0-4932-A8B0-E23AEDC7CB53}"/>
              </a:ext>
            </a:extLst>
          </p:cNvPr>
          <p:cNvSpPr txBox="1"/>
          <p:nvPr/>
        </p:nvSpPr>
        <p:spPr>
          <a:xfrm>
            <a:off x="-246320" y="581487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Поле температур с учётом излучения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F425E-FE42-492E-9EB5-A27465AE8A30}"/>
              </a:ext>
            </a:extLst>
          </p:cNvPr>
          <p:cNvSpPr txBox="1"/>
          <p:nvPr/>
        </p:nvSpPr>
        <p:spPr>
          <a:xfrm>
            <a:off x="6827851" y="5814873"/>
            <a:ext cx="39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</a:t>
            </a:r>
            <a:r>
              <a:rPr lang="en-US" dirty="0"/>
              <a:t> </a:t>
            </a:r>
            <a:r>
              <a:rPr lang="ru-RU" dirty="0"/>
              <a:t>температур без учёта излучения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9877D9-4031-4E3C-AF4E-32DDAB08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17</a:t>
            </a:fld>
            <a:endParaRPr lang="ru-RU"/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D7EA8A1A-429C-4F53-AD83-C5F1EEC2F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2127" y="2026811"/>
            <a:ext cx="6565494" cy="3701989"/>
          </a:xfrm>
        </p:spPr>
      </p:pic>
    </p:spTree>
    <p:extLst>
      <p:ext uri="{BB962C8B-B14F-4D97-AF65-F5344CB8AC3E}">
        <p14:creationId xmlns:p14="http://schemas.microsoft.com/office/powerpoint/2010/main" val="46493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C69E3-E9F2-46B7-B013-5FD72A05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301" y="197189"/>
            <a:ext cx="12091386" cy="1325563"/>
          </a:xfrm>
        </p:spPr>
        <p:txBody>
          <a:bodyPr/>
          <a:lstStyle/>
          <a:p>
            <a:pPr algn="ctr"/>
            <a:r>
              <a:rPr lang="ru-RU" dirty="0"/>
              <a:t>Расчёт при недостатке инжектируемого воздуха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266265-B3C1-4F29-90B4-5DF5AB5E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7" t="-376" r="13668" b="6226"/>
          <a:stretch/>
        </p:blipFill>
        <p:spPr>
          <a:xfrm>
            <a:off x="359969" y="2237995"/>
            <a:ext cx="5608423" cy="29345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FE7C87-965A-4D67-8B3E-FBFBCCCC3107}"/>
              </a:ext>
            </a:extLst>
          </p:cNvPr>
          <p:cNvSpPr txBox="1"/>
          <p:nvPr/>
        </p:nvSpPr>
        <p:spPr>
          <a:xfrm>
            <a:off x="5640572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3A7244-0A7F-4377-9E1C-8F16ADE9CBA0}"/>
              </a:ext>
            </a:extLst>
          </p:cNvPr>
          <p:cNvSpPr txBox="1"/>
          <p:nvPr/>
        </p:nvSpPr>
        <p:spPr>
          <a:xfrm>
            <a:off x="956881" y="5482058"/>
            <a:ext cx="39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 температур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6E6AC-3F7B-4F6C-A02F-A6CB5ABDF61A}"/>
              </a:ext>
            </a:extLst>
          </p:cNvPr>
          <p:cNvSpPr txBox="1"/>
          <p:nvPr/>
        </p:nvSpPr>
        <p:spPr>
          <a:xfrm>
            <a:off x="7301073" y="5463205"/>
            <a:ext cx="39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 скоростей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94E738-C722-42C8-ACFE-404712948C2A}"/>
                  </a:ext>
                </a:extLst>
              </p:cNvPr>
              <p:cNvSpPr txBox="1"/>
              <p:nvPr/>
            </p:nvSpPr>
            <p:spPr>
              <a:xfrm>
                <a:off x="3024326" y="1332742"/>
                <a:ext cx="6143348" cy="1101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Расчёт при массовом расходе воздуха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кг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:r>
                  <a:rPr lang="ru-RU" b="0" dirty="0"/>
                  <a:t> и скорости топлива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мет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=20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endParaRPr lang="en-US" b="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94E738-C722-42C8-ACFE-404712948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26" y="1332742"/>
                <a:ext cx="6143348" cy="1101455"/>
              </a:xfrm>
              <a:prstGeom prst="rect">
                <a:avLst/>
              </a:prstGeom>
              <a:blipFill>
                <a:blip r:embed="rId3"/>
                <a:stretch>
                  <a:fillRect t="-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986736-08FB-4E4C-8152-E81D4E1F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584B32-58EE-4D13-9CDB-68232522D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404" y="2200827"/>
            <a:ext cx="4354540" cy="32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5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-4">
            <a:hlinkClick r:id="" action="ppaction://media"/>
            <a:extLst>
              <a:ext uri="{FF2B5EF4-FFF2-40B4-BE49-F238E27FC236}">
                <a16:creationId xmlns:a16="http://schemas.microsoft.com/office/drawing/2014/main" id="{90E7378B-511D-43D7-B08A-DA8BB538C0C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0486" y="730156"/>
            <a:ext cx="10971027" cy="419032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68317F-120B-48FB-9F40-A111C5A38185}"/>
              </a:ext>
            </a:extLst>
          </p:cNvPr>
          <p:cNvSpPr txBox="1"/>
          <p:nvPr/>
        </p:nvSpPr>
        <p:spPr>
          <a:xfrm>
            <a:off x="3588057" y="5495278"/>
            <a:ext cx="501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Изменение во времени  массовой доли метана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5F16FA-E117-4FB9-9CF9-25F47380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D3CB84F-02B5-4424-AC28-67C166BA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64" y="1868129"/>
            <a:ext cx="5624851" cy="375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5B64D1-E649-474E-9815-CB6C772ACBCB}"/>
              </a:ext>
            </a:extLst>
          </p:cNvPr>
          <p:cNvSpPr txBox="1">
            <a:spLocks/>
          </p:cNvSpPr>
          <p:nvPr/>
        </p:nvSpPr>
        <p:spPr>
          <a:xfrm>
            <a:off x="838199" y="1755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Паровой риформинг метана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EF564-D288-4E6E-A926-23054335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2</a:t>
            </a:fld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01B675-F9A7-4BB6-B3D0-6D172A4D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" y="1604614"/>
            <a:ext cx="5353663" cy="401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8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-2">
            <a:hlinkClick r:id="" action="ppaction://media"/>
            <a:extLst>
              <a:ext uri="{FF2B5EF4-FFF2-40B4-BE49-F238E27FC236}">
                <a16:creationId xmlns:a16="http://schemas.microsoft.com/office/drawing/2014/main" id="{3A3ED40D-CB82-4D26-8D20-5114C15AFE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718" y="1386440"/>
            <a:ext cx="10694563" cy="4085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110EC-BA1A-4245-93E6-6E29F6A79046}"/>
              </a:ext>
            </a:extLst>
          </p:cNvPr>
          <p:cNvSpPr txBox="1"/>
          <p:nvPr/>
        </p:nvSpPr>
        <p:spPr>
          <a:xfrm>
            <a:off x="3588057" y="5752730"/>
            <a:ext cx="501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Развитие во времени поля скоростей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4A4C17E-D7E2-44A1-B9D1-C1F0EED4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069DF-C166-4749-822A-49758FB7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Сравнение температур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60AEDCB-BB97-404B-AC80-3B8B66DA4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>
                    <a:latin typeface="Cambria Math" panose="02040503050406030204" pitchFamily="18" charset="0"/>
                  </a:rPr>
                  <a:t>Теоретическая максимальная температура сгорания метана</a:t>
                </a:r>
              </a:p>
              <a:p>
                <a:pPr marL="0" indent="0">
                  <a:buNone/>
                </a:pPr>
                <a:r>
                  <a:rPr lang="ru-RU" b="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2043 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>
                    <a:latin typeface="Cambria Math" panose="02040503050406030204" pitchFamily="18" charset="0"/>
                  </a:rPr>
                  <a:t>Расчётная максимальная температура сгорания метана</a:t>
                </a:r>
              </a:p>
              <a:p>
                <a:pPr marL="0" indent="0">
                  <a:buNone/>
                </a:pPr>
                <a:r>
                  <a:rPr lang="ru-RU" b="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1870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>
                    <a:latin typeface="Cambria Math" panose="02040503050406030204" pitchFamily="18" charset="0"/>
                  </a:rPr>
                  <a:t>Полученная в расчёте максимальная температура сгорания метана</a:t>
                </a:r>
              </a:p>
              <a:p>
                <a:pPr marL="0" indent="0">
                  <a:buNone/>
                </a:pPr>
                <a:r>
                  <a:rPr lang="ru-RU" b="0" dirty="0"/>
                  <a:t>	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Т =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1682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.5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60AEDCB-BB97-404B-AC80-3B8B66DA4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80B65E-3CC1-4A3E-8D62-3A4BFB03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5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094C3-DB74-49EE-B0A4-A7B649DF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7F3CA-7DA6-41E0-BA39-20585F24C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83"/>
            <a:ext cx="10515600" cy="4965792"/>
          </a:xfrm>
        </p:spPr>
        <p:txBody>
          <a:bodyPr/>
          <a:lstStyle/>
          <a:p>
            <a:r>
              <a:rPr lang="ru-RU" dirty="0"/>
              <a:t>Проведён анализ литературы и информации в открытых источниках о горелках</a:t>
            </a:r>
            <a:r>
              <a:rPr lang="en-US" dirty="0"/>
              <a:t>,</a:t>
            </a:r>
            <a:r>
              <a:rPr lang="ru-RU" dirty="0"/>
              <a:t> использующихся в паровом риформинге метана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Выбрана газовая горелка инжекционного типа</a:t>
            </a:r>
            <a:r>
              <a:rPr lang="en-US" dirty="0"/>
              <a:t>,</a:t>
            </a:r>
            <a:r>
              <a:rPr lang="ru-RU" dirty="0"/>
              <a:t> определены и рассчитаны основные параметры горелки</a:t>
            </a:r>
          </a:p>
          <a:p>
            <a:r>
              <a:rPr lang="ru-RU" dirty="0"/>
              <a:t>Смоделирована геометрия горелки и расчётной зоны </a:t>
            </a:r>
          </a:p>
          <a:p>
            <a:r>
              <a:rPr lang="ru-RU" dirty="0"/>
              <a:t>Проведены расчёты работы горелки при различных входных параметрах потоков</a:t>
            </a:r>
          </a:p>
          <a:p>
            <a:r>
              <a:rPr lang="ru-RU" dirty="0"/>
              <a:t>Оценён вклад процесса излучения при горении метана</a:t>
            </a:r>
          </a:p>
          <a:p>
            <a:r>
              <a:rPr lang="ru-RU" dirty="0"/>
              <a:t>Сопоставлены максимальные значения температур</a:t>
            </a:r>
            <a:r>
              <a:rPr lang="en-US" dirty="0"/>
              <a:t>,</a:t>
            </a:r>
            <a:r>
              <a:rPr lang="ru-RU" dirty="0"/>
              <a:t> полученные в процессе расчёта</a:t>
            </a:r>
            <a:r>
              <a:rPr lang="en-US" dirty="0"/>
              <a:t>,</a:t>
            </a:r>
            <a:r>
              <a:rPr lang="ru-RU" dirty="0"/>
              <a:t> с теоретическими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6323B0-3BC4-46A0-9E25-4DB720FA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7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0AD26B3-22FB-4923-A898-53A62BD143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984" y="674703"/>
                <a:ext cx="10989816" cy="550226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000" dirty="0"/>
                  <a:t>В результате химической реакции получается водород</a:t>
                </a:r>
                <a:r>
                  <a:rPr lang="en-US" sz="2000" dirty="0"/>
                  <a:t>,</a:t>
                </a:r>
                <a:r>
                  <a:rPr lang="ru-RU" sz="2000" dirty="0"/>
                  <a:t> при этом необходимо учесть</a:t>
                </a:r>
                <a:r>
                  <a:rPr lang="en-US" sz="2000" dirty="0"/>
                  <a:t>,</a:t>
                </a:r>
                <a:r>
                  <a:rPr lang="ru-RU" sz="2000" dirty="0"/>
                  <a:t> что реакция эндотермическая(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000" dirty="0"/>
                  <a:t> 206кДж</a:t>
                </a:r>
                <a:r>
                  <a:rPr lang="en-US" sz="2000" dirty="0"/>
                  <a:t>/</a:t>
                </a:r>
                <a:r>
                  <a:rPr lang="ru-RU" sz="2000" dirty="0"/>
                  <a:t>моль)</a:t>
                </a:r>
                <a:r>
                  <a:rPr lang="en-US" sz="2000" dirty="0"/>
                  <a:t>.</a:t>
                </a:r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Таким образом необходимое тепло для осуществления реакции вырабатывается внешним источником тепла</a:t>
                </a:r>
                <a:r>
                  <a:rPr lang="en-US" sz="2000" dirty="0"/>
                  <a:t>. </a:t>
                </a:r>
                <a:r>
                  <a:rPr lang="ru-RU" sz="2000" dirty="0"/>
                  <a:t>Для протекания реакции необходимо наличие никелевого катализатора и нагрева среды свыше</a:t>
                </a:r>
                <a:r>
                  <a:rPr lang="en-US" sz="2000" dirty="0"/>
                  <a:t> 800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dirty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0AD26B3-22FB-4923-A898-53A62BD143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984" y="674703"/>
                <a:ext cx="10989816" cy="5502260"/>
              </a:xfrm>
              <a:blipFill>
                <a:blip r:embed="rId2"/>
                <a:stretch>
                  <a:fillRect l="-610" t="-1220" r="-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98CA28CB-7E1A-4591-85D5-C9D81FB077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677479"/>
                <a:ext cx="4495799" cy="616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С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98CA28CB-7E1A-4591-85D5-C9D81FB07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77479"/>
                <a:ext cx="4495799" cy="616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F09EF21-0CE6-409D-9428-A298F747E67B}"/>
              </a:ext>
            </a:extLst>
          </p:cNvPr>
          <p:cNvSpPr txBox="1"/>
          <p:nvPr/>
        </p:nvSpPr>
        <p:spPr>
          <a:xfrm>
            <a:off x="1328319" y="2780411"/>
            <a:ext cx="351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Реакция получения водорода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B73957-3663-4CA7-B2EC-BA7932AE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3" y="2917090"/>
            <a:ext cx="4201360" cy="31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5D85DA-93C1-4BEB-BE4D-659F0DE4B744}"/>
              </a:ext>
            </a:extLst>
          </p:cNvPr>
          <p:cNvSpPr txBox="1"/>
          <p:nvPr/>
        </p:nvSpPr>
        <p:spPr>
          <a:xfrm>
            <a:off x="7200904" y="2316925"/>
            <a:ext cx="351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Никелевый катализатор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B97BF-9513-46EE-84AB-3CCC38C4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2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9BAFCC-E809-40B1-8EA7-7AA72DE8E4E0}"/>
              </a:ext>
            </a:extLst>
          </p:cNvPr>
          <p:cNvSpPr txBox="1"/>
          <p:nvPr/>
        </p:nvSpPr>
        <p:spPr>
          <a:xfrm>
            <a:off x="6096000" y="2169703"/>
            <a:ext cx="9410330" cy="47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870A2F-EC49-493E-A94D-18BC9D13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0" y="2169703"/>
            <a:ext cx="5613472" cy="35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7F2A40-193B-4BBC-9B95-FAC18BAB3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367" b="64552"/>
          <a:stretch/>
        </p:blipFill>
        <p:spPr bwMode="auto">
          <a:xfrm>
            <a:off x="7359979" y="2169702"/>
            <a:ext cx="3892556" cy="359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3C8398-A571-4DE0-B53C-F34A07F400DB}"/>
              </a:ext>
            </a:extLst>
          </p:cNvPr>
          <p:cNvSpPr txBox="1"/>
          <p:nvPr/>
        </p:nvSpPr>
        <p:spPr>
          <a:xfrm>
            <a:off x="7586503" y="1459992"/>
            <a:ext cx="366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Горелки горизонтального типа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7CA64-93D2-43C8-BBCE-E8F8AEBA8A2C}"/>
              </a:ext>
            </a:extLst>
          </p:cNvPr>
          <p:cNvSpPr txBox="1"/>
          <p:nvPr/>
        </p:nvSpPr>
        <p:spPr>
          <a:xfrm>
            <a:off x="2456688" y="1459992"/>
            <a:ext cx="3236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Горелки потолочного типа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81E4B5-6011-457C-BB46-77E91E14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4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Диффузионные газовые горелки">
            <a:extLst>
              <a:ext uri="{FF2B5EF4-FFF2-40B4-BE49-F238E27FC236}">
                <a16:creationId xmlns:a16="http://schemas.microsoft.com/office/drawing/2014/main" id="{A00D6A43-50BB-48A1-98CF-7AE173C2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7" b="99213" l="890" r="99407">
                        <a14:foregroundMark x1="11869" y1="12336" x2="8840" y2="13484"/>
                        <a14:foregroundMark x1="3351" y1="19640" x2="890" y2="68241"/>
                        <a14:foregroundMark x1="890" y1="68241" x2="8605" y2="82940"/>
                        <a14:foregroundMark x1="8605" y1="82940" x2="34520" y2="97375"/>
                        <a14:foregroundMark x1="34520" y1="97375" x2="57666" y2="98163"/>
                        <a14:foregroundMark x1="57666" y1="98163" x2="96044" y2="88451"/>
                        <a14:foregroundMark x1="96044" y1="88451" x2="99209" y2="32808"/>
                        <a14:foregroundMark x1="99209" y1="32808" x2="93571" y2="14173"/>
                        <a14:foregroundMark x1="93571" y1="14173" x2="86053" y2="4987"/>
                        <a14:foregroundMark x1="86053" y1="4987" x2="11276" y2="12336"/>
                        <a14:foregroundMark x1="30959" y1="12861" x2="10287" y2="42782"/>
                        <a14:foregroundMark x1="10287" y1="42782" x2="17409" y2="29659"/>
                        <a14:foregroundMark x1="17409" y1="29659" x2="18200" y2="50656"/>
                        <a14:foregroundMark x1="36499" y1="20472" x2="14243" y2="47507"/>
                        <a14:foregroundMark x1="14243" y1="47507" x2="27992" y2="49869"/>
                        <a14:foregroundMark x1="27992" y1="49869" x2="65480" y2="23097"/>
                        <a14:foregroundMark x1="65480" y1="23097" x2="52127" y2="38320"/>
                        <a14:foregroundMark x1="52127" y1="38320" x2="40653" y2="64042"/>
                        <a14:foregroundMark x1="40653" y1="64042" x2="68942" y2="34121"/>
                        <a14:foregroundMark x1="68942" y1="34121" x2="56281" y2="72703"/>
                        <a14:foregroundMark x1="56281" y1="72703" x2="66370" y2="69816"/>
                        <a14:foregroundMark x1="66370" y1="69816" x2="79525" y2="48294"/>
                        <a14:foregroundMark x1="70326" y1="10761" x2="62315" y2="29134"/>
                        <a14:foregroundMark x1="62315" y1="29134" x2="58754" y2="60630"/>
                        <a14:foregroundMark x1="58754" y1="60630" x2="70227" y2="66929"/>
                        <a14:foregroundMark x1="70227" y1="66929" x2="92186" y2="44094"/>
                        <a14:foregroundMark x1="92186" y1="44094" x2="99110" y2="19685"/>
                        <a14:foregroundMark x1="99110" y1="19685" x2="91494" y2="52231"/>
                        <a14:foregroundMark x1="91494" y1="52231" x2="98912" y2="27034"/>
                        <a14:foregroundMark x1="98912" y1="27034" x2="96736" y2="78478"/>
                        <a14:foregroundMark x1="96736" y1="78478" x2="99407" y2="89501"/>
                        <a14:foregroundMark x1="92582" y1="28346" x2="81009" y2="33071"/>
                        <a14:foregroundMark x1="81009" y1="33071" x2="80613" y2="49869"/>
                        <a14:foregroundMark x1="77250" y1="43832" x2="79228" y2="43045"/>
                        <a14:foregroundMark x1="75964" y1="38583" x2="76261" y2="39108"/>
                        <a14:foregroundMark x1="89812" y1="98163" x2="74481" y2="99475"/>
                        <a14:foregroundMark x1="74481" y1="99475" x2="88229" y2="99475"/>
                        <a14:foregroundMark x1="88229" y1="99475" x2="88229" y2="99475"/>
                        <a14:foregroundMark x1="93175" y1="96588" x2="890" y2="79003"/>
                        <a14:foregroundMark x1="890" y1="79003" x2="1385" y2="67717"/>
                        <a14:backgroundMark x1="198" y1="16010" x2="8803" y2="13648"/>
                        <a14:backgroundMark x1="8803" y1="13648" x2="1048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97" y="2815592"/>
            <a:ext cx="5288865" cy="19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D98F253-B09B-4B3D-9364-B0F8E01918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0" y="2733564"/>
            <a:ext cx="4377060" cy="18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7EE497-B93D-4048-A0F9-C3968AECA004}"/>
              </a:ext>
            </a:extLst>
          </p:cNvPr>
          <p:cNvSpPr txBox="1"/>
          <p:nvPr/>
        </p:nvSpPr>
        <p:spPr>
          <a:xfrm>
            <a:off x="1361208" y="1749509"/>
            <a:ext cx="368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Инжекционная горелка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8FAE4D-B706-410E-90D8-F512A76A4939}"/>
              </a:ext>
            </a:extLst>
          </p:cNvPr>
          <p:cNvSpPr txBox="1"/>
          <p:nvPr/>
        </p:nvSpPr>
        <p:spPr>
          <a:xfrm>
            <a:off x="7265582" y="1679944"/>
            <a:ext cx="368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Диффузионная горелка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282D425-09CE-4773-8419-F7F1986A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7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D9F2D5-C6BB-4F8E-A4AE-ED3E4AD7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32" y="769525"/>
            <a:ext cx="6854637" cy="485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B9F43-0C29-478D-A65D-21626D567770}"/>
              </a:ext>
            </a:extLst>
          </p:cNvPr>
          <p:cNvSpPr txBox="1"/>
          <p:nvPr/>
        </p:nvSpPr>
        <p:spPr>
          <a:xfrm>
            <a:off x="3975772" y="269726"/>
            <a:ext cx="466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Чертёж газовой горелки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36C9CD1-2F5A-410B-870C-C1B56FDD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6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416E4-A209-4FD1-859E-6600358C5CF9}"/>
              </a:ext>
            </a:extLst>
          </p:cNvPr>
          <p:cNvSpPr txBox="1"/>
          <p:nvPr/>
        </p:nvSpPr>
        <p:spPr>
          <a:xfrm>
            <a:off x="1189703" y="5892581"/>
            <a:ext cx="806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С.А. </a:t>
            </a:r>
            <a:r>
              <a:rPr lang="ru-RU" sz="1600" dirty="0" err="1"/>
              <a:t>Карауш</a:t>
            </a:r>
            <a:r>
              <a:rPr lang="en-US" sz="1600" dirty="0"/>
              <a:t>.</a:t>
            </a:r>
            <a:r>
              <a:rPr lang="ru-RU" sz="1600" dirty="0"/>
              <a:t> Расчёт газовых горелок</a:t>
            </a:r>
            <a:r>
              <a:rPr lang="en-US" sz="1600" dirty="0"/>
              <a:t>: </a:t>
            </a:r>
            <a:r>
              <a:rPr lang="ru-RU" sz="1600" dirty="0"/>
              <a:t>методические указания к практическим занятиям</a:t>
            </a:r>
            <a:r>
              <a:rPr lang="en-US" sz="1600" dirty="0"/>
              <a:t>.</a:t>
            </a:r>
            <a:r>
              <a:rPr lang="ru-RU" sz="1600" dirty="0"/>
              <a:t> Изд-во Том. гос. архит.-строит. ун-та, 2014. – 36 с.</a:t>
            </a:r>
          </a:p>
        </p:txBody>
      </p:sp>
    </p:spTree>
    <p:extLst>
      <p:ext uri="{BB962C8B-B14F-4D97-AF65-F5344CB8AC3E}">
        <p14:creationId xmlns:p14="http://schemas.microsoft.com/office/powerpoint/2010/main" val="360213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F5200-6E03-4646-AF51-222E54B2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</a:t>
            </a:r>
            <a:r>
              <a:rPr lang="en-US" dirty="0"/>
              <a:t>D </a:t>
            </a:r>
            <a:r>
              <a:rPr lang="ru-RU" dirty="0"/>
              <a:t>модель горелки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887743-9E5F-46D2-B8E7-A0A48BBF6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761200"/>
            <a:ext cx="12192000" cy="633505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1A548F-A4ED-4376-A7F1-E6613E6A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0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A9431-0D96-4115-8B28-16AEB797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Постановка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00C77C-6EFF-4FA4-BD7C-1E2C49D40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466" y="2273853"/>
                <a:ext cx="4495799" cy="6166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С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00C77C-6EFF-4FA4-BD7C-1E2C49D40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466" y="2273853"/>
                <a:ext cx="4495799" cy="6166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3C3AA0-EABF-49E4-9EAB-09AD65CB6CCF}"/>
              </a:ext>
            </a:extLst>
          </p:cNvPr>
          <p:cNvSpPr txBox="1"/>
          <p:nvPr/>
        </p:nvSpPr>
        <p:spPr>
          <a:xfrm>
            <a:off x="660639" y="1557629"/>
            <a:ext cx="4310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Химическая реакция</a:t>
            </a:r>
            <a:r>
              <a:rPr lang="en-US" sz="2000" dirty="0"/>
              <a:t> </a:t>
            </a:r>
            <a:r>
              <a:rPr lang="ru-RU" sz="2000" dirty="0"/>
              <a:t>горения метана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554207-F2D3-449A-AD60-448D59C3A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705" y="2139436"/>
            <a:ext cx="2400635" cy="962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38136-8660-4A64-B7C6-FDE7D8E37AEF}"/>
              </a:ext>
            </a:extLst>
          </p:cNvPr>
          <p:cNvSpPr txBox="1"/>
          <p:nvPr/>
        </p:nvSpPr>
        <p:spPr>
          <a:xfrm>
            <a:off x="6896412" y="1629423"/>
            <a:ext cx="3239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Уравнение сохранения массы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711295-9010-4F8D-AD7A-B39657B39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3" y="3679518"/>
            <a:ext cx="5620534" cy="981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10BA24-5724-4788-B190-FC3C849FC893}"/>
              </a:ext>
            </a:extLst>
          </p:cNvPr>
          <p:cNvSpPr txBox="1"/>
          <p:nvPr/>
        </p:nvSpPr>
        <p:spPr>
          <a:xfrm>
            <a:off x="922804" y="3125520"/>
            <a:ext cx="377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Уравнение сохранения </a:t>
            </a:r>
            <a:r>
              <a:rPr lang="ru-RU" dirty="0">
                <a:solidFill>
                  <a:srgbClr val="0A0A0A"/>
                </a:solidFill>
                <a:latin typeface="Source Sans Pro" panose="020B0503030403020204" pitchFamily="34" charset="0"/>
              </a:rPr>
              <a:t>импульса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54DBC6-AA31-4723-9B1D-840D2DCFE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797" y="3720534"/>
            <a:ext cx="6698450" cy="10344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AE338C-0993-4CC5-AACC-B231C82D4E8A}"/>
              </a:ext>
            </a:extLst>
          </p:cNvPr>
          <p:cNvSpPr txBox="1"/>
          <p:nvPr/>
        </p:nvSpPr>
        <p:spPr>
          <a:xfrm>
            <a:off x="6628562" y="3265520"/>
            <a:ext cx="377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Уравнение </a:t>
            </a:r>
            <a:r>
              <a:rPr lang="ru-RU" dirty="0">
                <a:solidFill>
                  <a:srgbClr val="0A0A0A"/>
                </a:solidFill>
                <a:latin typeface="Source Sans Pro" panose="020B0503030403020204" pitchFamily="34" charset="0"/>
              </a:rPr>
              <a:t>энергии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AB7E94-EE8A-4DC6-BD8B-FBC2F2C33003}"/>
              </a:ext>
            </a:extLst>
          </p:cNvPr>
          <p:cNvSpPr txBox="1"/>
          <p:nvPr/>
        </p:nvSpPr>
        <p:spPr>
          <a:xfrm>
            <a:off x="965416" y="5127390"/>
            <a:ext cx="377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P-1 </a:t>
            </a:r>
            <a:r>
              <a:rPr lang="ru-RU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модель излучения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895F5-55CA-4EB8-94D4-8479D867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ABC56-4D80-40F2-98A3-A5AAAF96624E}"/>
                  </a:ext>
                </a:extLst>
              </p:cNvPr>
              <p:cNvSpPr txBox="1"/>
              <p:nvPr/>
            </p:nvSpPr>
            <p:spPr>
              <a:xfrm>
                <a:off x="-383925" y="5831045"/>
                <a:ext cx="6096000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ABC56-4D80-40F2-98A3-A5AAAF966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3925" y="5831045"/>
                <a:ext cx="6096000" cy="659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636CA0-AB2D-47B6-ABFC-1DAD8A824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907" y="5298138"/>
            <a:ext cx="6475893" cy="7331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43C77F-7753-4555-ADD9-5E5CF2C7D8B1}"/>
              </a:ext>
            </a:extLst>
          </p:cNvPr>
          <p:cNvSpPr txBox="1"/>
          <p:nvPr/>
        </p:nvSpPr>
        <p:spPr>
          <a:xfrm>
            <a:off x="6330390" y="4754978"/>
            <a:ext cx="377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Уравнение равновесной химии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56079B0-0718-499F-A6ED-74D702F7F0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2052" y="5943764"/>
            <a:ext cx="1371600" cy="7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7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50325-DE1C-44AF-8D87-D4876F24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Уравнения переноса для описания турбулентного потока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537CFD-BFB5-40CF-89A3-E8C2B9F2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2" y="5034341"/>
            <a:ext cx="6830382" cy="60404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FE7D25-D102-491A-81B4-1455B554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C94-D420-40EC-9E98-D5152775DC60}" type="slidenum">
              <a:rPr lang="ru-RU" smtClean="0"/>
              <a:t>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C6B7F8-046E-4524-87B2-5B78FD26A8DB}"/>
                  </a:ext>
                </a:extLst>
              </p:cNvPr>
              <p:cNvSpPr txBox="1"/>
              <p:nvPr/>
            </p:nvSpPr>
            <p:spPr>
              <a:xfrm>
                <a:off x="127819" y="2121842"/>
                <a:ext cx="6096000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т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C6B7F8-046E-4524-87B2-5B78FD26A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9" y="2121842"/>
                <a:ext cx="6096000" cy="80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305B7A-DC18-4344-93B6-1C53B9C33E8D}"/>
                  </a:ext>
                </a:extLst>
              </p:cNvPr>
              <p:cNvSpPr txBox="1"/>
              <p:nvPr/>
            </p:nvSpPr>
            <p:spPr>
              <a:xfrm>
                <a:off x="393412" y="3361231"/>
                <a:ext cx="6096000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т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305B7A-DC18-4344-93B6-1C53B9C33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2" y="3361231"/>
                <a:ext cx="6096000" cy="80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541537-F29C-4369-8F16-989D4D70AE63}"/>
                  </a:ext>
                </a:extLst>
              </p:cNvPr>
              <p:cNvSpPr txBox="1"/>
              <p:nvPr/>
            </p:nvSpPr>
            <p:spPr>
              <a:xfrm>
                <a:off x="5562600" y="2228879"/>
                <a:ext cx="6096000" cy="6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541537-F29C-4369-8F16-989D4D70A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228879"/>
                <a:ext cx="6096000" cy="697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17AEC1-1ED5-4F6B-8E54-CC1CDC93C7D9}"/>
                  </a:ext>
                </a:extLst>
              </p:cNvPr>
              <p:cNvSpPr txBox="1"/>
              <p:nvPr/>
            </p:nvSpPr>
            <p:spPr>
              <a:xfrm>
                <a:off x="5702588" y="3403982"/>
                <a:ext cx="6096000" cy="656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17AEC1-1ED5-4F6B-8E54-CC1CDC93C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88" y="3403982"/>
                <a:ext cx="6096000" cy="656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812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581</Words>
  <Application>Microsoft Office PowerPoint</Application>
  <PresentationFormat>Широкоэкранный</PresentationFormat>
  <Paragraphs>114</Paragraphs>
  <Slides>22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Source Sans Pro</vt:lpstr>
      <vt:lpstr>Times New Roman</vt:lpstr>
      <vt:lpstr>Тема Office</vt:lpstr>
      <vt:lpstr>Моделирование горения в процессе парового риформинга метана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3D модель горелки</vt:lpstr>
      <vt:lpstr>Постановка задачи</vt:lpstr>
      <vt:lpstr>Уравнения переноса для описания турбулентного потока</vt:lpstr>
      <vt:lpstr>Сетка</vt:lpstr>
      <vt:lpstr>Качество сетки</vt:lpstr>
      <vt:lpstr>Граничные условия</vt:lpstr>
      <vt:lpstr>Расчёты при различных скоростях топлива на входе в сопло</vt:lpstr>
      <vt:lpstr>Презентация PowerPoint</vt:lpstr>
      <vt:lpstr>Презентация PowerPoint</vt:lpstr>
      <vt:lpstr>Расчёт при увеличении скорости метана</vt:lpstr>
      <vt:lpstr>Расчёт с учётом теплопередачи путём излучения </vt:lpstr>
      <vt:lpstr>Расчёт при недостатке инжектируемого воздуха</vt:lpstr>
      <vt:lpstr>Презентация PowerPoint</vt:lpstr>
      <vt:lpstr>Презентация PowerPoint</vt:lpstr>
      <vt:lpstr>Сравнение температур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</dc:title>
  <dc:creator>Зырянов Никита Андреевич</dc:creator>
  <cp:lastModifiedBy>Зырянов Никита Андреевич</cp:lastModifiedBy>
  <cp:revision>48</cp:revision>
  <dcterms:created xsi:type="dcterms:W3CDTF">2022-06-08T09:59:30Z</dcterms:created>
  <dcterms:modified xsi:type="dcterms:W3CDTF">2022-06-30T08:00:50Z</dcterms:modified>
</cp:coreProperties>
</file>