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74" r:id="rId5"/>
    <p:sldId id="275" r:id="rId6"/>
    <p:sldId id="276" r:id="rId7"/>
    <p:sldId id="273" r:id="rId8"/>
    <p:sldId id="263" r:id="rId9"/>
    <p:sldId id="257" r:id="rId10"/>
    <p:sldId id="265" r:id="rId11"/>
    <p:sldId id="272" r:id="rId12"/>
    <p:sldId id="268" r:id="rId13"/>
    <p:sldId id="264" r:id="rId14"/>
    <p:sldId id="260" r:id="rId15"/>
    <p:sldId id="266" r:id="rId16"/>
    <p:sldId id="267" r:id="rId17"/>
    <p:sldId id="259" r:id="rId18"/>
    <p:sldId id="269" r:id="rId19"/>
    <p:sldId id="271" r:id="rId20"/>
    <p:sldId id="25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20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B378-BFE8-452A-9C32-E36949CB435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FFC8-9686-40D8-8B22-B319C332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13B5-9747-E6E1-F384-E1E95C8F8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B155F-7996-FFE1-639F-620C5A5EF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51EE-1ECA-4C37-F8D0-550C747C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4BAEF-EC45-23DB-9B98-8D8AF7DE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7BECF-2F66-FD6B-3702-B62FAE09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A picture containing blue, screenshot, aqua, fog&#10;&#10;Description automatically generated">
            <a:extLst>
              <a:ext uri="{FF2B5EF4-FFF2-40B4-BE49-F238E27FC236}">
                <a16:creationId xmlns:a16="http://schemas.microsoft.com/office/drawing/2014/main" id="{41AF57C7-F12B-79CD-7C62-B97376F4E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5F5970A-3EBC-2F62-F893-62E607B7EC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8" y="445706"/>
            <a:ext cx="4640265" cy="99099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13F052-CAE2-0CF3-47B4-160ACF2232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555" y="1757930"/>
            <a:ext cx="9426147" cy="233134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Название доклада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E3AA3F5-5278-4EB2-D2B7-0800837CC2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54" y="4399023"/>
            <a:ext cx="942614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докладчика</a:t>
            </a:r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B0AA56-E09D-88A1-5678-9AACEB4E8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553" y="5120847"/>
            <a:ext cx="9426147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 докладчика</a:t>
            </a:r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5D841D1-5B43-DF36-70CE-5F1A8DB35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553" y="5413419"/>
            <a:ext cx="9426147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80343D-2033-7B1C-C8AC-CE1C06C9A520}"/>
              </a:ext>
            </a:extLst>
          </p:cNvPr>
          <p:cNvSpPr txBox="1"/>
          <p:nvPr userDrawn="1"/>
        </p:nvSpPr>
        <p:spPr>
          <a:xfrm>
            <a:off x="536553" y="6104256"/>
            <a:ext cx="355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 2023</a:t>
            </a:r>
          </a:p>
        </p:txBody>
      </p:sp>
    </p:spTree>
    <p:extLst>
      <p:ext uri="{BB962C8B-B14F-4D97-AF65-F5344CB8AC3E}">
        <p14:creationId xmlns:p14="http://schemas.microsoft.com/office/powerpoint/2010/main" val="352663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1695-CC6D-EAC3-41FA-6A5C9C3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48FB8-BEE2-2611-F127-7616BA657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19B87-38F0-1545-48BB-CBE1CF595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6997-4D2B-9F07-4521-C5E54C27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6A05-956A-37E3-FBC7-1AE88B94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478E7-97FC-6E30-FC60-3CB7B4C4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4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7EA2-7BC7-107A-E4F7-D06C2477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1DB3C-40DD-0FD9-2694-968452754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3CF1-3BEC-CA75-17B0-C188B42C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9B1BD-D2D6-73E3-6193-D84B38E0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E45C8-7908-47BE-3FF7-769D29F8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7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BD7C7A-49A1-DF33-9256-E8BBAAAA6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56D9F-9506-260F-426C-61CF0F736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D6646-E3F7-FAF2-FB78-02F66790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F18FB-D33D-5F53-21FA-DD5EF691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EE3F-0353-C574-3EC8-E0469F22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0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B083-7E2C-EC76-AFB0-CAD62E98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5AFF-DBD4-E440-F5D3-3D135A09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7" y="2004811"/>
            <a:ext cx="10515600" cy="403022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0C0"/>
              </a:buClr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70C0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070C0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070C0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070C0"/>
              </a:buCl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AB0C75-88B8-DC0A-AA94-C252F1337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365" y="6368075"/>
            <a:ext cx="2743200" cy="246222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B22ED0-567D-4578-A0FE-A9152BE97F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710F1-3D7D-3E91-A5B3-C93661E62615}"/>
              </a:ext>
            </a:extLst>
          </p:cNvPr>
          <p:cNvSpPr txBox="1"/>
          <p:nvPr userDrawn="1"/>
        </p:nvSpPr>
        <p:spPr>
          <a:xfrm>
            <a:off x="376187" y="6368076"/>
            <a:ext cx="8811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ru-RU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съезд по теоретической и прикладной механике </a:t>
            </a:r>
            <a:r>
              <a:rPr lang="en-US" sz="1000" b="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&gt;&gt; 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21-25 </a:t>
            </a:r>
            <a:r>
              <a:rPr lang="ru-RU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2023 </a:t>
            </a:r>
            <a:r>
              <a:rPr lang="en-US" sz="1000" b="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&gt;&gt; </a:t>
            </a:r>
            <a:r>
              <a:rPr lang="ru-RU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sz="12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FBD8C6-DDB9-5764-8AA3-D3C84B5BFDDE}"/>
              </a:ext>
            </a:extLst>
          </p:cNvPr>
          <p:cNvCxnSpPr>
            <a:cxnSpLocks/>
          </p:cNvCxnSpPr>
          <p:nvPr userDrawn="1"/>
        </p:nvCxnSpPr>
        <p:spPr>
          <a:xfrm>
            <a:off x="471638" y="6319951"/>
            <a:ext cx="11450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96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B083-7E2C-EC76-AFB0-CAD62E98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5AFF-DBD4-E440-F5D3-3D135A09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87" y="2004811"/>
            <a:ext cx="10515600" cy="4030229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AB0C75-88B8-DC0A-AA94-C252F1337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365" y="6368075"/>
            <a:ext cx="2743200" cy="246222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B22ED0-567D-4578-A0FE-A9152BE9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710F1-3D7D-3E91-A5B3-C93661E62615}"/>
              </a:ext>
            </a:extLst>
          </p:cNvPr>
          <p:cNvSpPr txBox="1"/>
          <p:nvPr userDrawn="1"/>
        </p:nvSpPr>
        <p:spPr>
          <a:xfrm>
            <a:off x="376187" y="6368076"/>
            <a:ext cx="8811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ru-RU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съезд по теоретической и прикладной механике </a:t>
            </a:r>
            <a:r>
              <a:rPr lang="en-US" sz="1000" b="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&gt;&gt; 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21-25 </a:t>
            </a:r>
            <a:r>
              <a:rPr lang="ru-RU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2023 </a:t>
            </a:r>
            <a:r>
              <a:rPr lang="en-US" sz="1000" b="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&gt;&gt; </a:t>
            </a:r>
            <a:r>
              <a:rPr lang="ru-RU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sz="120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FBD8C6-DDB9-5764-8AA3-D3C84B5BFDDE}"/>
              </a:ext>
            </a:extLst>
          </p:cNvPr>
          <p:cNvCxnSpPr>
            <a:cxnSpLocks/>
          </p:cNvCxnSpPr>
          <p:nvPr userDrawn="1"/>
        </p:nvCxnSpPr>
        <p:spPr>
          <a:xfrm>
            <a:off x="471638" y="6319951"/>
            <a:ext cx="11450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4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02F7-82ED-870D-E8C8-4312E111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C1DED-71DB-7836-70BE-E1F6AB5E9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ADEB-1151-7991-9B7D-CB01DB7C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FC97-51E6-A495-CB6A-C3C0C523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39525-4BB4-79FB-F3DF-12DB5085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3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EF48-0B70-69B9-D0BC-519F168F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CB3F7-CBB6-8A11-CF56-ABFD57344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AC2DE-22D3-C747-CD2A-A4969ED11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AA7A-69F5-B0F4-5F95-6B9DB28E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4FB9A-3838-3DBC-0B7B-0A736379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B2482-0978-E92C-AB55-A04B015A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4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472A-2571-BAFA-FFEC-77293A46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190F4-E79E-FF49-40C1-6A7968CD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58EBE-D641-6837-44C4-1938A531F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F3417-8267-378B-2BF6-BFE2C2324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EC099-B8E3-79AC-B3A0-4FC8EFF75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AADF3-D6BE-C7AA-348C-69BE4585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01D0E-54ED-4D75-34B1-A33BA939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A0401-1C92-7A71-E40B-233C6FB4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7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EB1D-C7ED-2598-BAF9-F5CA7B0C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AD10F-16E9-7B17-AEB3-E6556F58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D090C-8AF9-D255-4C89-AB316974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1A192-3629-1ACB-30DB-DC73A6E4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0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7AEB-A741-CBE2-A6E0-DB98C74F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6E867-8930-E306-3C56-0BBEF226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9651F-C904-C679-AFC2-57F8E2BC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4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92EB-CC76-07BB-0084-6F1C75E5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8F9E-7FA6-8265-B4FC-8CD7FD101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ECC44-DADC-86B6-4A37-F0C203515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0888C-A9CD-FE37-B5A0-9136619B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24411-C092-8847-30BF-15EA9E48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75FBA-558B-E906-E31E-A9F09906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22ED0-567D-4578-A0FE-A9152BE97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B6A25A-FBF6-184C-B22C-8C4FE3073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4365" y="6368075"/>
            <a:ext cx="2743200" cy="246222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B22ED0-567D-4578-A0FE-A9152BE97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mech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mech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A06C3-F544-E3EE-553E-E562A2249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Движение локализованных волн в скалярной гармонической решетке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24C7F3-5EF6-6FD9-4373-1A71E8E799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Баимова</a:t>
            </a:r>
            <a:r>
              <a:rPr lang="ru-RU" dirty="0"/>
              <a:t> Ю.А.</a:t>
            </a:r>
            <a:r>
              <a:rPr lang="ru-RU" baseline="30000" dirty="0"/>
              <a:t>1,2</a:t>
            </a:r>
            <a:r>
              <a:rPr lang="ru-RU" dirty="0"/>
              <a:t>, Бессонов Н.М.</a:t>
            </a:r>
            <a:r>
              <a:rPr lang="ru-RU" baseline="30000" dirty="0"/>
              <a:t>2</a:t>
            </a:r>
            <a:r>
              <a:rPr lang="ru-RU" baseline="-25000" dirty="0"/>
              <a:t>,</a:t>
            </a:r>
            <a:r>
              <a:rPr lang="ru-RU" dirty="0"/>
              <a:t> Кривцов А.М.</a:t>
            </a:r>
            <a:r>
              <a:rPr lang="ru-RU" baseline="30000" dirty="0"/>
              <a:t>2,3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D629EC-C83E-F822-FB22-B35380020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52" y="4950283"/>
            <a:ext cx="9426147" cy="2769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Зав. лабораторией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364998-8007-F8E6-DB28-EAEC08058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6552" y="5227282"/>
            <a:ext cx="9426147" cy="276999"/>
          </a:xfrm>
        </p:spPr>
        <p:txBody>
          <a:bodyPr>
            <a:normAutofit fontScale="92500" lnSpcReduction="10000"/>
          </a:bodyPr>
          <a:lstStyle/>
          <a:p>
            <a:r>
              <a:rPr lang="ru-RU" baseline="30000" dirty="0"/>
              <a:t>1</a:t>
            </a:r>
            <a:r>
              <a:rPr lang="ru-RU" dirty="0"/>
              <a:t>Институт проблем </a:t>
            </a:r>
            <a:r>
              <a:rPr lang="ru-RU" dirty="0" err="1"/>
              <a:t>сверхпластичности</a:t>
            </a:r>
            <a:r>
              <a:rPr lang="ru-RU" dirty="0"/>
              <a:t> металлов РАН, Уфа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67DF496-0E3D-69E6-4FFF-20D508FDFE38}"/>
              </a:ext>
            </a:extLst>
          </p:cNvPr>
          <p:cNvSpPr txBox="1">
            <a:spLocks/>
          </p:cNvSpPr>
          <p:nvPr/>
        </p:nvSpPr>
        <p:spPr>
          <a:xfrm>
            <a:off x="536551" y="5504281"/>
            <a:ext cx="9426147" cy="2769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aseline="30000" dirty="0"/>
              <a:t>2</a:t>
            </a:r>
            <a:r>
              <a:rPr lang="ru-RU" dirty="0"/>
              <a:t>Институт проблем машиноведения РАН, Санкт-Петербург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AD08535-7DC0-86C2-4A38-818769703C56}"/>
              </a:ext>
            </a:extLst>
          </p:cNvPr>
          <p:cNvSpPr txBox="1">
            <a:spLocks/>
          </p:cNvSpPr>
          <p:nvPr/>
        </p:nvSpPr>
        <p:spPr>
          <a:xfrm>
            <a:off x="536550" y="5758632"/>
            <a:ext cx="9426147" cy="2769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aseline="30000" dirty="0"/>
              <a:t>3</a:t>
            </a:r>
            <a:r>
              <a:rPr lang="ru-RU" dirty="0"/>
              <a:t>Санкт-Петербургский политехнический университет Петра Великого,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76126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Поток энергии. Понятие энергетического центра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368B-8D3C-EE0E-52BC-F8BF0D2B9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32" y="960927"/>
            <a:ext cx="1473974" cy="73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1E262-9813-5D77-9B46-E8AA2AC13DD1}"/>
              </a:ext>
            </a:extLst>
          </p:cNvPr>
          <p:cNvSpPr txBox="1"/>
          <p:nvPr/>
        </p:nvSpPr>
        <p:spPr>
          <a:xfrm>
            <a:off x="640221" y="1084802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Полная энергия системы: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C73C2-8ACA-4682-5ECC-952DCAAFB4AF}"/>
              </a:ext>
            </a:extLst>
          </p:cNvPr>
          <p:cNvSpPr txBox="1"/>
          <p:nvPr/>
        </p:nvSpPr>
        <p:spPr>
          <a:xfrm>
            <a:off x="4993399" y="1084945"/>
            <a:ext cx="266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F3BDE-3933-9734-4289-1BFF9619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53" y="943567"/>
            <a:ext cx="5014230" cy="715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09B603-FB00-170E-A22D-D08BE1DED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15" y="2331466"/>
            <a:ext cx="3162687" cy="863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FC50FC-5095-E98E-CB73-CEFA811443B7}"/>
              </a:ext>
            </a:extLst>
          </p:cNvPr>
          <p:cNvSpPr txBox="1"/>
          <p:nvPr/>
        </p:nvSpPr>
        <p:spPr>
          <a:xfrm>
            <a:off x="2715231" y="1716076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Первый момент энергии и положение энергетического центра: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00EB79-0224-FDE0-039A-1F4313E99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332" y="3692203"/>
            <a:ext cx="3440926" cy="835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2600DA-8E6E-A656-03B5-B517B9578FA0}"/>
              </a:ext>
            </a:extLst>
          </p:cNvPr>
          <p:cNvSpPr txBox="1"/>
          <p:nvPr/>
        </p:nvSpPr>
        <p:spPr>
          <a:xfrm>
            <a:off x="2715231" y="3141861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Полный поток и скорость движения энергетического центра: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712DD3-AF51-BBE5-0438-02DE37607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3615" y="4410761"/>
            <a:ext cx="3440926" cy="7956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C301E3-2BEA-6687-56A0-0F0AACB36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010" y="3842350"/>
            <a:ext cx="1191413" cy="4237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BDC460-FA62-CAAB-9B60-E569FF9D5213}"/>
              </a:ext>
            </a:extLst>
          </p:cNvPr>
          <p:cNvSpPr txBox="1"/>
          <p:nvPr/>
        </p:nvSpPr>
        <p:spPr>
          <a:xfrm>
            <a:off x="640221" y="4595125"/>
            <a:ext cx="6813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Полный поток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нергии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скалярной гармонической решетке: </a:t>
            </a:r>
            <a:endParaRPr lang="en-R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A9247B-8142-F069-B165-91565B45C2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358" y="5219677"/>
            <a:ext cx="3079596" cy="7018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E787A1-9F5B-A4FA-49F9-76D3DDB67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243" y="5462750"/>
            <a:ext cx="1294468" cy="327713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D661F2C2-FEBA-6C52-C6E5-BD3F19411303}"/>
              </a:ext>
            </a:extLst>
          </p:cNvPr>
          <p:cNvSpPr/>
          <p:nvPr/>
        </p:nvSpPr>
        <p:spPr>
          <a:xfrm>
            <a:off x="4132020" y="5462750"/>
            <a:ext cx="323728" cy="28268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682F2C9-D2E9-4262-1647-E35077810CEE}"/>
              </a:ext>
            </a:extLst>
          </p:cNvPr>
          <p:cNvSpPr/>
          <p:nvPr/>
        </p:nvSpPr>
        <p:spPr>
          <a:xfrm>
            <a:off x="7068741" y="3917203"/>
            <a:ext cx="323728" cy="282682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22CE9-EFC8-5F5A-6299-B2F665B2E526}"/>
              </a:ext>
            </a:extLst>
          </p:cNvPr>
          <p:cNvSpPr txBox="1"/>
          <p:nvPr/>
        </p:nvSpPr>
        <p:spPr>
          <a:xfrm>
            <a:off x="6359788" y="5244683"/>
            <a:ext cx="5832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Энергетический сгусток движется в двумерной скалярной решетке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прямолинейно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равномерно</a:t>
            </a:r>
            <a:endParaRPr lang="en-RU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44EE0D-AE51-784D-18BC-B6A6DDA6DB7F}"/>
              </a:ext>
            </a:extLst>
          </p:cNvPr>
          <p:cNvSpPr txBox="1"/>
          <p:nvPr/>
        </p:nvSpPr>
        <p:spPr>
          <a:xfrm>
            <a:off x="3531847" y="2051172"/>
            <a:ext cx="7721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[</a:t>
            </a:r>
            <a:r>
              <a:rPr lang="en-GB" sz="1400" dirty="0">
                <a:solidFill>
                  <a:srgbClr val="0070C0"/>
                </a:solidFill>
              </a:rPr>
              <a:t>A.M. </a:t>
            </a:r>
            <a:r>
              <a:rPr lang="en-GB" sz="1400" dirty="0" err="1">
                <a:solidFill>
                  <a:srgbClr val="0070C0"/>
                </a:solidFill>
              </a:rPr>
              <a:t>Krivtsov</a:t>
            </a:r>
            <a:r>
              <a:rPr lang="en-GB" sz="1400" dirty="0">
                <a:solidFill>
                  <a:srgbClr val="0070C0"/>
                </a:solidFill>
              </a:rPr>
              <a:t>. Dynamics of matter and energy. ZAMM. 2022. e202100496]</a:t>
            </a:r>
            <a:endParaRPr lang="en-RU" sz="1400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666249-93D9-FFDF-8910-B3A5DEDEEF79}"/>
              </a:ext>
            </a:extLst>
          </p:cNvPr>
          <p:cNvSpPr txBox="1"/>
          <p:nvPr/>
        </p:nvSpPr>
        <p:spPr>
          <a:xfrm>
            <a:off x="938479" y="5982535"/>
            <a:ext cx="12260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[</a:t>
            </a:r>
            <a:r>
              <a:rPr lang="en-RU" sz="1400" dirty="0">
                <a:solidFill>
                  <a:srgbClr val="0070C0"/>
                </a:solidFill>
              </a:rPr>
              <a:t>Baimova J.A., Bessonov N.M., Krivtsov A.M. Motion of localized disturbances in scalar harmonic lattices. Physical Review E. 2023. V. 107. 065002]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2423F-30F0-7361-A7C1-EC27C1C7434E}"/>
              </a:ext>
            </a:extLst>
          </p:cNvPr>
          <p:cNvSpPr txBox="1"/>
          <p:nvPr/>
        </p:nvSpPr>
        <p:spPr>
          <a:xfrm>
            <a:off x="11253091" y="1089535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C4B6D-B166-8870-6D59-92226CF847BF}"/>
              </a:ext>
            </a:extLst>
          </p:cNvPr>
          <p:cNvSpPr txBox="1"/>
          <p:nvPr/>
        </p:nvSpPr>
        <p:spPr>
          <a:xfrm>
            <a:off x="7893847" y="2601260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57708-D152-43E7-DE17-C22360798461}"/>
              </a:ext>
            </a:extLst>
          </p:cNvPr>
          <p:cNvSpPr txBox="1"/>
          <p:nvPr/>
        </p:nvSpPr>
        <p:spPr>
          <a:xfrm>
            <a:off x="9284366" y="3901316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D36FF-485A-9859-01F6-105AE301B9FE}"/>
              </a:ext>
            </a:extLst>
          </p:cNvPr>
          <p:cNvSpPr txBox="1"/>
          <p:nvPr/>
        </p:nvSpPr>
        <p:spPr>
          <a:xfrm>
            <a:off x="10836032" y="4623904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08E53C-7A56-A996-A285-7671184F4D0F}"/>
              </a:ext>
            </a:extLst>
          </p:cNvPr>
          <p:cNvSpPr txBox="1"/>
          <p:nvPr/>
        </p:nvSpPr>
        <p:spPr>
          <a:xfrm>
            <a:off x="5817573" y="5429581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21C9AF-BAAF-E740-8966-BA4FE34CBD5A}"/>
              </a:ext>
            </a:extLst>
          </p:cNvPr>
          <p:cNvSpPr txBox="1"/>
          <p:nvPr/>
        </p:nvSpPr>
        <p:spPr>
          <a:xfrm>
            <a:off x="11560622" y="1054869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1F1A87-A8F6-E663-1D58-A775CB6CAF94}"/>
              </a:ext>
            </a:extLst>
          </p:cNvPr>
          <p:cNvSpPr txBox="1"/>
          <p:nvPr/>
        </p:nvSpPr>
        <p:spPr>
          <a:xfrm>
            <a:off x="11551779" y="2557434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B7B85C-12D9-1B27-0DFB-6D54AE48588B}"/>
              </a:ext>
            </a:extLst>
          </p:cNvPr>
          <p:cNvSpPr txBox="1"/>
          <p:nvPr/>
        </p:nvSpPr>
        <p:spPr>
          <a:xfrm>
            <a:off x="11551779" y="3830553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1B73D-2440-A017-4AA6-DFE6F1D7923F}"/>
              </a:ext>
            </a:extLst>
          </p:cNvPr>
          <p:cNvSpPr txBox="1"/>
          <p:nvPr/>
        </p:nvSpPr>
        <p:spPr>
          <a:xfrm>
            <a:off x="11551779" y="4565409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7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Движение волны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897A3-34A2-C2E2-5F73-9E30D4CA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72" y="1635032"/>
            <a:ext cx="3287751" cy="342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AC320-C345-8340-D168-82C5AFFF7DDE}"/>
              </a:ext>
            </a:extLst>
          </p:cNvPr>
          <p:cNvSpPr txBox="1"/>
          <p:nvPr/>
        </p:nvSpPr>
        <p:spPr>
          <a:xfrm>
            <a:off x="507291" y="1090523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 уравнения движения в виде движущейся волны: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5B0CC-1640-2C38-1009-64190DDC669C}"/>
              </a:ext>
            </a:extLst>
          </p:cNvPr>
          <p:cNvSpPr txBox="1"/>
          <p:nvPr/>
        </p:nvSpPr>
        <p:spPr>
          <a:xfrm>
            <a:off x="507291" y="2152355"/>
            <a:ext cx="10911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GB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амплитуда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волновой вектор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ω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частота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φ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сдвиг фазы.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Начальные условия: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Здесь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3EF59-1875-36DD-9457-8B209871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64" y="5017009"/>
            <a:ext cx="1432602" cy="926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7556D8-FE60-4243-F573-536B6AB0BFF5}"/>
              </a:ext>
            </a:extLst>
          </p:cNvPr>
          <p:cNvSpPr txBox="1"/>
          <p:nvPr/>
        </p:nvSpPr>
        <p:spPr>
          <a:xfrm>
            <a:off x="1484972" y="4583380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движения энергетического центра определяется групповой скоростью 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8A323-8884-48C4-6F22-D1FED8A8D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972" y="2750023"/>
            <a:ext cx="5651810" cy="425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D0629-F52A-EFA6-871D-1D690091E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972" y="3621291"/>
            <a:ext cx="2494930" cy="617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B89AC9-8E04-0B2D-8D79-9C654A0E8A41}"/>
              </a:ext>
            </a:extLst>
          </p:cNvPr>
          <p:cNvSpPr txBox="1"/>
          <p:nvPr/>
        </p:nvSpPr>
        <p:spPr>
          <a:xfrm>
            <a:off x="5494764" y="3544654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Начальная форма возмущения может быть описана коэффициентом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 = {0; 1}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начальный диаметр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1C7D5-A9BB-8CA8-CA6C-2B13F28C5A89}"/>
              </a:ext>
            </a:extLst>
          </p:cNvPr>
          <p:cNvSpPr txBox="1"/>
          <p:nvPr/>
        </p:nvSpPr>
        <p:spPr>
          <a:xfrm>
            <a:off x="4670502" y="1690688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80CFA-C8A1-B6B3-594F-667133F598BE}"/>
              </a:ext>
            </a:extLst>
          </p:cNvPr>
          <p:cNvSpPr txBox="1"/>
          <p:nvPr/>
        </p:nvSpPr>
        <p:spPr>
          <a:xfrm>
            <a:off x="7067043" y="2844825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1D7AC2-84A2-5D56-1C45-7AC58089CE1D}"/>
              </a:ext>
            </a:extLst>
          </p:cNvPr>
          <p:cNvSpPr txBox="1"/>
          <p:nvPr/>
        </p:nvSpPr>
        <p:spPr>
          <a:xfrm>
            <a:off x="3884340" y="3781256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4D202-03DF-4814-8EA7-8A2438A606CD}"/>
              </a:ext>
            </a:extLst>
          </p:cNvPr>
          <p:cNvSpPr txBox="1"/>
          <p:nvPr/>
        </p:nvSpPr>
        <p:spPr>
          <a:xfrm>
            <a:off x="6828742" y="5260149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6B7F3-B96F-E034-F550-E3E6DE3AF986}"/>
              </a:ext>
            </a:extLst>
          </p:cNvPr>
          <p:cNvSpPr txBox="1"/>
          <p:nvPr/>
        </p:nvSpPr>
        <p:spPr>
          <a:xfrm>
            <a:off x="7856032" y="1598357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(9)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243C9E-6335-3A9A-2CC7-70517DD35DD6}"/>
              </a:ext>
            </a:extLst>
          </p:cNvPr>
          <p:cNvSpPr txBox="1"/>
          <p:nvPr/>
        </p:nvSpPr>
        <p:spPr>
          <a:xfrm>
            <a:off x="7856032" y="2769266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(10)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CB26CA-49B3-D8AB-623A-ABFEF89E3FD6}"/>
              </a:ext>
            </a:extLst>
          </p:cNvPr>
          <p:cNvSpPr txBox="1"/>
          <p:nvPr/>
        </p:nvSpPr>
        <p:spPr>
          <a:xfrm>
            <a:off x="7928542" y="5345107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(11)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5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Волновой вектор и групповая скорость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F8D4E-C161-7AC8-223E-C82CB67F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176" y="1198448"/>
            <a:ext cx="4021673" cy="3852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B46E55-3A3C-C0A8-E2F2-7F6B66CC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951" y="1429350"/>
            <a:ext cx="2934383" cy="678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E4C1D-6480-CA47-4096-A882285487D0}"/>
              </a:ext>
            </a:extLst>
          </p:cNvPr>
          <p:cNvSpPr txBox="1"/>
          <p:nvPr/>
        </p:nvSpPr>
        <p:spPr>
          <a:xfrm>
            <a:off x="507291" y="1090523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Дисперсионное соотношение: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6624B-23A7-7895-19B2-6128ED53B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18" y="2024862"/>
            <a:ext cx="1445979" cy="402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C075C6-4D82-4349-CD07-C09FE233B8F1}"/>
              </a:ext>
            </a:extLst>
          </p:cNvPr>
          <p:cNvSpPr txBox="1"/>
          <p:nvPr/>
        </p:nvSpPr>
        <p:spPr>
          <a:xfrm>
            <a:off x="507291" y="2057904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                         - частота,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олновые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числа  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FF6714-E231-EC3B-6D10-73A22D98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698" y="2416086"/>
            <a:ext cx="3286777" cy="719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E04C0F-4C9E-180E-AE19-926EECFBABC9}"/>
              </a:ext>
            </a:extLst>
          </p:cNvPr>
          <p:cNvSpPr txBox="1"/>
          <p:nvPr/>
        </p:nvSpPr>
        <p:spPr>
          <a:xfrm>
            <a:off x="507291" y="2576333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Групповая скорость: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74F4EB-93F3-6638-8A37-2D20751B4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489" y="3190574"/>
            <a:ext cx="4935851" cy="758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98D982-7104-63C3-2358-FD7A15E245B6}"/>
              </a:ext>
            </a:extLst>
          </p:cNvPr>
          <p:cNvSpPr txBox="1"/>
          <p:nvPr/>
        </p:nvSpPr>
        <p:spPr>
          <a:xfrm>
            <a:off x="552764" y="3969439"/>
            <a:ext cx="641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вектора групповой скорости совпадает с направлением волнового вектора только в определенных направлениях: 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CF529-C20A-F26E-DA9D-EB40E6E34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489" y="4928036"/>
            <a:ext cx="1172837" cy="3463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AA90AC-63EE-24DA-3B28-2954E361C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7614" y="4892350"/>
            <a:ext cx="619478" cy="317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2F49BD-EBEE-CD19-B58A-29121B997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0489" y="5449587"/>
            <a:ext cx="1248852" cy="3178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4AFDDC-325E-6A78-1342-CF4260C40C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7614" y="5449587"/>
            <a:ext cx="619478" cy="3178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4C9191-BB5E-4953-BAA4-ED01F375A8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3119" y="5942687"/>
            <a:ext cx="803175" cy="3070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4CDF61-D1BE-620F-8059-EDB36F1C6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7614" y="5926790"/>
            <a:ext cx="892075" cy="3229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CFCC9E-720C-6F0F-F03A-A52B955F11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1409" y="4835451"/>
            <a:ext cx="1260392" cy="3865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6F9D81-C798-8D0F-2EB6-030EC2F5B7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4526" y="5395184"/>
            <a:ext cx="1526254" cy="42252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DF6575F-8C5E-D734-3C03-A272F000ADC2}"/>
              </a:ext>
            </a:extLst>
          </p:cNvPr>
          <p:cNvSpPr/>
          <p:nvPr/>
        </p:nvSpPr>
        <p:spPr>
          <a:xfrm>
            <a:off x="825190" y="5051295"/>
            <a:ext cx="156117" cy="17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2F4C82-9E26-E4B6-9143-14D983C39542}"/>
              </a:ext>
            </a:extLst>
          </p:cNvPr>
          <p:cNvSpPr/>
          <p:nvPr/>
        </p:nvSpPr>
        <p:spPr>
          <a:xfrm>
            <a:off x="832624" y="5538233"/>
            <a:ext cx="156117" cy="17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2F5B77-4E9B-3E9C-FF6B-E24D0AC5D72E}"/>
              </a:ext>
            </a:extLst>
          </p:cNvPr>
          <p:cNvSpPr/>
          <p:nvPr/>
        </p:nvSpPr>
        <p:spPr>
          <a:xfrm>
            <a:off x="843778" y="6006585"/>
            <a:ext cx="156117" cy="17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2BC79-A056-896A-2CE7-09F4D487D6A9}"/>
              </a:ext>
            </a:extLst>
          </p:cNvPr>
          <p:cNvSpPr txBox="1"/>
          <p:nvPr/>
        </p:nvSpPr>
        <p:spPr>
          <a:xfrm>
            <a:off x="5316825" y="1628131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0A8567-824F-6CFF-B417-A537449BC162}"/>
              </a:ext>
            </a:extLst>
          </p:cNvPr>
          <p:cNvSpPr txBox="1"/>
          <p:nvPr/>
        </p:nvSpPr>
        <p:spPr>
          <a:xfrm>
            <a:off x="6180759" y="2632304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5812C1-D8F7-414A-B8E6-0FBBB049EE7F}"/>
              </a:ext>
            </a:extLst>
          </p:cNvPr>
          <p:cNvSpPr txBox="1"/>
          <p:nvPr/>
        </p:nvSpPr>
        <p:spPr>
          <a:xfrm>
            <a:off x="6180759" y="3323057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D11386-0678-FA09-1A90-DF17FD49075E}"/>
              </a:ext>
            </a:extLst>
          </p:cNvPr>
          <p:cNvSpPr txBox="1"/>
          <p:nvPr/>
        </p:nvSpPr>
        <p:spPr>
          <a:xfrm>
            <a:off x="4494431" y="4837082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559D7D-5C35-8F70-4384-63C646FF322C}"/>
              </a:ext>
            </a:extLst>
          </p:cNvPr>
          <p:cNvSpPr txBox="1"/>
          <p:nvPr/>
        </p:nvSpPr>
        <p:spPr>
          <a:xfrm>
            <a:off x="4789334" y="5379627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7F9E76-72BD-ACA2-DA34-3DF68FAAA7CD}"/>
              </a:ext>
            </a:extLst>
          </p:cNvPr>
          <p:cNvSpPr txBox="1"/>
          <p:nvPr/>
        </p:nvSpPr>
        <p:spPr>
          <a:xfrm>
            <a:off x="3500265" y="5903317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4302B4-DC5B-A9BF-4CBA-F5C93EFF28D9}"/>
              </a:ext>
            </a:extLst>
          </p:cNvPr>
          <p:cNvSpPr txBox="1"/>
          <p:nvPr/>
        </p:nvSpPr>
        <p:spPr>
          <a:xfrm>
            <a:off x="7341222" y="5144274"/>
            <a:ext cx="477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 распределения вектора групповой скорости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и величина стрелки характеризует направление и величину вектора скорости.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E71CD1-8239-D16B-536A-1C28F1BF6F8E}"/>
              </a:ext>
            </a:extLst>
          </p:cNvPr>
          <p:cNvSpPr txBox="1"/>
          <p:nvPr/>
        </p:nvSpPr>
        <p:spPr>
          <a:xfrm>
            <a:off x="6562074" y="1554727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(12)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EDA011-1445-9791-225F-F297B7C138BC}"/>
              </a:ext>
            </a:extLst>
          </p:cNvPr>
          <p:cNvSpPr txBox="1"/>
          <p:nvPr/>
        </p:nvSpPr>
        <p:spPr>
          <a:xfrm>
            <a:off x="6561453" y="2568044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(13)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56DF33-29BB-FBC3-7AFD-ADF8FD7C990B}"/>
              </a:ext>
            </a:extLst>
          </p:cNvPr>
          <p:cNvSpPr txBox="1"/>
          <p:nvPr/>
        </p:nvSpPr>
        <p:spPr>
          <a:xfrm>
            <a:off x="6561453" y="3451360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(14)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7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970" y="308960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Численное моделирование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3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возмущения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CC707-B352-6CB6-ED08-7FD281F1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241" y="782819"/>
            <a:ext cx="4495898" cy="5452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296153-205C-B474-794C-3AC1055974DA}"/>
              </a:ext>
            </a:extLst>
          </p:cNvPr>
          <p:cNvSpPr txBox="1"/>
          <p:nvPr/>
        </p:nvSpPr>
        <p:spPr>
          <a:xfrm>
            <a:off x="9785516" y="1043339"/>
            <a:ext cx="221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Локальная энергия</a:t>
            </a:r>
            <a:endParaRPr lang="en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D0964-1B62-0A9E-75C0-7A88E2E663D5}"/>
              </a:ext>
            </a:extLst>
          </p:cNvPr>
          <p:cNvSpPr txBox="1"/>
          <p:nvPr/>
        </p:nvSpPr>
        <p:spPr>
          <a:xfrm>
            <a:off x="9785516" y="2396255"/>
            <a:ext cx="221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Перемещение</a:t>
            </a:r>
            <a:endParaRPr lang="en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8F261-FE13-4291-75C1-E79CF161016D}"/>
              </a:ext>
            </a:extLst>
          </p:cNvPr>
          <p:cNvSpPr txBox="1"/>
          <p:nvPr/>
        </p:nvSpPr>
        <p:spPr>
          <a:xfrm>
            <a:off x="9815023" y="3732317"/>
            <a:ext cx="2212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Скорость</a:t>
            </a:r>
            <a:endParaRPr lang="en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A8AB7-FACE-CA0C-73E2-7349A796441B}"/>
              </a:ext>
            </a:extLst>
          </p:cNvPr>
          <p:cNvSpPr txBox="1"/>
          <p:nvPr/>
        </p:nvSpPr>
        <p:spPr>
          <a:xfrm>
            <a:off x="659686" y="1231538"/>
            <a:ext cx="543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Квадратная гармоническая решетка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Периодические граничные условия;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Начальный диаметр возмущения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4E33B8-2256-A750-E129-9FA75F0332E8}"/>
                  </a:ext>
                </a:extLst>
              </p:cNvPr>
              <p:cNvSpPr txBox="1"/>
              <p:nvPr/>
            </p:nvSpPr>
            <p:spPr>
              <a:xfrm>
                <a:off x="659686" y="2668803"/>
                <a:ext cx="54363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Пример колоколообразного возмущения:</a:t>
                </a: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волновые числа </a:t>
                </a:r>
                <a:r>
                  <a:rPr lang="ru-RU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/8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en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4E33B8-2256-A750-E129-9FA75F033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86" y="2668803"/>
                <a:ext cx="5436314" cy="1200329"/>
              </a:xfrm>
              <a:prstGeom prst="rect">
                <a:avLst/>
              </a:prstGeom>
              <a:blipFill>
                <a:blip r:embed="rId3"/>
                <a:stretch>
                  <a:fillRect l="-698" t="-315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D1DCD1A-CE77-FB29-305D-D44B289F6F57}"/>
              </a:ext>
            </a:extLst>
          </p:cNvPr>
          <p:cNvSpPr txBox="1"/>
          <p:nvPr/>
        </p:nvSpPr>
        <p:spPr>
          <a:xfrm>
            <a:off x="629954" y="3937808"/>
            <a:ext cx="543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Скорость переноса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групповая скорость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синусоидальной волны.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3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Эволюция возмущения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DA8AB7-FACE-CA0C-73E2-7349A796441B}"/>
                  </a:ext>
                </a:extLst>
              </p:cNvPr>
              <p:cNvSpPr txBox="1"/>
              <p:nvPr/>
            </p:nvSpPr>
            <p:spPr>
              <a:xfrm>
                <a:off x="659686" y="1690688"/>
                <a:ext cx="5436314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Начальная форма возмущения может быть описана коэффициентом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(цилиндрическая) и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1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олоколобразная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Параметры:</a:t>
                </a:r>
              </a:p>
              <a:p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0;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N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2000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Э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нергетический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центр (сгусток энергии) движется 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прямолинейно и равномерно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зависимо от начальной формы возмущения.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endParaRPr lang="en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DA8AB7-FACE-CA0C-73E2-7349A7964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86" y="1690688"/>
                <a:ext cx="5436314" cy="4247317"/>
              </a:xfrm>
              <a:prstGeom prst="rect">
                <a:avLst/>
              </a:prstGeom>
              <a:blipFill>
                <a:blip r:embed="rId2"/>
                <a:stretch>
                  <a:fillRect l="-698" t="-298" r="-116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5B25A18-19E1-4931-13CA-45236AF2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78" y="496861"/>
            <a:ext cx="4119909" cy="56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8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Расплывание возмущения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FBEED-EC8C-029F-7217-47F58098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03" y="1413885"/>
            <a:ext cx="5112783" cy="40302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7B889-BDAB-523A-14FF-3A4DDE4D5C9D}"/>
                  </a:ext>
                </a:extLst>
              </p:cNvPr>
              <p:cNvSpPr txBox="1"/>
              <p:nvPr/>
            </p:nvSpPr>
            <p:spPr>
              <a:xfrm>
                <a:off x="464684" y="1582340"/>
                <a:ext cx="5436314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Параметры:</a:t>
                </a:r>
              </a:p>
              <a:p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𝑣𝑎𝑟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0;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N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00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Сгусток энергии перемещается с постоянной скоростью, постепенно расширяясь.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От начальных условий зависит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что превалирует – движение или расширение.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образуется стоячая волна.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Форма возмущения зависит от волнового вектора.</a:t>
                </a:r>
                <a:endParaRPr lang="en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7B889-BDAB-523A-14FF-3A4DDE4D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84" y="1582340"/>
                <a:ext cx="5436314" cy="3693319"/>
              </a:xfrm>
              <a:prstGeom prst="rect">
                <a:avLst/>
              </a:prstGeom>
              <a:blipFill>
                <a:blip r:embed="rId3"/>
                <a:stretch>
                  <a:fillRect l="-932" t="-685" r="-699" b="-171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53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Распространение возмущения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4D24C-379A-4C89-BF60-62CA1E7E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656" y="957381"/>
            <a:ext cx="5490615" cy="4685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59A7C-5D3C-30F1-53E2-11C573B50DC3}"/>
              </a:ext>
            </a:extLst>
          </p:cNvPr>
          <p:cNvSpPr txBox="1"/>
          <p:nvPr/>
        </p:nvSpPr>
        <p:spPr>
          <a:xfrm>
            <a:off x="463537" y="898790"/>
            <a:ext cx="6126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Групповая скорость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черная линия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Скорость энергетического центра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(красная линия)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численный расчет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Скорость движения центра энергетического сгустка </a:t>
            </a:r>
            <a:r>
              <a:rPr lang="ru-RU" dirty="0">
                <a:solidFill>
                  <a:srgbClr val="2A8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(зеленые точки)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координат энергетического центра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2A47DD-424B-CEE0-B1B7-C23BDD6C587E}"/>
                  </a:ext>
                </a:extLst>
              </p:cNvPr>
              <p:cNvSpPr txBox="1"/>
              <p:nvPr/>
            </p:nvSpPr>
            <p:spPr>
              <a:xfrm>
                <a:off x="430661" y="5606782"/>
                <a:ext cx="5841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Распространение возмущения может быть описано в рамках кинетической модели для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/4</m:t>
                    </m:r>
                  </m:oMath>
                </a14:m>
                <a:endParaRPr lang="en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2A47DD-424B-CEE0-B1B7-C23BDD6C5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61" y="5606782"/>
                <a:ext cx="5841380" cy="646331"/>
              </a:xfrm>
              <a:prstGeom prst="rect">
                <a:avLst/>
              </a:prstGeom>
              <a:blipFill>
                <a:blip r:embed="rId3"/>
                <a:stretch>
                  <a:fillRect l="-1087" t="-3846" b="-1346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500B17F-FA89-D714-0D0C-B5F635EE6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98" y="1216137"/>
            <a:ext cx="4465448" cy="717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29BED-24B8-F6B6-5BDD-E6A062336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969" y="2485521"/>
            <a:ext cx="2714244" cy="1235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36144B-15AD-206A-3CE6-D15510092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62" y="4325824"/>
            <a:ext cx="3420946" cy="523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182A0-EA19-2542-6597-ECCF851AD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808" y="4398984"/>
            <a:ext cx="1800447" cy="500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A9E13A-D43A-3CA4-A118-61EE542E7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862" y="5018568"/>
            <a:ext cx="3339644" cy="538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915E18-5A21-B70F-1B4B-62B1A4468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8091" y="5069925"/>
            <a:ext cx="2393950" cy="48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D1174-D87F-F6EA-8DF0-5DCD13DAC7B4}"/>
              </a:ext>
            </a:extLst>
          </p:cNvPr>
          <p:cNvSpPr txBox="1"/>
          <p:nvPr/>
        </p:nvSpPr>
        <p:spPr>
          <a:xfrm>
            <a:off x="5423971" y="1326713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D7FE2-A22F-AF7B-1A00-45585E0FC13D}"/>
              </a:ext>
            </a:extLst>
          </p:cNvPr>
          <p:cNvSpPr txBox="1"/>
          <p:nvPr/>
        </p:nvSpPr>
        <p:spPr>
          <a:xfrm>
            <a:off x="5945713" y="1201584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(15)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EC0F7-EC6A-63FB-4B2C-58B1DBC6662D}"/>
              </a:ext>
            </a:extLst>
          </p:cNvPr>
          <p:cNvSpPr txBox="1"/>
          <p:nvPr/>
        </p:nvSpPr>
        <p:spPr>
          <a:xfrm>
            <a:off x="5958538" y="2723859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(16)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969E16-9311-BF64-372C-C9282159CC9C}"/>
              </a:ext>
            </a:extLst>
          </p:cNvPr>
          <p:cNvSpPr txBox="1"/>
          <p:nvPr/>
        </p:nvSpPr>
        <p:spPr>
          <a:xfrm>
            <a:off x="5973870" y="4603526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(17)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1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Распространение нескольких возмущений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50E78-40FE-6028-4442-D952F887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5" y="1453156"/>
            <a:ext cx="4609432" cy="3951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96BE8-9792-08A7-62D2-6EDE18CE4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454" y="1559119"/>
            <a:ext cx="4903130" cy="38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E6C8B-BAF7-3D79-EFA3-AA73AB632036}"/>
              </a:ext>
            </a:extLst>
          </p:cNvPr>
          <p:cNvSpPr txBox="1"/>
          <p:nvPr/>
        </p:nvSpPr>
        <p:spPr>
          <a:xfrm>
            <a:off x="376186" y="1227295"/>
            <a:ext cx="109423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Показано, что поток энергии в двумерной гармонической решетке сохраняется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Получены точные аналитические соотношения для описания движения энергетического возмущения в скалярной гармонической решетке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Впервые продемонстрировано, что энергетический сгусток в скалярной гармонической решетке движется прямолинейно равномерно с постоянной скоростью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Групповая скорость синусоидальной волны и скорость распространения энергетического центра совпадают, что подтверждается как аналитическим, так и численным расчетом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Энергетическая динамика позволяет описывать движение одного или нескольких возмущений в многомерных дискретных системах</a:t>
            </a:r>
            <a:endParaRPr lang="en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ACB47-37F3-D1F2-1AAD-0D52C26901B1}"/>
              </a:ext>
            </a:extLst>
          </p:cNvPr>
          <p:cNvSpPr txBox="1"/>
          <p:nvPr/>
        </p:nvSpPr>
        <p:spPr>
          <a:xfrm>
            <a:off x="682506" y="5959702"/>
            <a:ext cx="108269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U" sz="1400" dirty="0">
                <a:solidFill>
                  <a:srgbClr val="0070C0"/>
                </a:solidFill>
              </a:rPr>
              <a:t>Baimova J.A., Bessonov N.M., Krivtsov A.M. Motion of localized disturbances in scalar harmonic lattices. Physical Review E. 2023. V. 107. 065002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F152DB-B9E6-0629-7448-BC825178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43" y="354400"/>
            <a:ext cx="1336288" cy="13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3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34D880-F832-16C5-6D8C-D34EE4AD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965" y="1413885"/>
            <a:ext cx="10515600" cy="403022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Введение</a:t>
            </a:r>
          </a:p>
          <a:p>
            <a:pPr marL="0" indent="0">
              <a:buNone/>
            </a:pPr>
            <a:r>
              <a:rPr lang="ru-RU" dirty="0"/>
              <a:t>Аналитическое описание</a:t>
            </a:r>
          </a:p>
          <a:p>
            <a:pPr marL="0" indent="0">
              <a:buNone/>
            </a:pPr>
            <a:r>
              <a:rPr lang="ru-RU" dirty="0" err="1"/>
              <a:t>Численн</a:t>
            </a:r>
            <a:r>
              <a:rPr lang="en-US" dirty="0" err="1"/>
              <a:t>о</a:t>
            </a:r>
            <a:r>
              <a:rPr lang="ru-RU" dirty="0"/>
              <a:t>е моделирование</a:t>
            </a:r>
          </a:p>
          <a:p>
            <a:pPr marL="0" indent="0">
              <a:buNone/>
            </a:pPr>
            <a:r>
              <a:rPr lang="ru-RU" dirty="0"/>
              <a:t>Заключение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441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542614B1-7F16-5F8D-769C-2018E49C527B}"/>
              </a:ext>
            </a:extLst>
          </p:cNvPr>
          <p:cNvSpPr txBox="1">
            <a:spLocks/>
          </p:cNvSpPr>
          <p:nvPr/>
        </p:nvSpPr>
        <p:spPr>
          <a:xfrm>
            <a:off x="4279941" y="2362148"/>
            <a:ext cx="3478470" cy="4730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5BEE66-2BCD-75C0-61FB-B3A6E7C12756}"/>
              </a:ext>
            </a:extLst>
          </p:cNvPr>
          <p:cNvSpPr txBox="1">
            <a:spLocks/>
          </p:cNvSpPr>
          <p:nvPr/>
        </p:nvSpPr>
        <p:spPr>
          <a:xfrm>
            <a:off x="4311840" y="4571651"/>
            <a:ext cx="3695626" cy="331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julia.a.baimova@gmail.com</a:t>
            </a:r>
            <a:endParaRPr lang="ru-RU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5220B-E694-3654-6B85-E2E84785E448}"/>
              </a:ext>
            </a:extLst>
          </p:cNvPr>
          <p:cNvSpPr txBox="1">
            <a:spLocks/>
          </p:cNvSpPr>
          <p:nvPr/>
        </p:nvSpPr>
        <p:spPr>
          <a:xfrm>
            <a:off x="4311840" y="4880115"/>
            <a:ext cx="2064339" cy="331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+7 917 445 46 10</a:t>
            </a:r>
            <a:endParaRPr lang="ru-RU" sz="16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02E6DA8-D782-B539-80E4-9928E77C2805}"/>
              </a:ext>
            </a:extLst>
          </p:cNvPr>
          <p:cNvSpPr txBox="1">
            <a:spLocks/>
          </p:cNvSpPr>
          <p:nvPr/>
        </p:nvSpPr>
        <p:spPr>
          <a:xfrm>
            <a:off x="4311840" y="3299086"/>
            <a:ext cx="3695626" cy="331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/>
              <a:t>Баимова</a:t>
            </a:r>
            <a:r>
              <a:rPr lang="ru-RU" sz="2000" dirty="0"/>
              <a:t> Юлия </a:t>
            </a:r>
            <a:r>
              <a:rPr lang="ru-RU" sz="2000" dirty="0" err="1"/>
              <a:t>Айдаровна</a:t>
            </a:r>
            <a:endParaRPr lang="ru-RU" sz="2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A84ED8-ABA8-C485-CF8D-DEC339F630B4}"/>
              </a:ext>
            </a:extLst>
          </p:cNvPr>
          <p:cNvSpPr txBox="1">
            <a:spLocks/>
          </p:cNvSpPr>
          <p:nvPr/>
        </p:nvSpPr>
        <p:spPr>
          <a:xfrm>
            <a:off x="4311839" y="3666353"/>
            <a:ext cx="3446571" cy="608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dirty="0"/>
              <a:t>Институт проблем </a:t>
            </a:r>
            <a:r>
              <a:rPr lang="ru-RU" sz="1600" b="0" dirty="0" err="1"/>
              <a:t>сверхпластичности</a:t>
            </a:r>
            <a:r>
              <a:rPr lang="ru-RU" sz="1600" b="0" dirty="0"/>
              <a:t> металлов РАН</a:t>
            </a:r>
          </a:p>
        </p:txBody>
      </p:sp>
    </p:spTree>
    <p:extLst>
      <p:ext uri="{BB962C8B-B14F-4D97-AF65-F5344CB8AC3E}">
        <p14:creationId xmlns:p14="http://schemas.microsoft.com/office/powerpoint/2010/main" val="330832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702" y="310075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Введение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4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Перенос массы и энергии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DEF33-5B7A-E5CA-32F3-532251B0FFA0}"/>
              </a:ext>
            </a:extLst>
          </p:cNvPr>
          <p:cNvSpPr txBox="1"/>
          <p:nvPr/>
        </p:nvSpPr>
        <p:spPr>
          <a:xfrm>
            <a:off x="507291" y="1090523"/>
            <a:ext cx="10911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Диффузионный перенос массы и энергии (классическая диффузия и теплопередача)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Динамический перенос массы и волновой перенос энергии (динамика вещества и баллистический теплоперенос)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Корпускулярно-волновой дуализм в квантовой механике и физике твердого тела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Кинетическое описание волновых процессов: диффузионных, аномальных и баллистических (передача энергии и тепла)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Перенос импульса электромагнитным полем 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1B6C2-C931-008E-7F41-C04A81782788}"/>
              </a:ext>
            </a:extLst>
          </p:cNvPr>
          <p:cNvSpPr txBox="1"/>
          <p:nvPr/>
        </p:nvSpPr>
        <p:spPr>
          <a:xfrm>
            <a:off x="507291" y="3578237"/>
            <a:ext cx="113687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Bonetto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, F.,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Lebowitz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, J.L., Rey-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Bellet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, L.: Fourier’s law: a challenge to theorists. In: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Fokas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, A., et al. (eds.) Mathematical Physics, pp. 128–150. Imperial College Press, London (2000) 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STIXTwoText"/>
            </a:endParaRPr>
          </a:p>
          <a:p>
            <a:pPr>
              <a:buFont typeface="+mj-lt"/>
              <a:buAutoNum type="arabicPeriod"/>
            </a:pP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Babenkov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, M.B., Ivanova, E.A.: Analysis of the wave propagation processes in heat transfer problems of the hyperbolic type. Contin. Mech.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Thermodyn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 26(4), 483–502 (2014) 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STIXTwoText"/>
            </a:endParaRPr>
          </a:p>
          <a:p>
            <a:pPr>
              <a:buFont typeface="+mj-lt"/>
              <a:buAutoNum type="arabicPeriod"/>
            </a:pP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Anufriev,R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Ramiere,A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Maire,J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Nomura,M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Heat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guiding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and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focusing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using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ballistic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phonon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transport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in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phononic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nanostructures.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Nat.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Commun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 8, 15505 (2017) 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STIXTwoText"/>
            </a:endParaRPr>
          </a:p>
          <a:p>
            <a:pPr>
              <a:buFont typeface="+mj-lt"/>
              <a:buAutoNum type="arabicPeriod"/>
            </a:pP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Saito,R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Mizuno,M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Dresselhaus,M.S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Ballistic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and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diffusive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thermal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conductivity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of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graphene.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Phys.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Rev.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Appl.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9(2),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024017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(2018) 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STIXTwoText"/>
            </a:endParaRPr>
          </a:p>
          <a:p>
            <a:pPr>
              <a:buFont typeface="+mj-lt"/>
              <a:buAutoNum type="arabicPeriod"/>
            </a:pP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Ganiev,R.F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Fundamental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and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applied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problems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of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nonlinear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wave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mechanics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and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engineering: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groundbreaking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wave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technologies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and wave engineering. J. Mach. Manuf.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Reliab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 48(6), 477–502 (2019) </a:t>
            </a:r>
            <a:endParaRPr lang="en-GB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Levin,V.A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Manuylovich,I.S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Markov,V.V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Rotating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detonation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waves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in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annular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gap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with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variable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stagnation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pressure.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ShockWaves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31(7), 651–663 (2021) 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STIXTwoText"/>
            </a:endParaRPr>
          </a:p>
          <a:p>
            <a:pPr>
              <a:buFont typeface="+mj-lt"/>
              <a:buAutoNum type="arabicPeriod"/>
            </a:pP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Kuzkin,V.A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Krivtsov,A.M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Unsteady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ballistic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heat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transport: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linking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lattice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dynamics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and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kinetic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theory.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ActaMechanica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.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32(5),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ffectLst/>
                <a:latin typeface="STIXTwoText"/>
              </a:rPr>
              <a:t>1983– 1996 (2021) 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STIXTwoText"/>
            </a:endParaRPr>
          </a:p>
          <a:p>
            <a:pPr>
              <a:buFont typeface="+mj-lt"/>
              <a:buAutoNum type="arabicPeriod"/>
            </a:pPr>
            <a:endParaRPr lang="en-GB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buFont typeface="+mj-lt"/>
              <a:buAutoNum type="arabicPeriod"/>
            </a:pPr>
            <a:endParaRPr lang="en-GB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buFont typeface="+mj-lt"/>
              <a:buAutoNum type="arabicPeriod"/>
            </a:pPr>
            <a:endParaRPr lang="en-GB" sz="1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353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Перенос тепловой энергии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54300-BFB2-BA62-8C31-9C8D1359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73389"/>
            <a:ext cx="7772400" cy="3046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A7A1A-17FB-0CAD-EF67-F84E56F74625}"/>
              </a:ext>
            </a:extLst>
          </p:cNvPr>
          <p:cNvSpPr txBox="1"/>
          <p:nvPr/>
        </p:nvSpPr>
        <p:spPr>
          <a:xfrm>
            <a:off x="3046142" y="1150569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Эволюция локализованного теплового импульса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937D1-5974-2DE1-69A9-C185C982BF5A}"/>
              </a:ext>
            </a:extLst>
          </p:cNvPr>
          <p:cNvSpPr txBox="1"/>
          <p:nvPr/>
        </p:nvSpPr>
        <p:spPr>
          <a:xfrm>
            <a:off x="487697" y="5783300"/>
            <a:ext cx="9693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2. </a:t>
            </a:r>
            <a:r>
              <a:rPr lang="en-GB" sz="1600" dirty="0"/>
              <a:t>Sokolov, A.A., </a:t>
            </a:r>
            <a:r>
              <a:rPr lang="en-GB" sz="1600" dirty="0" err="1"/>
              <a:t>Krivtsov</a:t>
            </a:r>
            <a:r>
              <a:rPr lang="en-GB" sz="1600" dirty="0"/>
              <a:t>, A.M., Müller, W.H.: Localized heat perturbation in harmonic 1D crystals: solutions for an equation of anomalous heat conduction. Phys. </a:t>
            </a:r>
            <a:r>
              <a:rPr lang="en-GB" sz="1600" dirty="0" err="1"/>
              <a:t>Mesomech</a:t>
            </a:r>
            <a:r>
              <a:rPr lang="en-GB" sz="1600" dirty="0"/>
              <a:t>. 20(3), 305–310 (2017)</a:t>
            </a:r>
            <a:endParaRPr lang="en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2FBAB-024D-3334-D79C-B584782EA4AE}"/>
              </a:ext>
            </a:extLst>
          </p:cNvPr>
          <p:cNvSpPr txBox="1"/>
          <p:nvPr/>
        </p:nvSpPr>
        <p:spPr>
          <a:xfrm>
            <a:off x="6725281" y="4748376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Диффузионный перенос тепла</a:t>
            </a:r>
            <a:endParaRPr lang="en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1763F-7D53-8EF9-7263-20586614D3A1}"/>
              </a:ext>
            </a:extLst>
          </p:cNvPr>
          <p:cNvSpPr txBox="1"/>
          <p:nvPr/>
        </p:nvSpPr>
        <p:spPr>
          <a:xfrm>
            <a:off x="2416861" y="4733933"/>
            <a:ext cx="6434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Баллистический перенос тепла</a:t>
            </a:r>
            <a:endParaRPr lang="en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8B55F-07A6-4444-8947-A9981AE47F23}"/>
              </a:ext>
            </a:extLst>
          </p:cNvPr>
          <p:cNvSpPr txBox="1"/>
          <p:nvPr/>
        </p:nvSpPr>
        <p:spPr>
          <a:xfrm>
            <a:off x="487697" y="5416025"/>
            <a:ext cx="102509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1. </a:t>
            </a:r>
            <a:r>
              <a:rPr lang="en-GB" sz="1600" dirty="0" err="1"/>
              <a:t>Krivtsov</a:t>
            </a:r>
            <a:r>
              <a:rPr lang="en-GB" sz="1600" dirty="0"/>
              <a:t>, A.M.: Heat transfer in infinite harmonic one dimensional crystals. </a:t>
            </a:r>
            <a:r>
              <a:rPr lang="en-GB" sz="1600" dirty="0" err="1"/>
              <a:t>Dokl</a:t>
            </a:r>
            <a:r>
              <a:rPr lang="en-GB" sz="1600" dirty="0"/>
              <a:t>. Phys. 60(9), 407–411 (2015)</a:t>
            </a:r>
            <a:endParaRPr lang="en-RU" sz="1600" dirty="0"/>
          </a:p>
        </p:txBody>
      </p:sp>
    </p:spTree>
    <p:extLst>
      <p:ext uri="{BB962C8B-B14F-4D97-AF65-F5344CB8AC3E}">
        <p14:creationId xmlns:p14="http://schemas.microsoft.com/office/powerpoint/2010/main" val="148335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Энергетическая динамика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91D29-C0A6-442A-03A3-079C7720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94" y="1027906"/>
            <a:ext cx="7253738" cy="4190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C3FA8-613A-0D75-82A6-BF5C623A08EF}"/>
              </a:ext>
            </a:extLst>
          </p:cNvPr>
          <p:cNvSpPr txBox="1"/>
          <p:nvPr/>
        </p:nvSpPr>
        <p:spPr>
          <a:xfrm>
            <a:off x="491750" y="5375657"/>
            <a:ext cx="9361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А.М. Кривцов. Динамика массы и энергии</a:t>
            </a:r>
            <a:r>
              <a:rPr lang="ru-RU" sz="1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sz="1200" b="0" i="1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Лекция</a:t>
            </a:r>
            <a:r>
              <a:rPr lang="ru-RU" sz="1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Сочи. </a:t>
            </a:r>
            <a:r>
              <a:rPr lang="ru-RU" sz="1200" b="0" i="0" u="sng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/>
              </a:rPr>
              <a:t>Всероссийская конференция молодых учёных-механиков </a:t>
            </a:r>
            <a:r>
              <a:rPr lang="en-GB" sz="1200" b="0" i="0" u="sng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/>
              </a:rPr>
              <a:t>YSM-2022</a:t>
            </a:r>
            <a:endParaRPr lang="en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C91FB-CDFB-640D-BC03-BD9F3E650E7C}"/>
              </a:ext>
            </a:extLst>
          </p:cNvPr>
          <p:cNvSpPr txBox="1"/>
          <p:nvPr/>
        </p:nvSpPr>
        <p:spPr>
          <a:xfrm>
            <a:off x="6446501" y="6041919"/>
            <a:ext cx="7721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A.M. </a:t>
            </a:r>
            <a:r>
              <a:rPr lang="en-GB" sz="1400" dirty="0" err="1">
                <a:solidFill>
                  <a:srgbClr val="0070C0"/>
                </a:solidFill>
              </a:rPr>
              <a:t>Krivtsov</a:t>
            </a:r>
            <a:r>
              <a:rPr lang="en-GB" sz="1400" dirty="0">
                <a:solidFill>
                  <a:srgbClr val="0070C0"/>
                </a:solidFill>
              </a:rPr>
              <a:t>. Dynamics of matter and energy. ZAMM. 2022. e202100496</a:t>
            </a:r>
            <a:endParaRPr lang="en-RU" sz="1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F8E1B-73F2-0E07-7FC8-856B717DB74F}"/>
              </a:ext>
            </a:extLst>
          </p:cNvPr>
          <p:cNvSpPr txBox="1"/>
          <p:nvPr/>
        </p:nvSpPr>
        <p:spPr>
          <a:xfrm>
            <a:off x="7796562" y="3512676"/>
            <a:ext cx="4395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Одномерный гармонический кристалл</a:t>
            </a:r>
            <a:endParaRPr lang="en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F1FECA-AFA2-2763-A0C4-E627675A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069" y="4840685"/>
            <a:ext cx="1201234" cy="1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065C0-4CDA-07CB-217A-27D98AD81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174" y="2749648"/>
            <a:ext cx="3393843" cy="5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0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Динамика решетки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A81DC-F90F-6D91-8089-8868C6C8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02" y="977799"/>
            <a:ext cx="8142718" cy="457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094AD-9AD2-1CCE-F43D-4E35A895F7D6}"/>
              </a:ext>
            </a:extLst>
          </p:cNvPr>
          <p:cNvSpPr txBox="1"/>
          <p:nvPr/>
        </p:nvSpPr>
        <p:spPr>
          <a:xfrm>
            <a:off x="2666117" y="5457143"/>
            <a:ext cx="9361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А.М. Кривцов. Динамика массы и энергии</a:t>
            </a:r>
            <a:r>
              <a:rPr lang="ru-RU" sz="1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sz="1200" b="0" i="1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Лекция</a:t>
            </a:r>
            <a:r>
              <a:rPr lang="ru-RU" sz="1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Сочи. </a:t>
            </a:r>
            <a:r>
              <a:rPr lang="ru-RU" sz="1200" b="0" i="0" u="sng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/>
              </a:rPr>
              <a:t>Всероссийская конференция молодых учёных-механиков </a:t>
            </a:r>
            <a:r>
              <a:rPr lang="en-GB" sz="1200" b="0" i="0" u="sng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/>
              </a:rPr>
              <a:t>YSM-2022</a:t>
            </a:r>
            <a:endParaRPr lang="en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29680-4731-76B6-B3A9-A83AF601A378}"/>
              </a:ext>
            </a:extLst>
          </p:cNvPr>
          <p:cNvSpPr txBox="1"/>
          <p:nvPr/>
        </p:nvSpPr>
        <p:spPr>
          <a:xfrm>
            <a:off x="6446501" y="5983559"/>
            <a:ext cx="7721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A.M. </a:t>
            </a:r>
            <a:r>
              <a:rPr lang="en-GB" sz="1400" dirty="0" err="1">
                <a:solidFill>
                  <a:srgbClr val="0070C0"/>
                </a:solidFill>
              </a:rPr>
              <a:t>Krivtsov</a:t>
            </a:r>
            <a:r>
              <a:rPr lang="en-GB" sz="1400" dirty="0">
                <a:solidFill>
                  <a:srgbClr val="0070C0"/>
                </a:solidFill>
              </a:rPr>
              <a:t>. Dynamics of matter and energy. ZAMM. 2022. e202100496</a:t>
            </a:r>
            <a:endParaRPr lang="en-RU" sz="1400" dirty="0">
              <a:solidFill>
                <a:srgbClr val="0070C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A6412-B2A0-44F6-2745-A5B4C722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518" y="4131201"/>
            <a:ext cx="1201234" cy="1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0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413" y="312305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Аналитическое описание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82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7F-4887-94CD-3B52-1C50CC6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Уравнения движения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C10AC7-2E94-598A-5D19-A170425A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B22ED0-567D-4578-A0FE-A9152BE97FB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3138C-2B1E-31B8-21A6-70293E87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054" y="1534576"/>
            <a:ext cx="3764621" cy="3442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BB32CD-679D-D06E-0A1F-571A9082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41" y="1555930"/>
            <a:ext cx="4310152" cy="889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99EB0-070C-22C7-AA43-E3DF7561F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66" y="2893150"/>
            <a:ext cx="3320121" cy="550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59332-4BCD-FB9B-4F5C-1F9DC29570E3}"/>
              </a:ext>
            </a:extLst>
          </p:cNvPr>
          <p:cNvSpPr txBox="1"/>
          <p:nvPr/>
        </p:nvSpPr>
        <p:spPr>
          <a:xfrm>
            <a:off x="507291" y="1090523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Общий вид: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A5CB4-5003-6D58-7D62-5E39F24FA0A5}"/>
              </a:ext>
            </a:extLst>
          </p:cNvPr>
          <p:cNvSpPr txBox="1"/>
          <p:nvPr/>
        </p:nvSpPr>
        <p:spPr>
          <a:xfrm>
            <a:off x="507291" y="2523818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Радиус вектор в скалярной квадратной решетке: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CB553-28AD-9F91-C52A-B31FB878B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825" y="3964851"/>
            <a:ext cx="1471562" cy="450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98C2EF-4B2A-6645-8DA2-4994DC264E51}"/>
              </a:ext>
            </a:extLst>
          </p:cNvPr>
          <p:cNvSpPr txBox="1"/>
          <p:nvPr/>
        </p:nvSpPr>
        <p:spPr>
          <a:xfrm>
            <a:off x="481814" y="3541614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Перемещение: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B09B5D-9818-9F38-76C0-9BA92A137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48" y="4992493"/>
            <a:ext cx="6354337" cy="8561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2CB340-1EE3-2BDA-F46C-D9CBE27D0DE6}"/>
              </a:ext>
            </a:extLst>
          </p:cNvPr>
          <p:cNvSpPr txBox="1"/>
          <p:nvPr/>
        </p:nvSpPr>
        <p:spPr>
          <a:xfrm>
            <a:off x="481814" y="4562701"/>
            <a:ext cx="1091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Уравнение движения в скалярной форме: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28714-3593-7AAE-5B5C-EA1D03062FF7}"/>
              </a:ext>
            </a:extLst>
          </p:cNvPr>
          <p:cNvSpPr txBox="1"/>
          <p:nvPr/>
        </p:nvSpPr>
        <p:spPr>
          <a:xfrm>
            <a:off x="5870687" y="1837872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45CAD-AA94-90A5-F9C2-B19007F5DD33}"/>
              </a:ext>
            </a:extLst>
          </p:cNvPr>
          <p:cNvSpPr txBox="1"/>
          <p:nvPr/>
        </p:nvSpPr>
        <p:spPr>
          <a:xfrm>
            <a:off x="5100641" y="3028213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E934E-D3D1-10DB-45E8-C5CFA3A5056C}"/>
              </a:ext>
            </a:extLst>
          </p:cNvPr>
          <p:cNvSpPr txBox="1"/>
          <p:nvPr/>
        </p:nvSpPr>
        <p:spPr>
          <a:xfrm>
            <a:off x="3970068" y="4008672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55C23E-7463-D510-EF8A-F00B11F22929}"/>
              </a:ext>
            </a:extLst>
          </p:cNvPr>
          <p:cNvSpPr txBox="1"/>
          <p:nvPr/>
        </p:nvSpPr>
        <p:spPr>
          <a:xfrm>
            <a:off x="6864983" y="5323424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EA55D-A4B8-B50E-6023-81EE50AECDA5}"/>
              </a:ext>
            </a:extLst>
          </p:cNvPr>
          <p:cNvSpPr txBox="1"/>
          <p:nvPr/>
        </p:nvSpPr>
        <p:spPr>
          <a:xfrm>
            <a:off x="6361783" y="1779299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92CE77-9D0B-A227-6378-13AE4BEFEFBE}"/>
              </a:ext>
            </a:extLst>
          </p:cNvPr>
          <p:cNvSpPr txBox="1"/>
          <p:nvPr/>
        </p:nvSpPr>
        <p:spPr>
          <a:xfrm>
            <a:off x="6386435" y="2957386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FA43A-8ABB-45C4-BF82-C6B879B548F6}"/>
              </a:ext>
            </a:extLst>
          </p:cNvPr>
          <p:cNvSpPr txBox="1"/>
          <p:nvPr/>
        </p:nvSpPr>
        <p:spPr>
          <a:xfrm>
            <a:off x="6386435" y="3980045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54FA29-F195-3C0A-24F3-D4D2534E2DD2}"/>
              </a:ext>
            </a:extLst>
          </p:cNvPr>
          <p:cNvSpPr txBox="1"/>
          <p:nvPr/>
        </p:nvSpPr>
        <p:spPr>
          <a:xfrm>
            <a:off x="7402054" y="5245239"/>
            <a:ext cx="61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7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8197</TotalTime>
  <Words>1232</Words>
  <Application>Microsoft Macintosh PowerPoint</Application>
  <PresentationFormat>Widescreen</PresentationFormat>
  <Paragraphs>185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Cambria Math</vt:lpstr>
      <vt:lpstr>STIXTwoText</vt:lpstr>
      <vt:lpstr>Office Theme</vt:lpstr>
      <vt:lpstr>PowerPoint Presentation</vt:lpstr>
      <vt:lpstr>Содержание</vt:lpstr>
      <vt:lpstr>Введение</vt:lpstr>
      <vt:lpstr>Перенос массы и энергии</vt:lpstr>
      <vt:lpstr>Перенос тепловой энергии</vt:lpstr>
      <vt:lpstr>Энергетическая динамика</vt:lpstr>
      <vt:lpstr>Динамика решетки</vt:lpstr>
      <vt:lpstr>Аналитическое описание</vt:lpstr>
      <vt:lpstr>Уравнения движения</vt:lpstr>
      <vt:lpstr>Поток энергии. Понятие энергетического центра</vt:lpstr>
      <vt:lpstr>Движение волны</vt:lpstr>
      <vt:lpstr>Волновой вектор и групповая скорость</vt:lpstr>
      <vt:lpstr>Численное моделирование</vt:lpstr>
      <vt:lpstr>Структура возмущения</vt:lpstr>
      <vt:lpstr>Эволюция возмущения</vt:lpstr>
      <vt:lpstr>Расплывание возмущения</vt:lpstr>
      <vt:lpstr>Распространение возмущения</vt:lpstr>
      <vt:lpstr>Распространение нескольких возмущений</vt:lpstr>
      <vt:lpstr>Заключение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Кузнецова Анна Юрьевна</dc:creator>
  <cp:lastModifiedBy>Julia Baimova</cp:lastModifiedBy>
  <cp:revision>13</cp:revision>
  <dcterms:created xsi:type="dcterms:W3CDTF">2023-06-26T08:29:38Z</dcterms:created>
  <dcterms:modified xsi:type="dcterms:W3CDTF">2023-08-21T03:56:21Z</dcterms:modified>
</cp:coreProperties>
</file>