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1"/>
  </p:sldMasterIdLst>
  <p:notesMasterIdLst>
    <p:notesMasterId r:id="rId26"/>
  </p:notesMasterIdLst>
  <p:sldIdLst>
    <p:sldId id="297" r:id="rId2"/>
    <p:sldId id="308" r:id="rId3"/>
    <p:sldId id="280" r:id="rId4"/>
    <p:sldId id="281" r:id="rId5"/>
    <p:sldId id="291" r:id="rId6"/>
    <p:sldId id="309" r:id="rId7"/>
    <p:sldId id="320" r:id="rId8"/>
    <p:sldId id="282" r:id="rId9"/>
    <p:sldId id="321" r:id="rId10"/>
    <p:sldId id="322" r:id="rId11"/>
    <p:sldId id="323" r:id="rId12"/>
    <p:sldId id="324" r:id="rId13"/>
    <p:sldId id="325" r:id="rId14"/>
    <p:sldId id="327" r:id="rId15"/>
    <p:sldId id="326" r:id="rId16"/>
    <p:sldId id="341" r:id="rId17"/>
    <p:sldId id="343" r:id="rId18"/>
    <p:sldId id="342" r:id="rId19"/>
    <p:sldId id="345" r:id="rId20"/>
    <p:sldId id="347" r:id="rId21"/>
    <p:sldId id="344" r:id="rId22"/>
    <p:sldId id="350" r:id="rId23"/>
    <p:sldId id="349" r:id="rId24"/>
    <p:sldId id="2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5EDB8A-60C4-44D8-A12D-8C426696BBB5}">
          <p14:sldIdLst>
            <p14:sldId id="297"/>
            <p14:sldId id="308"/>
            <p14:sldId id="280"/>
            <p14:sldId id="281"/>
            <p14:sldId id="291"/>
            <p14:sldId id="309"/>
            <p14:sldId id="320"/>
            <p14:sldId id="282"/>
            <p14:sldId id="321"/>
            <p14:sldId id="322"/>
            <p14:sldId id="323"/>
            <p14:sldId id="324"/>
            <p14:sldId id="325"/>
            <p14:sldId id="327"/>
          </p14:sldIdLst>
        </p14:section>
        <p14:section name="Раздел без заголовка" id="{C1F0F0C1-683D-4DB0-BAFA-EA7060E05D39}">
          <p14:sldIdLst>
            <p14:sldId id="326"/>
            <p14:sldId id="341"/>
            <p14:sldId id="343"/>
            <p14:sldId id="342"/>
            <p14:sldId id="345"/>
            <p14:sldId id="347"/>
            <p14:sldId id="344"/>
            <p14:sldId id="350"/>
            <p14:sldId id="349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Ефименко" initials="АЕ" lastIdx="0" clrIdx="0">
    <p:extLst>
      <p:ext uri="{19B8F6BF-5375-455C-9EA6-DF929625EA0E}">
        <p15:presenceInfo xmlns:p15="http://schemas.microsoft.com/office/powerpoint/2012/main" userId="06658e36e4109a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9"/>
  </p:normalViewPr>
  <p:slideViewPr>
    <p:cSldViewPr snapToGrid="0" snapToObjects="1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85261-51B1-4F40-95FA-1EAC88AE1A8A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A0BA4-A12B-4943-BC45-36E81E4D4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0BA4-A12B-4943-BC45-36E81E4D4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8C383F-50FB-FB43-842B-E137539B7AC4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550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E44-4A17-E541-B045-544B0CA5AE06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9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1C41-74C7-E849-9ADB-0A6729A11BA6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1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6A-B313-7542-AC8F-41352C97825B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0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612-82AD-6C4C-93A9-F12103F84E64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0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78E3-9363-0E46-A879-01923335F668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AF7-0497-3948-AE40-A96891F0E51D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A053-2B78-B64C-A87D-D40447E52250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2A60-25E6-624C-BAC3-20E177010847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1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B70C-4790-A940-8BEE-C89693EDA65E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ABE-C662-C04C-BB54-DBD5767F414B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4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7AB08B-3090-7B41-8F69-C393671420ED}" type="datetime1">
              <a:rPr lang="ru-RU" smtClean="0"/>
              <a:t>16.06.2022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33"/>
          <a:stretch/>
        </p:blipFill>
        <p:spPr>
          <a:xfrm>
            <a:off x="-1" y="0"/>
            <a:ext cx="70104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1" y="1752100"/>
            <a:ext cx="518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  <a:r>
              <a:rPr lang="ru-RU" cap="small" dirty="0">
                <a:solidFill>
                  <a:prstClr val="black"/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/>
            </a:r>
            <a:br>
              <a:rPr lang="ru-RU" cap="small" dirty="0">
                <a:solidFill>
                  <a:prstClr val="black"/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</a:br>
            <a:r>
              <a:rPr lang="ru-RU" cap="small" dirty="0">
                <a:solidFill>
                  <a:prstClr val="black"/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Высшая школа теоретической </a:t>
            </a:r>
            <a:r>
              <a:rPr lang="ru-RU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механики и </a:t>
            </a:r>
            <a:r>
              <a:rPr lang="ru-RU" cap="small" smtClean="0">
                <a:solidFill>
                  <a:prstClr val="black"/>
                </a:solidFill>
                <a:latin typeface="Times New Roman" panose="02020603050405020304" pitchFamily="18" charset="0"/>
                <a:ea typeface="Helvetica Neue" charset="0"/>
                <a:cs typeface="Times New Roman" panose="02020603050405020304" pitchFamily="18" charset="0"/>
              </a:rPr>
              <a:t>математической физики</a:t>
            </a:r>
            <a:endParaRPr lang="en-US" cap="small" dirty="0">
              <a:latin typeface="Times New Roman" panose="02020603050405020304" pitchFamily="18" charset="0"/>
              <a:ea typeface="Helvetica Neue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931" y="242072"/>
            <a:ext cx="1384538" cy="13902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0400" y="3470904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Внедрение цифровой технологии обработки рукописных выражений в строительное производство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0473" y="4560692"/>
            <a:ext cx="3661452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Ефименко Александра Дмитриевна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213273" y="3429000"/>
            <a:ext cx="775854" cy="9236"/>
          </a:xfrm>
          <a:prstGeom prst="line">
            <a:avLst/>
          </a:prstGeom>
          <a:ln w="25400">
            <a:solidFill>
              <a:srgbClr val="37B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547114" y="5189708"/>
            <a:ext cx="4445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ВШТМ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ф.-м. 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16.06.2022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082381" y="2950475"/>
            <a:ext cx="1744401" cy="694598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Разработка сервиса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26519" y="6411297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410941" y="3217511"/>
            <a:ext cx="378619" cy="23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955666" y="3217513"/>
            <a:ext cx="387330" cy="23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873394" y="3248195"/>
            <a:ext cx="433198" cy="220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5118" y="2950475"/>
            <a:ext cx="1563936" cy="709301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7126" y="2978787"/>
            <a:ext cx="1956186" cy="694598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61384" y="2978230"/>
            <a:ext cx="2773568" cy="709301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07518" y="3082329"/>
            <a:ext cx="1649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parser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4218" y="3074293"/>
            <a:ext cx="1922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pass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9560" y="3082330"/>
            <a:ext cx="2958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обработка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7489" y="3074292"/>
            <a:ext cx="1539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pass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96"/>
          <a:stretch/>
        </p:blipFill>
        <p:spPr bwMode="auto">
          <a:xfrm>
            <a:off x="738256" y="2726022"/>
            <a:ext cx="859708" cy="1200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Стрелка вправо 17"/>
          <p:cNvSpPr/>
          <p:nvPr/>
        </p:nvSpPr>
        <p:spPr>
          <a:xfrm>
            <a:off x="1605549" y="3227038"/>
            <a:ext cx="410484" cy="23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76" y="2084832"/>
            <a:ext cx="4259506" cy="2444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Image parser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7540" y="6421807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1779" y="2246051"/>
            <a:ext cx="771466" cy="843378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5997" y="3287549"/>
            <a:ext cx="983052" cy="884956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21496" y="3287549"/>
            <a:ext cx="736252" cy="805057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228205" y="3287549"/>
            <a:ext cx="548634" cy="884956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801434" y="5098639"/>
            <a:ext cx="46231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фрагментации изображения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993" y="463047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/>
              <a:t>Image parser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7540" y="6442828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6816" y="5098639"/>
            <a:ext cx="3432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масштабирования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18" y="1849650"/>
            <a:ext cx="1879831" cy="2658894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5145653" y="2950497"/>
            <a:ext cx="11295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70" y="1714810"/>
            <a:ext cx="2940794" cy="30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993" y="463047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/>
              <a:t>Image parser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73065" y="6411297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922" y="4760008"/>
            <a:ext cx="44991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свёрточной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нейронной сети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7" y="2267284"/>
            <a:ext cx="11982732" cy="21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93" y="326333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Обучающая выборка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26519" y="6463849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96" y="1573462"/>
            <a:ext cx="2580955" cy="221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765" y="4008123"/>
            <a:ext cx="2283704" cy="1759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96" y="3947157"/>
            <a:ext cx="2727871" cy="1820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049" y="1500674"/>
            <a:ext cx="2177409" cy="23632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02965" y="5970491"/>
            <a:ext cx="5705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цифр из обучающего набора данных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57" y="431550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/>
              <a:t>Layout pass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7270" y="6321810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58" y="1709338"/>
            <a:ext cx="2856004" cy="15949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 вниз 8"/>
          <p:cNvSpPr/>
          <p:nvPr/>
        </p:nvSpPr>
        <p:spPr>
          <a:xfrm rot="16200000">
            <a:off x="4684747" y="2322838"/>
            <a:ext cx="292963" cy="987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847359" y="3259125"/>
            <a:ext cx="941741" cy="40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9111" y="3227689"/>
            <a:ext cx="2117351" cy="11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485805" y="2140122"/>
            <a:ext cx="1110954" cy="6238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843436" y="2759970"/>
            <a:ext cx="965675" cy="965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x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96759" y="1541142"/>
            <a:ext cx="965675" cy="965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43916" y="2744851"/>
            <a:ext cx="965675" cy="965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578429" y="2780350"/>
            <a:ext cx="965675" cy="965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ru-RU" sz="4400" dirty="0"/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7" y="3631452"/>
            <a:ext cx="2938555" cy="2708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3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993" y="463047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/>
              <a:t>Transform pass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8050" y="6432318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73" y="1503134"/>
            <a:ext cx="6633248" cy="4300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104506" y="5803430"/>
            <a:ext cx="31801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633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12" y="474693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Интеграция с ПО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8050" y="6442828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02" y="1740989"/>
            <a:ext cx="4284292" cy="33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13" y="453574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Демонстрация работы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7540" y="6369255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73" y="1768680"/>
            <a:ext cx="82772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993" y="463047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Демонстрация работы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84777" y="6493014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2" y="2290155"/>
            <a:ext cx="4183933" cy="3061039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84" y="1597108"/>
            <a:ext cx="74385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04" y="448196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Введение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00877" y="6459219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76040" y="43934"/>
            <a:ext cx="63991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9" y="1808955"/>
            <a:ext cx="4701877" cy="313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44" y="1808955"/>
            <a:ext cx="4249423" cy="283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483" y="3508852"/>
            <a:ext cx="4837031" cy="322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8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993" y="463047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Демонстрация работы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98492" y="6442828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92" y="2159937"/>
            <a:ext cx="4477749" cy="327600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769" y="1565212"/>
            <a:ext cx="727739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136" y="326413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Демонстрация работы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00091" y="6442828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9" y="2094060"/>
            <a:ext cx="4625367" cy="338400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6" y="1734060"/>
            <a:ext cx="7255132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993" y="552256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Заключение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9794" y="6432318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1443" y="1758979"/>
            <a:ext cx="994317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0000" algn="just">
              <a:spcBef>
                <a:spcPts val="1200"/>
              </a:spcBef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выполнения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дипломной работы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решены следующие задачи:</a:t>
            </a:r>
          </a:p>
          <a:p>
            <a:pPr indent="-4500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предметной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0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выборка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0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Смоделирована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разработана нейронная сеть, распознающая эти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0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алгоритм, обрабатывающий распознанные символы и строящий по ним дерево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000" algn="just">
              <a:spcBef>
                <a:spcPts val="1200"/>
              </a:spcBef>
              <a:spcAft>
                <a:spcPts val="60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сервис по обработке рукописных математических выражений, который планируется 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строительное производство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ближайшее время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Данный продукт сможет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цифровизировать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предприятия.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61" y="563408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Заключение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89581" y="6472468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7261" y="2063024"/>
            <a:ext cx="103584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0000" algn="just">
              <a:spcBef>
                <a:spcPts val="1200"/>
              </a:spcBef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все поставленные задачи были выполнены, у сервиса есть масса возможных путей развития: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добавление новых математических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распознавания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конфигурирования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так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8731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>
                <a:latin typeface="Helvetica Neue" charset="0"/>
                <a:ea typeface="Helvetica Neue" charset="0"/>
                <a:cs typeface="Helvetica Neue" charset="0"/>
              </a:rPr>
              <a:t>Спасибо за внимание</a:t>
            </a:r>
            <a:r>
              <a:rPr lang="ru-RU" sz="2800" cap="all" dirty="0">
                <a:latin typeface="Helvetica Neue" charset="0"/>
                <a:ea typeface="Helvetica Neue" charset="0"/>
                <a:cs typeface="Helvetica Neue" charset="0"/>
              </a:rPr>
              <a:t>!</a:t>
            </a:r>
            <a:endParaRPr lang="en-US" sz="2800" cap="al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90332" y="3610536"/>
            <a:ext cx="5229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87" y="448537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Постановка задачи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80673" y="6410861"/>
            <a:ext cx="973667" cy="274320"/>
          </a:xfrm>
        </p:spPr>
        <p:txBody>
          <a:bodyPr/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76040" y="43934"/>
            <a:ext cx="63991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163968" y="2093268"/>
            <a:ext cx="2889540" cy="2923510"/>
            <a:chOff x="4163968" y="2093268"/>
            <a:chExt cx="2889540" cy="2923510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5065874"/>
                </p:ext>
              </p:extLst>
            </p:nvPr>
          </p:nvGraphicFramePr>
          <p:xfrm>
            <a:off x="4593272" y="2093268"/>
            <a:ext cx="1996752" cy="1996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Image" r:id="rId3" imgW="6425280" imgH="6425280" progId="Photoshop.Image.21">
                    <p:embed/>
                  </p:oleObj>
                </mc:Choice>
                <mc:Fallback>
                  <p:oleObj name="Image" r:id="rId3" imgW="6425280" imgH="6425280" progId="Photoshop.Image.21">
                    <p:embed/>
                    <p:pic>
                      <p:nvPicPr>
                        <p:cNvPr id="5" name="Объект 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93272" y="2093268"/>
                          <a:ext cx="1996752" cy="19967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163968" y="4308892"/>
              <a:ext cx="2889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Разрабатываемый сервис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5412" y="2191297"/>
            <a:ext cx="2475317" cy="2737412"/>
            <a:chOff x="605412" y="2191297"/>
            <a:chExt cx="2475317" cy="2737412"/>
          </a:xfrm>
        </p:grpSpPr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666212"/>
                </p:ext>
              </p:extLst>
            </p:nvPr>
          </p:nvGraphicFramePr>
          <p:xfrm>
            <a:off x="1099219" y="2191297"/>
            <a:ext cx="1406638" cy="1786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Image" r:id="rId5" imgW="1828800" imgH="2322360" progId="Photoshop.Image.21">
                    <p:embed/>
                  </p:oleObj>
                </mc:Choice>
                <mc:Fallback>
                  <p:oleObj name="Image" r:id="rId5" imgW="1828800" imgH="2322360" progId="Photoshop.Image.21">
                    <p:embed/>
                    <p:pic>
                      <p:nvPicPr>
                        <p:cNvPr id="8" name="Объект 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99219" y="2191297"/>
                          <a:ext cx="1406638" cy="17863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05412" y="4220823"/>
              <a:ext cx="24753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Изображение с выражением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16653" y="2301057"/>
            <a:ext cx="3252721" cy="2388624"/>
            <a:chOff x="8216653" y="2301057"/>
            <a:chExt cx="3252721" cy="238862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16653" y="2301057"/>
              <a:ext cx="3252721" cy="14622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678929" y="4289571"/>
              <a:ext cx="247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Дерево выражения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3079546" y="2916455"/>
            <a:ext cx="1034041" cy="350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053507" y="2909299"/>
            <a:ext cx="1034041" cy="350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07" y="388062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Постановка задачи</a:t>
            </a:r>
            <a:endParaRPr lang="en-US" sz="4000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707" y="6439401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r="12003"/>
          <a:stretch/>
        </p:blipFill>
        <p:spPr bwMode="auto">
          <a:xfrm>
            <a:off x="1587194" y="3167761"/>
            <a:ext cx="9017612" cy="1516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99514" y="4684641"/>
            <a:ext cx="359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символов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2292" y="1838122"/>
            <a:ext cx="92852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разработки алгоритм должен уметь работать 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математическими операциями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скобками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символов.</a:t>
            </a:r>
          </a:p>
        </p:txBody>
      </p:sp>
    </p:spTree>
    <p:extLst>
      <p:ext uri="{BB962C8B-B14F-4D97-AF65-F5344CB8AC3E}">
        <p14:creationId xmlns:p14="http://schemas.microsoft.com/office/powerpoint/2010/main" val="18750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2" y="556805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Постановка задачи</a:t>
            </a:r>
            <a:endParaRPr lang="en-US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072787" y="6433215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4832" y="1930297"/>
            <a:ext cx="982889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поставленной цели следует решить следующие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lvl="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предметной области.</a:t>
            </a:r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алгоритм, обрабатывающий символы и выдающий структуру данных – дерево выражения.</a:t>
            </a:r>
          </a:p>
          <a:p>
            <a:pPr marL="457200" lvl="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обучающую выборку из рукописных символов.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Смоделировать и реализовать нейронную сеть, распознающую математические символы.</a:t>
            </a:r>
          </a:p>
          <a:p>
            <a:pPr marL="457200" lvl="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 протестировать проект.</a:t>
            </a:r>
          </a:p>
          <a:p>
            <a:pPr marL="457200" lvl="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стороннему программному обеспечению.</a:t>
            </a:r>
          </a:p>
        </p:txBody>
      </p:sp>
    </p:spTree>
    <p:extLst>
      <p:ext uri="{BB962C8B-B14F-4D97-AF65-F5344CB8AC3E}">
        <p14:creationId xmlns:p14="http://schemas.microsoft.com/office/powerpoint/2010/main" val="34827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236" y="603634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Существующие решения</a:t>
            </a:r>
            <a:br>
              <a:rPr lang="ru-RU" sz="4000" dirty="0"/>
            </a:br>
            <a:endParaRPr lang="en-US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026176" y="6391076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6" y="1750044"/>
            <a:ext cx="1858675" cy="3224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06690" y="5027542"/>
            <a:ext cx="172867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Photomath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944690" y="1771883"/>
            <a:ext cx="3126079" cy="30306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14936" y="5027542"/>
            <a:ext cx="163249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MyScript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2732" y="5027542"/>
            <a:ext cx="154273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Mathpix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7" y="1902436"/>
            <a:ext cx="3331835" cy="3004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5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7" y="701492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Существующие решения</a:t>
            </a:r>
            <a:br>
              <a:rPr lang="ru-RU" sz="4000" dirty="0"/>
            </a:br>
            <a:endParaRPr lang="en-US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120769" y="6380566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751" y="1828261"/>
            <a:ext cx="569684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минусы существующих решений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возможности конфигурирования «под себя»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Интернет соединение с сервисом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распознаются сложные выражения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591" y="1824803"/>
            <a:ext cx="560162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плюсы разрабатываемого сервиса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 распознавание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контролировать процесс распознавания изображения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алгоритм можно обучить на собственном наборе данных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диверсификации рынка продуктов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3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Инструменты разработки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8050" y="6411266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6101" y="1935774"/>
            <a:ext cx="1056878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язык программирования общего назначения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PyCharm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среда разработки, разработанная специально для программирования на языке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библиотека нацеленная на создание нейронных сетей.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OpenCV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библиотека, включающая функции по обработке изображений и алгоритмы компьютерного зрения.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Wolfram Engine for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обеспечение, которое мы будем использовать для нахождения значения выражения, распознанного сервисом.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7" y="632458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Разработка сервиса</a:t>
            </a:r>
            <a:br>
              <a:rPr lang="ru-RU" sz="4000" dirty="0"/>
            </a:br>
            <a:endParaRPr lang="en-US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963938" y="6340516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1863" y="1713713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prepare_network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math_recognition_image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math_recognition_image_by_path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72" y="3888258"/>
            <a:ext cx="9521352" cy="2271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5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</TotalTime>
  <Words>453</Words>
  <Application>Microsoft Office PowerPoint</Application>
  <PresentationFormat>Широкоэкранный</PresentationFormat>
  <Paragraphs>112</Paragraphs>
  <Slides>24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Helvetica</vt:lpstr>
      <vt:lpstr>Helvetica Neue</vt:lpstr>
      <vt:lpstr>Times New Roman</vt:lpstr>
      <vt:lpstr>Tw Cen MT</vt:lpstr>
      <vt:lpstr>Tw Cen MT Condensed</vt:lpstr>
      <vt:lpstr>Wingdings</vt:lpstr>
      <vt:lpstr>Wingdings 3</vt:lpstr>
      <vt:lpstr>Integral</vt:lpstr>
      <vt:lpstr>Image</vt:lpstr>
      <vt:lpstr>Презентация PowerPoint</vt:lpstr>
      <vt:lpstr>Введение</vt:lpstr>
      <vt:lpstr>Постановка задачи</vt:lpstr>
      <vt:lpstr>Постановка задачи</vt:lpstr>
      <vt:lpstr>Постановка задачи</vt:lpstr>
      <vt:lpstr>Существующие решения </vt:lpstr>
      <vt:lpstr>Существующие решения </vt:lpstr>
      <vt:lpstr>Инструменты разработки</vt:lpstr>
      <vt:lpstr>Разработка сервиса </vt:lpstr>
      <vt:lpstr>Разработка сервиса</vt:lpstr>
      <vt:lpstr>Image parser</vt:lpstr>
      <vt:lpstr>Image parser</vt:lpstr>
      <vt:lpstr>Image parser</vt:lpstr>
      <vt:lpstr>Обучающая выборка</vt:lpstr>
      <vt:lpstr>Layout pass</vt:lpstr>
      <vt:lpstr>Transform pass</vt:lpstr>
      <vt:lpstr>Интеграция с ПО</vt:lpstr>
      <vt:lpstr>Демонстрация работы</vt:lpstr>
      <vt:lpstr>Демонстрация работы</vt:lpstr>
      <vt:lpstr>Демонстрация работы</vt:lpstr>
      <vt:lpstr>Демонстрация работы</vt:lpstr>
      <vt:lpstr>Заключение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Ефименко Александра Дмитриевна</cp:lastModifiedBy>
  <cp:revision>203</cp:revision>
  <dcterms:created xsi:type="dcterms:W3CDTF">2019-03-21T21:49:56Z</dcterms:created>
  <dcterms:modified xsi:type="dcterms:W3CDTF">2022-06-16T04:59:27Z</dcterms:modified>
</cp:coreProperties>
</file>