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2.xml" ContentType="application/vnd.openxmlformats-officedocument.drawingml.diagramData+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257" r:id="rId3"/>
    <p:sldId id="258" r:id="rId4"/>
    <p:sldId id="263" r:id="rId5"/>
    <p:sldId id="271" r:id="rId6"/>
    <p:sldId id="266" r:id="rId7"/>
    <p:sldId id="274" r:id="rId8"/>
    <p:sldId id="259" r:id="rId9"/>
    <p:sldId id="261" r:id="rId10"/>
    <p:sldId id="264" r:id="rId11"/>
    <p:sldId id="281" r:id="rId12"/>
    <p:sldId id="267" r:id="rId13"/>
    <p:sldId id="268" r:id="rId14"/>
    <p:sldId id="277" r:id="rId15"/>
    <p:sldId id="278" r:id="rId16"/>
    <p:sldId id="269" r:id="rId17"/>
    <p:sldId id="282" r:id="rId18"/>
    <p:sldId id="276" r:id="rId19"/>
    <p:sldId id="280" r:id="rId20"/>
    <p:sldId id="279" r:id="rId21"/>
    <p:sldId id="270" r:id="rId22"/>
    <p:sldId id="272" r:id="rId23"/>
    <p:sldId id="273" r:id="rId2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09" userDrawn="1">
          <p15:clr>
            <a:srgbClr val="A4A3A4"/>
          </p15:clr>
        </p15:guide>
        <p15:guide id="3" orient="horz" pos="2160" userDrawn="1">
          <p15:clr>
            <a:srgbClr val="A4A3A4"/>
          </p15:clr>
        </p15:guide>
        <p15:guide id="4" orient="horz" pos="22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A14D"/>
    <a:srgbClr val="067639"/>
    <a:srgbClr val="078A42"/>
    <a:srgbClr val="EBEBEB"/>
    <a:srgbClr val="21A649"/>
    <a:srgbClr val="37B34A"/>
    <a:srgbClr val="434343"/>
    <a:srgbClr val="276D3F"/>
    <a:srgbClr val="4D7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autoAdjust="0"/>
    <p:restoredTop sz="89165" autoAdjust="0"/>
  </p:normalViewPr>
  <p:slideViewPr>
    <p:cSldViewPr snapToGrid="0" snapToObjects="1">
      <p:cViewPr>
        <p:scale>
          <a:sx n="70" d="100"/>
          <a:sy n="70" d="100"/>
        </p:scale>
        <p:origin x="784" y="512"/>
      </p:cViewPr>
      <p:guideLst>
        <p:guide orient="horz" pos="2183"/>
        <p:guide pos="3809"/>
        <p:guide orient="horz" pos="2160"/>
        <p:guide orient="horz" pos="226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87" d="100"/>
          <a:sy n="87" d="100"/>
        </p:scale>
        <p:origin x="3904" y="1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230.png"/></Relationships>
</file>

<file path=ppt/diagrams/_rels/data4.xml.rels><?xml version="1.0" encoding="UTF-8" standalone="yes"?>
<Relationships xmlns="http://schemas.openxmlformats.org/package/2006/relationships"><Relationship Id="rId1" Type="http://schemas.openxmlformats.org/officeDocument/2006/relationships/image" Target="../media/image240.png"/><Relationship Id="rId2" Type="http://schemas.openxmlformats.org/officeDocument/2006/relationships/image" Target="../media/image250.png"/><Relationship Id="rId3" Type="http://schemas.openxmlformats.org/officeDocument/2006/relationships/image" Target="../media/image2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D7BE5-7AD4-44BA-AAFB-B0930F32D2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BC01BDA-30E1-41F8-B8B1-ED1499D9F3DD}">
      <dgm:prSet/>
      <dgm:spPr/>
      <dgm:t>
        <a:bodyPr/>
        <a:lstStyle/>
        <a:p>
          <a:r>
            <a:rPr lang="ru-RU" dirty="0"/>
            <a:t>Граничные условия:</a:t>
          </a:r>
        </a:p>
      </dgm:t>
    </dgm:pt>
    <dgm:pt modelId="{CB300562-83B6-4E07-B415-2340DBC36001}" type="parTrans" cxnId="{B737AC4C-CC5D-46ED-97AE-50F541B15C8A}">
      <dgm:prSet/>
      <dgm:spPr/>
      <dgm:t>
        <a:bodyPr/>
        <a:lstStyle/>
        <a:p>
          <a:endParaRPr lang="ru-RU"/>
        </a:p>
      </dgm:t>
    </dgm:pt>
    <dgm:pt modelId="{EA602290-8F75-4AFB-89ED-63D1627EC20C}" type="sibTrans" cxnId="{B737AC4C-CC5D-46ED-97AE-50F541B15C8A}">
      <dgm:prSet/>
      <dgm:spPr/>
      <dgm:t>
        <a:bodyPr/>
        <a:lstStyle/>
        <a:p>
          <a:endParaRPr lang="ru-RU"/>
        </a:p>
      </dgm:t>
    </dgm:pt>
    <mc:AlternateContent xmlns:mc="http://schemas.openxmlformats.org/markup-compatibility/2006" xmlns:a14="http://schemas.microsoft.com/office/drawing/2010/main">
      <mc:Choice Requires="a14">
        <dgm:pt modelId="{E586A95B-FA3D-424C-9A27-43D42859F03E}">
          <dgm:prSet/>
          <dgm:spPr/>
          <dgm:t>
            <a:bodyPr/>
            <a:lstStyle/>
            <a:p>
              <a:r>
                <a:rPr lang="ru-RU" dirty="0"/>
                <a:t>inlet: Задаем скорость потока воды и частиц песка</a:t>
              </a:r>
              <a:br>
                <a:rPr lang="ru-RU" dirty="0"/>
              </a:br>
              <a:r>
                <a:rPr lang="ru-RU" dirty="0"/>
                <a:t>(</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=30 </m:t>
                  </m:r>
                </m:oMath>
              </a14:m>
              <a:r>
                <a:rPr lang="ru-RU" dirty="0"/>
                <a:t>м/с), направленна по нормали. </a:t>
              </a:r>
            </a:p>
          </dgm:t>
        </dgm:pt>
      </mc:Choice>
      <mc:Fallback xmlns="">
        <dgm:pt modelId="{E586A95B-FA3D-424C-9A27-43D42859F03E}">
          <dgm:prSet/>
          <dgm:spPr/>
          <dgm:t>
            <a:bodyPr/>
            <a:lstStyle/>
            <a:p>
              <a:r>
                <a:rPr lang="ru-RU" dirty="0"/>
                <a:t>inlet: Задаем скорость потока воды и частиц песка</a:t>
              </a:r>
              <a:br>
                <a:rPr lang="ru-RU" dirty="0"/>
              </a:br>
              <a:r>
                <a:rPr lang="ru-RU" dirty="0"/>
                <a:t>(</a:t>
              </a:r>
              <a:r>
                <a:rPr lang="en-US" i="0">
                  <a:latin typeface="Cambria Math" panose="02040503050406030204" pitchFamily="18" charset="0"/>
                </a:rPr>
                <a:t>𝑣=30 </a:t>
              </a:r>
              <a:r>
                <a:rPr lang="ru-RU" dirty="0"/>
                <a:t>м/с), направленна по нормали. </a:t>
              </a:r>
            </a:p>
          </dgm:t>
        </dgm:pt>
      </mc:Fallback>
    </mc:AlternateContent>
    <dgm:pt modelId="{2B61E11C-7E32-4E64-B474-8148B3DC0499}" type="parTrans" cxnId="{C690A942-E3A5-4BD0-88E2-3CF3EB544058}">
      <dgm:prSet/>
      <dgm:spPr/>
      <dgm:t>
        <a:bodyPr/>
        <a:lstStyle/>
        <a:p>
          <a:endParaRPr lang="ru-RU"/>
        </a:p>
      </dgm:t>
    </dgm:pt>
    <dgm:pt modelId="{01A2E9FE-76EB-4B45-AA9C-D2CEEBB067F1}" type="sibTrans" cxnId="{C690A942-E3A5-4BD0-88E2-3CF3EB544058}">
      <dgm:prSet/>
      <dgm:spPr/>
      <dgm:t>
        <a:bodyPr/>
        <a:lstStyle/>
        <a:p>
          <a:endParaRPr lang="ru-RU"/>
        </a:p>
      </dgm:t>
    </dgm:pt>
    <mc:AlternateContent xmlns:mc="http://schemas.openxmlformats.org/markup-compatibility/2006" xmlns:a14="http://schemas.microsoft.com/office/drawing/2010/main">
      <mc:Choice Requires="a14">
        <dgm:pt modelId="{CFC17E5D-6A77-49F3-BAFE-A6DC1DEB92A2}">
          <dgm:prSet/>
          <dgm:spPr/>
          <dgm:t>
            <a:bodyPr/>
            <a:lstStyle/>
            <a:p>
              <a:r>
                <a:rPr lang="ru-RU" dirty="0"/>
                <a:t>outlet: открытая граница </a:t>
              </a:r>
              <a:r>
                <a:rPr lang="en-US" dirty="0"/>
                <a:t>(</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=0 </m:t>
                  </m:r>
                </m:oMath>
              </a14:m>
              <a:r>
                <a:rPr lang="en-US" dirty="0"/>
                <a:t>Pa).</a:t>
              </a:r>
              <a:endParaRPr lang="ru-RU" dirty="0"/>
            </a:p>
          </dgm:t>
        </dgm:pt>
      </mc:Choice>
      <mc:Fallback xmlns="">
        <dgm:pt modelId="{CFC17E5D-6A77-49F3-BAFE-A6DC1DEB92A2}">
          <dgm:prSet/>
          <dgm:spPr/>
          <dgm:t>
            <a:bodyPr/>
            <a:lstStyle/>
            <a:p>
              <a:r>
                <a:rPr lang="ru-RU" dirty="0"/>
                <a:t>outlet: открытая граница </a:t>
              </a:r>
              <a:r>
                <a:rPr lang="en-US" dirty="0"/>
                <a:t>(</a:t>
              </a:r>
              <a:r>
                <a:rPr lang="en-US" i="0"/>
                <a:t>𝑝=0 </a:t>
              </a:r>
              <a:r>
                <a:rPr lang="en-US" dirty="0"/>
                <a:t>Pa).</a:t>
              </a:r>
              <a:endParaRPr lang="ru-RU" dirty="0"/>
            </a:p>
          </dgm:t>
        </dgm:pt>
      </mc:Fallback>
    </mc:AlternateContent>
    <dgm:pt modelId="{99A339FA-1FCF-4BB0-B76B-053648A63E38}" type="parTrans" cxnId="{3B22975A-B1F0-4FE0-B40D-4870A6AE514D}">
      <dgm:prSet/>
      <dgm:spPr/>
      <dgm:t>
        <a:bodyPr/>
        <a:lstStyle/>
        <a:p>
          <a:endParaRPr lang="ru-RU"/>
        </a:p>
      </dgm:t>
    </dgm:pt>
    <dgm:pt modelId="{848EC3D1-058A-4C03-86FF-3A3A186201ED}" type="sibTrans" cxnId="{3B22975A-B1F0-4FE0-B40D-4870A6AE514D}">
      <dgm:prSet/>
      <dgm:spPr/>
      <dgm:t>
        <a:bodyPr/>
        <a:lstStyle/>
        <a:p>
          <a:endParaRPr lang="ru-RU"/>
        </a:p>
      </dgm:t>
    </dgm:pt>
    <dgm:pt modelId="{A0E0C7D2-5CDE-432B-92C6-7B9B334A1C24}">
      <dgm:prSet/>
      <dgm:spPr/>
      <dgm:t>
        <a:bodyPr/>
        <a:lstStyle/>
        <a:p>
          <a:r>
            <a:rPr lang="ru-RU" dirty="0"/>
            <a:t>ego:  непроницаемая стенка, условие на эрозийный износ.</a:t>
          </a:r>
        </a:p>
      </dgm:t>
    </dgm:pt>
    <dgm:pt modelId="{956DC5EC-F39C-4EDC-B564-430875222264}" type="parTrans" cxnId="{1C659B47-ADC7-4105-9672-809B3A0D0A06}">
      <dgm:prSet/>
      <dgm:spPr/>
      <dgm:t>
        <a:bodyPr/>
        <a:lstStyle/>
        <a:p>
          <a:endParaRPr lang="ru-RU"/>
        </a:p>
      </dgm:t>
    </dgm:pt>
    <dgm:pt modelId="{8FC64300-70CE-40B7-9A61-2C1776FEEC98}" type="sibTrans" cxnId="{1C659B47-ADC7-4105-9672-809B3A0D0A06}">
      <dgm:prSet/>
      <dgm:spPr/>
      <dgm:t>
        <a:bodyPr/>
        <a:lstStyle/>
        <a:p>
          <a:endParaRPr lang="ru-RU"/>
        </a:p>
      </dgm:t>
    </dgm:pt>
    <dgm:pt modelId="{9E119611-152C-4403-AFA3-63C9D9A7B666}">
      <dgm:prSet/>
      <dgm:spPr/>
      <dgm:t>
        <a:bodyPr/>
        <a:lstStyle/>
        <a:p>
          <a:r>
            <a:rPr lang="ru-RU" dirty="0"/>
            <a:t>wall: непроницаемая стенка.</a:t>
          </a:r>
          <a:r>
            <a:rPr lang="en-US" dirty="0"/>
            <a:t> </a:t>
          </a:r>
          <a:endParaRPr lang="ru-RU" dirty="0"/>
        </a:p>
      </dgm:t>
    </dgm:pt>
    <dgm:pt modelId="{9D4A5A8D-A184-428F-8ADD-41695D860170}" type="parTrans" cxnId="{1C8976D5-584B-4A53-840D-1F5293F8D6B6}">
      <dgm:prSet/>
      <dgm:spPr/>
      <dgm:t>
        <a:bodyPr/>
        <a:lstStyle/>
        <a:p>
          <a:endParaRPr lang="ru-RU"/>
        </a:p>
      </dgm:t>
    </dgm:pt>
    <dgm:pt modelId="{3CF20668-2C81-4E81-8DE4-CDBCFCA0C72F}" type="sibTrans" cxnId="{1C8976D5-584B-4A53-840D-1F5293F8D6B6}">
      <dgm:prSet/>
      <dgm:spPr/>
      <dgm:t>
        <a:bodyPr/>
        <a:lstStyle/>
        <a:p>
          <a:endParaRPr lang="ru-RU"/>
        </a:p>
      </dgm:t>
    </dgm:pt>
    <dgm:pt modelId="{2D7E8A9E-354C-4E89-AE6D-5FAC320C6A16}">
      <dgm:prSet/>
      <dgm:spPr/>
      <dgm:t>
        <a:bodyPr/>
        <a:lstStyle/>
        <a:p>
          <a:r>
            <a:rPr lang="en-US" dirty="0"/>
            <a:t>axis: </a:t>
          </a:r>
          <a:r>
            <a:rPr lang="ru-RU" dirty="0"/>
            <a:t>ось вращательной симметрии (только для 2</a:t>
          </a:r>
          <a:r>
            <a:rPr lang="en-US" dirty="0"/>
            <a:t>D</a:t>
          </a:r>
          <a:r>
            <a:rPr lang="ru-RU" dirty="0"/>
            <a:t>). </a:t>
          </a:r>
        </a:p>
      </dgm:t>
    </dgm:pt>
    <dgm:pt modelId="{1E8D0726-F0EB-432F-8B74-42271FE9A784}" type="parTrans" cxnId="{4E4E0974-1E44-45D3-A04B-0C942B40E999}">
      <dgm:prSet/>
      <dgm:spPr/>
      <dgm:t>
        <a:bodyPr/>
        <a:lstStyle/>
        <a:p>
          <a:endParaRPr lang="ru-RU"/>
        </a:p>
      </dgm:t>
    </dgm:pt>
    <dgm:pt modelId="{140ABA90-EFEB-4B17-A1F1-A242BFEF2A77}" type="sibTrans" cxnId="{4E4E0974-1E44-45D3-A04B-0C942B40E999}">
      <dgm:prSet/>
      <dgm:spPr/>
      <dgm:t>
        <a:bodyPr/>
        <a:lstStyle/>
        <a:p>
          <a:endParaRPr lang="ru-RU"/>
        </a:p>
      </dgm:t>
    </dgm:pt>
    <dgm:pt modelId="{EE420569-6687-4565-97AA-3C2E527FD0F1}" type="pres">
      <dgm:prSet presAssocID="{C1BD7BE5-7AD4-44BA-AAFB-B0930F32D2CD}" presName="linear" presStyleCnt="0">
        <dgm:presLayoutVars>
          <dgm:dir/>
          <dgm:animLvl val="lvl"/>
          <dgm:resizeHandles val="exact"/>
        </dgm:presLayoutVars>
      </dgm:prSet>
      <dgm:spPr/>
      <dgm:t>
        <a:bodyPr/>
        <a:lstStyle/>
        <a:p>
          <a:endParaRPr lang="ru-RU"/>
        </a:p>
      </dgm:t>
    </dgm:pt>
    <dgm:pt modelId="{1E3A7F8B-A78D-4B36-9BD7-CD3634BC1B21}" type="pres">
      <dgm:prSet presAssocID="{3BC01BDA-30E1-41F8-B8B1-ED1499D9F3DD}" presName="parentLin" presStyleCnt="0"/>
      <dgm:spPr/>
    </dgm:pt>
    <dgm:pt modelId="{CDA9B0F7-F101-44A2-8D37-5CF725B0E702}" type="pres">
      <dgm:prSet presAssocID="{3BC01BDA-30E1-41F8-B8B1-ED1499D9F3DD}" presName="parentLeftMargin" presStyleLbl="node1" presStyleIdx="0" presStyleCnt="1"/>
      <dgm:spPr/>
      <dgm:t>
        <a:bodyPr/>
        <a:lstStyle/>
        <a:p>
          <a:endParaRPr lang="ru-RU"/>
        </a:p>
      </dgm:t>
    </dgm:pt>
    <dgm:pt modelId="{69360F4C-EC4F-4058-B341-812287EADA10}" type="pres">
      <dgm:prSet presAssocID="{3BC01BDA-30E1-41F8-B8B1-ED1499D9F3DD}" presName="parentText" presStyleLbl="node1" presStyleIdx="0" presStyleCnt="1" custLinFactNeighborX="19292" custLinFactNeighborY="11823">
        <dgm:presLayoutVars>
          <dgm:chMax val="0"/>
          <dgm:bulletEnabled val="1"/>
        </dgm:presLayoutVars>
      </dgm:prSet>
      <dgm:spPr/>
      <dgm:t>
        <a:bodyPr/>
        <a:lstStyle/>
        <a:p>
          <a:endParaRPr lang="ru-RU"/>
        </a:p>
      </dgm:t>
    </dgm:pt>
    <dgm:pt modelId="{ACB0B3B0-E3B8-48E3-98F1-FBECA262FF53}" type="pres">
      <dgm:prSet presAssocID="{3BC01BDA-30E1-41F8-B8B1-ED1499D9F3DD}" presName="negativeSpace" presStyleCnt="0"/>
      <dgm:spPr/>
    </dgm:pt>
    <dgm:pt modelId="{9A6A5371-8FAC-496A-B884-0058D179810E}" type="pres">
      <dgm:prSet presAssocID="{3BC01BDA-30E1-41F8-B8B1-ED1499D9F3DD}" presName="childText" presStyleLbl="conFgAcc1" presStyleIdx="0" presStyleCnt="1" custScaleY="120809" custLinFactNeighborY="29665">
        <dgm:presLayoutVars>
          <dgm:bulletEnabled val="1"/>
        </dgm:presLayoutVars>
      </dgm:prSet>
      <dgm:spPr/>
      <dgm:t>
        <a:bodyPr/>
        <a:lstStyle/>
        <a:p>
          <a:endParaRPr lang="ru-RU"/>
        </a:p>
      </dgm:t>
    </dgm:pt>
  </dgm:ptLst>
  <dgm:cxnLst>
    <dgm:cxn modelId="{1C8976D5-584B-4A53-840D-1F5293F8D6B6}" srcId="{3BC01BDA-30E1-41F8-B8B1-ED1499D9F3DD}" destId="{9E119611-152C-4403-AFA3-63C9D9A7B666}" srcOrd="3" destOrd="0" parTransId="{9D4A5A8D-A184-428F-8ADD-41695D860170}" sibTransId="{3CF20668-2C81-4E81-8DE4-CDBCFCA0C72F}"/>
    <dgm:cxn modelId="{4E4E0974-1E44-45D3-A04B-0C942B40E999}" srcId="{3BC01BDA-30E1-41F8-B8B1-ED1499D9F3DD}" destId="{2D7E8A9E-354C-4E89-AE6D-5FAC320C6A16}" srcOrd="4" destOrd="0" parTransId="{1E8D0726-F0EB-432F-8B74-42271FE9A784}" sibTransId="{140ABA90-EFEB-4B17-A1F1-A242BFEF2A77}"/>
    <dgm:cxn modelId="{C690A942-E3A5-4BD0-88E2-3CF3EB544058}" srcId="{3BC01BDA-30E1-41F8-B8B1-ED1499D9F3DD}" destId="{E586A95B-FA3D-424C-9A27-43D42859F03E}" srcOrd="0" destOrd="0" parTransId="{2B61E11C-7E32-4E64-B474-8148B3DC0499}" sibTransId="{01A2E9FE-76EB-4B45-AA9C-D2CEEBB067F1}"/>
    <dgm:cxn modelId="{3B22975A-B1F0-4FE0-B40D-4870A6AE514D}" srcId="{3BC01BDA-30E1-41F8-B8B1-ED1499D9F3DD}" destId="{CFC17E5D-6A77-49F3-BAFE-A6DC1DEB92A2}" srcOrd="1" destOrd="0" parTransId="{99A339FA-1FCF-4BB0-B76B-053648A63E38}" sibTransId="{848EC3D1-058A-4C03-86FF-3A3A186201ED}"/>
    <dgm:cxn modelId="{02B69D02-C77E-4417-854A-754FD4C66B13}" type="presOf" srcId="{3BC01BDA-30E1-41F8-B8B1-ED1499D9F3DD}" destId="{69360F4C-EC4F-4058-B341-812287EADA10}" srcOrd="1" destOrd="0" presId="urn:microsoft.com/office/officeart/2005/8/layout/list1"/>
    <dgm:cxn modelId="{BDB8A6E3-0BD8-41F5-8334-5FB94F28672D}" type="presOf" srcId="{9E119611-152C-4403-AFA3-63C9D9A7B666}" destId="{9A6A5371-8FAC-496A-B884-0058D179810E}" srcOrd="0" destOrd="3" presId="urn:microsoft.com/office/officeart/2005/8/layout/list1"/>
    <dgm:cxn modelId="{5ED64590-90D7-4902-B9B7-0E85478E9596}" type="presOf" srcId="{C1BD7BE5-7AD4-44BA-AAFB-B0930F32D2CD}" destId="{EE420569-6687-4565-97AA-3C2E527FD0F1}" srcOrd="0" destOrd="0" presId="urn:microsoft.com/office/officeart/2005/8/layout/list1"/>
    <dgm:cxn modelId="{1C659B47-ADC7-4105-9672-809B3A0D0A06}" srcId="{3BC01BDA-30E1-41F8-B8B1-ED1499D9F3DD}" destId="{A0E0C7D2-5CDE-432B-92C6-7B9B334A1C24}" srcOrd="2" destOrd="0" parTransId="{956DC5EC-F39C-4EDC-B564-430875222264}" sibTransId="{8FC64300-70CE-40B7-9A61-2C1776FEEC98}"/>
    <dgm:cxn modelId="{62E2633E-0702-43E3-BFA9-697DAE95623D}" type="presOf" srcId="{3BC01BDA-30E1-41F8-B8B1-ED1499D9F3DD}" destId="{CDA9B0F7-F101-44A2-8D37-5CF725B0E702}" srcOrd="0" destOrd="0" presId="urn:microsoft.com/office/officeart/2005/8/layout/list1"/>
    <dgm:cxn modelId="{A039779D-8092-4D49-B265-10AF92E8ED51}" type="presOf" srcId="{E586A95B-FA3D-424C-9A27-43D42859F03E}" destId="{9A6A5371-8FAC-496A-B884-0058D179810E}" srcOrd="0" destOrd="0" presId="urn:microsoft.com/office/officeart/2005/8/layout/list1"/>
    <dgm:cxn modelId="{CA25EE28-64E3-4AEF-9FBA-F0FD519E8B32}" type="presOf" srcId="{CFC17E5D-6A77-49F3-BAFE-A6DC1DEB92A2}" destId="{9A6A5371-8FAC-496A-B884-0058D179810E}" srcOrd="0" destOrd="1" presId="urn:microsoft.com/office/officeart/2005/8/layout/list1"/>
    <dgm:cxn modelId="{A2E9DCBF-9EE2-47F5-8D40-6BC623AF4DB8}" type="presOf" srcId="{2D7E8A9E-354C-4E89-AE6D-5FAC320C6A16}" destId="{9A6A5371-8FAC-496A-B884-0058D179810E}" srcOrd="0" destOrd="4" presId="urn:microsoft.com/office/officeart/2005/8/layout/list1"/>
    <dgm:cxn modelId="{B737AC4C-CC5D-46ED-97AE-50F541B15C8A}" srcId="{C1BD7BE5-7AD4-44BA-AAFB-B0930F32D2CD}" destId="{3BC01BDA-30E1-41F8-B8B1-ED1499D9F3DD}" srcOrd="0" destOrd="0" parTransId="{CB300562-83B6-4E07-B415-2340DBC36001}" sibTransId="{EA602290-8F75-4AFB-89ED-63D1627EC20C}"/>
    <dgm:cxn modelId="{4FE97262-4CC3-4019-B47F-997F110CF7C7}" type="presOf" srcId="{A0E0C7D2-5CDE-432B-92C6-7B9B334A1C24}" destId="{9A6A5371-8FAC-496A-B884-0058D179810E}" srcOrd="0" destOrd="2" presId="urn:microsoft.com/office/officeart/2005/8/layout/list1"/>
    <dgm:cxn modelId="{5BB4F0CA-81E6-410A-A670-23989F1A8DF6}" type="presParOf" srcId="{EE420569-6687-4565-97AA-3C2E527FD0F1}" destId="{1E3A7F8B-A78D-4B36-9BD7-CD3634BC1B21}" srcOrd="0" destOrd="0" presId="urn:microsoft.com/office/officeart/2005/8/layout/list1"/>
    <dgm:cxn modelId="{1FEA4687-E471-48A6-97C9-92B99B0264E2}" type="presParOf" srcId="{1E3A7F8B-A78D-4B36-9BD7-CD3634BC1B21}" destId="{CDA9B0F7-F101-44A2-8D37-5CF725B0E702}" srcOrd="0" destOrd="0" presId="urn:microsoft.com/office/officeart/2005/8/layout/list1"/>
    <dgm:cxn modelId="{7C1CBB13-E684-4F73-984C-9D7BC24A5BF3}" type="presParOf" srcId="{1E3A7F8B-A78D-4B36-9BD7-CD3634BC1B21}" destId="{69360F4C-EC4F-4058-B341-812287EADA10}" srcOrd="1" destOrd="0" presId="urn:microsoft.com/office/officeart/2005/8/layout/list1"/>
    <dgm:cxn modelId="{1416ED35-D546-41A6-88A5-5224D32AF854}" type="presParOf" srcId="{EE420569-6687-4565-97AA-3C2E527FD0F1}" destId="{ACB0B3B0-E3B8-48E3-98F1-FBECA262FF53}" srcOrd="1" destOrd="0" presId="urn:microsoft.com/office/officeart/2005/8/layout/list1"/>
    <dgm:cxn modelId="{76139465-8CB9-4363-920E-2C039EAA41DF}" type="presParOf" srcId="{EE420569-6687-4565-97AA-3C2E527FD0F1}" destId="{9A6A5371-8FAC-496A-B884-0058D179810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D7BE5-7AD4-44BA-AAFB-B0930F32D2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BC01BDA-30E1-41F8-B8B1-ED1499D9F3DD}">
      <dgm:prSet/>
      <dgm:spPr/>
      <dgm:t>
        <a:bodyPr/>
        <a:lstStyle/>
        <a:p>
          <a:r>
            <a:rPr lang="ru-RU" dirty="0"/>
            <a:t>Граничные условия:</a:t>
          </a:r>
        </a:p>
      </dgm:t>
    </dgm:pt>
    <dgm:pt modelId="{CB300562-83B6-4E07-B415-2340DBC36001}" type="parTrans" cxnId="{B737AC4C-CC5D-46ED-97AE-50F541B15C8A}">
      <dgm:prSet/>
      <dgm:spPr/>
      <dgm:t>
        <a:bodyPr/>
        <a:lstStyle/>
        <a:p>
          <a:endParaRPr lang="ru-RU"/>
        </a:p>
      </dgm:t>
    </dgm:pt>
    <dgm:pt modelId="{EA602290-8F75-4AFB-89ED-63D1627EC20C}" type="sibTrans" cxnId="{B737AC4C-CC5D-46ED-97AE-50F541B15C8A}">
      <dgm:prSet/>
      <dgm:spPr/>
      <dgm:t>
        <a:bodyPr/>
        <a:lstStyle/>
        <a:p>
          <a:endParaRPr lang="ru-RU"/>
        </a:p>
      </dgm:t>
    </dgm:pt>
    <dgm:pt modelId="{E586A95B-FA3D-424C-9A27-43D42859F03E}">
      <dgm:prSet/>
      <dgm:spPr>
        <a:blipFill>
          <a:blip xmlns:r="http://schemas.openxmlformats.org/officeDocument/2006/relationships" r:embed="rId1"/>
          <a:stretch>
            <a:fillRect/>
          </a:stretch>
        </a:blipFill>
      </dgm:spPr>
      <dgm:t>
        <a:bodyPr/>
        <a:lstStyle/>
        <a:p>
          <a:r>
            <a:rPr lang="ru-RU">
              <a:noFill/>
            </a:rPr>
            <a:t> </a:t>
          </a:r>
        </a:p>
      </dgm:t>
    </dgm:pt>
    <dgm:pt modelId="{2B61E11C-7E32-4E64-B474-8148B3DC0499}" type="parTrans" cxnId="{C690A942-E3A5-4BD0-88E2-3CF3EB544058}">
      <dgm:prSet/>
      <dgm:spPr/>
      <dgm:t>
        <a:bodyPr/>
        <a:lstStyle/>
        <a:p>
          <a:endParaRPr lang="ru-RU"/>
        </a:p>
      </dgm:t>
    </dgm:pt>
    <dgm:pt modelId="{01A2E9FE-76EB-4B45-AA9C-D2CEEBB067F1}" type="sibTrans" cxnId="{C690A942-E3A5-4BD0-88E2-3CF3EB544058}">
      <dgm:prSet/>
      <dgm:spPr/>
      <dgm:t>
        <a:bodyPr/>
        <a:lstStyle/>
        <a:p>
          <a:endParaRPr lang="ru-RU"/>
        </a:p>
      </dgm:t>
    </dgm:pt>
    <dgm:pt modelId="{CFC17E5D-6A77-49F3-BAFE-A6DC1DEB92A2}">
      <dgm:prSet/>
      <dgm:spPr/>
      <dgm:t>
        <a:bodyPr/>
        <a:lstStyle/>
        <a:p>
          <a:r>
            <a:rPr lang="ru-RU">
              <a:noFill/>
            </a:rPr>
            <a:t> </a:t>
          </a:r>
        </a:p>
      </dgm:t>
    </dgm:pt>
    <dgm:pt modelId="{99A339FA-1FCF-4BB0-B76B-053648A63E38}" type="parTrans" cxnId="{3B22975A-B1F0-4FE0-B40D-4870A6AE514D}">
      <dgm:prSet/>
      <dgm:spPr/>
      <dgm:t>
        <a:bodyPr/>
        <a:lstStyle/>
        <a:p>
          <a:endParaRPr lang="ru-RU"/>
        </a:p>
      </dgm:t>
    </dgm:pt>
    <dgm:pt modelId="{848EC3D1-058A-4C03-86FF-3A3A186201ED}" type="sibTrans" cxnId="{3B22975A-B1F0-4FE0-B40D-4870A6AE514D}">
      <dgm:prSet/>
      <dgm:spPr/>
      <dgm:t>
        <a:bodyPr/>
        <a:lstStyle/>
        <a:p>
          <a:endParaRPr lang="ru-RU"/>
        </a:p>
      </dgm:t>
    </dgm:pt>
    <dgm:pt modelId="{A0E0C7D2-5CDE-432B-92C6-7B9B334A1C24}">
      <dgm:prSet/>
      <dgm:spPr/>
      <dgm:t>
        <a:bodyPr/>
        <a:lstStyle/>
        <a:p>
          <a:r>
            <a:rPr lang="ru-RU">
              <a:noFill/>
            </a:rPr>
            <a:t> </a:t>
          </a:r>
        </a:p>
      </dgm:t>
    </dgm:pt>
    <dgm:pt modelId="{956DC5EC-F39C-4EDC-B564-430875222264}" type="parTrans" cxnId="{1C659B47-ADC7-4105-9672-809B3A0D0A06}">
      <dgm:prSet/>
      <dgm:spPr/>
      <dgm:t>
        <a:bodyPr/>
        <a:lstStyle/>
        <a:p>
          <a:endParaRPr lang="ru-RU"/>
        </a:p>
      </dgm:t>
    </dgm:pt>
    <dgm:pt modelId="{8FC64300-70CE-40B7-9A61-2C1776FEEC98}" type="sibTrans" cxnId="{1C659B47-ADC7-4105-9672-809B3A0D0A06}">
      <dgm:prSet/>
      <dgm:spPr/>
      <dgm:t>
        <a:bodyPr/>
        <a:lstStyle/>
        <a:p>
          <a:endParaRPr lang="ru-RU"/>
        </a:p>
      </dgm:t>
    </dgm:pt>
    <dgm:pt modelId="{9E119611-152C-4403-AFA3-63C9D9A7B666}">
      <dgm:prSet/>
      <dgm:spPr/>
      <dgm:t>
        <a:bodyPr/>
        <a:lstStyle/>
        <a:p>
          <a:r>
            <a:rPr lang="ru-RU">
              <a:noFill/>
            </a:rPr>
            <a:t> </a:t>
          </a:r>
        </a:p>
      </dgm:t>
    </dgm:pt>
    <dgm:pt modelId="{9D4A5A8D-A184-428F-8ADD-41695D860170}" type="parTrans" cxnId="{1C8976D5-584B-4A53-840D-1F5293F8D6B6}">
      <dgm:prSet/>
      <dgm:spPr/>
      <dgm:t>
        <a:bodyPr/>
        <a:lstStyle/>
        <a:p>
          <a:endParaRPr lang="ru-RU"/>
        </a:p>
      </dgm:t>
    </dgm:pt>
    <dgm:pt modelId="{3CF20668-2C81-4E81-8DE4-CDBCFCA0C72F}" type="sibTrans" cxnId="{1C8976D5-584B-4A53-840D-1F5293F8D6B6}">
      <dgm:prSet/>
      <dgm:spPr/>
      <dgm:t>
        <a:bodyPr/>
        <a:lstStyle/>
        <a:p>
          <a:endParaRPr lang="ru-RU"/>
        </a:p>
      </dgm:t>
    </dgm:pt>
    <dgm:pt modelId="{2D7E8A9E-354C-4E89-AE6D-5FAC320C6A16}">
      <dgm:prSet/>
      <dgm:spPr/>
      <dgm:t>
        <a:bodyPr/>
        <a:lstStyle/>
        <a:p>
          <a:r>
            <a:rPr lang="ru-RU">
              <a:noFill/>
            </a:rPr>
            <a:t> </a:t>
          </a:r>
        </a:p>
      </dgm:t>
    </dgm:pt>
    <dgm:pt modelId="{1E8D0726-F0EB-432F-8B74-42271FE9A784}" type="parTrans" cxnId="{4E4E0974-1E44-45D3-A04B-0C942B40E999}">
      <dgm:prSet/>
      <dgm:spPr/>
      <dgm:t>
        <a:bodyPr/>
        <a:lstStyle/>
        <a:p>
          <a:endParaRPr lang="ru-RU"/>
        </a:p>
      </dgm:t>
    </dgm:pt>
    <dgm:pt modelId="{140ABA90-EFEB-4B17-A1F1-A242BFEF2A77}" type="sibTrans" cxnId="{4E4E0974-1E44-45D3-A04B-0C942B40E999}">
      <dgm:prSet/>
      <dgm:spPr/>
      <dgm:t>
        <a:bodyPr/>
        <a:lstStyle/>
        <a:p>
          <a:endParaRPr lang="ru-RU"/>
        </a:p>
      </dgm:t>
    </dgm:pt>
    <dgm:pt modelId="{EE420569-6687-4565-97AA-3C2E527FD0F1}" type="pres">
      <dgm:prSet presAssocID="{C1BD7BE5-7AD4-44BA-AAFB-B0930F32D2CD}" presName="linear" presStyleCnt="0">
        <dgm:presLayoutVars>
          <dgm:dir/>
          <dgm:animLvl val="lvl"/>
          <dgm:resizeHandles val="exact"/>
        </dgm:presLayoutVars>
      </dgm:prSet>
      <dgm:spPr/>
    </dgm:pt>
    <dgm:pt modelId="{1E3A7F8B-A78D-4B36-9BD7-CD3634BC1B21}" type="pres">
      <dgm:prSet presAssocID="{3BC01BDA-30E1-41F8-B8B1-ED1499D9F3DD}" presName="parentLin" presStyleCnt="0"/>
      <dgm:spPr/>
    </dgm:pt>
    <dgm:pt modelId="{CDA9B0F7-F101-44A2-8D37-5CF725B0E702}" type="pres">
      <dgm:prSet presAssocID="{3BC01BDA-30E1-41F8-B8B1-ED1499D9F3DD}" presName="parentLeftMargin" presStyleLbl="node1" presStyleIdx="0" presStyleCnt="1"/>
      <dgm:spPr/>
    </dgm:pt>
    <dgm:pt modelId="{69360F4C-EC4F-4058-B341-812287EADA10}" type="pres">
      <dgm:prSet presAssocID="{3BC01BDA-30E1-41F8-B8B1-ED1499D9F3DD}" presName="parentText" presStyleLbl="node1" presStyleIdx="0" presStyleCnt="1" custLinFactNeighborX="19292" custLinFactNeighborY="11823">
        <dgm:presLayoutVars>
          <dgm:chMax val="0"/>
          <dgm:bulletEnabled val="1"/>
        </dgm:presLayoutVars>
      </dgm:prSet>
      <dgm:spPr/>
    </dgm:pt>
    <dgm:pt modelId="{ACB0B3B0-E3B8-48E3-98F1-FBECA262FF53}" type="pres">
      <dgm:prSet presAssocID="{3BC01BDA-30E1-41F8-B8B1-ED1499D9F3DD}" presName="negativeSpace" presStyleCnt="0"/>
      <dgm:spPr/>
    </dgm:pt>
    <dgm:pt modelId="{9A6A5371-8FAC-496A-B884-0058D179810E}" type="pres">
      <dgm:prSet presAssocID="{3BC01BDA-30E1-41F8-B8B1-ED1499D9F3DD}" presName="childText" presStyleLbl="conFgAcc1" presStyleIdx="0" presStyleCnt="1" custScaleY="120809" custLinFactNeighborY="29665">
        <dgm:presLayoutVars>
          <dgm:bulletEnabled val="1"/>
        </dgm:presLayoutVars>
      </dgm:prSet>
      <dgm:spPr/>
    </dgm:pt>
  </dgm:ptLst>
  <dgm:cxnLst>
    <dgm:cxn modelId="{02B69D02-C77E-4417-854A-754FD4C66B13}" type="presOf" srcId="{3BC01BDA-30E1-41F8-B8B1-ED1499D9F3DD}" destId="{69360F4C-EC4F-4058-B341-812287EADA10}" srcOrd="1" destOrd="0" presId="urn:microsoft.com/office/officeart/2005/8/layout/list1"/>
    <dgm:cxn modelId="{CA25EE28-64E3-4AEF-9FBA-F0FD519E8B32}" type="presOf" srcId="{CFC17E5D-6A77-49F3-BAFE-A6DC1DEB92A2}" destId="{9A6A5371-8FAC-496A-B884-0058D179810E}" srcOrd="0" destOrd="1" presId="urn:microsoft.com/office/officeart/2005/8/layout/list1"/>
    <dgm:cxn modelId="{62E2633E-0702-43E3-BFA9-697DAE95623D}" type="presOf" srcId="{3BC01BDA-30E1-41F8-B8B1-ED1499D9F3DD}" destId="{CDA9B0F7-F101-44A2-8D37-5CF725B0E702}" srcOrd="0" destOrd="0" presId="urn:microsoft.com/office/officeart/2005/8/layout/list1"/>
    <dgm:cxn modelId="{4FE97262-4CC3-4019-B47F-997F110CF7C7}" type="presOf" srcId="{A0E0C7D2-5CDE-432B-92C6-7B9B334A1C24}" destId="{9A6A5371-8FAC-496A-B884-0058D179810E}" srcOrd="0" destOrd="2" presId="urn:microsoft.com/office/officeart/2005/8/layout/list1"/>
    <dgm:cxn modelId="{C690A942-E3A5-4BD0-88E2-3CF3EB544058}" srcId="{3BC01BDA-30E1-41F8-B8B1-ED1499D9F3DD}" destId="{E586A95B-FA3D-424C-9A27-43D42859F03E}" srcOrd="0" destOrd="0" parTransId="{2B61E11C-7E32-4E64-B474-8148B3DC0499}" sibTransId="{01A2E9FE-76EB-4B45-AA9C-D2CEEBB067F1}"/>
    <dgm:cxn modelId="{1C659B47-ADC7-4105-9672-809B3A0D0A06}" srcId="{3BC01BDA-30E1-41F8-B8B1-ED1499D9F3DD}" destId="{A0E0C7D2-5CDE-432B-92C6-7B9B334A1C24}" srcOrd="2" destOrd="0" parTransId="{956DC5EC-F39C-4EDC-B564-430875222264}" sibTransId="{8FC64300-70CE-40B7-9A61-2C1776FEEC98}"/>
    <dgm:cxn modelId="{B737AC4C-CC5D-46ED-97AE-50F541B15C8A}" srcId="{C1BD7BE5-7AD4-44BA-AAFB-B0930F32D2CD}" destId="{3BC01BDA-30E1-41F8-B8B1-ED1499D9F3DD}" srcOrd="0" destOrd="0" parTransId="{CB300562-83B6-4E07-B415-2340DBC36001}" sibTransId="{EA602290-8F75-4AFB-89ED-63D1627EC20C}"/>
    <dgm:cxn modelId="{4E4E0974-1E44-45D3-A04B-0C942B40E999}" srcId="{3BC01BDA-30E1-41F8-B8B1-ED1499D9F3DD}" destId="{2D7E8A9E-354C-4E89-AE6D-5FAC320C6A16}" srcOrd="4" destOrd="0" parTransId="{1E8D0726-F0EB-432F-8B74-42271FE9A784}" sibTransId="{140ABA90-EFEB-4B17-A1F1-A242BFEF2A77}"/>
    <dgm:cxn modelId="{3B22975A-B1F0-4FE0-B40D-4870A6AE514D}" srcId="{3BC01BDA-30E1-41F8-B8B1-ED1499D9F3DD}" destId="{CFC17E5D-6A77-49F3-BAFE-A6DC1DEB92A2}" srcOrd="1" destOrd="0" parTransId="{99A339FA-1FCF-4BB0-B76B-053648A63E38}" sibTransId="{848EC3D1-058A-4C03-86FF-3A3A186201ED}"/>
    <dgm:cxn modelId="{5ED64590-90D7-4902-B9B7-0E85478E9596}" type="presOf" srcId="{C1BD7BE5-7AD4-44BA-AAFB-B0930F32D2CD}" destId="{EE420569-6687-4565-97AA-3C2E527FD0F1}" srcOrd="0" destOrd="0" presId="urn:microsoft.com/office/officeart/2005/8/layout/list1"/>
    <dgm:cxn modelId="{A039779D-8092-4D49-B265-10AF92E8ED51}" type="presOf" srcId="{E586A95B-FA3D-424C-9A27-43D42859F03E}" destId="{9A6A5371-8FAC-496A-B884-0058D179810E}" srcOrd="0" destOrd="0" presId="urn:microsoft.com/office/officeart/2005/8/layout/list1"/>
    <dgm:cxn modelId="{A2E9DCBF-9EE2-47F5-8D40-6BC623AF4DB8}" type="presOf" srcId="{2D7E8A9E-354C-4E89-AE6D-5FAC320C6A16}" destId="{9A6A5371-8FAC-496A-B884-0058D179810E}" srcOrd="0" destOrd="4" presId="urn:microsoft.com/office/officeart/2005/8/layout/list1"/>
    <dgm:cxn modelId="{1C8976D5-584B-4A53-840D-1F5293F8D6B6}" srcId="{3BC01BDA-30E1-41F8-B8B1-ED1499D9F3DD}" destId="{9E119611-152C-4403-AFA3-63C9D9A7B666}" srcOrd="3" destOrd="0" parTransId="{9D4A5A8D-A184-428F-8ADD-41695D860170}" sibTransId="{3CF20668-2C81-4E81-8DE4-CDBCFCA0C72F}"/>
    <dgm:cxn modelId="{BDB8A6E3-0BD8-41F5-8334-5FB94F28672D}" type="presOf" srcId="{9E119611-152C-4403-AFA3-63C9D9A7B666}" destId="{9A6A5371-8FAC-496A-B884-0058D179810E}" srcOrd="0" destOrd="3" presId="urn:microsoft.com/office/officeart/2005/8/layout/list1"/>
    <dgm:cxn modelId="{5BB4F0CA-81E6-410A-A670-23989F1A8DF6}" type="presParOf" srcId="{EE420569-6687-4565-97AA-3C2E527FD0F1}" destId="{1E3A7F8B-A78D-4B36-9BD7-CD3634BC1B21}" srcOrd="0" destOrd="0" presId="urn:microsoft.com/office/officeart/2005/8/layout/list1"/>
    <dgm:cxn modelId="{1FEA4687-E471-48A6-97C9-92B99B0264E2}" type="presParOf" srcId="{1E3A7F8B-A78D-4B36-9BD7-CD3634BC1B21}" destId="{CDA9B0F7-F101-44A2-8D37-5CF725B0E702}" srcOrd="0" destOrd="0" presId="urn:microsoft.com/office/officeart/2005/8/layout/list1"/>
    <dgm:cxn modelId="{7C1CBB13-E684-4F73-984C-9D7BC24A5BF3}" type="presParOf" srcId="{1E3A7F8B-A78D-4B36-9BD7-CD3634BC1B21}" destId="{69360F4C-EC4F-4058-B341-812287EADA10}" srcOrd="1" destOrd="0" presId="urn:microsoft.com/office/officeart/2005/8/layout/list1"/>
    <dgm:cxn modelId="{1416ED35-D546-41A6-88A5-5224D32AF854}" type="presParOf" srcId="{EE420569-6687-4565-97AA-3C2E527FD0F1}" destId="{ACB0B3B0-E3B8-48E3-98F1-FBECA262FF53}" srcOrd="1" destOrd="0" presId="urn:microsoft.com/office/officeart/2005/8/layout/list1"/>
    <dgm:cxn modelId="{76139465-8CB9-4363-920E-2C039EAA41DF}" type="presParOf" srcId="{EE420569-6687-4565-97AA-3C2E527FD0F1}" destId="{9A6A5371-8FAC-496A-B884-0058D179810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17C48C-AF95-4770-901E-CEF659FDC6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208F6A0-D7D1-4805-BDDB-C06B2246BA0E}">
      <dgm:prSet phldrT="[Текст]"/>
      <dgm:spPr/>
      <dgm:t>
        <a:bodyPr/>
        <a:lstStyle/>
        <a:p>
          <a:r>
            <a:rPr lang="ru-RU" dirty="0"/>
            <a:t>Непрерывная фаза</a:t>
          </a:r>
        </a:p>
      </dgm:t>
    </dgm:pt>
    <dgm:pt modelId="{2424AC8D-96EA-4750-A321-0A027504EAA0}" type="parTrans" cxnId="{EB1EF2FB-BD0C-4DD7-A15B-30EB2E95D8C6}">
      <dgm:prSet/>
      <dgm:spPr/>
      <dgm:t>
        <a:bodyPr/>
        <a:lstStyle/>
        <a:p>
          <a:endParaRPr lang="ru-RU"/>
        </a:p>
      </dgm:t>
    </dgm:pt>
    <dgm:pt modelId="{8158801C-F936-4009-AE5E-4082C079979C}" type="sibTrans" cxnId="{EB1EF2FB-BD0C-4DD7-A15B-30EB2E95D8C6}">
      <dgm:prSet/>
      <dgm:spPr/>
      <dgm:t>
        <a:bodyPr/>
        <a:lstStyle/>
        <a:p>
          <a:endParaRPr lang="ru-RU"/>
        </a:p>
      </dgm:t>
    </dgm:pt>
    <mc:AlternateContent xmlns:mc="http://schemas.openxmlformats.org/markup-compatibility/2006" xmlns:a14="http://schemas.microsoft.com/office/drawing/2010/main">
      <mc:Choice Requires="a14">
        <dgm:pt modelId="{A092EF33-F2CE-4597-A0B3-876B5BD9D50C}">
          <dgm:prSet phldrT="[Текст]"/>
          <dgm:spPr/>
          <dgm:t>
            <a:bodyPr/>
            <a:lstStyle/>
            <a:p>
              <a:pPr/>
              <a14:m>
                <m:oMathPara xmlns:m="http://schemas.openxmlformats.org/officeDocument/2006/math">
                  <m:oMathParaPr>
                    <m:jc m:val="centerGroup"/>
                  </m:oMathParaPr>
                  <m:oMath xmlns:m="http://schemas.openxmlformats.org/officeDocument/2006/math">
                    <m:r>
                      <a:rPr lang="ru-RU" i="1" dirty="0" smtClean="0">
                        <a:latin typeface="Cambria Math" panose="02040503050406030204" pitchFamily="18" charset="0"/>
                      </a:rPr>
                      <m:t>𝜌</m:t>
                    </m:r>
                    <m:r>
                      <a:rPr lang="en-US" b="0" i="1" dirty="0" smtClean="0">
                        <a:latin typeface="Cambria Math" panose="02040503050406030204" pitchFamily="18" charset="0"/>
                      </a:rPr>
                      <m:t>= </m:t>
                    </m:r>
                    <m:r>
                      <a:rPr lang="ru-RU" i="1" dirty="0" smtClean="0">
                        <a:latin typeface="Cambria Math" panose="02040503050406030204" pitchFamily="18" charset="0"/>
                      </a:rPr>
                      <m:t>998.2</m:t>
                    </m:r>
                    <m:r>
                      <a:rPr lang="ru-RU" b="0" i="1" dirty="0" smtClean="0">
                        <a:latin typeface="Cambria Math" panose="02040503050406030204" pitchFamily="18" charset="0"/>
                      </a:rPr>
                      <m:t> кг/</m:t>
                    </m:r>
                    <m:sSup>
                      <m:sSupPr>
                        <m:ctrlPr>
                          <a:rPr lang="en-US" i="1" dirty="0" smtClean="0">
                            <a:latin typeface="Cambria Math" charset="0"/>
                          </a:rPr>
                        </m:ctrlPr>
                      </m:sSupPr>
                      <m:e>
                        <m:r>
                          <a:rPr lang="ru-RU" i="1" dirty="0" smtClean="0">
                            <a:latin typeface="Cambria Math" panose="02040503050406030204" pitchFamily="18" charset="0"/>
                          </a:rPr>
                          <m:t>м</m:t>
                        </m:r>
                      </m:e>
                      <m:sup>
                        <m:r>
                          <a:rPr lang="ru-RU" i="1" dirty="0" smtClean="0">
                            <a:latin typeface="Cambria Math" panose="02040503050406030204" pitchFamily="18" charset="0"/>
                          </a:rPr>
                          <m:t>3</m:t>
                        </m:r>
                      </m:sup>
                    </m:sSup>
                  </m:oMath>
                </m:oMathPara>
              </a14:m>
              <a:endParaRPr lang="ru-RU" dirty="0"/>
            </a:p>
          </dgm:t>
        </dgm:pt>
      </mc:Choice>
      <mc:Fallback xmlns="">
        <dgm:pt modelId="{A092EF33-F2CE-4597-A0B3-876B5BD9D50C}">
          <dgm:prSet phldrT="[Текст]"/>
          <dgm:spPr/>
          <dgm:t>
            <a:bodyPr/>
            <a:lstStyle/>
            <a:p>
              <a:pPr/>
              <a:r>
                <a:rPr lang="ru-RU" i="0" dirty="0">
                  <a:latin typeface="Cambria Math" panose="02040503050406030204" pitchFamily="18" charset="0"/>
                </a:rPr>
                <a:t>𝜌</a:t>
              </a:r>
              <a:r>
                <a:rPr lang="en-US" b="0" i="0" dirty="0">
                  <a:latin typeface="Cambria Math" panose="02040503050406030204" pitchFamily="18" charset="0"/>
                </a:rPr>
                <a:t>= </a:t>
              </a:r>
              <a:r>
                <a:rPr lang="ru-RU" i="0" dirty="0">
                  <a:latin typeface="Cambria Math" panose="02040503050406030204" pitchFamily="18" charset="0"/>
                </a:rPr>
                <a:t>998.2</a:t>
              </a:r>
              <a:r>
                <a:rPr lang="ru-RU" b="0" i="0" dirty="0">
                  <a:latin typeface="Cambria Math" panose="02040503050406030204" pitchFamily="18" charset="0"/>
                </a:rPr>
                <a:t> кг/</a:t>
              </a:r>
              <a:r>
                <a:rPr lang="ru-RU" i="0" dirty="0">
                  <a:latin typeface="Cambria Math" panose="02040503050406030204" pitchFamily="18" charset="0"/>
                </a:rPr>
                <a:t>м</a:t>
              </a:r>
              <a:r>
                <a:rPr lang="en-US" i="0" dirty="0">
                  <a:latin typeface="Cambria Math" panose="02040503050406030204" pitchFamily="18" charset="0"/>
                </a:rPr>
                <a:t>^</a:t>
              </a:r>
              <a:r>
                <a:rPr lang="ru-RU" i="0" dirty="0">
                  <a:latin typeface="Cambria Math" panose="02040503050406030204" pitchFamily="18" charset="0"/>
                </a:rPr>
                <a:t>3</a:t>
              </a:r>
              <a:endParaRPr lang="ru-RU" dirty="0"/>
            </a:p>
          </dgm:t>
        </dgm:pt>
      </mc:Fallback>
    </mc:AlternateContent>
    <dgm:pt modelId="{29637F59-93CB-4356-B731-93F43D1964CD}" type="parTrans" cxnId="{492CFBFB-3793-43BB-84CC-E8BDEFB073E6}">
      <dgm:prSet/>
      <dgm:spPr/>
      <dgm:t>
        <a:bodyPr/>
        <a:lstStyle/>
        <a:p>
          <a:endParaRPr lang="ru-RU"/>
        </a:p>
      </dgm:t>
    </dgm:pt>
    <dgm:pt modelId="{D935CC02-499F-49F1-8F35-352DB67B7179}" type="sibTrans" cxnId="{492CFBFB-3793-43BB-84CC-E8BDEFB073E6}">
      <dgm:prSet/>
      <dgm:spPr/>
      <dgm:t>
        <a:bodyPr/>
        <a:lstStyle/>
        <a:p>
          <a:endParaRPr lang="ru-RU"/>
        </a:p>
      </dgm:t>
    </dgm:pt>
    <mc:AlternateContent xmlns:mc="http://schemas.openxmlformats.org/markup-compatibility/2006" xmlns:a14="http://schemas.microsoft.com/office/drawing/2010/main">
      <mc:Choice Requires="a14">
        <dgm:pt modelId="{72C21E71-CF9B-41FD-9CB5-07E0AB76D5B4}">
          <dgm:prSet phldrT="[Текст]"/>
          <dgm:spPr/>
          <dgm:t>
            <a:bodyPr/>
            <a:lstStyle/>
            <a:p>
              <a:pPr/>
              <a14:m>
                <m:oMathPara xmlns:m="http://schemas.openxmlformats.org/officeDocument/2006/math">
                  <m:oMathParaPr>
                    <m:jc m:val="centerGroup"/>
                  </m:oMathParaPr>
                  <m:oMath xmlns:m="http://schemas.openxmlformats.org/officeDocument/2006/math">
                    <m:r>
                      <a:rPr lang="ru-RU" i="1" dirty="0" smtClean="0">
                        <a:latin typeface="Cambria Math" panose="02040503050406030204" pitchFamily="18" charset="0"/>
                      </a:rPr>
                      <m:t>µ = 0.001003 кг</m:t>
                    </m:r>
                    <m:r>
                      <a:rPr lang="ru-RU" b="0" i="1" dirty="0" smtClean="0">
                        <a:latin typeface="Cambria Math" panose="02040503050406030204" pitchFamily="18" charset="0"/>
                      </a:rPr>
                      <m:t>/</m:t>
                    </m:r>
                    <m:r>
                      <a:rPr lang="ru-RU" i="1" dirty="0" smtClean="0">
                        <a:latin typeface="Cambria Math" panose="02040503050406030204" pitchFamily="18" charset="0"/>
                      </a:rPr>
                      <m:t>м⦁с</m:t>
                    </m:r>
                  </m:oMath>
                </m:oMathPara>
              </a14:m>
              <a:endParaRPr lang="ru-RU" dirty="0"/>
            </a:p>
          </dgm:t>
        </dgm:pt>
      </mc:Choice>
      <mc:Fallback xmlns="">
        <dgm:pt modelId="{72C21E71-CF9B-41FD-9CB5-07E0AB76D5B4}">
          <dgm:prSet phldrT="[Текст]"/>
          <dgm:spPr/>
          <dgm:t>
            <a:bodyPr/>
            <a:lstStyle/>
            <a:p>
              <a:pPr/>
              <a:r>
                <a:rPr lang="ru-RU" i="0" dirty="0">
                  <a:latin typeface="Cambria Math" panose="02040503050406030204" pitchFamily="18" charset="0"/>
                </a:rPr>
                <a:t>µ = 0.001003 кг</a:t>
              </a:r>
              <a:r>
                <a:rPr lang="ru-RU" b="0" i="0" dirty="0">
                  <a:latin typeface="Cambria Math" panose="02040503050406030204" pitchFamily="18" charset="0"/>
                </a:rPr>
                <a:t>/</a:t>
              </a:r>
              <a:r>
                <a:rPr lang="ru-RU" i="0" dirty="0">
                  <a:latin typeface="Cambria Math" panose="02040503050406030204" pitchFamily="18" charset="0"/>
                </a:rPr>
                <a:t>м⦁с</a:t>
              </a:r>
              <a:endParaRPr lang="ru-RU" dirty="0"/>
            </a:p>
          </dgm:t>
        </dgm:pt>
      </mc:Fallback>
    </mc:AlternateContent>
    <dgm:pt modelId="{7A5ABAC1-01ED-40B0-AA28-5B8956C755F0}" type="parTrans" cxnId="{1043404E-16E9-4B30-8A6A-C870867B4C62}">
      <dgm:prSet/>
      <dgm:spPr/>
      <dgm:t>
        <a:bodyPr/>
        <a:lstStyle/>
        <a:p>
          <a:endParaRPr lang="ru-RU"/>
        </a:p>
      </dgm:t>
    </dgm:pt>
    <dgm:pt modelId="{A10A0E16-205E-4385-A877-28E6E00BB221}" type="sibTrans" cxnId="{1043404E-16E9-4B30-8A6A-C870867B4C62}">
      <dgm:prSet/>
      <dgm:spPr/>
      <dgm:t>
        <a:bodyPr/>
        <a:lstStyle/>
        <a:p>
          <a:endParaRPr lang="ru-RU"/>
        </a:p>
      </dgm:t>
    </dgm:pt>
    <dgm:pt modelId="{92E27FF0-2727-43E8-B574-33A94EAFCF59}">
      <dgm:prSet phldrT="[Текст]"/>
      <dgm:spPr/>
      <dgm:t>
        <a:bodyPr/>
        <a:lstStyle/>
        <a:p>
          <a:r>
            <a:rPr lang="ru-RU" dirty="0"/>
            <a:t>Дискретная фаза</a:t>
          </a:r>
        </a:p>
      </dgm:t>
    </dgm:pt>
    <dgm:pt modelId="{CAA5E1DA-9613-41C5-B632-A7EBA4234991}" type="parTrans" cxnId="{5F94563C-9FB0-4524-97E2-9D604E26C651}">
      <dgm:prSet/>
      <dgm:spPr/>
      <dgm:t>
        <a:bodyPr/>
        <a:lstStyle/>
        <a:p>
          <a:endParaRPr lang="ru-RU"/>
        </a:p>
      </dgm:t>
    </dgm:pt>
    <dgm:pt modelId="{959A2FBF-C485-409C-88A6-9C861FA25D34}" type="sibTrans" cxnId="{5F94563C-9FB0-4524-97E2-9D604E26C651}">
      <dgm:prSet/>
      <dgm:spPr/>
      <dgm:t>
        <a:bodyPr/>
        <a:lstStyle/>
        <a:p>
          <a:endParaRPr lang="ru-RU"/>
        </a:p>
      </dgm:t>
    </dgm:pt>
    <mc:AlternateContent xmlns:mc="http://schemas.openxmlformats.org/markup-compatibility/2006" xmlns:a14="http://schemas.microsoft.com/office/drawing/2010/main">
      <mc:Choice Requires="a14">
        <dgm:pt modelId="{AC51D4D8-994E-46E3-B4ED-086FABB47E3F}">
          <dgm:prSet phldrT="[Текст]"/>
          <dgm:spPr/>
          <dgm:t>
            <a:bodyPr/>
            <a:lstStyle/>
            <a:p>
              <a:pPr/>
              <a14:m>
                <m:oMathPara xmlns:m="http://schemas.openxmlformats.org/officeDocument/2006/math">
                  <m:oMathParaPr>
                    <m:jc m:val="centerGroup"/>
                  </m:oMathParaPr>
                  <m:oMath xmlns:m="http://schemas.openxmlformats.org/officeDocument/2006/math">
                    <m:r>
                      <a:rPr lang="ru-RU" i="1" dirty="0" smtClean="0">
                        <a:latin typeface="Cambria Math" panose="02040503050406030204" pitchFamily="18" charset="0"/>
                      </a:rPr>
                      <m:t>𝜌</m:t>
                    </m:r>
                    <m:r>
                      <a:rPr lang="en-US" b="0" i="1" dirty="0" smtClean="0">
                        <a:latin typeface="Cambria Math" panose="02040503050406030204" pitchFamily="18" charset="0"/>
                      </a:rPr>
                      <m:t>= </m:t>
                    </m:r>
                    <m:r>
                      <a:rPr lang="ru-RU" i="1" dirty="0" smtClean="0">
                        <a:latin typeface="Cambria Math" panose="02040503050406030204" pitchFamily="18" charset="0"/>
                      </a:rPr>
                      <m:t>2400</m:t>
                    </m:r>
                    <m:r>
                      <a:rPr lang="ru-RU" b="0" i="1" dirty="0" smtClean="0">
                        <a:latin typeface="Cambria Math" panose="02040503050406030204" pitchFamily="18" charset="0"/>
                      </a:rPr>
                      <m:t> кг/</m:t>
                    </m:r>
                    <m:sSup>
                      <m:sSupPr>
                        <m:ctrlPr>
                          <a:rPr lang="en-US" i="1" dirty="0" smtClean="0">
                            <a:latin typeface="Cambria Math" charset="0"/>
                          </a:rPr>
                        </m:ctrlPr>
                      </m:sSupPr>
                      <m:e>
                        <m:r>
                          <a:rPr lang="ru-RU" i="1" dirty="0" smtClean="0">
                            <a:latin typeface="Cambria Math" panose="02040503050406030204" pitchFamily="18" charset="0"/>
                          </a:rPr>
                          <m:t>м</m:t>
                        </m:r>
                      </m:e>
                      <m:sup>
                        <m:r>
                          <a:rPr lang="ru-RU" i="1" dirty="0" smtClean="0">
                            <a:latin typeface="Cambria Math" panose="02040503050406030204" pitchFamily="18" charset="0"/>
                          </a:rPr>
                          <m:t>3</m:t>
                        </m:r>
                      </m:sup>
                    </m:sSup>
                  </m:oMath>
                </m:oMathPara>
              </a14:m>
              <a:endParaRPr lang="ru-RU" dirty="0"/>
            </a:p>
          </dgm:t>
        </dgm:pt>
      </mc:Choice>
      <mc:Fallback xmlns="">
        <dgm:pt modelId="{AC51D4D8-994E-46E3-B4ED-086FABB47E3F}">
          <dgm:prSet phldrT="[Текст]"/>
          <dgm:spPr/>
          <dgm:t>
            <a:bodyPr/>
            <a:lstStyle/>
            <a:p>
              <a:pPr/>
              <a:r>
                <a:rPr lang="ru-RU" i="0" dirty="0">
                  <a:latin typeface="Cambria Math" panose="02040503050406030204" pitchFamily="18" charset="0"/>
                </a:rPr>
                <a:t>𝜌</a:t>
              </a:r>
              <a:r>
                <a:rPr lang="en-US" b="0" i="0" dirty="0">
                  <a:latin typeface="Cambria Math" panose="02040503050406030204" pitchFamily="18" charset="0"/>
                </a:rPr>
                <a:t>= </a:t>
              </a:r>
              <a:r>
                <a:rPr lang="ru-RU" i="0" dirty="0">
                  <a:latin typeface="Cambria Math" panose="02040503050406030204" pitchFamily="18" charset="0"/>
                </a:rPr>
                <a:t>2400</a:t>
              </a:r>
              <a:r>
                <a:rPr lang="ru-RU" b="0" i="0" dirty="0">
                  <a:latin typeface="Cambria Math" panose="02040503050406030204" pitchFamily="18" charset="0"/>
                </a:rPr>
                <a:t> кг/</a:t>
              </a:r>
              <a:r>
                <a:rPr lang="ru-RU" i="0" dirty="0">
                  <a:latin typeface="Cambria Math" panose="02040503050406030204" pitchFamily="18" charset="0"/>
                </a:rPr>
                <a:t>м</a:t>
              </a:r>
              <a:r>
                <a:rPr lang="en-US" i="0" dirty="0">
                  <a:latin typeface="Cambria Math" panose="02040503050406030204" pitchFamily="18" charset="0"/>
                </a:rPr>
                <a:t>^</a:t>
              </a:r>
              <a:r>
                <a:rPr lang="ru-RU" i="0" dirty="0">
                  <a:latin typeface="Cambria Math" panose="02040503050406030204" pitchFamily="18" charset="0"/>
                </a:rPr>
                <a:t>3</a:t>
              </a:r>
              <a:endParaRPr lang="ru-RU" dirty="0"/>
            </a:p>
          </dgm:t>
        </dgm:pt>
      </mc:Fallback>
    </mc:AlternateContent>
    <dgm:pt modelId="{8A9D7B65-2B58-42F3-86B8-3C04C39C53D5}" type="parTrans" cxnId="{0C9F52D3-1A09-4721-AB09-343D14A9B42B}">
      <dgm:prSet/>
      <dgm:spPr/>
      <dgm:t>
        <a:bodyPr/>
        <a:lstStyle/>
        <a:p>
          <a:endParaRPr lang="ru-RU"/>
        </a:p>
      </dgm:t>
    </dgm:pt>
    <dgm:pt modelId="{2A56CFE6-C406-4363-A167-5654F8F1F560}" type="sibTrans" cxnId="{0C9F52D3-1A09-4721-AB09-343D14A9B42B}">
      <dgm:prSet/>
      <dgm:spPr/>
      <dgm:t>
        <a:bodyPr/>
        <a:lstStyle/>
        <a:p>
          <a:endParaRPr lang="ru-RU"/>
        </a:p>
      </dgm:t>
    </dgm:pt>
    <mc:AlternateContent xmlns:mc="http://schemas.openxmlformats.org/markup-compatibility/2006" xmlns:a14="http://schemas.microsoft.com/office/drawing/2010/main">
      <mc:Choice Requires="a14">
        <dgm:pt modelId="{F1FFB22E-2010-44FD-9774-7B44C857CE79}">
          <dgm:prSet phldrT="[Текст]"/>
          <dgm:spPr/>
          <dgm: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𝑑</m:t>
                    </m:r>
                    <m:r>
                      <a:rPr lang="en-US" i="1" dirty="0" smtClean="0">
                        <a:latin typeface="Cambria Math" panose="02040503050406030204" pitchFamily="18" charset="0"/>
                      </a:rPr>
                      <m:t> = 210 ⦁ </m:t>
                    </m:r>
                    <m:sSup>
                      <m:sSupPr>
                        <m:ctrlPr>
                          <a:rPr lang="en-US" i="1" dirty="0" smtClean="0">
                            <a:latin typeface="Cambria Math"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−6</m:t>
                        </m:r>
                      </m:sup>
                    </m:sSup>
                    <m:r>
                      <a:rPr lang="ru-RU" b="0" i="1" dirty="0" smtClean="0">
                        <a:latin typeface="Cambria Math" panose="02040503050406030204" pitchFamily="18" charset="0"/>
                      </a:rPr>
                      <m:t> </m:t>
                    </m:r>
                    <m:r>
                      <a:rPr lang="ru-RU" i="1" dirty="0" smtClean="0">
                        <a:latin typeface="Cambria Math" panose="02040503050406030204" pitchFamily="18" charset="0"/>
                      </a:rPr>
                      <m:t>м</m:t>
                    </m:r>
                  </m:oMath>
                </m:oMathPara>
              </a14:m>
              <a:endParaRPr lang="ru-RU" dirty="0"/>
            </a:p>
          </dgm:t>
        </dgm:pt>
      </mc:Choice>
      <mc:Fallback xmlns="">
        <dgm:pt modelId="{F1FFB22E-2010-44FD-9774-7B44C857CE79}">
          <dgm:prSet phldrT="[Текст]"/>
          <dgm:spPr/>
          <dgm:t>
            <a:bodyPr/>
            <a:lstStyle/>
            <a:p>
              <a:pPr/>
              <a:r>
                <a:rPr lang="en-US" i="0" dirty="0">
                  <a:latin typeface="Cambria Math" panose="02040503050406030204" pitchFamily="18" charset="0"/>
                </a:rPr>
                <a:t>𝑑 = 210 ⦁ 10^(−6)</a:t>
              </a:r>
              <a:r>
                <a:rPr lang="ru-RU" b="0" i="0" dirty="0">
                  <a:latin typeface="Cambria Math" panose="02040503050406030204" pitchFamily="18" charset="0"/>
                </a:rPr>
                <a:t>  </a:t>
              </a:r>
              <a:r>
                <a:rPr lang="ru-RU" i="0" dirty="0">
                  <a:latin typeface="Cambria Math" panose="02040503050406030204" pitchFamily="18" charset="0"/>
                </a:rPr>
                <a:t>м</a:t>
              </a:r>
              <a:endParaRPr lang="ru-RU" dirty="0"/>
            </a:p>
          </dgm:t>
        </dgm:pt>
      </mc:Fallback>
    </mc:AlternateContent>
    <dgm:pt modelId="{3F6034B0-5606-458B-AE80-6F397A422A28}" type="parTrans" cxnId="{2113D6BB-BC2D-4563-9520-C3AD77875AF3}">
      <dgm:prSet/>
      <dgm:spPr/>
      <dgm:t>
        <a:bodyPr/>
        <a:lstStyle/>
        <a:p>
          <a:endParaRPr lang="ru-RU"/>
        </a:p>
      </dgm:t>
    </dgm:pt>
    <dgm:pt modelId="{2D18C4DA-DEEF-4AC9-8BBE-DFA9BBB530E6}" type="sibTrans" cxnId="{2113D6BB-BC2D-4563-9520-C3AD77875AF3}">
      <dgm:prSet/>
      <dgm:spPr/>
      <dgm:t>
        <a:bodyPr/>
        <a:lstStyle/>
        <a:p>
          <a:endParaRPr lang="ru-RU"/>
        </a:p>
      </dgm:t>
    </dgm:pt>
    <mc:AlternateContent xmlns:mc="http://schemas.openxmlformats.org/markup-compatibility/2006" xmlns:a14="http://schemas.microsoft.com/office/drawing/2010/main">
      <mc:Choice Requires="a14">
        <dgm:pt modelId="{FD973B0C-4A7A-4C00-A4C7-B816E3054C15}">
          <dgm:prSet phldrT="[Текст]"/>
          <dgm:spPr/>
          <dgm:t>
            <a:bodyPr/>
            <a:lstStyle/>
            <a:p>
              <a:pPr/>
              <a14:m>
                <m:oMathPara xmlns:m="http://schemas.openxmlformats.org/officeDocument/2006/math">
                  <m:oMathParaPr>
                    <m:jc m:val="centerGroup"/>
                  </m:oMathParaPr>
                  <m:oMath xmlns:m="http://schemas.openxmlformats.org/officeDocument/2006/math">
                    <m:r>
                      <m:rPr>
                        <m:sty m:val="p"/>
                      </m:rPr>
                      <a:rPr lang="el-GR" i="1" dirty="0" smtClean="0">
                        <a:latin typeface="Cambria Math" panose="02040503050406030204" pitchFamily="18" charset="0"/>
                      </a:rPr>
                      <m:t>φ</m:t>
                    </m:r>
                    <m:r>
                      <a:rPr lang="ru-RU" i="1" dirty="0" smtClean="0">
                        <a:latin typeface="Cambria Math" panose="02040503050406030204" pitchFamily="18" charset="0"/>
                      </a:rPr>
                      <m:t>= 0.58</m:t>
                    </m:r>
                  </m:oMath>
                </m:oMathPara>
              </a14:m>
              <a:endParaRPr lang="ru-RU" dirty="0"/>
            </a:p>
          </dgm:t>
        </dgm:pt>
      </mc:Choice>
      <mc:Fallback xmlns="">
        <dgm:pt modelId="{FD973B0C-4A7A-4C00-A4C7-B816E3054C15}">
          <dgm:prSet phldrT="[Текст]"/>
          <dgm:spPr/>
          <dgm:t>
            <a:bodyPr/>
            <a:lstStyle/>
            <a:p>
              <a:pPr/>
              <a:r>
                <a:rPr lang="el-GR" i="0" dirty="0">
                  <a:latin typeface="Cambria Math" panose="02040503050406030204" pitchFamily="18" charset="0"/>
                </a:rPr>
                <a:t>φ</a:t>
              </a:r>
              <a:r>
                <a:rPr lang="ru-RU" i="0" dirty="0">
                  <a:latin typeface="Cambria Math" panose="02040503050406030204" pitchFamily="18" charset="0"/>
                </a:rPr>
                <a:t>= 0.58</a:t>
              </a:r>
              <a:endParaRPr lang="ru-RU" dirty="0"/>
            </a:p>
          </dgm:t>
        </dgm:pt>
      </mc:Fallback>
    </mc:AlternateContent>
    <dgm:pt modelId="{C54EFB7C-546F-4E60-B6D1-CC3B0555EED0}" type="parTrans" cxnId="{2D7AC654-B466-42B1-9F3D-4749E33A0CFB}">
      <dgm:prSet/>
      <dgm:spPr/>
      <dgm:t>
        <a:bodyPr/>
        <a:lstStyle/>
        <a:p>
          <a:endParaRPr lang="ru-RU"/>
        </a:p>
      </dgm:t>
    </dgm:pt>
    <dgm:pt modelId="{0BB88045-C333-42B3-B12D-02CC8D8F5644}" type="sibTrans" cxnId="{2D7AC654-B466-42B1-9F3D-4749E33A0CFB}">
      <dgm:prSet/>
      <dgm:spPr/>
      <dgm:t>
        <a:bodyPr/>
        <a:lstStyle/>
        <a:p>
          <a:endParaRPr lang="ru-RU"/>
        </a:p>
      </dgm:t>
    </dgm:pt>
    <dgm:pt modelId="{C6B8719D-49B2-4172-8658-5D482C19C0B6}">
      <dgm:prSet phldrT="[Текст]"/>
      <dgm:spPr/>
      <dgm:t>
        <a:bodyPr/>
        <a:lstStyle/>
        <a:p>
          <a:r>
            <a:rPr lang="ru-RU" dirty="0"/>
            <a:t>Испытуемая модель</a:t>
          </a:r>
        </a:p>
      </dgm:t>
    </dgm:pt>
    <dgm:pt modelId="{6A51B78D-739C-4A17-A139-1022A285401E}" type="parTrans" cxnId="{D3CFAC44-B46A-44AD-8929-BA4D8EE95710}">
      <dgm:prSet/>
      <dgm:spPr/>
      <dgm:t>
        <a:bodyPr/>
        <a:lstStyle/>
        <a:p>
          <a:endParaRPr lang="ru-RU"/>
        </a:p>
      </dgm:t>
    </dgm:pt>
    <dgm:pt modelId="{958591C8-BF33-4955-B849-3C1200053FED}" type="sibTrans" cxnId="{D3CFAC44-B46A-44AD-8929-BA4D8EE95710}">
      <dgm:prSet/>
      <dgm:spPr/>
      <dgm:t>
        <a:bodyPr/>
        <a:lstStyle/>
        <a:p>
          <a:endParaRPr lang="ru-RU"/>
        </a:p>
      </dgm:t>
    </dgm:pt>
    <mc:AlternateContent xmlns:mc="http://schemas.openxmlformats.org/markup-compatibility/2006" xmlns:a14="http://schemas.microsoft.com/office/drawing/2010/main">
      <mc:Choice Requires="a14">
        <dgm:pt modelId="{00A4414E-DFB9-4C3E-BC44-F0639E0B23DC}">
          <dgm:prSet phldrT="[Текст]"/>
          <dgm:spPr/>
          <dgm:t>
            <a:bodyPr/>
            <a:lstStyle/>
            <a:p>
              <a14:m>
                <m:oMath xmlns:m="http://schemas.openxmlformats.org/officeDocument/2006/math">
                  <m:r>
                    <a:rPr lang="ru-RU" i="1" smtClean="0">
                      <a:latin typeface="Cambria Math" panose="02040503050406030204" pitchFamily="18" charset="0"/>
                    </a:rPr>
                    <m:t>𝜌</m:t>
                  </m:r>
                  <m:r>
                    <a:rPr lang="en-US" b="0" i="1" smtClean="0">
                      <a:latin typeface="Cambria Math" panose="02040503050406030204" pitchFamily="18" charset="0"/>
                    </a:rPr>
                    <m:t>= </m:t>
                  </m:r>
                </m:oMath>
              </a14:m>
              <a:r>
                <a:rPr lang="en-US" dirty="0"/>
                <a:t>7929 </a:t>
              </a:r>
              <a14:m>
                <m:oMath xmlns:m="http://schemas.openxmlformats.org/officeDocument/2006/math">
                  <m:r>
                    <a:rPr lang="ru-RU" b="0" i="1" dirty="0" smtClean="0">
                      <a:latin typeface="Cambria Math" panose="02040503050406030204" pitchFamily="18" charset="0"/>
                    </a:rPr>
                    <m:t>кг/</m:t>
                  </m:r>
                  <m:sSup>
                    <m:sSupPr>
                      <m:ctrlPr>
                        <a:rPr lang="en-US" i="1" dirty="0" smtClean="0">
                          <a:latin typeface="Cambria Math" charset="0"/>
                        </a:rPr>
                      </m:ctrlPr>
                    </m:sSupPr>
                    <m:e>
                      <m:r>
                        <a:rPr lang="ru-RU" i="1" dirty="0" smtClean="0">
                          <a:latin typeface="Cambria Math" panose="02040503050406030204" pitchFamily="18" charset="0"/>
                        </a:rPr>
                        <m:t>м</m:t>
                      </m:r>
                    </m:e>
                    <m:sup>
                      <m:r>
                        <a:rPr lang="ru-RU" i="1" dirty="0" smtClean="0">
                          <a:latin typeface="Cambria Math" panose="02040503050406030204" pitchFamily="18" charset="0"/>
                        </a:rPr>
                        <m:t>3</m:t>
                      </m:r>
                    </m:sup>
                  </m:sSup>
                </m:oMath>
              </a14:m>
              <a:endParaRPr lang="ru-RU" dirty="0"/>
            </a:p>
          </dgm:t>
        </dgm:pt>
      </mc:Choice>
      <mc:Fallback xmlns="">
        <dgm:pt modelId="{00A4414E-DFB9-4C3E-BC44-F0639E0B23DC}">
          <dgm:prSet phldrT="[Текст]"/>
          <dgm:spPr/>
          <dgm:t>
            <a:bodyPr/>
            <a:lstStyle/>
            <a:p>
              <a:r>
                <a:rPr lang="ru-RU" i="0">
                  <a:latin typeface="Cambria Math" panose="02040503050406030204" pitchFamily="18" charset="0"/>
                </a:rPr>
                <a:t>𝜌</a:t>
              </a:r>
              <a:r>
                <a:rPr lang="en-US" b="0" i="0">
                  <a:latin typeface="Cambria Math" panose="02040503050406030204" pitchFamily="18" charset="0"/>
                </a:rPr>
                <a:t>= </a:t>
              </a:r>
              <a:r>
                <a:rPr lang="en-US" dirty="0"/>
                <a:t>7929 </a:t>
              </a:r>
              <a:r>
                <a:rPr lang="ru-RU" b="0" i="0" dirty="0">
                  <a:latin typeface="Cambria Math" panose="02040503050406030204" pitchFamily="18" charset="0"/>
                </a:rPr>
                <a:t>кг/</a:t>
              </a:r>
              <a:r>
                <a:rPr lang="ru-RU" i="0" dirty="0">
                  <a:latin typeface="Cambria Math" panose="02040503050406030204" pitchFamily="18" charset="0"/>
                </a:rPr>
                <a:t>м</a:t>
              </a:r>
              <a:r>
                <a:rPr lang="en-US" i="0" dirty="0">
                  <a:latin typeface="Cambria Math" panose="02040503050406030204" pitchFamily="18" charset="0"/>
                </a:rPr>
                <a:t>^</a:t>
              </a:r>
              <a:r>
                <a:rPr lang="ru-RU" i="0" dirty="0">
                  <a:latin typeface="Cambria Math" panose="02040503050406030204" pitchFamily="18" charset="0"/>
                </a:rPr>
                <a:t>3</a:t>
              </a:r>
              <a:endParaRPr lang="ru-RU" dirty="0"/>
            </a:p>
          </dgm:t>
        </dgm:pt>
      </mc:Fallback>
    </mc:AlternateContent>
    <dgm:pt modelId="{8085C654-930A-4B14-A088-0080393410EB}" type="parTrans" cxnId="{EF76DEF9-7869-48D0-B99C-C020743F8288}">
      <dgm:prSet/>
      <dgm:spPr/>
      <dgm:t>
        <a:bodyPr/>
        <a:lstStyle/>
        <a:p>
          <a:endParaRPr lang="ru-RU"/>
        </a:p>
      </dgm:t>
    </dgm:pt>
    <dgm:pt modelId="{DA0F243A-E309-4D6E-9C14-C3DED4F92D62}" type="sibTrans" cxnId="{EF76DEF9-7869-48D0-B99C-C020743F8288}">
      <dgm:prSet/>
      <dgm:spPr/>
      <dgm:t>
        <a:bodyPr/>
        <a:lstStyle/>
        <a:p>
          <a:endParaRPr lang="ru-RU"/>
        </a:p>
      </dgm:t>
    </dgm:pt>
    <mc:AlternateContent xmlns:mc="http://schemas.openxmlformats.org/markup-compatibility/2006" xmlns:a14="http://schemas.microsoft.com/office/drawing/2010/main">
      <mc:Choice Requires="a14">
        <dgm:pt modelId="{EA219DC4-E1DC-4426-8A99-A799DC3A3DA3}">
          <dgm:prSet phldrT="[Текст]"/>
          <dgm:spPr/>
          <dgm: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𝐻𝑣</m:t>
                    </m:r>
                    <m:r>
                      <a:rPr lang="en-US" i="1" dirty="0" smtClean="0">
                        <a:latin typeface="Cambria Math" panose="02040503050406030204" pitchFamily="18" charset="0"/>
                      </a:rPr>
                      <m:t> = 1.96 ГПа</m:t>
                    </m:r>
                  </m:oMath>
                </m:oMathPara>
              </a14:m>
              <a:endParaRPr lang="ru-RU" dirty="0"/>
            </a:p>
          </dgm:t>
        </dgm:pt>
      </mc:Choice>
      <mc:Fallback xmlns="">
        <dgm:pt modelId="{EA219DC4-E1DC-4426-8A99-A799DC3A3DA3}">
          <dgm:prSet phldrT="[Текст]"/>
          <dgm:spPr/>
          <dgm:t>
            <a:bodyPr/>
            <a:lstStyle/>
            <a:p>
              <a:pPr/>
              <a:r>
                <a:rPr lang="en-US" i="0" dirty="0">
                  <a:latin typeface="Cambria Math" panose="02040503050406030204" pitchFamily="18" charset="0"/>
                </a:rPr>
                <a:t>𝐻𝑣 = 1.96 ГПа</a:t>
              </a:r>
              <a:endParaRPr lang="ru-RU" dirty="0"/>
            </a:p>
          </dgm:t>
        </dgm:pt>
      </mc:Fallback>
    </mc:AlternateContent>
    <dgm:pt modelId="{28EA6E7A-6656-49CA-A8A0-5623D8B06824}" type="parTrans" cxnId="{21514418-A876-41B2-B2FA-57705C89106F}">
      <dgm:prSet/>
      <dgm:spPr/>
      <dgm:t>
        <a:bodyPr/>
        <a:lstStyle/>
        <a:p>
          <a:endParaRPr lang="ru-RU"/>
        </a:p>
      </dgm:t>
    </dgm:pt>
    <dgm:pt modelId="{C9ED1E94-0411-4412-9106-E3AEA9E9C6CF}" type="sibTrans" cxnId="{21514418-A876-41B2-B2FA-57705C89106F}">
      <dgm:prSet/>
      <dgm:spPr/>
      <dgm:t>
        <a:bodyPr/>
        <a:lstStyle/>
        <a:p>
          <a:endParaRPr lang="ru-RU"/>
        </a:p>
      </dgm:t>
    </dgm:pt>
    <dgm:pt modelId="{A2E65A5A-E7F0-4C62-AD8F-3167603F7DBE}" type="pres">
      <dgm:prSet presAssocID="{C917C48C-AF95-4770-901E-CEF659FDC6D3}" presName="linear" presStyleCnt="0">
        <dgm:presLayoutVars>
          <dgm:dir/>
          <dgm:animLvl val="lvl"/>
          <dgm:resizeHandles val="exact"/>
        </dgm:presLayoutVars>
      </dgm:prSet>
      <dgm:spPr/>
      <dgm:t>
        <a:bodyPr/>
        <a:lstStyle/>
        <a:p>
          <a:endParaRPr lang="ru-RU"/>
        </a:p>
      </dgm:t>
    </dgm:pt>
    <dgm:pt modelId="{42FED894-AC5F-402B-B04E-A2D07185C22E}" type="pres">
      <dgm:prSet presAssocID="{E208F6A0-D7D1-4805-BDDB-C06B2246BA0E}" presName="parentLin" presStyleCnt="0"/>
      <dgm:spPr/>
    </dgm:pt>
    <dgm:pt modelId="{C3F8F06C-DA3A-4A18-BB2C-642523BC00A1}" type="pres">
      <dgm:prSet presAssocID="{E208F6A0-D7D1-4805-BDDB-C06B2246BA0E}" presName="parentLeftMargin" presStyleLbl="node1" presStyleIdx="0" presStyleCnt="3"/>
      <dgm:spPr/>
      <dgm:t>
        <a:bodyPr/>
        <a:lstStyle/>
        <a:p>
          <a:endParaRPr lang="ru-RU"/>
        </a:p>
      </dgm:t>
    </dgm:pt>
    <dgm:pt modelId="{1A121B89-8310-45B9-82F4-9ED90EACC2C1}" type="pres">
      <dgm:prSet presAssocID="{E208F6A0-D7D1-4805-BDDB-C06B2246BA0E}" presName="parentText" presStyleLbl="node1" presStyleIdx="0" presStyleCnt="3">
        <dgm:presLayoutVars>
          <dgm:chMax val="0"/>
          <dgm:bulletEnabled val="1"/>
        </dgm:presLayoutVars>
      </dgm:prSet>
      <dgm:spPr/>
      <dgm:t>
        <a:bodyPr/>
        <a:lstStyle/>
        <a:p>
          <a:endParaRPr lang="ru-RU"/>
        </a:p>
      </dgm:t>
    </dgm:pt>
    <dgm:pt modelId="{43EEACDB-1BDC-4D34-8C9D-BD2D044B8527}" type="pres">
      <dgm:prSet presAssocID="{E208F6A0-D7D1-4805-BDDB-C06B2246BA0E}" presName="negativeSpace" presStyleCnt="0"/>
      <dgm:spPr/>
    </dgm:pt>
    <dgm:pt modelId="{800F4A16-3158-4D5C-9D44-E0561A4FBE7E}" type="pres">
      <dgm:prSet presAssocID="{E208F6A0-D7D1-4805-BDDB-C06B2246BA0E}" presName="childText" presStyleLbl="conFgAcc1" presStyleIdx="0" presStyleCnt="3">
        <dgm:presLayoutVars>
          <dgm:bulletEnabled val="1"/>
        </dgm:presLayoutVars>
      </dgm:prSet>
      <dgm:spPr/>
      <dgm:t>
        <a:bodyPr/>
        <a:lstStyle/>
        <a:p>
          <a:endParaRPr lang="ru-RU"/>
        </a:p>
      </dgm:t>
    </dgm:pt>
    <dgm:pt modelId="{72A9E074-61CE-4F66-BBA8-946D3AE9C7F4}" type="pres">
      <dgm:prSet presAssocID="{8158801C-F936-4009-AE5E-4082C079979C}" presName="spaceBetweenRectangles" presStyleCnt="0"/>
      <dgm:spPr/>
    </dgm:pt>
    <dgm:pt modelId="{0FD25082-60E6-4FCC-AFAE-6B3D1357F468}" type="pres">
      <dgm:prSet presAssocID="{92E27FF0-2727-43E8-B574-33A94EAFCF59}" presName="parentLin" presStyleCnt="0"/>
      <dgm:spPr/>
    </dgm:pt>
    <dgm:pt modelId="{5962C6D0-CC3E-42AB-83EC-773D66121B75}" type="pres">
      <dgm:prSet presAssocID="{92E27FF0-2727-43E8-B574-33A94EAFCF59}" presName="parentLeftMargin" presStyleLbl="node1" presStyleIdx="0" presStyleCnt="3"/>
      <dgm:spPr/>
      <dgm:t>
        <a:bodyPr/>
        <a:lstStyle/>
        <a:p>
          <a:endParaRPr lang="ru-RU"/>
        </a:p>
      </dgm:t>
    </dgm:pt>
    <dgm:pt modelId="{D718800F-B91A-4FA8-ADF0-4469C27A51E9}" type="pres">
      <dgm:prSet presAssocID="{92E27FF0-2727-43E8-B574-33A94EAFCF59}" presName="parentText" presStyleLbl="node1" presStyleIdx="1" presStyleCnt="3">
        <dgm:presLayoutVars>
          <dgm:chMax val="0"/>
          <dgm:bulletEnabled val="1"/>
        </dgm:presLayoutVars>
      </dgm:prSet>
      <dgm:spPr/>
      <dgm:t>
        <a:bodyPr/>
        <a:lstStyle/>
        <a:p>
          <a:endParaRPr lang="ru-RU"/>
        </a:p>
      </dgm:t>
    </dgm:pt>
    <dgm:pt modelId="{D1932CA6-3E56-4771-8860-0DDE5343AE96}" type="pres">
      <dgm:prSet presAssocID="{92E27FF0-2727-43E8-B574-33A94EAFCF59}" presName="negativeSpace" presStyleCnt="0"/>
      <dgm:spPr/>
    </dgm:pt>
    <dgm:pt modelId="{E6C8BB7A-0534-438B-AEDC-6C64544F45BF}" type="pres">
      <dgm:prSet presAssocID="{92E27FF0-2727-43E8-B574-33A94EAFCF59}" presName="childText" presStyleLbl="conFgAcc1" presStyleIdx="1" presStyleCnt="3">
        <dgm:presLayoutVars>
          <dgm:bulletEnabled val="1"/>
        </dgm:presLayoutVars>
      </dgm:prSet>
      <dgm:spPr/>
      <dgm:t>
        <a:bodyPr/>
        <a:lstStyle/>
        <a:p>
          <a:endParaRPr lang="ru-RU"/>
        </a:p>
      </dgm:t>
    </dgm:pt>
    <dgm:pt modelId="{6156FC2B-303D-4453-8C99-FD3B27B1AAD6}" type="pres">
      <dgm:prSet presAssocID="{959A2FBF-C485-409C-88A6-9C861FA25D34}" presName="spaceBetweenRectangles" presStyleCnt="0"/>
      <dgm:spPr/>
    </dgm:pt>
    <dgm:pt modelId="{625C7144-D1BF-46AC-8CDB-511D4DEB8189}" type="pres">
      <dgm:prSet presAssocID="{C6B8719D-49B2-4172-8658-5D482C19C0B6}" presName="parentLin" presStyleCnt="0"/>
      <dgm:spPr/>
    </dgm:pt>
    <dgm:pt modelId="{A4082752-F891-4D2F-82AB-C353D91EAC44}" type="pres">
      <dgm:prSet presAssocID="{C6B8719D-49B2-4172-8658-5D482C19C0B6}" presName="parentLeftMargin" presStyleLbl="node1" presStyleIdx="1" presStyleCnt="3"/>
      <dgm:spPr/>
      <dgm:t>
        <a:bodyPr/>
        <a:lstStyle/>
        <a:p>
          <a:endParaRPr lang="ru-RU"/>
        </a:p>
      </dgm:t>
    </dgm:pt>
    <dgm:pt modelId="{613C7B65-9BF9-4C13-9C44-EC8059FABCFC}" type="pres">
      <dgm:prSet presAssocID="{C6B8719D-49B2-4172-8658-5D482C19C0B6}" presName="parentText" presStyleLbl="node1" presStyleIdx="2" presStyleCnt="3">
        <dgm:presLayoutVars>
          <dgm:chMax val="0"/>
          <dgm:bulletEnabled val="1"/>
        </dgm:presLayoutVars>
      </dgm:prSet>
      <dgm:spPr/>
      <dgm:t>
        <a:bodyPr/>
        <a:lstStyle/>
        <a:p>
          <a:endParaRPr lang="ru-RU"/>
        </a:p>
      </dgm:t>
    </dgm:pt>
    <dgm:pt modelId="{1E82C67D-F75C-4C9E-804D-B8B7158E293D}" type="pres">
      <dgm:prSet presAssocID="{C6B8719D-49B2-4172-8658-5D482C19C0B6}" presName="negativeSpace" presStyleCnt="0"/>
      <dgm:spPr/>
    </dgm:pt>
    <dgm:pt modelId="{5E05DD6B-CE8F-4553-A704-24C6412AD3F4}" type="pres">
      <dgm:prSet presAssocID="{C6B8719D-49B2-4172-8658-5D482C19C0B6}" presName="childText" presStyleLbl="conFgAcc1" presStyleIdx="2" presStyleCnt="3">
        <dgm:presLayoutVars>
          <dgm:bulletEnabled val="1"/>
        </dgm:presLayoutVars>
      </dgm:prSet>
      <dgm:spPr/>
      <dgm:t>
        <a:bodyPr/>
        <a:lstStyle/>
        <a:p>
          <a:endParaRPr lang="ru-RU"/>
        </a:p>
      </dgm:t>
    </dgm:pt>
  </dgm:ptLst>
  <dgm:cxnLst>
    <dgm:cxn modelId="{9BA3DB50-FD8B-4DE8-AD7C-62106C6BD755}" type="presOf" srcId="{AC51D4D8-994E-46E3-B4ED-086FABB47E3F}" destId="{E6C8BB7A-0534-438B-AEDC-6C64544F45BF}" srcOrd="0" destOrd="0" presId="urn:microsoft.com/office/officeart/2005/8/layout/list1"/>
    <dgm:cxn modelId="{2113D6BB-BC2D-4563-9520-C3AD77875AF3}" srcId="{92E27FF0-2727-43E8-B574-33A94EAFCF59}" destId="{F1FFB22E-2010-44FD-9774-7B44C857CE79}" srcOrd="1" destOrd="0" parTransId="{3F6034B0-5606-458B-AE80-6F397A422A28}" sibTransId="{2D18C4DA-DEEF-4AC9-8BBE-DFA9BBB530E6}"/>
    <dgm:cxn modelId="{1043404E-16E9-4B30-8A6A-C870867B4C62}" srcId="{E208F6A0-D7D1-4805-BDDB-C06B2246BA0E}" destId="{72C21E71-CF9B-41FD-9CB5-07E0AB76D5B4}" srcOrd="1" destOrd="0" parTransId="{7A5ABAC1-01ED-40B0-AA28-5B8956C755F0}" sibTransId="{A10A0E16-205E-4385-A877-28E6E00BB221}"/>
    <dgm:cxn modelId="{F3383F5F-72D7-4D9E-A4AA-4D068D0107BE}" type="presOf" srcId="{92E27FF0-2727-43E8-B574-33A94EAFCF59}" destId="{5962C6D0-CC3E-42AB-83EC-773D66121B75}" srcOrd="0" destOrd="0" presId="urn:microsoft.com/office/officeart/2005/8/layout/list1"/>
    <dgm:cxn modelId="{D11EA3AB-EE97-4BD6-B03A-A7DA72FC084B}" type="presOf" srcId="{EA219DC4-E1DC-4426-8A99-A799DC3A3DA3}" destId="{5E05DD6B-CE8F-4553-A704-24C6412AD3F4}" srcOrd="0" destOrd="1" presId="urn:microsoft.com/office/officeart/2005/8/layout/list1"/>
    <dgm:cxn modelId="{1E7BAE9A-008D-4550-A197-821BE64C5A8F}" type="presOf" srcId="{72C21E71-CF9B-41FD-9CB5-07E0AB76D5B4}" destId="{800F4A16-3158-4D5C-9D44-E0561A4FBE7E}" srcOrd="0" destOrd="1" presId="urn:microsoft.com/office/officeart/2005/8/layout/list1"/>
    <dgm:cxn modelId="{3B6B31A0-D319-4728-933B-C4208D54915C}" type="presOf" srcId="{E208F6A0-D7D1-4805-BDDB-C06B2246BA0E}" destId="{1A121B89-8310-45B9-82F4-9ED90EACC2C1}" srcOrd="1" destOrd="0" presId="urn:microsoft.com/office/officeart/2005/8/layout/list1"/>
    <dgm:cxn modelId="{E1D7D157-7271-4CFF-BEA2-D4C244172589}" type="presOf" srcId="{C6B8719D-49B2-4172-8658-5D482C19C0B6}" destId="{613C7B65-9BF9-4C13-9C44-EC8059FABCFC}" srcOrd="1" destOrd="0" presId="urn:microsoft.com/office/officeart/2005/8/layout/list1"/>
    <dgm:cxn modelId="{CFE36C26-927B-40F6-81BB-B31564CEF914}" type="presOf" srcId="{C6B8719D-49B2-4172-8658-5D482C19C0B6}" destId="{A4082752-F891-4D2F-82AB-C353D91EAC44}" srcOrd="0" destOrd="0" presId="urn:microsoft.com/office/officeart/2005/8/layout/list1"/>
    <dgm:cxn modelId="{D245DB0E-5449-46EC-83A0-4E36C9358714}" type="presOf" srcId="{F1FFB22E-2010-44FD-9774-7B44C857CE79}" destId="{E6C8BB7A-0534-438B-AEDC-6C64544F45BF}" srcOrd="0" destOrd="1" presId="urn:microsoft.com/office/officeart/2005/8/layout/list1"/>
    <dgm:cxn modelId="{5F94563C-9FB0-4524-97E2-9D604E26C651}" srcId="{C917C48C-AF95-4770-901E-CEF659FDC6D3}" destId="{92E27FF0-2727-43E8-B574-33A94EAFCF59}" srcOrd="1" destOrd="0" parTransId="{CAA5E1DA-9613-41C5-B632-A7EBA4234991}" sibTransId="{959A2FBF-C485-409C-88A6-9C861FA25D34}"/>
    <dgm:cxn modelId="{5B0B7DB6-3F0C-4CAD-B8CC-31B4705A9984}" type="presOf" srcId="{00A4414E-DFB9-4C3E-BC44-F0639E0B23DC}" destId="{5E05DD6B-CE8F-4553-A704-24C6412AD3F4}" srcOrd="0" destOrd="0" presId="urn:microsoft.com/office/officeart/2005/8/layout/list1"/>
    <dgm:cxn modelId="{D3CFAC44-B46A-44AD-8929-BA4D8EE95710}" srcId="{C917C48C-AF95-4770-901E-CEF659FDC6D3}" destId="{C6B8719D-49B2-4172-8658-5D482C19C0B6}" srcOrd="2" destOrd="0" parTransId="{6A51B78D-739C-4A17-A139-1022A285401E}" sibTransId="{958591C8-BF33-4955-B849-3C1200053FED}"/>
    <dgm:cxn modelId="{569751BA-1458-48E9-AD21-B938AAEC625A}" type="presOf" srcId="{C917C48C-AF95-4770-901E-CEF659FDC6D3}" destId="{A2E65A5A-E7F0-4C62-AD8F-3167603F7DBE}" srcOrd="0" destOrd="0" presId="urn:microsoft.com/office/officeart/2005/8/layout/list1"/>
    <dgm:cxn modelId="{0C9F52D3-1A09-4721-AB09-343D14A9B42B}" srcId="{92E27FF0-2727-43E8-B574-33A94EAFCF59}" destId="{AC51D4D8-994E-46E3-B4ED-086FABB47E3F}" srcOrd="0" destOrd="0" parTransId="{8A9D7B65-2B58-42F3-86B8-3C04C39C53D5}" sibTransId="{2A56CFE6-C406-4363-A167-5654F8F1F560}"/>
    <dgm:cxn modelId="{EB1EF2FB-BD0C-4DD7-A15B-30EB2E95D8C6}" srcId="{C917C48C-AF95-4770-901E-CEF659FDC6D3}" destId="{E208F6A0-D7D1-4805-BDDB-C06B2246BA0E}" srcOrd="0" destOrd="0" parTransId="{2424AC8D-96EA-4750-A321-0A027504EAA0}" sibTransId="{8158801C-F936-4009-AE5E-4082C079979C}"/>
    <dgm:cxn modelId="{492CFBFB-3793-43BB-84CC-E8BDEFB073E6}" srcId="{E208F6A0-D7D1-4805-BDDB-C06B2246BA0E}" destId="{A092EF33-F2CE-4597-A0B3-876B5BD9D50C}" srcOrd="0" destOrd="0" parTransId="{29637F59-93CB-4356-B731-93F43D1964CD}" sibTransId="{D935CC02-499F-49F1-8F35-352DB67B7179}"/>
    <dgm:cxn modelId="{2D7AC654-B466-42B1-9F3D-4749E33A0CFB}" srcId="{92E27FF0-2727-43E8-B574-33A94EAFCF59}" destId="{FD973B0C-4A7A-4C00-A4C7-B816E3054C15}" srcOrd="2" destOrd="0" parTransId="{C54EFB7C-546F-4E60-B6D1-CC3B0555EED0}" sibTransId="{0BB88045-C333-42B3-B12D-02CC8D8F5644}"/>
    <dgm:cxn modelId="{059E1427-BEF1-4002-A524-85E288C3BB12}" type="presOf" srcId="{A092EF33-F2CE-4597-A0B3-876B5BD9D50C}" destId="{800F4A16-3158-4D5C-9D44-E0561A4FBE7E}" srcOrd="0" destOrd="0" presId="urn:microsoft.com/office/officeart/2005/8/layout/list1"/>
    <dgm:cxn modelId="{21514418-A876-41B2-B2FA-57705C89106F}" srcId="{C6B8719D-49B2-4172-8658-5D482C19C0B6}" destId="{EA219DC4-E1DC-4426-8A99-A799DC3A3DA3}" srcOrd="1" destOrd="0" parTransId="{28EA6E7A-6656-49CA-A8A0-5623D8B06824}" sibTransId="{C9ED1E94-0411-4412-9106-E3AEA9E9C6CF}"/>
    <dgm:cxn modelId="{5DEB2500-916E-47EB-A8E4-66CD16968008}" type="presOf" srcId="{92E27FF0-2727-43E8-B574-33A94EAFCF59}" destId="{D718800F-B91A-4FA8-ADF0-4469C27A51E9}" srcOrd="1" destOrd="0" presId="urn:microsoft.com/office/officeart/2005/8/layout/list1"/>
    <dgm:cxn modelId="{345FEC9E-425F-4673-AD85-29A157B18009}" type="presOf" srcId="{E208F6A0-D7D1-4805-BDDB-C06B2246BA0E}" destId="{C3F8F06C-DA3A-4A18-BB2C-642523BC00A1}" srcOrd="0" destOrd="0" presId="urn:microsoft.com/office/officeart/2005/8/layout/list1"/>
    <dgm:cxn modelId="{01C1CC1D-CEA4-4453-A95B-23369E062225}" type="presOf" srcId="{FD973B0C-4A7A-4C00-A4C7-B816E3054C15}" destId="{E6C8BB7A-0534-438B-AEDC-6C64544F45BF}" srcOrd="0" destOrd="2" presId="urn:microsoft.com/office/officeart/2005/8/layout/list1"/>
    <dgm:cxn modelId="{EF76DEF9-7869-48D0-B99C-C020743F8288}" srcId="{C6B8719D-49B2-4172-8658-5D482C19C0B6}" destId="{00A4414E-DFB9-4C3E-BC44-F0639E0B23DC}" srcOrd="0" destOrd="0" parTransId="{8085C654-930A-4B14-A088-0080393410EB}" sibTransId="{DA0F243A-E309-4D6E-9C14-C3DED4F92D62}"/>
    <dgm:cxn modelId="{0C131F36-61B7-4250-9E5B-2CF9755F1449}" type="presParOf" srcId="{A2E65A5A-E7F0-4C62-AD8F-3167603F7DBE}" destId="{42FED894-AC5F-402B-B04E-A2D07185C22E}" srcOrd="0" destOrd="0" presId="urn:microsoft.com/office/officeart/2005/8/layout/list1"/>
    <dgm:cxn modelId="{04A7C166-D457-4330-A2E9-CED15DB23051}" type="presParOf" srcId="{42FED894-AC5F-402B-B04E-A2D07185C22E}" destId="{C3F8F06C-DA3A-4A18-BB2C-642523BC00A1}" srcOrd="0" destOrd="0" presId="urn:microsoft.com/office/officeart/2005/8/layout/list1"/>
    <dgm:cxn modelId="{6B61E71E-6DD5-40B2-97A2-746BB7E5A640}" type="presParOf" srcId="{42FED894-AC5F-402B-B04E-A2D07185C22E}" destId="{1A121B89-8310-45B9-82F4-9ED90EACC2C1}" srcOrd="1" destOrd="0" presId="urn:microsoft.com/office/officeart/2005/8/layout/list1"/>
    <dgm:cxn modelId="{58444CBF-C4E8-4330-9883-0ADA4C116DB8}" type="presParOf" srcId="{A2E65A5A-E7F0-4C62-AD8F-3167603F7DBE}" destId="{43EEACDB-1BDC-4D34-8C9D-BD2D044B8527}" srcOrd="1" destOrd="0" presId="urn:microsoft.com/office/officeart/2005/8/layout/list1"/>
    <dgm:cxn modelId="{2E582B04-D96A-4355-AB14-3BFDAD326D92}" type="presParOf" srcId="{A2E65A5A-E7F0-4C62-AD8F-3167603F7DBE}" destId="{800F4A16-3158-4D5C-9D44-E0561A4FBE7E}" srcOrd="2" destOrd="0" presId="urn:microsoft.com/office/officeart/2005/8/layout/list1"/>
    <dgm:cxn modelId="{5B344101-91ED-432A-803B-58B4FE127FA7}" type="presParOf" srcId="{A2E65A5A-E7F0-4C62-AD8F-3167603F7DBE}" destId="{72A9E074-61CE-4F66-BBA8-946D3AE9C7F4}" srcOrd="3" destOrd="0" presId="urn:microsoft.com/office/officeart/2005/8/layout/list1"/>
    <dgm:cxn modelId="{06BBC60C-CF16-421E-8F45-62134CD01C24}" type="presParOf" srcId="{A2E65A5A-E7F0-4C62-AD8F-3167603F7DBE}" destId="{0FD25082-60E6-4FCC-AFAE-6B3D1357F468}" srcOrd="4" destOrd="0" presId="urn:microsoft.com/office/officeart/2005/8/layout/list1"/>
    <dgm:cxn modelId="{EFBAC2DD-0B8E-4CFA-A5BB-F145005F3CED}" type="presParOf" srcId="{0FD25082-60E6-4FCC-AFAE-6B3D1357F468}" destId="{5962C6D0-CC3E-42AB-83EC-773D66121B75}" srcOrd="0" destOrd="0" presId="urn:microsoft.com/office/officeart/2005/8/layout/list1"/>
    <dgm:cxn modelId="{19117B3C-6F25-41DA-B9CB-E1AEB1AF765B}" type="presParOf" srcId="{0FD25082-60E6-4FCC-AFAE-6B3D1357F468}" destId="{D718800F-B91A-4FA8-ADF0-4469C27A51E9}" srcOrd="1" destOrd="0" presId="urn:microsoft.com/office/officeart/2005/8/layout/list1"/>
    <dgm:cxn modelId="{3A7066D9-4492-44A8-B45C-23AAB22412D5}" type="presParOf" srcId="{A2E65A5A-E7F0-4C62-AD8F-3167603F7DBE}" destId="{D1932CA6-3E56-4771-8860-0DDE5343AE96}" srcOrd="5" destOrd="0" presId="urn:microsoft.com/office/officeart/2005/8/layout/list1"/>
    <dgm:cxn modelId="{57175A32-0B7E-4E8B-9980-05E519BFA51A}" type="presParOf" srcId="{A2E65A5A-E7F0-4C62-AD8F-3167603F7DBE}" destId="{E6C8BB7A-0534-438B-AEDC-6C64544F45BF}" srcOrd="6" destOrd="0" presId="urn:microsoft.com/office/officeart/2005/8/layout/list1"/>
    <dgm:cxn modelId="{2B0EE0D4-47AE-458F-9265-7D49A3A43359}" type="presParOf" srcId="{A2E65A5A-E7F0-4C62-AD8F-3167603F7DBE}" destId="{6156FC2B-303D-4453-8C99-FD3B27B1AAD6}" srcOrd="7" destOrd="0" presId="urn:microsoft.com/office/officeart/2005/8/layout/list1"/>
    <dgm:cxn modelId="{E4208869-7944-4FE1-9AF3-797E5B152930}" type="presParOf" srcId="{A2E65A5A-E7F0-4C62-AD8F-3167603F7DBE}" destId="{625C7144-D1BF-46AC-8CDB-511D4DEB8189}" srcOrd="8" destOrd="0" presId="urn:microsoft.com/office/officeart/2005/8/layout/list1"/>
    <dgm:cxn modelId="{FE665F9B-20D8-4220-8A4E-855F0F0F0B12}" type="presParOf" srcId="{625C7144-D1BF-46AC-8CDB-511D4DEB8189}" destId="{A4082752-F891-4D2F-82AB-C353D91EAC44}" srcOrd="0" destOrd="0" presId="urn:microsoft.com/office/officeart/2005/8/layout/list1"/>
    <dgm:cxn modelId="{5D46D65F-98F7-48B4-9E7E-77D193885A9F}" type="presParOf" srcId="{625C7144-D1BF-46AC-8CDB-511D4DEB8189}" destId="{613C7B65-9BF9-4C13-9C44-EC8059FABCFC}" srcOrd="1" destOrd="0" presId="urn:microsoft.com/office/officeart/2005/8/layout/list1"/>
    <dgm:cxn modelId="{650A6F7F-5AC5-406E-99ED-E2EA10D78EC4}" type="presParOf" srcId="{A2E65A5A-E7F0-4C62-AD8F-3167603F7DBE}" destId="{1E82C67D-F75C-4C9E-804D-B8B7158E293D}" srcOrd="9" destOrd="0" presId="urn:microsoft.com/office/officeart/2005/8/layout/list1"/>
    <dgm:cxn modelId="{701081B0-75EC-444F-A812-30CE5CE184BB}" type="presParOf" srcId="{A2E65A5A-E7F0-4C62-AD8F-3167603F7DBE}" destId="{5E05DD6B-CE8F-4553-A704-24C6412AD3F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7C48C-AF95-4770-901E-CEF659FDC6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208F6A0-D7D1-4805-BDDB-C06B2246BA0E}">
      <dgm:prSet phldrT="[Текст]"/>
      <dgm:spPr/>
      <dgm:t>
        <a:bodyPr/>
        <a:lstStyle/>
        <a:p>
          <a:r>
            <a:rPr lang="ru-RU" dirty="0"/>
            <a:t>Непрерывная фаза</a:t>
          </a:r>
        </a:p>
      </dgm:t>
    </dgm:pt>
    <dgm:pt modelId="{2424AC8D-96EA-4750-A321-0A027504EAA0}" type="parTrans" cxnId="{EB1EF2FB-BD0C-4DD7-A15B-30EB2E95D8C6}">
      <dgm:prSet/>
      <dgm:spPr/>
      <dgm:t>
        <a:bodyPr/>
        <a:lstStyle/>
        <a:p>
          <a:endParaRPr lang="ru-RU"/>
        </a:p>
      </dgm:t>
    </dgm:pt>
    <dgm:pt modelId="{8158801C-F936-4009-AE5E-4082C079979C}" type="sibTrans" cxnId="{EB1EF2FB-BD0C-4DD7-A15B-30EB2E95D8C6}">
      <dgm:prSet/>
      <dgm:spPr/>
      <dgm:t>
        <a:bodyPr/>
        <a:lstStyle/>
        <a:p>
          <a:endParaRPr lang="ru-RU"/>
        </a:p>
      </dgm:t>
    </dgm:pt>
    <dgm:pt modelId="{A092EF33-F2CE-4597-A0B3-876B5BD9D50C}">
      <dgm:prSet phldrT="[Текст]"/>
      <dgm:spPr>
        <a:blipFill>
          <a:blip xmlns:r="http://schemas.openxmlformats.org/officeDocument/2006/relationships" r:embed="rId1"/>
          <a:stretch>
            <a:fillRect/>
          </a:stretch>
        </a:blipFill>
      </dgm:spPr>
      <dgm:t>
        <a:bodyPr/>
        <a:lstStyle/>
        <a:p>
          <a:r>
            <a:rPr lang="ru-RU">
              <a:noFill/>
            </a:rPr>
            <a:t> </a:t>
          </a:r>
        </a:p>
      </dgm:t>
    </dgm:pt>
    <dgm:pt modelId="{29637F59-93CB-4356-B731-93F43D1964CD}" type="parTrans" cxnId="{492CFBFB-3793-43BB-84CC-E8BDEFB073E6}">
      <dgm:prSet/>
      <dgm:spPr/>
      <dgm:t>
        <a:bodyPr/>
        <a:lstStyle/>
        <a:p>
          <a:endParaRPr lang="ru-RU"/>
        </a:p>
      </dgm:t>
    </dgm:pt>
    <dgm:pt modelId="{D935CC02-499F-49F1-8F35-352DB67B7179}" type="sibTrans" cxnId="{492CFBFB-3793-43BB-84CC-E8BDEFB073E6}">
      <dgm:prSet/>
      <dgm:spPr/>
      <dgm:t>
        <a:bodyPr/>
        <a:lstStyle/>
        <a:p>
          <a:endParaRPr lang="ru-RU"/>
        </a:p>
      </dgm:t>
    </dgm:pt>
    <dgm:pt modelId="{72C21E71-CF9B-41FD-9CB5-07E0AB76D5B4}">
      <dgm:prSet phldrT="[Текст]"/>
      <dgm:spPr/>
      <dgm:t>
        <a:bodyPr/>
        <a:lstStyle/>
        <a:p>
          <a:r>
            <a:rPr lang="ru-RU">
              <a:noFill/>
            </a:rPr>
            <a:t> </a:t>
          </a:r>
        </a:p>
      </dgm:t>
    </dgm:pt>
    <dgm:pt modelId="{7A5ABAC1-01ED-40B0-AA28-5B8956C755F0}" type="parTrans" cxnId="{1043404E-16E9-4B30-8A6A-C870867B4C62}">
      <dgm:prSet/>
      <dgm:spPr/>
      <dgm:t>
        <a:bodyPr/>
        <a:lstStyle/>
        <a:p>
          <a:endParaRPr lang="ru-RU"/>
        </a:p>
      </dgm:t>
    </dgm:pt>
    <dgm:pt modelId="{A10A0E16-205E-4385-A877-28E6E00BB221}" type="sibTrans" cxnId="{1043404E-16E9-4B30-8A6A-C870867B4C62}">
      <dgm:prSet/>
      <dgm:spPr/>
      <dgm:t>
        <a:bodyPr/>
        <a:lstStyle/>
        <a:p>
          <a:endParaRPr lang="ru-RU"/>
        </a:p>
      </dgm:t>
    </dgm:pt>
    <dgm:pt modelId="{92E27FF0-2727-43E8-B574-33A94EAFCF59}">
      <dgm:prSet phldrT="[Текст]"/>
      <dgm:spPr/>
      <dgm:t>
        <a:bodyPr/>
        <a:lstStyle/>
        <a:p>
          <a:r>
            <a:rPr lang="ru-RU" dirty="0"/>
            <a:t>Дискретная фаза</a:t>
          </a:r>
        </a:p>
      </dgm:t>
    </dgm:pt>
    <dgm:pt modelId="{CAA5E1DA-9613-41C5-B632-A7EBA4234991}" type="parTrans" cxnId="{5F94563C-9FB0-4524-97E2-9D604E26C651}">
      <dgm:prSet/>
      <dgm:spPr/>
      <dgm:t>
        <a:bodyPr/>
        <a:lstStyle/>
        <a:p>
          <a:endParaRPr lang="ru-RU"/>
        </a:p>
      </dgm:t>
    </dgm:pt>
    <dgm:pt modelId="{959A2FBF-C485-409C-88A6-9C861FA25D34}" type="sibTrans" cxnId="{5F94563C-9FB0-4524-97E2-9D604E26C651}">
      <dgm:prSet/>
      <dgm:spPr/>
      <dgm:t>
        <a:bodyPr/>
        <a:lstStyle/>
        <a:p>
          <a:endParaRPr lang="ru-RU"/>
        </a:p>
      </dgm:t>
    </dgm:pt>
    <dgm:pt modelId="{AC51D4D8-994E-46E3-B4ED-086FABB47E3F}">
      <dgm:prSet phldrT="[Текст]"/>
      <dgm:spPr>
        <a:blipFill>
          <a:blip xmlns:r="http://schemas.openxmlformats.org/officeDocument/2006/relationships" r:embed="rId2"/>
          <a:stretch>
            <a:fillRect/>
          </a:stretch>
        </a:blipFill>
      </dgm:spPr>
      <dgm:t>
        <a:bodyPr/>
        <a:lstStyle/>
        <a:p>
          <a:r>
            <a:rPr lang="ru-RU">
              <a:noFill/>
            </a:rPr>
            <a:t> </a:t>
          </a:r>
        </a:p>
      </dgm:t>
    </dgm:pt>
    <dgm:pt modelId="{8A9D7B65-2B58-42F3-86B8-3C04C39C53D5}" type="parTrans" cxnId="{0C9F52D3-1A09-4721-AB09-343D14A9B42B}">
      <dgm:prSet/>
      <dgm:spPr/>
      <dgm:t>
        <a:bodyPr/>
        <a:lstStyle/>
        <a:p>
          <a:endParaRPr lang="ru-RU"/>
        </a:p>
      </dgm:t>
    </dgm:pt>
    <dgm:pt modelId="{2A56CFE6-C406-4363-A167-5654F8F1F560}" type="sibTrans" cxnId="{0C9F52D3-1A09-4721-AB09-343D14A9B42B}">
      <dgm:prSet/>
      <dgm:spPr/>
      <dgm:t>
        <a:bodyPr/>
        <a:lstStyle/>
        <a:p>
          <a:endParaRPr lang="ru-RU"/>
        </a:p>
      </dgm:t>
    </dgm:pt>
    <dgm:pt modelId="{F1FFB22E-2010-44FD-9774-7B44C857CE79}">
      <dgm:prSet phldrT="[Текст]"/>
      <dgm:spPr/>
      <dgm:t>
        <a:bodyPr/>
        <a:lstStyle/>
        <a:p>
          <a:r>
            <a:rPr lang="ru-RU">
              <a:noFill/>
            </a:rPr>
            <a:t> </a:t>
          </a:r>
        </a:p>
      </dgm:t>
    </dgm:pt>
    <dgm:pt modelId="{3F6034B0-5606-458B-AE80-6F397A422A28}" type="parTrans" cxnId="{2113D6BB-BC2D-4563-9520-C3AD77875AF3}">
      <dgm:prSet/>
      <dgm:spPr/>
      <dgm:t>
        <a:bodyPr/>
        <a:lstStyle/>
        <a:p>
          <a:endParaRPr lang="ru-RU"/>
        </a:p>
      </dgm:t>
    </dgm:pt>
    <dgm:pt modelId="{2D18C4DA-DEEF-4AC9-8BBE-DFA9BBB530E6}" type="sibTrans" cxnId="{2113D6BB-BC2D-4563-9520-C3AD77875AF3}">
      <dgm:prSet/>
      <dgm:spPr/>
      <dgm:t>
        <a:bodyPr/>
        <a:lstStyle/>
        <a:p>
          <a:endParaRPr lang="ru-RU"/>
        </a:p>
      </dgm:t>
    </dgm:pt>
    <dgm:pt modelId="{FD973B0C-4A7A-4C00-A4C7-B816E3054C15}">
      <dgm:prSet phldrT="[Текст]"/>
      <dgm:spPr/>
      <dgm:t>
        <a:bodyPr/>
        <a:lstStyle/>
        <a:p>
          <a:r>
            <a:rPr lang="ru-RU">
              <a:noFill/>
            </a:rPr>
            <a:t> </a:t>
          </a:r>
        </a:p>
      </dgm:t>
    </dgm:pt>
    <dgm:pt modelId="{C54EFB7C-546F-4E60-B6D1-CC3B0555EED0}" type="parTrans" cxnId="{2D7AC654-B466-42B1-9F3D-4749E33A0CFB}">
      <dgm:prSet/>
      <dgm:spPr/>
      <dgm:t>
        <a:bodyPr/>
        <a:lstStyle/>
        <a:p>
          <a:endParaRPr lang="ru-RU"/>
        </a:p>
      </dgm:t>
    </dgm:pt>
    <dgm:pt modelId="{0BB88045-C333-42B3-B12D-02CC8D8F5644}" type="sibTrans" cxnId="{2D7AC654-B466-42B1-9F3D-4749E33A0CFB}">
      <dgm:prSet/>
      <dgm:spPr/>
      <dgm:t>
        <a:bodyPr/>
        <a:lstStyle/>
        <a:p>
          <a:endParaRPr lang="ru-RU"/>
        </a:p>
      </dgm:t>
    </dgm:pt>
    <dgm:pt modelId="{C6B8719D-49B2-4172-8658-5D482C19C0B6}">
      <dgm:prSet phldrT="[Текст]"/>
      <dgm:spPr/>
      <dgm:t>
        <a:bodyPr/>
        <a:lstStyle/>
        <a:p>
          <a:r>
            <a:rPr lang="ru-RU" dirty="0"/>
            <a:t>Испытуемая модель</a:t>
          </a:r>
        </a:p>
      </dgm:t>
    </dgm:pt>
    <dgm:pt modelId="{6A51B78D-739C-4A17-A139-1022A285401E}" type="parTrans" cxnId="{D3CFAC44-B46A-44AD-8929-BA4D8EE95710}">
      <dgm:prSet/>
      <dgm:spPr/>
      <dgm:t>
        <a:bodyPr/>
        <a:lstStyle/>
        <a:p>
          <a:endParaRPr lang="ru-RU"/>
        </a:p>
      </dgm:t>
    </dgm:pt>
    <dgm:pt modelId="{958591C8-BF33-4955-B849-3C1200053FED}" type="sibTrans" cxnId="{D3CFAC44-B46A-44AD-8929-BA4D8EE95710}">
      <dgm:prSet/>
      <dgm:spPr/>
      <dgm:t>
        <a:bodyPr/>
        <a:lstStyle/>
        <a:p>
          <a:endParaRPr lang="ru-RU"/>
        </a:p>
      </dgm:t>
    </dgm:pt>
    <dgm:pt modelId="{00A4414E-DFB9-4C3E-BC44-F0639E0B23DC}">
      <dgm:prSet phldrT="[Текст]"/>
      <dgm:spPr>
        <a:blipFill>
          <a:blip xmlns:r="http://schemas.openxmlformats.org/officeDocument/2006/relationships" r:embed="rId3"/>
          <a:stretch>
            <a:fillRect/>
          </a:stretch>
        </a:blipFill>
      </dgm:spPr>
      <dgm:t>
        <a:bodyPr/>
        <a:lstStyle/>
        <a:p>
          <a:r>
            <a:rPr lang="ru-RU">
              <a:noFill/>
            </a:rPr>
            <a:t> </a:t>
          </a:r>
        </a:p>
      </dgm:t>
    </dgm:pt>
    <dgm:pt modelId="{8085C654-930A-4B14-A088-0080393410EB}" type="parTrans" cxnId="{EF76DEF9-7869-48D0-B99C-C020743F8288}">
      <dgm:prSet/>
      <dgm:spPr/>
      <dgm:t>
        <a:bodyPr/>
        <a:lstStyle/>
        <a:p>
          <a:endParaRPr lang="ru-RU"/>
        </a:p>
      </dgm:t>
    </dgm:pt>
    <dgm:pt modelId="{DA0F243A-E309-4D6E-9C14-C3DED4F92D62}" type="sibTrans" cxnId="{EF76DEF9-7869-48D0-B99C-C020743F8288}">
      <dgm:prSet/>
      <dgm:spPr/>
      <dgm:t>
        <a:bodyPr/>
        <a:lstStyle/>
        <a:p>
          <a:endParaRPr lang="ru-RU"/>
        </a:p>
      </dgm:t>
    </dgm:pt>
    <dgm:pt modelId="{EA219DC4-E1DC-4426-8A99-A799DC3A3DA3}">
      <dgm:prSet phldrT="[Текст]"/>
      <dgm:spPr/>
      <dgm:t>
        <a:bodyPr/>
        <a:lstStyle/>
        <a:p>
          <a:r>
            <a:rPr lang="ru-RU">
              <a:noFill/>
            </a:rPr>
            <a:t> </a:t>
          </a:r>
        </a:p>
      </dgm:t>
    </dgm:pt>
    <dgm:pt modelId="{28EA6E7A-6656-49CA-A8A0-5623D8B06824}" type="parTrans" cxnId="{21514418-A876-41B2-B2FA-57705C89106F}">
      <dgm:prSet/>
      <dgm:spPr/>
      <dgm:t>
        <a:bodyPr/>
        <a:lstStyle/>
        <a:p>
          <a:endParaRPr lang="ru-RU"/>
        </a:p>
      </dgm:t>
    </dgm:pt>
    <dgm:pt modelId="{C9ED1E94-0411-4412-9106-E3AEA9E9C6CF}" type="sibTrans" cxnId="{21514418-A876-41B2-B2FA-57705C89106F}">
      <dgm:prSet/>
      <dgm:spPr/>
      <dgm:t>
        <a:bodyPr/>
        <a:lstStyle/>
        <a:p>
          <a:endParaRPr lang="ru-RU"/>
        </a:p>
      </dgm:t>
    </dgm:pt>
    <dgm:pt modelId="{A2E65A5A-E7F0-4C62-AD8F-3167603F7DBE}" type="pres">
      <dgm:prSet presAssocID="{C917C48C-AF95-4770-901E-CEF659FDC6D3}" presName="linear" presStyleCnt="0">
        <dgm:presLayoutVars>
          <dgm:dir/>
          <dgm:animLvl val="lvl"/>
          <dgm:resizeHandles val="exact"/>
        </dgm:presLayoutVars>
      </dgm:prSet>
      <dgm:spPr/>
    </dgm:pt>
    <dgm:pt modelId="{42FED894-AC5F-402B-B04E-A2D07185C22E}" type="pres">
      <dgm:prSet presAssocID="{E208F6A0-D7D1-4805-BDDB-C06B2246BA0E}" presName="parentLin" presStyleCnt="0"/>
      <dgm:spPr/>
    </dgm:pt>
    <dgm:pt modelId="{C3F8F06C-DA3A-4A18-BB2C-642523BC00A1}" type="pres">
      <dgm:prSet presAssocID="{E208F6A0-D7D1-4805-BDDB-C06B2246BA0E}" presName="parentLeftMargin" presStyleLbl="node1" presStyleIdx="0" presStyleCnt="3"/>
      <dgm:spPr/>
    </dgm:pt>
    <dgm:pt modelId="{1A121B89-8310-45B9-82F4-9ED90EACC2C1}" type="pres">
      <dgm:prSet presAssocID="{E208F6A0-D7D1-4805-BDDB-C06B2246BA0E}" presName="parentText" presStyleLbl="node1" presStyleIdx="0" presStyleCnt="3">
        <dgm:presLayoutVars>
          <dgm:chMax val="0"/>
          <dgm:bulletEnabled val="1"/>
        </dgm:presLayoutVars>
      </dgm:prSet>
      <dgm:spPr/>
    </dgm:pt>
    <dgm:pt modelId="{43EEACDB-1BDC-4D34-8C9D-BD2D044B8527}" type="pres">
      <dgm:prSet presAssocID="{E208F6A0-D7D1-4805-BDDB-C06B2246BA0E}" presName="negativeSpace" presStyleCnt="0"/>
      <dgm:spPr/>
    </dgm:pt>
    <dgm:pt modelId="{800F4A16-3158-4D5C-9D44-E0561A4FBE7E}" type="pres">
      <dgm:prSet presAssocID="{E208F6A0-D7D1-4805-BDDB-C06B2246BA0E}" presName="childText" presStyleLbl="conFgAcc1" presStyleIdx="0" presStyleCnt="3">
        <dgm:presLayoutVars>
          <dgm:bulletEnabled val="1"/>
        </dgm:presLayoutVars>
      </dgm:prSet>
      <dgm:spPr/>
    </dgm:pt>
    <dgm:pt modelId="{72A9E074-61CE-4F66-BBA8-946D3AE9C7F4}" type="pres">
      <dgm:prSet presAssocID="{8158801C-F936-4009-AE5E-4082C079979C}" presName="spaceBetweenRectangles" presStyleCnt="0"/>
      <dgm:spPr/>
    </dgm:pt>
    <dgm:pt modelId="{0FD25082-60E6-4FCC-AFAE-6B3D1357F468}" type="pres">
      <dgm:prSet presAssocID="{92E27FF0-2727-43E8-B574-33A94EAFCF59}" presName="parentLin" presStyleCnt="0"/>
      <dgm:spPr/>
    </dgm:pt>
    <dgm:pt modelId="{5962C6D0-CC3E-42AB-83EC-773D66121B75}" type="pres">
      <dgm:prSet presAssocID="{92E27FF0-2727-43E8-B574-33A94EAFCF59}" presName="parentLeftMargin" presStyleLbl="node1" presStyleIdx="0" presStyleCnt="3"/>
      <dgm:spPr/>
    </dgm:pt>
    <dgm:pt modelId="{D718800F-B91A-4FA8-ADF0-4469C27A51E9}" type="pres">
      <dgm:prSet presAssocID="{92E27FF0-2727-43E8-B574-33A94EAFCF59}" presName="parentText" presStyleLbl="node1" presStyleIdx="1" presStyleCnt="3">
        <dgm:presLayoutVars>
          <dgm:chMax val="0"/>
          <dgm:bulletEnabled val="1"/>
        </dgm:presLayoutVars>
      </dgm:prSet>
      <dgm:spPr/>
    </dgm:pt>
    <dgm:pt modelId="{D1932CA6-3E56-4771-8860-0DDE5343AE96}" type="pres">
      <dgm:prSet presAssocID="{92E27FF0-2727-43E8-B574-33A94EAFCF59}" presName="negativeSpace" presStyleCnt="0"/>
      <dgm:spPr/>
    </dgm:pt>
    <dgm:pt modelId="{E6C8BB7A-0534-438B-AEDC-6C64544F45BF}" type="pres">
      <dgm:prSet presAssocID="{92E27FF0-2727-43E8-B574-33A94EAFCF59}" presName="childText" presStyleLbl="conFgAcc1" presStyleIdx="1" presStyleCnt="3">
        <dgm:presLayoutVars>
          <dgm:bulletEnabled val="1"/>
        </dgm:presLayoutVars>
      </dgm:prSet>
      <dgm:spPr/>
    </dgm:pt>
    <dgm:pt modelId="{6156FC2B-303D-4453-8C99-FD3B27B1AAD6}" type="pres">
      <dgm:prSet presAssocID="{959A2FBF-C485-409C-88A6-9C861FA25D34}" presName="spaceBetweenRectangles" presStyleCnt="0"/>
      <dgm:spPr/>
    </dgm:pt>
    <dgm:pt modelId="{625C7144-D1BF-46AC-8CDB-511D4DEB8189}" type="pres">
      <dgm:prSet presAssocID="{C6B8719D-49B2-4172-8658-5D482C19C0B6}" presName="parentLin" presStyleCnt="0"/>
      <dgm:spPr/>
    </dgm:pt>
    <dgm:pt modelId="{A4082752-F891-4D2F-82AB-C353D91EAC44}" type="pres">
      <dgm:prSet presAssocID="{C6B8719D-49B2-4172-8658-5D482C19C0B6}" presName="parentLeftMargin" presStyleLbl="node1" presStyleIdx="1" presStyleCnt="3"/>
      <dgm:spPr/>
    </dgm:pt>
    <dgm:pt modelId="{613C7B65-9BF9-4C13-9C44-EC8059FABCFC}" type="pres">
      <dgm:prSet presAssocID="{C6B8719D-49B2-4172-8658-5D482C19C0B6}" presName="parentText" presStyleLbl="node1" presStyleIdx="2" presStyleCnt="3">
        <dgm:presLayoutVars>
          <dgm:chMax val="0"/>
          <dgm:bulletEnabled val="1"/>
        </dgm:presLayoutVars>
      </dgm:prSet>
      <dgm:spPr/>
    </dgm:pt>
    <dgm:pt modelId="{1E82C67D-F75C-4C9E-804D-B8B7158E293D}" type="pres">
      <dgm:prSet presAssocID="{C6B8719D-49B2-4172-8658-5D482C19C0B6}" presName="negativeSpace" presStyleCnt="0"/>
      <dgm:spPr/>
    </dgm:pt>
    <dgm:pt modelId="{5E05DD6B-CE8F-4553-A704-24C6412AD3F4}" type="pres">
      <dgm:prSet presAssocID="{C6B8719D-49B2-4172-8658-5D482C19C0B6}" presName="childText" presStyleLbl="conFgAcc1" presStyleIdx="2" presStyleCnt="3">
        <dgm:presLayoutVars>
          <dgm:bulletEnabled val="1"/>
        </dgm:presLayoutVars>
      </dgm:prSet>
      <dgm:spPr/>
    </dgm:pt>
  </dgm:ptLst>
  <dgm:cxnLst>
    <dgm:cxn modelId="{5DEB2500-916E-47EB-A8E4-66CD16968008}" type="presOf" srcId="{92E27FF0-2727-43E8-B574-33A94EAFCF59}" destId="{D718800F-B91A-4FA8-ADF0-4469C27A51E9}" srcOrd="1" destOrd="0" presId="urn:microsoft.com/office/officeart/2005/8/layout/list1"/>
    <dgm:cxn modelId="{D245DB0E-5449-46EC-83A0-4E36C9358714}" type="presOf" srcId="{F1FFB22E-2010-44FD-9774-7B44C857CE79}" destId="{E6C8BB7A-0534-438B-AEDC-6C64544F45BF}" srcOrd="0" destOrd="1" presId="urn:microsoft.com/office/officeart/2005/8/layout/list1"/>
    <dgm:cxn modelId="{21514418-A876-41B2-B2FA-57705C89106F}" srcId="{C6B8719D-49B2-4172-8658-5D482C19C0B6}" destId="{EA219DC4-E1DC-4426-8A99-A799DC3A3DA3}" srcOrd="1" destOrd="0" parTransId="{28EA6E7A-6656-49CA-A8A0-5623D8B06824}" sibTransId="{C9ED1E94-0411-4412-9106-E3AEA9E9C6CF}"/>
    <dgm:cxn modelId="{01C1CC1D-CEA4-4453-A95B-23369E062225}" type="presOf" srcId="{FD973B0C-4A7A-4C00-A4C7-B816E3054C15}" destId="{E6C8BB7A-0534-438B-AEDC-6C64544F45BF}" srcOrd="0" destOrd="2" presId="urn:microsoft.com/office/officeart/2005/8/layout/list1"/>
    <dgm:cxn modelId="{CFE36C26-927B-40F6-81BB-B31564CEF914}" type="presOf" srcId="{C6B8719D-49B2-4172-8658-5D482C19C0B6}" destId="{A4082752-F891-4D2F-82AB-C353D91EAC44}" srcOrd="0" destOrd="0" presId="urn:microsoft.com/office/officeart/2005/8/layout/list1"/>
    <dgm:cxn modelId="{059E1427-BEF1-4002-A524-85E288C3BB12}" type="presOf" srcId="{A092EF33-F2CE-4597-A0B3-876B5BD9D50C}" destId="{800F4A16-3158-4D5C-9D44-E0561A4FBE7E}" srcOrd="0" destOrd="0" presId="urn:microsoft.com/office/officeart/2005/8/layout/list1"/>
    <dgm:cxn modelId="{5F94563C-9FB0-4524-97E2-9D604E26C651}" srcId="{C917C48C-AF95-4770-901E-CEF659FDC6D3}" destId="{92E27FF0-2727-43E8-B574-33A94EAFCF59}" srcOrd="1" destOrd="0" parTransId="{CAA5E1DA-9613-41C5-B632-A7EBA4234991}" sibTransId="{959A2FBF-C485-409C-88A6-9C861FA25D34}"/>
    <dgm:cxn modelId="{F3383F5F-72D7-4D9E-A4AA-4D068D0107BE}" type="presOf" srcId="{92E27FF0-2727-43E8-B574-33A94EAFCF59}" destId="{5962C6D0-CC3E-42AB-83EC-773D66121B75}" srcOrd="0" destOrd="0" presId="urn:microsoft.com/office/officeart/2005/8/layout/list1"/>
    <dgm:cxn modelId="{D3CFAC44-B46A-44AD-8929-BA4D8EE95710}" srcId="{C917C48C-AF95-4770-901E-CEF659FDC6D3}" destId="{C6B8719D-49B2-4172-8658-5D482C19C0B6}" srcOrd="2" destOrd="0" parTransId="{6A51B78D-739C-4A17-A139-1022A285401E}" sibTransId="{958591C8-BF33-4955-B849-3C1200053FED}"/>
    <dgm:cxn modelId="{1043404E-16E9-4B30-8A6A-C870867B4C62}" srcId="{E208F6A0-D7D1-4805-BDDB-C06B2246BA0E}" destId="{72C21E71-CF9B-41FD-9CB5-07E0AB76D5B4}" srcOrd="1" destOrd="0" parTransId="{7A5ABAC1-01ED-40B0-AA28-5B8956C755F0}" sibTransId="{A10A0E16-205E-4385-A877-28E6E00BB221}"/>
    <dgm:cxn modelId="{9BA3DB50-FD8B-4DE8-AD7C-62106C6BD755}" type="presOf" srcId="{AC51D4D8-994E-46E3-B4ED-086FABB47E3F}" destId="{E6C8BB7A-0534-438B-AEDC-6C64544F45BF}" srcOrd="0" destOrd="0" presId="urn:microsoft.com/office/officeart/2005/8/layout/list1"/>
    <dgm:cxn modelId="{2D7AC654-B466-42B1-9F3D-4749E33A0CFB}" srcId="{92E27FF0-2727-43E8-B574-33A94EAFCF59}" destId="{FD973B0C-4A7A-4C00-A4C7-B816E3054C15}" srcOrd="2" destOrd="0" parTransId="{C54EFB7C-546F-4E60-B6D1-CC3B0555EED0}" sibTransId="{0BB88045-C333-42B3-B12D-02CC8D8F5644}"/>
    <dgm:cxn modelId="{E1D7D157-7271-4CFF-BEA2-D4C244172589}" type="presOf" srcId="{C6B8719D-49B2-4172-8658-5D482C19C0B6}" destId="{613C7B65-9BF9-4C13-9C44-EC8059FABCFC}" srcOrd="1" destOrd="0" presId="urn:microsoft.com/office/officeart/2005/8/layout/list1"/>
    <dgm:cxn modelId="{1E7BAE9A-008D-4550-A197-821BE64C5A8F}" type="presOf" srcId="{72C21E71-CF9B-41FD-9CB5-07E0AB76D5B4}" destId="{800F4A16-3158-4D5C-9D44-E0561A4FBE7E}" srcOrd="0" destOrd="1" presId="urn:microsoft.com/office/officeart/2005/8/layout/list1"/>
    <dgm:cxn modelId="{345FEC9E-425F-4673-AD85-29A157B18009}" type="presOf" srcId="{E208F6A0-D7D1-4805-BDDB-C06B2246BA0E}" destId="{C3F8F06C-DA3A-4A18-BB2C-642523BC00A1}" srcOrd="0" destOrd="0" presId="urn:microsoft.com/office/officeart/2005/8/layout/list1"/>
    <dgm:cxn modelId="{3B6B31A0-D319-4728-933B-C4208D54915C}" type="presOf" srcId="{E208F6A0-D7D1-4805-BDDB-C06B2246BA0E}" destId="{1A121B89-8310-45B9-82F4-9ED90EACC2C1}" srcOrd="1" destOrd="0" presId="urn:microsoft.com/office/officeart/2005/8/layout/list1"/>
    <dgm:cxn modelId="{D11EA3AB-EE97-4BD6-B03A-A7DA72FC084B}" type="presOf" srcId="{EA219DC4-E1DC-4426-8A99-A799DC3A3DA3}" destId="{5E05DD6B-CE8F-4553-A704-24C6412AD3F4}" srcOrd="0" destOrd="1" presId="urn:microsoft.com/office/officeart/2005/8/layout/list1"/>
    <dgm:cxn modelId="{5B0B7DB6-3F0C-4CAD-B8CC-31B4705A9984}" type="presOf" srcId="{00A4414E-DFB9-4C3E-BC44-F0639E0B23DC}" destId="{5E05DD6B-CE8F-4553-A704-24C6412AD3F4}" srcOrd="0" destOrd="0" presId="urn:microsoft.com/office/officeart/2005/8/layout/list1"/>
    <dgm:cxn modelId="{569751BA-1458-48E9-AD21-B938AAEC625A}" type="presOf" srcId="{C917C48C-AF95-4770-901E-CEF659FDC6D3}" destId="{A2E65A5A-E7F0-4C62-AD8F-3167603F7DBE}" srcOrd="0" destOrd="0" presId="urn:microsoft.com/office/officeart/2005/8/layout/list1"/>
    <dgm:cxn modelId="{2113D6BB-BC2D-4563-9520-C3AD77875AF3}" srcId="{92E27FF0-2727-43E8-B574-33A94EAFCF59}" destId="{F1FFB22E-2010-44FD-9774-7B44C857CE79}" srcOrd="1" destOrd="0" parTransId="{3F6034B0-5606-458B-AE80-6F397A422A28}" sibTransId="{2D18C4DA-DEEF-4AC9-8BBE-DFA9BBB530E6}"/>
    <dgm:cxn modelId="{0C9F52D3-1A09-4721-AB09-343D14A9B42B}" srcId="{92E27FF0-2727-43E8-B574-33A94EAFCF59}" destId="{AC51D4D8-994E-46E3-B4ED-086FABB47E3F}" srcOrd="0" destOrd="0" parTransId="{8A9D7B65-2B58-42F3-86B8-3C04C39C53D5}" sibTransId="{2A56CFE6-C406-4363-A167-5654F8F1F560}"/>
    <dgm:cxn modelId="{EF76DEF9-7869-48D0-B99C-C020743F8288}" srcId="{C6B8719D-49B2-4172-8658-5D482C19C0B6}" destId="{00A4414E-DFB9-4C3E-BC44-F0639E0B23DC}" srcOrd="0" destOrd="0" parTransId="{8085C654-930A-4B14-A088-0080393410EB}" sibTransId="{DA0F243A-E309-4D6E-9C14-C3DED4F92D62}"/>
    <dgm:cxn modelId="{EB1EF2FB-BD0C-4DD7-A15B-30EB2E95D8C6}" srcId="{C917C48C-AF95-4770-901E-CEF659FDC6D3}" destId="{E208F6A0-D7D1-4805-BDDB-C06B2246BA0E}" srcOrd="0" destOrd="0" parTransId="{2424AC8D-96EA-4750-A321-0A027504EAA0}" sibTransId="{8158801C-F936-4009-AE5E-4082C079979C}"/>
    <dgm:cxn modelId="{492CFBFB-3793-43BB-84CC-E8BDEFB073E6}" srcId="{E208F6A0-D7D1-4805-BDDB-C06B2246BA0E}" destId="{A092EF33-F2CE-4597-A0B3-876B5BD9D50C}" srcOrd="0" destOrd="0" parTransId="{29637F59-93CB-4356-B731-93F43D1964CD}" sibTransId="{D935CC02-499F-49F1-8F35-352DB67B7179}"/>
    <dgm:cxn modelId="{0C131F36-61B7-4250-9E5B-2CF9755F1449}" type="presParOf" srcId="{A2E65A5A-E7F0-4C62-AD8F-3167603F7DBE}" destId="{42FED894-AC5F-402B-B04E-A2D07185C22E}" srcOrd="0" destOrd="0" presId="urn:microsoft.com/office/officeart/2005/8/layout/list1"/>
    <dgm:cxn modelId="{04A7C166-D457-4330-A2E9-CED15DB23051}" type="presParOf" srcId="{42FED894-AC5F-402B-B04E-A2D07185C22E}" destId="{C3F8F06C-DA3A-4A18-BB2C-642523BC00A1}" srcOrd="0" destOrd="0" presId="urn:microsoft.com/office/officeart/2005/8/layout/list1"/>
    <dgm:cxn modelId="{6B61E71E-6DD5-40B2-97A2-746BB7E5A640}" type="presParOf" srcId="{42FED894-AC5F-402B-B04E-A2D07185C22E}" destId="{1A121B89-8310-45B9-82F4-9ED90EACC2C1}" srcOrd="1" destOrd="0" presId="urn:microsoft.com/office/officeart/2005/8/layout/list1"/>
    <dgm:cxn modelId="{58444CBF-C4E8-4330-9883-0ADA4C116DB8}" type="presParOf" srcId="{A2E65A5A-E7F0-4C62-AD8F-3167603F7DBE}" destId="{43EEACDB-1BDC-4D34-8C9D-BD2D044B8527}" srcOrd="1" destOrd="0" presId="urn:microsoft.com/office/officeart/2005/8/layout/list1"/>
    <dgm:cxn modelId="{2E582B04-D96A-4355-AB14-3BFDAD326D92}" type="presParOf" srcId="{A2E65A5A-E7F0-4C62-AD8F-3167603F7DBE}" destId="{800F4A16-3158-4D5C-9D44-E0561A4FBE7E}" srcOrd="2" destOrd="0" presId="urn:microsoft.com/office/officeart/2005/8/layout/list1"/>
    <dgm:cxn modelId="{5B344101-91ED-432A-803B-58B4FE127FA7}" type="presParOf" srcId="{A2E65A5A-E7F0-4C62-AD8F-3167603F7DBE}" destId="{72A9E074-61CE-4F66-BBA8-946D3AE9C7F4}" srcOrd="3" destOrd="0" presId="urn:microsoft.com/office/officeart/2005/8/layout/list1"/>
    <dgm:cxn modelId="{06BBC60C-CF16-421E-8F45-62134CD01C24}" type="presParOf" srcId="{A2E65A5A-E7F0-4C62-AD8F-3167603F7DBE}" destId="{0FD25082-60E6-4FCC-AFAE-6B3D1357F468}" srcOrd="4" destOrd="0" presId="urn:microsoft.com/office/officeart/2005/8/layout/list1"/>
    <dgm:cxn modelId="{EFBAC2DD-0B8E-4CFA-A5BB-F145005F3CED}" type="presParOf" srcId="{0FD25082-60E6-4FCC-AFAE-6B3D1357F468}" destId="{5962C6D0-CC3E-42AB-83EC-773D66121B75}" srcOrd="0" destOrd="0" presId="urn:microsoft.com/office/officeart/2005/8/layout/list1"/>
    <dgm:cxn modelId="{19117B3C-6F25-41DA-B9CB-E1AEB1AF765B}" type="presParOf" srcId="{0FD25082-60E6-4FCC-AFAE-6B3D1357F468}" destId="{D718800F-B91A-4FA8-ADF0-4469C27A51E9}" srcOrd="1" destOrd="0" presId="urn:microsoft.com/office/officeart/2005/8/layout/list1"/>
    <dgm:cxn modelId="{3A7066D9-4492-44A8-B45C-23AAB22412D5}" type="presParOf" srcId="{A2E65A5A-E7F0-4C62-AD8F-3167603F7DBE}" destId="{D1932CA6-3E56-4771-8860-0DDE5343AE96}" srcOrd="5" destOrd="0" presId="urn:microsoft.com/office/officeart/2005/8/layout/list1"/>
    <dgm:cxn modelId="{57175A32-0B7E-4E8B-9980-05E519BFA51A}" type="presParOf" srcId="{A2E65A5A-E7F0-4C62-AD8F-3167603F7DBE}" destId="{E6C8BB7A-0534-438B-AEDC-6C64544F45BF}" srcOrd="6" destOrd="0" presId="urn:microsoft.com/office/officeart/2005/8/layout/list1"/>
    <dgm:cxn modelId="{2B0EE0D4-47AE-458F-9265-7D49A3A43359}" type="presParOf" srcId="{A2E65A5A-E7F0-4C62-AD8F-3167603F7DBE}" destId="{6156FC2B-303D-4453-8C99-FD3B27B1AAD6}" srcOrd="7" destOrd="0" presId="urn:microsoft.com/office/officeart/2005/8/layout/list1"/>
    <dgm:cxn modelId="{E4208869-7944-4FE1-9AF3-797E5B152930}" type="presParOf" srcId="{A2E65A5A-E7F0-4C62-AD8F-3167603F7DBE}" destId="{625C7144-D1BF-46AC-8CDB-511D4DEB8189}" srcOrd="8" destOrd="0" presId="urn:microsoft.com/office/officeart/2005/8/layout/list1"/>
    <dgm:cxn modelId="{FE665F9B-20D8-4220-8A4E-855F0F0F0B12}" type="presParOf" srcId="{625C7144-D1BF-46AC-8CDB-511D4DEB8189}" destId="{A4082752-F891-4D2F-82AB-C353D91EAC44}" srcOrd="0" destOrd="0" presId="urn:microsoft.com/office/officeart/2005/8/layout/list1"/>
    <dgm:cxn modelId="{5D46D65F-98F7-48B4-9E7E-77D193885A9F}" type="presParOf" srcId="{625C7144-D1BF-46AC-8CDB-511D4DEB8189}" destId="{613C7B65-9BF9-4C13-9C44-EC8059FABCFC}" srcOrd="1" destOrd="0" presId="urn:microsoft.com/office/officeart/2005/8/layout/list1"/>
    <dgm:cxn modelId="{650A6F7F-5AC5-406E-99ED-E2EA10D78EC4}" type="presParOf" srcId="{A2E65A5A-E7F0-4C62-AD8F-3167603F7DBE}" destId="{1E82C67D-F75C-4C9E-804D-B8B7158E293D}" srcOrd="9" destOrd="0" presId="urn:microsoft.com/office/officeart/2005/8/layout/list1"/>
    <dgm:cxn modelId="{701081B0-75EC-444F-A812-30CE5CE184BB}" type="presParOf" srcId="{A2E65A5A-E7F0-4C62-AD8F-3167603F7DBE}" destId="{5E05DD6B-CE8F-4553-A704-24C6412AD3F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A5371-8FAC-496A-B884-0058D179810E}">
      <dsp:nvSpPr>
        <dsp:cNvPr id="0" name=""/>
        <dsp:cNvSpPr/>
      </dsp:nvSpPr>
      <dsp:spPr>
        <a:xfrm>
          <a:off x="0" y="516734"/>
          <a:ext cx="4240510" cy="48748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9111" tIns="437388" rIns="329111" bIns="149352" numCol="1" spcCol="1270" anchor="t" anchorCtr="0">
          <a:noAutofit/>
        </a:bodyPr>
        <a:lstStyle/>
        <a:p>
          <a:pPr marL="228600" lvl="1" indent="-228600" algn="l" defTabSz="933450">
            <a:lnSpc>
              <a:spcPct val="90000"/>
            </a:lnSpc>
            <a:spcBef>
              <a:spcPct val="0"/>
            </a:spcBef>
            <a:spcAft>
              <a:spcPct val="15000"/>
            </a:spcAft>
            <a:buChar char="••"/>
          </a:pPr>
          <a:r>
            <a:rPr lang="ru-RU" sz="2100" kern="1200" dirty="0"/>
            <a:t>inlet: Задаем скорость потока воды и частиц песка</a:t>
          </a:r>
          <a:br>
            <a:rPr lang="ru-RU" sz="2100" kern="1200" dirty="0"/>
          </a:br>
          <a:r>
            <a:rPr lang="ru-RU" sz="2100" kern="1200" dirty="0"/>
            <a:t>(</a:t>
          </a:r>
          <a14:m xmlns:a14="http://schemas.microsoft.com/office/drawing/2010/main">
            <m:oMath xmlns:m="http://schemas.openxmlformats.org/officeDocument/2006/math">
              <m:r>
                <a:rPr lang="en-US" sz="2100" i="1" kern="1200">
                  <a:latin typeface="Cambria Math" panose="02040503050406030204" pitchFamily="18" charset="0"/>
                </a:rPr>
                <m:t>𝑣</m:t>
              </m:r>
              <m:r>
                <a:rPr lang="en-US" sz="2100" i="1" kern="1200">
                  <a:latin typeface="Cambria Math" panose="02040503050406030204" pitchFamily="18" charset="0"/>
                </a:rPr>
                <m:t>=30 </m:t>
              </m:r>
            </m:oMath>
          </a14:m>
          <a:r>
            <a:rPr lang="ru-RU" sz="2100" kern="1200" dirty="0"/>
            <a:t>м/с), направленна по нормали. </a:t>
          </a:r>
        </a:p>
        <a:p>
          <a:pPr marL="228600" lvl="1" indent="-228600" algn="l" defTabSz="933450">
            <a:lnSpc>
              <a:spcPct val="90000"/>
            </a:lnSpc>
            <a:spcBef>
              <a:spcPct val="0"/>
            </a:spcBef>
            <a:spcAft>
              <a:spcPct val="15000"/>
            </a:spcAft>
            <a:buChar char="••"/>
          </a:pPr>
          <a:r>
            <a:rPr lang="ru-RU" sz="2100" kern="1200" dirty="0"/>
            <a:t>outlet: открытая граница </a:t>
          </a:r>
          <a:r>
            <a:rPr lang="en-US" sz="2100" kern="1200" dirty="0"/>
            <a:t>(</a:t>
          </a:r>
          <a14:m xmlns:a14="http://schemas.microsoft.com/office/drawing/2010/main">
            <m:oMath xmlns:m="http://schemas.openxmlformats.org/officeDocument/2006/math">
              <m:r>
                <a:rPr lang="en-US" sz="2100" i="1" kern="1200">
                  <a:latin typeface="Cambria Math" panose="02040503050406030204" pitchFamily="18" charset="0"/>
                </a:rPr>
                <m:t>𝑝</m:t>
              </m:r>
              <m:r>
                <a:rPr lang="en-US" sz="2100" i="1" kern="1200">
                  <a:latin typeface="Cambria Math" panose="02040503050406030204" pitchFamily="18" charset="0"/>
                </a:rPr>
                <m:t>=0 </m:t>
              </m:r>
            </m:oMath>
          </a14:m>
          <a:r>
            <a:rPr lang="en-US" sz="2100" kern="1200" dirty="0"/>
            <a:t>Pa).</a:t>
          </a:r>
          <a:endParaRPr lang="ru-RU" sz="2100" kern="1200" dirty="0"/>
        </a:p>
        <a:p>
          <a:pPr marL="228600" lvl="1" indent="-228600" algn="l" defTabSz="933450">
            <a:lnSpc>
              <a:spcPct val="90000"/>
            </a:lnSpc>
            <a:spcBef>
              <a:spcPct val="0"/>
            </a:spcBef>
            <a:spcAft>
              <a:spcPct val="15000"/>
            </a:spcAft>
            <a:buChar char="••"/>
          </a:pPr>
          <a:r>
            <a:rPr lang="ru-RU" sz="2100" kern="1200" dirty="0"/>
            <a:t>ego:  непроницаемая стенка, условие на эрозийный износ.</a:t>
          </a:r>
        </a:p>
        <a:p>
          <a:pPr marL="228600" lvl="1" indent="-228600" algn="l" defTabSz="933450">
            <a:lnSpc>
              <a:spcPct val="90000"/>
            </a:lnSpc>
            <a:spcBef>
              <a:spcPct val="0"/>
            </a:spcBef>
            <a:spcAft>
              <a:spcPct val="15000"/>
            </a:spcAft>
            <a:buChar char="••"/>
          </a:pPr>
          <a:r>
            <a:rPr lang="ru-RU" sz="2100" kern="1200" dirty="0"/>
            <a:t>wall: непроницаемая стенка.</a:t>
          </a:r>
          <a:r>
            <a:rPr lang="en-US" sz="2100" kern="1200" dirty="0"/>
            <a:t> </a:t>
          </a:r>
          <a:endParaRPr lang="ru-RU" sz="2100" kern="1200" dirty="0"/>
        </a:p>
        <a:p>
          <a:pPr marL="228600" lvl="1" indent="-228600" algn="l" defTabSz="933450">
            <a:lnSpc>
              <a:spcPct val="90000"/>
            </a:lnSpc>
            <a:spcBef>
              <a:spcPct val="0"/>
            </a:spcBef>
            <a:spcAft>
              <a:spcPct val="15000"/>
            </a:spcAft>
            <a:buChar char="••"/>
          </a:pPr>
          <a:r>
            <a:rPr lang="en-US" sz="2100" kern="1200" dirty="0"/>
            <a:t>axis: </a:t>
          </a:r>
          <a:r>
            <a:rPr lang="ru-RU" sz="2100" kern="1200" dirty="0"/>
            <a:t>ось вращательной симметрии (только для 2</a:t>
          </a:r>
          <a:r>
            <a:rPr lang="en-US" sz="2100" kern="1200" dirty="0"/>
            <a:t>D</a:t>
          </a:r>
          <a:r>
            <a:rPr lang="ru-RU" sz="2100" kern="1200" dirty="0"/>
            <a:t>). </a:t>
          </a:r>
        </a:p>
      </dsp:txBody>
      <dsp:txXfrm>
        <a:off x="0" y="516734"/>
        <a:ext cx="4240510" cy="4874824"/>
      </dsp:txXfrm>
    </dsp:sp>
    <dsp:sp modelId="{69360F4C-EC4F-4058-B341-812287EADA10}">
      <dsp:nvSpPr>
        <dsp:cNvPr id="0" name=""/>
        <dsp:cNvSpPr/>
      </dsp:nvSpPr>
      <dsp:spPr>
        <a:xfrm>
          <a:off x="252929" y="188117"/>
          <a:ext cx="2968357"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197" tIns="0" rIns="112197" bIns="0" numCol="1" spcCol="1270" anchor="ctr" anchorCtr="0">
          <a:noAutofit/>
        </a:bodyPr>
        <a:lstStyle/>
        <a:p>
          <a:pPr lvl="0" algn="l" defTabSz="933450">
            <a:lnSpc>
              <a:spcPct val="90000"/>
            </a:lnSpc>
            <a:spcBef>
              <a:spcPct val="0"/>
            </a:spcBef>
            <a:spcAft>
              <a:spcPct val="35000"/>
            </a:spcAft>
          </a:pPr>
          <a:r>
            <a:rPr lang="ru-RU" sz="2100" kern="1200" dirty="0"/>
            <a:t>Граничные условия:</a:t>
          </a:r>
        </a:p>
      </dsp:txBody>
      <dsp:txXfrm>
        <a:off x="283191" y="218379"/>
        <a:ext cx="2907833"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F4A16-3158-4D5C-9D44-E0561A4FBE7E}">
      <dsp:nvSpPr>
        <dsp:cNvPr id="0" name=""/>
        <dsp:cNvSpPr/>
      </dsp:nvSpPr>
      <dsp:spPr>
        <a:xfrm>
          <a:off x="0" y="337651"/>
          <a:ext cx="4845049" cy="1256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6030" tIns="437388" rIns="376030" bIns="149352" numCol="1" spcCol="1270" anchor="t" anchorCtr="0">
          <a:noAutofit/>
        </a:bodyPr>
        <a:lstStyle/>
        <a:p>
          <a:pPr marL="228600" lvl="1" indent="-228600" algn="l" defTabSz="933450">
            <a:lnSpc>
              <a:spcPct val="90000"/>
            </a:lnSpc>
            <a:spcBef>
              <a:spcPct val="0"/>
            </a:spcBef>
            <a:spcAft>
              <a:spcPct val="15000"/>
            </a:spcAft>
            <a:buChar char="••"/>
          </a:pPr>
          <a14:m xmlns:a14="http://schemas.microsoft.com/office/drawing/2010/main">
            <m:oMath xmlns:m="http://schemas.openxmlformats.org/officeDocument/2006/math">
              <m:r>
                <a:rPr lang="ru-RU" sz="2100" i="1" kern="1200" dirty="0" smtClean="0">
                  <a:latin typeface="Cambria Math" panose="02040503050406030204" pitchFamily="18" charset="0"/>
                </a:rPr>
                <m:t>𝜌</m:t>
              </m:r>
              <m:r>
                <a:rPr lang="en-US" sz="2100" b="0" i="1" kern="1200" dirty="0" smtClean="0">
                  <a:latin typeface="Cambria Math" panose="02040503050406030204" pitchFamily="18" charset="0"/>
                </a:rPr>
                <m:t>= </m:t>
              </m:r>
              <m:r>
                <a:rPr lang="ru-RU" sz="2100" i="1" kern="1200" dirty="0" smtClean="0">
                  <a:latin typeface="Cambria Math" panose="02040503050406030204" pitchFamily="18" charset="0"/>
                </a:rPr>
                <m:t>998.2</m:t>
              </m:r>
              <m:r>
                <a:rPr lang="ru-RU" sz="2100" b="0" i="1" kern="1200" dirty="0" smtClean="0">
                  <a:latin typeface="Cambria Math" panose="02040503050406030204" pitchFamily="18" charset="0"/>
                </a:rPr>
                <m:t> кг/</m:t>
              </m:r>
              <m:sSup>
                <m:sSupPr>
                  <m:ctrlPr>
                    <a:rPr lang="en-US" sz="2100" i="1" kern="1200" dirty="0" smtClean="0">
                      <a:latin typeface="Cambria Math" charset="0"/>
                    </a:rPr>
                  </m:ctrlPr>
                </m:sSupPr>
                <m:e>
                  <m:r>
                    <a:rPr lang="ru-RU" sz="2100" i="1" kern="1200" dirty="0" smtClean="0">
                      <a:latin typeface="Cambria Math" panose="02040503050406030204" pitchFamily="18" charset="0"/>
                    </a:rPr>
                    <m:t>м</m:t>
                  </m:r>
                </m:e>
                <m:sup>
                  <m:r>
                    <a:rPr lang="ru-RU" sz="2100" i="1" kern="1200" dirty="0" smtClean="0">
                      <a:latin typeface="Cambria Math" panose="02040503050406030204" pitchFamily="18" charset="0"/>
                    </a:rPr>
                    <m:t>3</m:t>
                  </m:r>
                </m:sup>
              </m:sSup>
            </m:oMath>
          </a14:m>
          <a:endParaRPr lang="ru-RU" sz="2100" kern="1200" dirty="0"/>
        </a:p>
        <a:p>
          <a:pPr marL="228600" lvl="1" indent="-228600" algn="l" defTabSz="933450">
            <a:lnSpc>
              <a:spcPct val="90000"/>
            </a:lnSpc>
            <a:spcBef>
              <a:spcPct val="0"/>
            </a:spcBef>
            <a:spcAft>
              <a:spcPct val="15000"/>
            </a:spcAft>
            <a:buChar char="••"/>
          </a:pPr>
          <a14:m xmlns:a14="http://schemas.microsoft.com/office/drawing/2010/main">
            <m:oMath xmlns:m="http://schemas.openxmlformats.org/officeDocument/2006/math">
              <m:r>
                <a:rPr lang="ru-RU" sz="2100" i="1" kern="1200" dirty="0" smtClean="0">
                  <a:latin typeface="Cambria Math" panose="02040503050406030204" pitchFamily="18" charset="0"/>
                </a:rPr>
                <m:t>µ = 0.001003 кг</m:t>
              </m:r>
              <m:r>
                <a:rPr lang="ru-RU" sz="2100" b="0" i="1" kern="1200" dirty="0" smtClean="0">
                  <a:latin typeface="Cambria Math" panose="02040503050406030204" pitchFamily="18" charset="0"/>
                </a:rPr>
                <m:t>/</m:t>
              </m:r>
              <m:r>
                <a:rPr lang="ru-RU" sz="2100" i="1" kern="1200" dirty="0" smtClean="0">
                  <a:latin typeface="Cambria Math" panose="02040503050406030204" pitchFamily="18" charset="0"/>
                </a:rPr>
                <m:t>м⦁с</m:t>
              </m:r>
            </m:oMath>
          </a14:m>
          <a:endParaRPr lang="ru-RU" sz="2100" kern="1200" dirty="0"/>
        </a:p>
      </dsp:txBody>
      <dsp:txXfrm>
        <a:off x="0" y="337651"/>
        <a:ext cx="4845049" cy="1256850"/>
      </dsp:txXfrm>
    </dsp:sp>
    <dsp:sp modelId="{1A121B89-8310-45B9-82F4-9ED90EACC2C1}">
      <dsp:nvSpPr>
        <dsp:cNvPr id="0" name=""/>
        <dsp:cNvSpPr/>
      </dsp:nvSpPr>
      <dsp:spPr>
        <a:xfrm>
          <a:off x="242252" y="27691"/>
          <a:ext cx="339153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192" tIns="0" rIns="128192" bIns="0" numCol="1" spcCol="1270" anchor="ctr" anchorCtr="0">
          <a:noAutofit/>
        </a:bodyPr>
        <a:lstStyle/>
        <a:p>
          <a:pPr lvl="0" algn="l" defTabSz="933450">
            <a:lnSpc>
              <a:spcPct val="90000"/>
            </a:lnSpc>
            <a:spcBef>
              <a:spcPct val="0"/>
            </a:spcBef>
            <a:spcAft>
              <a:spcPct val="35000"/>
            </a:spcAft>
          </a:pPr>
          <a:r>
            <a:rPr lang="ru-RU" sz="2100" kern="1200" dirty="0"/>
            <a:t>Непрерывная фаза</a:t>
          </a:r>
        </a:p>
      </dsp:txBody>
      <dsp:txXfrm>
        <a:off x="272514" y="57953"/>
        <a:ext cx="3331011" cy="559396"/>
      </dsp:txXfrm>
    </dsp:sp>
    <dsp:sp modelId="{E6C8BB7A-0534-438B-AEDC-6C64544F45BF}">
      <dsp:nvSpPr>
        <dsp:cNvPr id="0" name=""/>
        <dsp:cNvSpPr/>
      </dsp:nvSpPr>
      <dsp:spPr>
        <a:xfrm>
          <a:off x="0" y="2017861"/>
          <a:ext cx="4845049" cy="158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6030" tIns="437388" rIns="376030" bIns="149352" numCol="1" spcCol="1270" anchor="t" anchorCtr="0">
          <a:noAutofit/>
        </a:bodyPr>
        <a:lstStyle/>
        <a:p>
          <a:pPr marL="228600" lvl="1" indent="-228600" algn="l" defTabSz="933450">
            <a:lnSpc>
              <a:spcPct val="90000"/>
            </a:lnSpc>
            <a:spcBef>
              <a:spcPct val="0"/>
            </a:spcBef>
            <a:spcAft>
              <a:spcPct val="15000"/>
            </a:spcAft>
            <a:buChar char="••"/>
          </a:pPr>
          <a14:m xmlns:a14="http://schemas.microsoft.com/office/drawing/2010/main">
            <m:oMath xmlns:m="http://schemas.openxmlformats.org/officeDocument/2006/math">
              <m:r>
                <a:rPr lang="ru-RU" sz="2100" i="1" kern="1200" dirty="0" smtClean="0">
                  <a:latin typeface="Cambria Math" panose="02040503050406030204" pitchFamily="18" charset="0"/>
                </a:rPr>
                <m:t>𝜌</m:t>
              </m:r>
              <m:r>
                <a:rPr lang="en-US" sz="2100" b="0" i="1" kern="1200" dirty="0" smtClean="0">
                  <a:latin typeface="Cambria Math" panose="02040503050406030204" pitchFamily="18" charset="0"/>
                </a:rPr>
                <m:t>= </m:t>
              </m:r>
              <m:r>
                <a:rPr lang="ru-RU" sz="2100" i="1" kern="1200" dirty="0" smtClean="0">
                  <a:latin typeface="Cambria Math" panose="02040503050406030204" pitchFamily="18" charset="0"/>
                </a:rPr>
                <m:t>2400</m:t>
              </m:r>
              <m:r>
                <a:rPr lang="ru-RU" sz="2100" b="0" i="1" kern="1200" dirty="0" smtClean="0">
                  <a:latin typeface="Cambria Math" panose="02040503050406030204" pitchFamily="18" charset="0"/>
                </a:rPr>
                <m:t> кг/</m:t>
              </m:r>
              <m:sSup>
                <m:sSupPr>
                  <m:ctrlPr>
                    <a:rPr lang="en-US" sz="2100" i="1" kern="1200" dirty="0" smtClean="0">
                      <a:latin typeface="Cambria Math" charset="0"/>
                    </a:rPr>
                  </m:ctrlPr>
                </m:sSupPr>
                <m:e>
                  <m:r>
                    <a:rPr lang="ru-RU" sz="2100" i="1" kern="1200" dirty="0" smtClean="0">
                      <a:latin typeface="Cambria Math" panose="02040503050406030204" pitchFamily="18" charset="0"/>
                    </a:rPr>
                    <m:t>м</m:t>
                  </m:r>
                </m:e>
                <m:sup>
                  <m:r>
                    <a:rPr lang="ru-RU" sz="2100" i="1" kern="1200" dirty="0" smtClean="0">
                      <a:latin typeface="Cambria Math" panose="02040503050406030204" pitchFamily="18" charset="0"/>
                    </a:rPr>
                    <m:t>3</m:t>
                  </m:r>
                </m:sup>
              </m:sSup>
            </m:oMath>
          </a14:m>
          <a:endParaRPr lang="ru-RU" sz="2100" kern="1200" dirty="0"/>
        </a:p>
        <a:p>
          <a:pPr marL="228600" lvl="1" indent="-228600" algn="l" defTabSz="933450">
            <a:lnSpc>
              <a:spcPct val="90000"/>
            </a:lnSpc>
            <a:spcBef>
              <a:spcPct val="0"/>
            </a:spcBef>
            <a:spcAft>
              <a:spcPct val="15000"/>
            </a:spcAft>
            <a:buChar char="••"/>
          </a:pPr>
          <a14:m xmlns:a14="http://schemas.microsoft.com/office/drawing/2010/main">
            <m:oMath xmlns:m="http://schemas.openxmlformats.org/officeDocument/2006/math">
              <m:r>
                <a:rPr lang="en-US" sz="2100" i="1" kern="1200" dirty="0" smtClean="0">
                  <a:latin typeface="Cambria Math" panose="02040503050406030204" pitchFamily="18" charset="0"/>
                </a:rPr>
                <m:t>𝑑</m:t>
              </m:r>
              <m:r>
                <a:rPr lang="en-US" sz="2100" i="1" kern="1200" dirty="0" smtClean="0">
                  <a:latin typeface="Cambria Math" panose="02040503050406030204" pitchFamily="18" charset="0"/>
                </a:rPr>
                <m:t> = 210 ⦁ </m:t>
              </m:r>
              <m:sSup>
                <m:sSupPr>
                  <m:ctrlPr>
                    <a:rPr lang="en-US" sz="2100" i="1" kern="1200" dirty="0" smtClean="0">
                      <a:latin typeface="Cambria Math" charset="0"/>
                    </a:rPr>
                  </m:ctrlPr>
                </m:sSupPr>
                <m:e>
                  <m:r>
                    <a:rPr lang="en-US" sz="2100" i="1" kern="1200" dirty="0" smtClean="0">
                      <a:latin typeface="Cambria Math" panose="02040503050406030204" pitchFamily="18" charset="0"/>
                    </a:rPr>
                    <m:t>10</m:t>
                  </m:r>
                </m:e>
                <m:sup>
                  <m:r>
                    <a:rPr lang="en-US" sz="2100" i="1" kern="1200" dirty="0" smtClean="0">
                      <a:latin typeface="Cambria Math" panose="02040503050406030204" pitchFamily="18" charset="0"/>
                    </a:rPr>
                    <m:t>−6</m:t>
                  </m:r>
                </m:sup>
              </m:sSup>
              <m:r>
                <a:rPr lang="ru-RU" sz="2100" b="0" i="1" kern="1200" dirty="0" smtClean="0">
                  <a:latin typeface="Cambria Math" panose="02040503050406030204" pitchFamily="18" charset="0"/>
                </a:rPr>
                <m:t> </m:t>
              </m:r>
              <m:r>
                <a:rPr lang="ru-RU" sz="2100" i="1" kern="1200" dirty="0" smtClean="0">
                  <a:latin typeface="Cambria Math" panose="02040503050406030204" pitchFamily="18" charset="0"/>
                </a:rPr>
                <m:t>м</m:t>
              </m:r>
            </m:oMath>
          </a14:m>
          <a:endParaRPr lang="ru-RU" sz="2100" kern="1200" dirty="0"/>
        </a:p>
        <a:p>
          <a:pPr marL="228600" lvl="1" indent="-228600" algn="l" defTabSz="933450">
            <a:lnSpc>
              <a:spcPct val="90000"/>
            </a:lnSpc>
            <a:spcBef>
              <a:spcPct val="0"/>
            </a:spcBef>
            <a:spcAft>
              <a:spcPct val="15000"/>
            </a:spcAft>
            <a:buChar char="••"/>
          </a:pPr>
          <a14:m xmlns:a14="http://schemas.microsoft.com/office/drawing/2010/main">
            <m:oMath xmlns:m="http://schemas.openxmlformats.org/officeDocument/2006/math">
              <m:r>
                <m:rPr>
                  <m:sty m:val="p"/>
                </m:rPr>
                <a:rPr lang="el-GR" sz="2100" i="1" kern="1200" dirty="0" smtClean="0">
                  <a:latin typeface="Cambria Math" panose="02040503050406030204" pitchFamily="18" charset="0"/>
                </a:rPr>
                <m:t>φ</m:t>
              </m:r>
              <m:r>
                <a:rPr lang="ru-RU" sz="2100" i="1" kern="1200" dirty="0" smtClean="0">
                  <a:latin typeface="Cambria Math" panose="02040503050406030204" pitchFamily="18" charset="0"/>
                </a:rPr>
                <m:t>= 0.58</m:t>
              </m:r>
            </m:oMath>
          </a14:m>
          <a:endParaRPr lang="ru-RU" sz="2100" kern="1200" dirty="0"/>
        </a:p>
      </dsp:txBody>
      <dsp:txXfrm>
        <a:off x="0" y="2017861"/>
        <a:ext cx="4845049" cy="1587600"/>
      </dsp:txXfrm>
    </dsp:sp>
    <dsp:sp modelId="{D718800F-B91A-4FA8-ADF0-4469C27A51E9}">
      <dsp:nvSpPr>
        <dsp:cNvPr id="0" name=""/>
        <dsp:cNvSpPr/>
      </dsp:nvSpPr>
      <dsp:spPr>
        <a:xfrm>
          <a:off x="242252" y="1707901"/>
          <a:ext cx="339153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192" tIns="0" rIns="128192" bIns="0" numCol="1" spcCol="1270" anchor="ctr" anchorCtr="0">
          <a:noAutofit/>
        </a:bodyPr>
        <a:lstStyle/>
        <a:p>
          <a:pPr lvl="0" algn="l" defTabSz="933450">
            <a:lnSpc>
              <a:spcPct val="90000"/>
            </a:lnSpc>
            <a:spcBef>
              <a:spcPct val="0"/>
            </a:spcBef>
            <a:spcAft>
              <a:spcPct val="35000"/>
            </a:spcAft>
          </a:pPr>
          <a:r>
            <a:rPr lang="ru-RU" sz="2100" kern="1200" dirty="0"/>
            <a:t>Дискретная фаза</a:t>
          </a:r>
        </a:p>
      </dsp:txBody>
      <dsp:txXfrm>
        <a:off x="272514" y="1738163"/>
        <a:ext cx="3331011" cy="559396"/>
      </dsp:txXfrm>
    </dsp:sp>
    <dsp:sp modelId="{5E05DD6B-CE8F-4553-A704-24C6412AD3F4}">
      <dsp:nvSpPr>
        <dsp:cNvPr id="0" name=""/>
        <dsp:cNvSpPr/>
      </dsp:nvSpPr>
      <dsp:spPr>
        <a:xfrm>
          <a:off x="0" y="4028821"/>
          <a:ext cx="4845049" cy="1256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6030" tIns="437388" rIns="376030" bIns="149352" numCol="1" spcCol="1270" anchor="t" anchorCtr="0">
          <a:noAutofit/>
        </a:bodyPr>
        <a:lstStyle/>
        <a:p>
          <a:pPr marL="228600" lvl="1" indent="-228600" algn="l" defTabSz="933450">
            <a:lnSpc>
              <a:spcPct val="90000"/>
            </a:lnSpc>
            <a:spcBef>
              <a:spcPct val="0"/>
            </a:spcBef>
            <a:spcAft>
              <a:spcPct val="15000"/>
            </a:spcAft>
            <a:buChar char="••"/>
          </a:pPr>
          <a14:m xmlns:a14="http://schemas.microsoft.com/office/drawing/2010/main">
            <m:oMath xmlns:m="http://schemas.openxmlformats.org/officeDocument/2006/math">
              <m:r>
                <a:rPr lang="ru-RU" sz="2100" i="1" kern="1200" smtClean="0">
                  <a:latin typeface="Cambria Math" panose="02040503050406030204" pitchFamily="18" charset="0"/>
                </a:rPr>
                <m:t>𝜌</m:t>
              </m:r>
              <m:r>
                <a:rPr lang="en-US" sz="2100" b="0" i="1" kern="1200" smtClean="0">
                  <a:latin typeface="Cambria Math" panose="02040503050406030204" pitchFamily="18" charset="0"/>
                </a:rPr>
                <m:t>= </m:t>
              </m:r>
            </m:oMath>
          </a14:m>
          <a:r>
            <a:rPr lang="en-US" sz="2100" kern="1200" dirty="0"/>
            <a:t>7929 </a:t>
          </a:r>
          <a14:m xmlns:a14="http://schemas.microsoft.com/office/drawing/2010/main">
            <m:oMath xmlns:m="http://schemas.openxmlformats.org/officeDocument/2006/math">
              <m:r>
                <a:rPr lang="ru-RU" sz="2100" b="0" i="1" kern="1200" dirty="0" smtClean="0">
                  <a:latin typeface="Cambria Math" panose="02040503050406030204" pitchFamily="18" charset="0"/>
                </a:rPr>
                <m:t>кг/</m:t>
              </m:r>
              <m:sSup>
                <m:sSupPr>
                  <m:ctrlPr>
                    <a:rPr lang="en-US" sz="2100" i="1" kern="1200" dirty="0" smtClean="0">
                      <a:latin typeface="Cambria Math" charset="0"/>
                    </a:rPr>
                  </m:ctrlPr>
                </m:sSupPr>
                <m:e>
                  <m:r>
                    <a:rPr lang="ru-RU" sz="2100" i="1" kern="1200" dirty="0" smtClean="0">
                      <a:latin typeface="Cambria Math" panose="02040503050406030204" pitchFamily="18" charset="0"/>
                    </a:rPr>
                    <m:t>м</m:t>
                  </m:r>
                </m:e>
                <m:sup>
                  <m:r>
                    <a:rPr lang="ru-RU" sz="2100" i="1" kern="1200" dirty="0" smtClean="0">
                      <a:latin typeface="Cambria Math" panose="02040503050406030204" pitchFamily="18" charset="0"/>
                    </a:rPr>
                    <m:t>3</m:t>
                  </m:r>
                </m:sup>
              </m:sSup>
            </m:oMath>
          </a14:m>
          <a:endParaRPr lang="ru-RU" sz="2100" kern="1200" dirty="0"/>
        </a:p>
        <a:p>
          <a:pPr marL="228600" lvl="1" indent="-228600" algn="l" defTabSz="933450">
            <a:lnSpc>
              <a:spcPct val="90000"/>
            </a:lnSpc>
            <a:spcBef>
              <a:spcPct val="0"/>
            </a:spcBef>
            <a:spcAft>
              <a:spcPct val="15000"/>
            </a:spcAft>
            <a:buChar char="••"/>
          </a:pPr>
          <a14:m xmlns:a14="http://schemas.microsoft.com/office/drawing/2010/main">
            <m:oMath xmlns:m="http://schemas.openxmlformats.org/officeDocument/2006/math">
              <m:r>
                <a:rPr lang="en-US" sz="2100" i="1" kern="1200" dirty="0" smtClean="0">
                  <a:latin typeface="Cambria Math" panose="02040503050406030204" pitchFamily="18" charset="0"/>
                </a:rPr>
                <m:t>𝐻𝑣</m:t>
              </m:r>
              <m:r>
                <a:rPr lang="en-US" sz="2100" i="1" kern="1200" dirty="0" smtClean="0">
                  <a:latin typeface="Cambria Math" panose="02040503050406030204" pitchFamily="18" charset="0"/>
                </a:rPr>
                <m:t> = 1.96 ГПа</m:t>
              </m:r>
            </m:oMath>
          </a14:m>
          <a:endParaRPr lang="ru-RU" sz="2100" kern="1200" dirty="0"/>
        </a:p>
      </dsp:txBody>
      <dsp:txXfrm>
        <a:off x="0" y="4028821"/>
        <a:ext cx="4845049" cy="1256850"/>
      </dsp:txXfrm>
    </dsp:sp>
    <dsp:sp modelId="{613C7B65-9BF9-4C13-9C44-EC8059FABCFC}">
      <dsp:nvSpPr>
        <dsp:cNvPr id="0" name=""/>
        <dsp:cNvSpPr/>
      </dsp:nvSpPr>
      <dsp:spPr>
        <a:xfrm>
          <a:off x="242252" y="3718861"/>
          <a:ext cx="3391535"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192" tIns="0" rIns="128192" bIns="0" numCol="1" spcCol="1270" anchor="ctr" anchorCtr="0">
          <a:noAutofit/>
        </a:bodyPr>
        <a:lstStyle/>
        <a:p>
          <a:pPr lvl="0" algn="l" defTabSz="933450">
            <a:lnSpc>
              <a:spcPct val="90000"/>
            </a:lnSpc>
            <a:spcBef>
              <a:spcPct val="0"/>
            </a:spcBef>
            <a:spcAft>
              <a:spcPct val="35000"/>
            </a:spcAft>
          </a:pPr>
          <a:r>
            <a:rPr lang="ru-RU" sz="2100" kern="1200" dirty="0"/>
            <a:t>Испытуемая модель</a:t>
          </a:r>
        </a:p>
      </dsp:txBody>
      <dsp:txXfrm>
        <a:off x="272514" y="3749123"/>
        <a:ext cx="3331011"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14D16F-3EBB-452B-9E56-1FA6146A31FA}" type="datetimeFigureOut">
              <a:rPr lang="ru-RU" smtClean="0"/>
              <a:pPr/>
              <a:t>29.06.21</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E4723E3-8C19-4CDC-A8A3-93C6DBCD5429}" type="slidenum">
              <a:rPr lang="ru-RU" smtClean="0"/>
              <a:pPr/>
              <a:t>‹#›</a:t>
            </a:fld>
            <a:endParaRPr lang="ru-RU"/>
          </a:p>
        </p:txBody>
      </p:sp>
    </p:spTree>
    <p:extLst>
      <p:ext uri="{BB962C8B-B14F-4D97-AF65-F5344CB8AC3E}">
        <p14:creationId xmlns:p14="http://schemas.microsoft.com/office/powerpoint/2010/main" val="2465013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C1887DE-3F12-D74A-8FD6-D6755CBC1A56}" type="datetimeFigureOut">
              <a:rPr lang="ru-RU" smtClean="0"/>
              <a:pPr/>
              <a:t>29.06.21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64A7856-9170-C642-98B0-85246FD9BFF3}" type="slidenum">
              <a:rPr lang="ru-RU" smtClean="0"/>
              <a:pPr/>
              <a:t>‹#›</a:t>
            </a:fld>
            <a:endParaRPr lang="ru-RU"/>
          </a:p>
        </p:txBody>
      </p:sp>
    </p:spTree>
    <p:extLst>
      <p:ext uri="{BB962C8B-B14F-4D97-AF65-F5344CB8AC3E}">
        <p14:creationId xmlns:p14="http://schemas.microsoft.com/office/powerpoint/2010/main" val="16975758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ru-RU" b="0" i="0" dirty="0">
                <a:effectLst/>
                <a:latin typeface="Arial" panose="020B0604020202020204" pitchFamily="34" charset="0"/>
              </a:rPr>
              <a:t>Объемная доля частиц песка намного меньше по сравнению с объемной долей воды. Таким образом, частицы песка разбавляются в водной фазе.</a:t>
            </a:r>
          </a:p>
          <a:p>
            <a:r>
              <a:rPr lang="ru-RU" b="0" i="0" dirty="0">
                <a:effectLst/>
                <a:latin typeface="Arial" panose="020B0604020202020204" pitchFamily="34" charset="0"/>
              </a:rPr>
              <a:t>Для описания течения непрерывной фазы (жидкости) используется система уравнений Навье-Стокса, состоящая из трёх уравнений</a:t>
            </a:r>
            <a:r>
              <a:rPr lang="en-US" b="0" i="0" dirty="0">
                <a:effectLst/>
                <a:latin typeface="Arial" panose="020B0604020202020204" pitchFamily="34" charset="0"/>
              </a:rPr>
              <a:t>: </a:t>
            </a:r>
            <a:r>
              <a:rPr lang="ru-RU" b="0" i="0" dirty="0">
                <a:effectLst/>
                <a:latin typeface="Arial" panose="020B0604020202020204" pitchFamily="34" charset="0"/>
              </a:rPr>
              <a:t>неразрывности, количества движения и энергии.</a:t>
            </a:r>
          </a:p>
          <a:p>
            <a:pPr algn="l"/>
            <a:r>
              <a:rPr lang="ru-RU" b="0" i="0" dirty="0">
                <a:solidFill>
                  <a:srgbClr val="000000"/>
                </a:solidFill>
                <a:effectLst/>
                <a:latin typeface="Arial" panose="020B0604020202020204" pitchFamily="34" charset="0"/>
              </a:rPr>
              <a:t/>
            </a:r>
            <a:br>
              <a:rPr lang="ru-RU" b="0" i="0" dirty="0">
                <a:solidFill>
                  <a:srgbClr val="000000"/>
                </a:solidFill>
                <a:effectLst/>
                <a:latin typeface="Arial" panose="020B0604020202020204" pitchFamily="34" charset="0"/>
              </a:rPr>
            </a:br>
            <a:r>
              <a:rPr lang="el-GR" b="0" i="0" dirty="0">
                <a:solidFill>
                  <a:srgbClr val="000000"/>
                </a:solidFill>
                <a:effectLst/>
                <a:latin typeface="Arial" panose="020B0604020202020204" pitchFamily="34" charset="0"/>
              </a:rPr>
              <a:t>ρ- </a:t>
            </a:r>
            <a:r>
              <a:rPr lang="ru-RU" b="0" i="0" dirty="0">
                <a:solidFill>
                  <a:srgbClr val="000000"/>
                </a:solidFill>
                <a:effectLst/>
                <a:latin typeface="Arial" panose="020B0604020202020204" pitchFamily="34" charset="0"/>
              </a:rPr>
              <a:t>плотность воды,</a:t>
            </a:r>
            <a:r>
              <a:rPr lang="en-US" b="0" i="0" dirty="0">
                <a:solidFill>
                  <a:srgbClr val="000000"/>
                </a:solidFill>
                <a:effectLst/>
                <a:latin typeface="Arial" panose="020B0604020202020204" pitchFamily="34" charset="0"/>
              </a:rPr>
              <a:t> </a:t>
            </a:r>
            <a:r>
              <a:rPr lang="en-US" altLang="ko-KR" b="0" i="0" dirty="0">
                <a:solidFill>
                  <a:srgbClr val="000000"/>
                </a:solidFill>
                <a:effectLst/>
                <a:latin typeface="Arial" panose="020B0604020202020204" pitchFamily="34" charset="0"/>
              </a:rPr>
              <a:t>u - </a:t>
            </a:r>
            <a:r>
              <a:rPr lang="ru-RU" b="0" i="0" dirty="0">
                <a:solidFill>
                  <a:srgbClr val="000000"/>
                </a:solidFill>
                <a:effectLst/>
                <a:latin typeface="Arial" panose="020B0604020202020204" pitchFamily="34" charset="0"/>
              </a:rPr>
              <a:t>скорость воды,</a:t>
            </a:r>
            <a:r>
              <a:rPr lang="en-US" altLang="ko-KR" b="0" i="0" dirty="0">
                <a:solidFill>
                  <a:srgbClr val="000000"/>
                </a:solidFill>
                <a:effectLst/>
                <a:latin typeface="Arial" panose="020B0604020202020204" pitchFamily="34" charset="0"/>
              </a:rPr>
              <a:t>p- </a:t>
            </a:r>
            <a:r>
              <a:rPr lang="ru-RU" b="0" i="0" dirty="0">
                <a:solidFill>
                  <a:srgbClr val="000000"/>
                </a:solidFill>
                <a:effectLst/>
                <a:latin typeface="Arial" panose="020B0604020202020204" pitchFamily="34" charset="0"/>
              </a:rPr>
              <a:t>давление,</a:t>
            </a:r>
            <a:r>
              <a:rPr lang="en-US" b="0" i="0" dirty="0">
                <a:solidFill>
                  <a:srgbClr val="000000"/>
                </a:solidFill>
                <a:effectLst/>
                <a:latin typeface="Arial" panose="020B0604020202020204" pitchFamily="34" charset="0"/>
              </a:rPr>
              <a:t> </a:t>
            </a:r>
            <a:r>
              <a:rPr lang="el-GR" b="0" i="0" dirty="0">
                <a:solidFill>
                  <a:srgbClr val="000000"/>
                </a:solidFill>
                <a:effectLst/>
                <a:latin typeface="Arial" panose="020B0604020202020204" pitchFamily="34" charset="0"/>
              </a:rPr>
              <a:t>μ- </a:t>
            </a:r>
            <a:r>
              <a:rPr lang="ru-RU" b="0" i="0" dirty="0">
                <a:solidFill>
                  <a:srgbClr val="000000"/>
                </a:solidFill>
                <a:effectLst/>
                <a:latin typeface="Arial" panose="020B0604020202020204" pitchFamily="34" charset="0"/>
              </a:rPr>
              <a:t>динамический коэффициент вязкости воды,</a:t>
            </a:r>
            <a:r>
              <a:rPr lang="en-US" b="0" i="0" dirty="0">
                <a:solidFill>
                  <a:srgbClr val="000000"/>
                </a:solidFill>
                <a:effectLst/>
                <a:latin typeface="Arial" panose="020B0604020202020204" pitchFamily="34" charset="0"/>
              </a:rPr>
              <a:t> </a:t>
            </a:r>
            <a:r>
              <a:rPr lang="el-GR" b="0" i="0" dirty="0">
                <a:solidFill>
                  <a:srgbClr val="000000"/>
                </a:solidFill>
                <a:effectLst/>
                <a:latin typeface="Arial" panose="020B0604020202020204" pitchFamily="34" charset="0"/>
              </a:rPr>
              <a:t>μ</a:t>
            </a:r>
            <a:r>
              <a:rPr lang="en-US" altLang="ko-KR" b="0" i="0" dirty="0">
                <a:solidFill>
                  <a:srgbClr val="000000"/>
                </a:solidFill>
                <a:effectLst/>
                <a:latin typeface="Arial" panose="020B0604020202020204" pitchFamily="34" charset="0"/>
              </a:rPr>
              <a:t>_t- </a:t>
            </a:r>
            <a:r>
              <a:rPr lang="ru-RU" b="0" i="0" dirty="0">
                <a:solidFill>
                  <a:srgbClr val="000000"/>
                </a:solidFill>
                <a:effectLst/>
                <a:latin typeface="Arial" panose="020B0604020202020204" pitchFamily="34" charset="0"/>
              </a:rPr>
              <a:t>турбулентная вязкость,</a:t>
            </a:r>
            <a:r>
              <a:rPr lang="en-US" b="0" i="0" dirty="0">
                <a:solidFill>
                  <a:srgbClr val="000000"/>
                </a:solidFill>
                <a:effectLst/>
                <a:latin typeface="Arial" panose="020B0604020202020204" pitchFamily="34" charset="0"/>
              </a:rPr>
              <a:t> </a:t>
            </a:r>
            <a:r>
              <a:rPr lang="en-US" altLang="ko-KR" b="0" i="0" dirty="0">
                <a:solidFill>
                  <a:srgbClr val="000000"/>
                </a:solidFill>
                <a:effectLst/>
                <a:latin typeface="Arial" panose="020B0604020202020204" pitchFamily="34" charset="0"/>
              </a:rPr>
              <a:t>f_i - </a:t>
            </a:r>
            <a:r>
              <a:rPr lang="ru-RU" b="0" i="0" dirty="0">
                <a:solidFill>
                  <a:srgbClr val="000000"/>
                </a:solidFill>
                <a:effectLst/>
                <a:latin typeface="Arial" panose="020B0604020202020204" pitchFamily="34" charset="0"/>
              </a:rPr>
              <a:t>действующие внешние силы на поток воды,</a:t>
            </a:r>
            <a:r>
              <a:rPr lang="en-US" b="0" i="0" dirty="0">
                <a:solidFill>
                  <a:srgbClr val="000000"/>
                </a:solidFill>
                <a:effectLst/>
                <a:latin typeface="Arial" panose="020B0604020202020204" pitchFamily="34" charset="0"/>
              </a:rPr>
              <a:t> </a:t>
            </a:r>
            <a:r>
              <a:rPr lang="en-US" altLang="ko-KR" b="0" i="0" dirty="0">
                <a:solidFill>
                  <a:srgbClr val="000000"/>
                </a:solidFill>
                <a:effectLst/>
                <a:latin typeface="Arial" panose="020B0604020202020204" pitchFamily="34" charset="0"/>
              </a:rPr>
              <a:t>E- </a:t>
            </a:r>
            <a:r>
              <a:rPr lang="ru-RU" b="0" i="0" dirty="0">
                <a:solidFill>
                  <a:srgbClr val="000000"/>
                </a:solidFill>
                <a:effectLst/>
                <a:latin typeface="Arial" panose="020B0604020202020204" pitchFamily="34" charset="0"/>
              </a:rPr>
              <a:t>полная энергия,</a:t>
            </a:r>
            <a:r>
              <a:rPr lang="ko-KR" altLang="en-US" b="0" i="0" dirty="0">
                <a:solidFill>
                  <a:srgbClr val="000000"/>
                </a:solidFill>
                <a:effectLst/>
                <a:latin typeface="Arial" panose="020B0604020202020204" pitchFamily="34" charset="0"/>
              </a:rPr>
              <a:t> </a:t>
            </a:r>
            <a:r>
              <a:rPr lang="en-US" altLang="ko-KR" b="0" i="0" dirty="0">
                <a:solidFill>
                  <a:srgbClr val="000000"/>
                </a:solidFill>
                <a:effectLst/>
                <a:latin typeface="Arial" panose="020B0604020202020204" pitchFamily="34" charset="0"/>
              </a:rPr>
              <a:t>e- </a:t>
            </a:r>
            <a:r>
              <a:rPr lang="ru-RU" b="0" i="0" dirty="0">
                <a:solidFill>
                  <a:srgbClr val="000000"/>
                </a:solidFill>
                <a:effectLst/>
                <a:latin typeface="Arial" panose="020B0604020202020204" pitchFamily="34" charset="0"/>
              </a:rPr>
              <a:t>внутренняя энергия водной фазы и</a:t>
            </a:r>
            <a:r>
              <a:rPr lang="en-US" b="0" i="0" dirty="0">
                <a:solidFill>
                  <a:srgbClr val="000000"/>
                </a:solidFill>
                <a:effectLst/>
                <a:latin typeface="Arial" panose="020B0604020202020204" pitchFamily="34" charset="0"/>
              </a:rPr>
              <a:t> </a:t>
            </a:r>
            <a:r>
              <a:rPr lang="el-GR" b="0" i="0" dirty="0">
                <a:solidFill>
                  <a:srgbClr val="000000"/>
                </a:solidFill>
                <a:effectLst/>
                <a:latin typeface="Arial" panose="020B0604020202020204" pitchFamily="34" charset="0"/>
              </a:rPr>
              <a:t>τ- </a:t>
            </a:r>
            <a:r>
              <a:rPr lang="ru-RU" b="0" i="0" dirty="0">
                <a:solidFill>
                  <a:srgbClr val="000000"/>
                </a:solidFill>
                <a:effectLst/>
                <a:latin typeface="Arial" panose="020B0604020202020204" pitchFamily="34" charset="0"/>
              </a:rPr>
              <a:t>тензор вязких напряжений.</a:t>
            </a:r>
          </a:p>
          <a:p>
            <a:endParaRPr lang="ru-RU" dirty="0"/>
          </a:p>
        </p:txBody>
      </p:sp>
      <p:sp>
        <p:nvSpPr>
          <p:cNvPr id="4" name="Номер слайда 3"/>
          <p:cNvSpPr>
            <a:spLocks noGrp="1"/>
          </p:cNvSpPr>
          <p:nvPr>
            <p:ph type="sldNum" sz="quarter" idx="5"/>
          </p:nvPr>
        </p:nvSpPr>
        <p:spPr/>
        <p:txBody>
          <a:bodyPr/>
          <a:lstStyle/>
          <a:p>
            <a:fld id="{764A7856-9170-C642-98B0-85246FD9BFF3}" type="slidenum">
              <a:rPr lang="ru-RU" smtClean="0"/>
              <a:pPr/>
              <a:t>4</a:t>
            </a:fld>
            <a:endParaRPr lang="ru-RU" dirty="0"/>
          </a:p>
        </p:txBody>
      </p:sp>
    </p:spTree>
    <p:extLst>
      <p:ext uri="{BB962C8B-B14F-4D97-AF65-F5344CB8AC3E}">
        <p14:creationId xmlns:p14="http://schemas.microsoft.com/office/powerpoint/2010/main" val="3287299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ru-RU" dirty="0"/>
              <a:t> Профили поверхности испытуемого образца и заинтересованных областей после времени работы в течение30 мин при скорости удара 30 м/с. (1) область вдавливания (центральная область),(2) область резания и вспашки (в нижней части области в форме буквы "W"), (3) резание</a:t>
            </a:r>
            <a:r>
              <a:rPr lang="en-US" dirty="0"/>
              <a:t> </a:t>
            </a:r>
            <a:r>
              <a:rPr lang="ru-RU" dirty="0"/>
              <a:t>и скольжение (область зазора) и (4) резка, скольжение и некоторое минимальное вдавливание</a:t>
            </a:r>
            <a:r>
              <a:rPr lang="en-US" dirty="0"/>
              <a:t> </a:t>
            </a:r>
            <a:r>
              <a:rPr lang="ru-RU" dirty="0"/>
              <a:t>область (внешняя область). a-f - места, где морфология поверхности</a:t>
            </a:r>
            <a:r>
              <a:rPr lang="en-US" dirty="0"/>
              <a:t> </a:t>
            </a:r>
            <a:r>
              <a:rPr lang="ru-RU" dirty="0"/>
              <a:t>для определения механизма эрозии.</a:t>
            </a:r>
          </a:p>
        </p:txBody>
      </p:sp>
      <p:sp>
        <p:nvSpPr>
          <p:cNvPr id="4" name="Номер слайда 3"/>
          <p:cNvSpPr>
            <a:spLocks noGrp="1"/>
          </p:cNvSpPr>
          <p:nvPr>
            <p:ph type="sldNum" sz="quarter" idx="5"/>
          </p:nvPr>
        </p:nvSpPr>
        <p:spPr/>
        <p:txBody>
          <a:bodyPr/>
          <a:lstStyle/>
          <a:p>
            <a:fld id="{764A7856-9170-C642-98B0-85246FD9BFF3}" type="slidenum">
              <a:rPr lang="ru-RU" smtClean="0"/>
              <a:pPr/>
              <a:t>18</a:t>
            </a:fld>
            <a:endParaRPr lang="ru-RU"/>
          </a:p>
        </p:txBody>
      </p:sp>
    </p:spTree>
    <p:extLst>
      <p:ext uri="{BB962C8B-B14F-4D97-AF65-F5344CB8AC3E}">
        <p14:creationId xmlns:p14="http://schemas.microsoft.com/office/powerpoint/2010/main" val="235044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ru-RU" b="0" i="0" dirty="0">
                <a:effectLst/>
                <a:latin typeface="Arial" panose="020B0604020202020204" pitchFamily="34" charset="0"/>
              </a:rPr>
              <a:t>Удельная диссипация</a:t>
            </a:r>
            <a:r>
              <a:rPr lang="el-GR" b="0" i="0" dirty="0">
                <a:effectLst/>
                <a:latin typeface="Arial" panose="020B0604020202020204" pitchFamily="34" charset="0"/>
              </a:rPr>
              <a:t>ω</a:t>
            </a:r>
            <a:r>
              <a:rPr lang="ru-RU" b="0" i="0" dirty="0">
                <a:effectLst/>
                <a:latin typeface="Arial" panose="020B0604020202020204" pitchFamily="34" charset="0"/>
              </a:rPr>
              <a:t>определяется через уравнение:</a:t>
            </a:r>
            <a:r>
              <a:rPr lang="en-US" b="0" i="0" dirty="0">
                <a:effectLst/>
                <a:latin typeface="Arial" panose="020B0604020202020204" pitchFamily="34" charset="0"/>
              </a:rPr>
              <a:t> </a:t>
            </a:r>
            <a:r>
              <a:rPr lang="el-GR" b="0" i="0" dirty="0">
                <a:effectLst/>
                <a:latin typeface="Arial" panose="020B0604020202020204" pitchFamily="34" charset="0"/>
              </a:rPr>
              <a:t>ω=ε/</a:t>
            </a:r>
            <a:r>
              <a:rPr lang="en-US" b="0" i="0" dirty="0">
                <a:effectLst/>
                <a:latin typeface="Arial" panose="020B0604020202020204" pitchFamily="34" charset="0"/>
              </a:rPr>
              <a:t>k</a:t>
            </a:r>
          </a:p>
          <a:p>
            <a:r>
              <a:rPr lang="ru-RU" b="0" i="0" dirty="0">
                <a:effectLst/>
                <a:latin typeface="Arial" panose="020B0604020202020204" pitchFamily="34" charset="0"/>
              </a:rPr>
              <a:t>где</a:t>
            </a:r>
            <a:r>
              <a:rPr lang="en-US" b="0" i="0" dirty="0">
                <a:effectLst/>
                <a:latin typeface="Arial" panose="020B0604020202020204" pitchFamily="34" charset="0"/>
              </a:rPr>
              <a:t> </a:t>
            </a:r>
            <a:r>
              <a:rPr lang="en-US" altLang="ko-KR" b="0" i="0" dirty="0">
                <a:effectLst/>
                <a:latin typeface="Arial" panose="020B0604020202020204" pitchFamily="34" charset="0"/>
              </a:rPr>
              <a:t>k- </a:t>
            </a:r>
            <a:r>
              <a:rPr lang="ru-RU" b="0" i="0" dirty="0">
                <a:effectLst/>
                <a:latin typeface="Arial" panose="020B0604020202020204" pitchFamily="34" charset="0"/>
              </a:rPr>
              <a:t>кинетическая энергия,</a:t>
            </a:r>
            <a:r>
              <a:rPr lang="en-US" b="0" i="0" dirty="0">
                <a:effectLst/>
                <a:latin typeface="Arial" panose="020B0604020202020204" pitchFamily="34" charset="0"/>
              </a:rPr>
              <a:t> </a:t>
            </a:r>
            <a:r>
              <a:rPr lang="el-GR" b="0" i="0" dirty="0">
                <a:effectLst/>
                <a:latin typeface="Arial" panose="020B0604020202020204" pitchFamily="34" charset="0"/>
              </a:rPr>
              <a:t>ε- </a:t>
            </a:r>
            <a:r>
              <a:rPr lang="ru-RU" b="0" i="0" dirty="0">
                <a:effectLst/>
                <a:latin typeface="Arial" panose="020B0604020202020204" pitchFamily="34" charset="0"/>
              </a:rPr>
              <a:t>скорость диссипации турбулентной энергии.</a:t>
            </a:r>
            <a:endParaRPr lang="ru-RU" dirty="0"/>
          </a:p>
        </p:txBody>
      </p:sp>
      <p:sp>
        <p:nvSpPr>
          <p:cNvPr id="4" name="Номер слайда 3"/>
          <p:cNvSpPr>
            <a:spLocks noGrp="1"/>
          </p:cNvSpPr>
          <p:nvPr>
            <p:ph type="sldNum" sz="quarter" idx="5"/>
          </p:nvPr>
        </p:nvSpPr>
        <p:spPr/>
        <p:txBody>
          <a:bodyPr/>
          <a:lstStyle/>
          <a:p>
            <a:fld id="{764A7856-9170-C642-98B0-85246FD9BFF3}" type="slidenum">
              <a:rPr lang="ru-RU" smtClean="0"/>
              <a:pPr/>
              <a:t>5</a:t>
            </a:fld>
            <a:endParaRPr lang="ru-RU" dirty="0"/>
          </a:p>
        </p:txBody>
      </p:sp>
    </p:spTree>
    <p:extLst>
      <p:ext uri="{BB962C8B-B14F-4D97-AF65-F5344CB8AC3E}">
        <p14:creationId xmlns:p14="http://schemas.microsoft.com/office/powerpoint/2010/main" val="27634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m:rPr>
                          <m:nor/>
                        </m:rP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m:t>где </m:t>
                      </m:r>
                      <m:sSub>
                        <m:sSubPr>
                          <m:ctrlPr>
                            <a:rPr lang="ru-RU" sz="1200" i="1" smtClean="0">
                              <a:effectLst/>
                              <a:latin typeface="Cambria Math" charset="0"/>
                              <a:ea typeface="Times New Roman" panose="02020603050405020304" pitchFamily="18" charset="0"/>
                              <a:cs typeface="Times New Roman" panose="02020603050405020304" pitchFamily="18" charset="0"/>
                            </a:rPr>
                          </m:ctrlPr>
                        </m:sSubPr>
                        <m:e>
                          <m:r>
                            <a:rPr lang="ru-RU" sz="1200" i="1">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ru-RU" sz="1200" i="1">
                              <a:effectLst/>
                              <a:latin typeface="Cambria Math" panose="02040503050406030204" pitchFamily="18" charset="0"/>
                              <a:ea typeface="Times New Roman" panose="02020603050405020304" pitchFamily="18" charset="0"/>
                              <a:cs typeface="Times New Roman" panose="02020603050405020304" pitchFamily="18" charset="0"/>
                            </a:rPr>
                            <m:t>90</m:t>
                          </m:r>
                        </m:sub>
                      </m:sSub>
                      <m:r>
                        <a:rPr lang="ru-RU" sz="1200" i="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ru-RU" sz="1200" dirty="0">
                          <a:effectLst/>
                          <a:latin typeface="Times New Roman" panose="02020603050405020304" pitchFamily="18" charset="0"/>
                          <a:ea typeface="Calibri" panose="020F0502020204030204" pitchFamily="34" charset="0"/>
                          <a:cs typeface="Times New Roman" panose="02020603050405020304" pitchFamily="18" charset="0"/>
                        </a:rPr>
                        <m:t>является скоростью эрозии при нормальных ударах частиц, а </m:t>
                      </m:r>
                      <m:r>
                        <a:rPr lang="ru-RU" sz="12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ru-RU" sz="1200" i="1">
                              <a:latin typeface="Cambria Math" charset="0"/>
                              <a:ea typeface="Times New Roman" panose="02020603050405020304" pitchFamily="18" charset="0"/>
                              <a:cs typeface="Times New Roman" panose="02020603050405020304" pitchFamily="18" charset="0"/>
                            </a:rPr>
                          </m:ctrlPr>
                        </m:dPr>
                        <m:e>
                          <m:r>
                            <m:rPr>
                              <m:sty m:val="p"/>
                            </m:rPr>
                            <a:rPr lang="ru-RU" sz="1200">
                              <a:latin typeface="Cambria Math" panose="02040503050406030204" pitchFamily="18" charset="0"/>
                              <a:ea typeface="Times New Roman" panose="02020603050405020304" pitchFamily="18" charset="0"/>
                              <a:cs typeface="Times New Roman" panose="02020603050405020304" pitchFamily="18" charset="0"/>
                            </a:rPr>
                            <m:t>α</m:t>
                          </m:r>
                        </m:e>
                      </m:d>
                      <m:r>
                        <m:rPr>
                          <m:nor/>
                        </m:rPr>
                        <a:rPr lang="ru-RU" sz="1200" dirty="0">
                          <a:effectLst/>
                          <a:latin typeface="Times New Roman" panose="02020603050405020304" pitchFamily="18" charset="0"/>
                          <a:ea typeface="Calibri" panose="020F0502020204030204" pitchFamily="34" charset="0"/>
                          <a:cs typeface="Times New Roman" panose="02020603050405020304" pitchFamily="18" charset="0"/>
                        </a:rPr>
                        <m:t> обозначает зависимость угла удара нормализованной эрозии, выраженную тригонометрической функцией и начальной твердостью материала,</m:t>
                      </m:r>
                      <m:r>
                        <m:rPr>
                          <m:nor/>
                        </m:rPr>
                        <a:rPr lang="ru-RU" sz="1200" dirty="0">
                          <a:latin typeface="Times New Roman" panose="02020603050405020304" pitchFamily="18" charset="0"/>
                          <a:ea typeface="Times New Roman" panose="02020603050405020304" pitchFamily="18" charset="0"/>
                          <a:cs typeface="Times New Roman" panose="02020603050405020304" pitchFamily="18" charset="0"/>
                        </a:rPr>
                        <m:t> </m:t>
                      </m:r>
                      <m:r>
                        <a:rPr lang="ru-RU" sz="1200" i="1">
                          <a:latin typeface="Cambria Math" panose="02040503050406030204" pitchFamily="18" charset="0"/>
                          <a:ea typeface="Times New Roman" panose="02020603050405020304" pitchFamily="18" charset="0"/>
                          <a:cs typeface="Times New Roman" panose="02020603050405020304" pitchFamily="18" charset="0"/>
                        </a:rPr>
                        <m:t>𝐻𝑣</m:t>
                      </m:r>
                      <m:r>
                        <m:rPr>
                          <m:nor/>
                        </m:rPr>
                        <a:rPr lang="ru-RU" sz="1200" dirty="0">
                          <a:effectLst/>
                          <a:latin typeface="Times New Roman" panose="02020603050405020304" pitchFamily="18" charset="0"/>
                          <a:ea typeface="Calibri" panose="020F0502020204030204" pitchFamily="34" charset="0"/>
                          <a:cs typeface="Times New Roman" panose="02020603050405020304" pitchFamily="18" charset="0"/>
                        </a:rPr>
                        <m:t>, как показано в следующем уравнении:</m:t>
                      </m:r>
                    </m:oMath>
                  </m:oMathPara>
                </a14:m>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a:r>
                <a:br>
                  <a:rPr lang="ru-RU" sz="12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1200" i="1" dirty="0">
                  <a:latin typeface="Cambria Math" panose="02040503050406030204" pitchFamily="18" charset="0"/>
                  <a:ea typeface="Times New Roman" panose="02020603050405020304" pitchFamily="18" charset="0"/>
                  <a:cs typeface="Times New Roman" panose="02020603050405020304" pitchFamily="18" charset="0"/>
                </a:endParaRPr>
              </a:p>
              <a:p>
                <a:endParaRPr lang="en-US"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где</a:t>
                </a:r>
                <a:r>
                  <a:rPr lang="en-US" sz="1200" b="0" i="0" kern="1200" baseline="0" dirty="0">
                    <a:solidFill>
                      <a:schemeClr val="tx1"/>
                    </a:solidFill>
                    <a:effectLst/>
                    <a:latin typeface="+mn-lt"/>
                    <a:ea typeface="+mn-ea"/>
                    <a:cs typeface="+mn-cs"/>
                  </a:rPr>
                  <a:t> n</a:t>
                </a:r>
                <a:r>
                  <a:rPr lang="en-US" altLang="ko-KR" sz="1200" b="0" i="0" kern="1200" dirty="0">
                    <a:solidFill>
                      <a:schemeClr val="tx1"/>
                    </a:solidFill>
                    <a:effectLst/>
                    <a:latin typeface="+mn-lt"/>
                    <a:ea typeface="+mn-ea"/>
                    <a:cs typeface="+mn-cs"/>
                  </a:rPr>
                  <a:t>1</a:t>
                </a:r>
                <a:r>
                  <a:rPr lang="ru-RU" sz="1200" b="0" i="0" kern="1200" dirty="0">
                    <a:solidFill>
                      <a:schemeClr val="tx1"/>
                    </a:solidFill>
                    <a:effectLst/>
                    <a:latin typeface="+mn-lt"/>
                    <a:ea typeface="+mn-ea"/>
                    <a:cs typeface="+mn-cs"/>
                  </a:rPr>
                  <a:t>и</a:t>
                </a:r>
                <a:r>
                  <a:rPr lang="ko-KR" altLang="en-US" sz="1200" b="0" i="0" kern="1200" dirty="0">
                    <a:solidFill>
                      <a:schemeClr val="tx1"/>
                    </a:solidFill>
                    <a:effectLst/>
                    <a:latin typeface="+mn-lt"/>
                    <a:ea typeface="+mn-ea"/>
                    <a:cs typeface="+mn-cs"/>
                  </a:rPr>
                  <a:t> </a:t>
                </a:r>
                <a:r>
                  <a:rPr lang="en-US" altLang="ko-KR" sz="1200" b="0" i="0" kern="1200" dirty="0">
                    <a:solidFill>
                      <a:schemeClr val="tx1"/>
                    </a:solidFill>
                    <a:effectLst/>
                    <a:latin typeface="+mn-lt"/>
                    <a:ea typeface="+mn-ea"/>
                    <a:cs typeface="+mn-cs"/>
                  </a:rPr>
                  <a:t>n2- </a:t>
                </a:r>
                <a:r>
                  <a:rPr lang="ru-RU" sz="1200" b="0" i="0" kern="1200" dirty="0">
                    <a:solidFill>
                      <a:schemeClr val="tx1"/>
                    </a:solidFill>
                    <a:effectLst/>
                    <a:latin typeface="+mn-lt"/>
                    <a:ea typeface="+mn-ea"/>
                    <a:cs typeface="+mn-cs"/>
                  </a:rPr>
                  <a:t>показатели, определяемые твердостью материала и другими условиями</a:t>
                </a:r>
                <a:r>
                  <a:rPr lang="en-US"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воздействия, такими как свойства частиц, включая форму частиц.</a:t>
                </a:r>
                <a:r>
                  <a:rPr lang="ko-KR" altLang="en-US" sz="1200" b="0" i="0" kern="1200" baseline="0" dirty="0">
                    <a:solidFill>
                      <a:schemeClr val="tx1"/>
                    </a:solidFill>
                    <a:effectLst/>
                    <a:latin typeface="+mn-lt"/>
                    <a:ea typeface="+mn-ea"/>
                    <a:cs typeface="+mn-cs"/>
                  </a:rPr>
                  <a:t> </a:t>
                </a:r>
                <a:r>
                  <a:rPr lang="en-US" altLang="ko-KR" sz="1200" b="0" i="0" kern="1200" baseline="0" dirty="0">
                    <a:solidFill>
                      <a:schemeClr val="tx1"/>
                    </a:solidFill>
                    <a:effectLst/>
                    <a:latin typeface="+mn-lt"/>
                    <a:ea typeface="+mn-ea"/>
                    <a:cs typeface="+mn-cs"/>
                  </a:rPr>
                  <a:t>E</a:t>
                </a:r>
                <a:r>
                  <a:rPr lang="en-US" altLang="ko-KR" sz="1200" b="0" i="0" kern="1200" dirty="0">
                    <a:solidFill>
                      <a:schemeClr val="tx1"/>
                    </a:solidFill>
                    <a:effectLst/>
                    <a:latin typeface="+mn-lt"/>
                    <a:ea typeface="+mn-ea"/>
                    <a:cs typeface="+mn-cs"/>
                  </a:rPr>
                  <a:t>90</a:t>
                </a:r>
                <a:r>
                  <a:rPr lang="ru-RU" altLang="ko-KR"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может быть</a:t>
                </a:r>
                <a:r>
                  <a:rPr lang="en-US"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выражен в следующей форме:</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Где</a:t>
                </a:r>
                <a:r>
                  <a:rPr lang="en-US" sz="1200" b="0" i="0" kern="1200" dirty="0">
                    <a:solidFill>
                      <a:schemeClr val="tx1"/>
                    </a:solidFill>
                    <a:effectLst/>
                    <a:latin typeface="+mn-lt"/>
                    <a:ea typeface="+mn-ea"/>
                    <a:cs typeface="+mn-cs"/>
                  </a:rPr>
                  <a:t> </a:t>
                </a:r>
                <a:r>
                  <a:rPr lang="en-US" altLang="ko-KR" sz="1200" b="0" i="0" kern="1200" dirty="0">
                    <a:solidFill>
                      <a:schemeClr val="tx1"/>
                    </a:solidFill>
                    <a:effectLst/>
                    <a:latin typeface="+mn-lt"/>
                    <a:ea typeface="+mn-ea"/>
                    <a:cs typeface="+mn-cs"/>
                  </a:rPr>
                  <a:t>k1,k2,k3- </a:t>
                </a:r>
                <a:r>
                  <a:rPr lang="ru-RU" sz="1200" b="0" i="0" kern="1200" dirty="0">
                    <a:solidFill>
                      <a:schemeClr val="tx1"/>
                    </a:solidFill>
                    <a:effectLst/>
                    <a:latin typeface="+mn-lt"/>
                    <a:ea typeface="+mn-ea"/>
                    <a:cs typeface="+mn-cs"/>
                  </a:rPr>
                  <a:t>коэффициенты экспоненты, а</a:t>
                </a:r>
                <a:r>
                  <a:rPr lang="en-US" sz="1200" b="0" i="0" kern="1200" dirty="0">
                    <a:solidFill>
                      <a:schemeClr val="tx1"/>
                    </a:solidFill>
                    <a:effectLst/>
                    <a:latin typeface="+mn-lt"/>
                    <a:ea typeface="+mn-ea"/>
                    <a:cs typeface="+mn-cs"/>
                  </a:rPr>
                  <a:t> </a:t>
                </a:r>
                <a:r>
                  <a:rPr lang="en-US" altLang="ko-KR" sz="1200" b="0" i="0" kern="1200" dirty="0">
                    <a:solidFill>
                      <a:schemeClr val="tx1"/>
                    </a:solidFill>
                    <a:effectLst/>
                    <a:latin typeface="+mn-lt"/>
                    <a:ea typeface="+mn-ea"/>
                    <a:cs typeface="+mn-cs"/>
                  </a:rPr>
                  <a:t>K-</a:t>
                </a:r>
                <a:r>
                  <a:rPr lang="ru-RU" sz="1200" b="0" i="0" kern="1200" dirty="0">
                    <a:solidFill>
                      <a:schemeClr val="tx1"/>
                    </a:solidFill>
                    <a:effectLst/>
                    <a:latin typeface="+mn-lt"/>
                    <a:ea typeface="+mn-ea"/>
                    <a:cs typeface="+mn-cs"/>
                  </a:rPr>
                  <a:t>коэффициент свойств частиц.</a:t>
                </a:r>
                <a:r>
                  <a:rPr lang="en-US" altLang="ko-KR" sz="1200" b="0" i="0" kern="1200" dirty="0" err="1">
                    <a:solidFill>
                      <a:schemeClr val="tx1"/>
                    </a:solidFill>
                    <a:effectLst/>
                    <a:latin typeface="+mn-lt"/>
                    <a:ea typeface="+mn-ea"/>
                    <a:cs typeface="+mn-cs"/>
                  </a:rPr>
                  <a:t>V_p</a:t>
                </a:r>
                <a:r>
                  <a:rPr lang="en-US" altLang="ko-KR"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и</a:t>
                </a:r>
                <a:r>
                  <a:rPr lang="en-US" sz="1200" b="0" i="0" kern="1200" dirty="0">
                    <a:solidFill>
                      <a:schemeClr val="tx1"/>
                    </a:solidFill>
                    <a:effectLst/>
                    <a:latin typeface="+mn-lt"/>
                    <a:ea typeface="+mn-ea"/>
                    <a:cs typeface="+mn-cs"/>
                  </a:rPr>
                  <a:t> </a:t>
                </a:r>
                <a:r>
                  <a:rPr lang="en-US" altLang="ko-KR" sz="1200" b="0" i="0" kern="1200" dirty="0">
                    <a:solidFill>
                      <a:schemeClr val="tx1"/>
                    </a:solidFill>
                    <a:effectLst/>
                    <a:latin typeface="+mn-lt"/>
                    <a:ea typeface="+mn-ea"/>
                    <a:cs typeface="+mn-cs"/>
                  </a:rPr>
                  <a:t>V′- </a:t>
                </a:r>
                <a:r>
                  <a:rPr lang="ru-RU" sz="1200" b="0" i="0" kern="1200" dirty="0">
                    <a:solidFill>
                      <a:schemeClr val="tx1"/>
                    </a:solidFill>
                    <a:effectLst/>
                    <a:latin typeface="+mn-lt"/>
                    <a:ea typeface="+mn-ea"/>
                    <a:cs typeface="+mn-cs"/>
                  </a:rPr>
                  <a:t>это скорость удара частицы и опорная скорость соответственно.</a:t>
                </a:r>
                <a:r>
                  <a:rPr lang="en-US" sz="1200" b="0" i="0" kern="1200" dirty="0">
                    <a:solidFill>
                      <a:schemeClr val="tx1"/>
                    </a:solidFill>
                    <a:effectLst/>
                    <a:latin typeface="+mn-lt"/>
                    <a:ea typeface="+mn-ea"/>
                    <a:cs typeface="+mn-cs"/>
                  </a:rPr>
                  <a:t> </a:t>
                </a:r>
                <a:r>
                  <a:rPr lang="en-US" altLang="ko-KR" sz="1200" b="0" i="0" kern="1200" dirty="0" err="1">
                    <a:solidFill>
                      <a:schemeClr val="tx1"/>
                    </a:solidFill>
                    <a:effectLst/>
                    <a:latin typeface="+mn-lt"/>
                    <a:ea typeface="+mn-ea"/>
                    <a:cs typeface="+mn-cs"/>
                  </a:rPr>
                  <a:t>D_p</a:t>
                </a:r>
                <a:r>
                  <a:rPr lang="en-US" altLang="ko-KR"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и</a:t>
                </a:r>
                <a:r>
                  <a:rPr lang="en-US" sz="1200" b="0" i="0" kern="1200" dirty="0">
                    <a:solidFill>
                      <a:schemeClr val="tx1"/>
                    </a:solidFill>
                    <a:effectLst/>
                    <a:latin typeface="+mn-lt"/>
                    <a:ea typeface="+mn-ea"/>
                    <a:cs typeface="+mn-cs"/>
                  </a:rPr>
                  <a:t> </a:t>
                </a:r>
                <a:r>
                  <a:rPr lang="en-US" altLang="ko-KR" sz="1200" b="0" i="0" kern="1200" dirty="0">
                    <a:solidFill>
                      <a:schemeClr val="tx1"/>
                    </a:solidFill>
                    <a:effectLst/>
                    <a:latin typeface="+mn-lt"/>
                    <a:ea typeface="+mn-ea"/>
                    <a:cs typeface="+mn-cs"/>
                  </a:rPr>
                  <a:t>D′-</a:t>
                </a:r>
                <a:r>
                  <a:rPr lang="ru-RU" sz="1200" b="0" i="0" kern="1200" dirty="0">
                    <a:solidFill>
                      <a:schemeClr val="tx1"/>
                    </a:solidFill>
                    <a:effectLst/>
                    <a:latin typeface="+mn-lt"/>
                    <a:ea typeface="+mn-ea"/>
                    <a:cs typeface="+mn-cs"/>
                  </a:rPr>
                  <a:t>диаметр частиц и опорный диаметр соответственно.</a:t>
                </a:r>
                <a:r>
                  <a:rPr lang="en-US" altLang="ko-KR" sz="1200" b="0" i="0" kern="1200" dirty="0">
                    <a:solidFill>
                      <a:schemeClr val="tx1"/>
                    </a:solidFill>
                    <a:effectLst/>
                    <a:latin typeface="+mn-lt"/>
                    <a:ea typeface="+mn-ea"/>
                    <a:cs typeface="+mn-cs"/>
                  </a:rPr>
                  <a:t>s1,s2,q1</a:t>
                </a:r>
                <a:r>
                  <a:rPr lang="ru-RU" sz="1200" b="0" i="0" kern="1200" dirty="0">
                    <a:solidFill>
                      <a:schemeClr val="tx1"/>
                    </a:solidFill>
                    <a:effectLst/>
                    <a:latin typeface="+mn-lt"/>
                    <a:ea typeface="+mn-ea"/>
                    <a:cs typeface="+mn-cs"/>
                  </a:rPr>
                  <a:t>и</a:t>
                </a:r>
                <a:r>
                  <a:rPr lang="en-US" sz="1200" b="0" i="0" kern="1200" dirty="0">
                    <a:solidFill>
                      <a:schemeClr val="tx1"/>
                    </a:solidFill>
                    <a:effectLst/>
                    <a:latin typeface="+mn-lt"/>
                    <a:ea typeface="+mn-ea"/>
                    <a:cs typeface="+mn-cs"/>
                  </a:rPr>
                  <a:t> </a:t>
                </a:r>
                <a:r>
                  <a:rPr lang="en-US" altLang="ko-KR" sz="1200" b="0" i="0" kern="1200" dirty="0">
                    <a:solidFill>
                      <a:schemeClr val="tx1"/>
                    </a:solidFill>
                    <a:effectLst/>
                    <a:latin typeface="+mn-lt"/>
                    <a:ea typeface="+mn-ea"/>
                    <a:cs typeface="+mn-cs"/>
                  </a:rPr>
                  <a:t>q2- </a:t>
                </a:r>
                <a:r>
                  <a:rPr lang="ru-RU" sz="1200" b="0" i="0" kern="1200" dirty="0">
                    <a:solidFill>
                      <a:schemeClr val="tx1"/>
                    </a:solidFill>
                    <a:effectLst/>
                    <a:latin typeface="+mn-lt"/>
                    <a:ea typeface="+mn-ea"/>
                    <a:cs typeface="+mn-cs"/>
                  </a:rPr>
                  <a:t>константы</a:t>
                </a:r>
                <a:r>
                  <a:rPr lang="en-US"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подгонки материала частиц</a:t>
                </a:r>
                <a:r>
                  <a:rPr lang="ru-RU" sz="1200" i="1" dirty="0">
                    <a:latin typeface="Cambria Math" panose="02040503050406030204" pitchFamily="18" charset="0"/>
                    <a:ea typeface="Times New Roman" panose="02020603050405020304" pitchFamily="18" charset="0"/>
                    <a:cs typeface="Times New Roman" panose="02020603050405020304" pitchFamily="18" charset="0"/>
                  </a:rPr>
                  <a:t/>
                </a:r>
                <a:br>
                  <a:rPr lang="ru-RU" sz="1200" i="1" dirty="0">
                    <a:latin typeface="Cambria Math" panose="02040503050406030204" pitchFamily="18" charset="0"/>
                    <a:ea typeface="Times New Roman" panose="02020603050405020304" pitchFamily="18" charset="0"/>
                    <a:cs typeface="Times New Roman" panose="02020603050405020304" pitchFamily="18" charset="0"/>
                  </a:rPr>
                </a:br>
                <a14:m>
                  <m:oMath xmlns:m="http://schemas.openxmlformats.org/officeDocument/2006/math">
                    <m:r>
                      <a:rPr lang="ru-RU" sz="1200" i="1" smtClean="0">
                        <a:latin typeface="Cambria Math" panose="02040503050406030204" pitchFamily="18" charset="0"/>
                        <a:ea typeface="Times New Roman" panose="02020603050405020304" pitchFamily="18" charset="0"/>
                        <a:cs typeface="Times New Roman" panose="02020603050405020304" pitchFamily="18" charset="0"/>
                      </a:rPr>
                      <m:t>𝐻𝑣</m:t>
                    </m:r>
                  </m:oMath>
                </a14:m>
                <a:r>
                  <a:rPr lang="ru-RU" dirty="0"/>
                  <a:t> - твердость по Виккерсу</a:t>
                </a:r>
              </a:p>
            </p:txBody>
          </p:sp>
        </mc:Choice>
        <mc:Fallback xmlns="">
          <p:sp>
            <p:nvSpPr>
              <p:cNvPr id="3" name="Заметки 2"/>
              <p:cNvSpPr>
                <a:spLocks noGrp="1"/>
              </p:cNvSpPr>
              <p:nvPr>
                <p:ph type="body" idx="1"/>
              </p:nvPr>
            </p:nvSpPr>
            <p:spPr/>
            <p:txBody>
              <a:bodyPr/>
              <a:lstStyle/>
              <a:p>
                <a:r>
                  <a:rPr lang="ru-RU" sz="1200" i="0">
                    <a:latin typeface="Cambria Math" panose="02040503050406030204" pitchFamily="18" charset="0"/>
                    <a:ea typeface="Times New Roman" panose="02020603050405020304" pitchFamily="18" charset="0"/>
                    <a:cs typeface="Times New Roman" panose="02020603050405020304" pitchFamily="18" charset="0"/>
                  </a:rPr>
                  <a:t>𝐻𝑣</a:t>
                </a:r>
                <a:r>
                  <a:rPr lang="ru-RU" dirty="0"/>
                  <a:t> - твердость по Виккерсу</a:t>
                </a:r>
              </a:p>
            </p:txBody>
          </p:sp>
        </mc:Fallback>
      </mc:AlternateContent>
      <p:sp>
        <p:nvSpPr>
          <p:cNvPr id="4" name="Номер слайда 3"/>
          <p:cNvSpPr>
            <a:spLocks noGrp="1"/>
          </p:cNvSpPr>
          <p:nvPr>
            <p:ph type="sldNum" sz="quarter" idx="5"/>
          </p:nvPr>
        </p:nvSpPr>
        <p:spPr/>
        <p:txBody>
          <a:bodyPr/>
          <a:lstStyle/>
          <a:p>
            <a:fld id="{764A7856-9170-C642-98B0-85246FD9BFF3}" type="slidenum">
              <a:rPr lang="ru-RU" smtClean="0"/>
              <a:pPr/>
              <a:t>6</a:t>
            </a:fld>
            <a:endParaRPr lang="ru-RU"/>
          </a:p>
        </p:txBody>
      </p:sp>
    </p:spTree>
    <p:extLst>
      <p:ext uri="{BB962C8B-B14F-4D97-AF65-F5344CB8AC3E}">
        <p14:creationId xmlns:p14="http://schemas.microsoft.com/office/powerpoint/2010/main" val="128700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ru-RU" b="0" i="0" dirty="0">
                <a:effectLst/>
                <a:latin typeface="Arial" panose="020B0604020202020204" pitchFamily="34" charset="0"/>
              </a:rPr>
              <a:t>Диаметр сопла 6,4 мм</a:t>
            </a:r>
          </a:p>
          <a:p>
            <a:r>
              <a:rPr lang="ru-RU" b="0" i="0" dirty="0">
                <a:effectLst/>
                <a:latin typeface="Arial" panose="020B0604020202020204" pitchFamily="34" charset="0"/>
              </a:rPr>
              <a:t>Расстояние от сопла до образца (расстояние отстоя) предвари­тельно установлены на 12.7 мм</a:t>
            </a:r>
          </a:p>
          <a:p>
            <a:r>
              <a:rPr lang="ru-RU" b="0" i="0" dirty="0">
                <a:effectLst/>
                <a:latin typeface="Arial" panose="020B0604020202020204" pitchFamily="34" charset="0"/>
              </a:rPr>
              <a:t>Скорость 30 м/с </a:t>
            </a:r>
            <a:br>
              <a:rPr lang="ru-RU" b="0" i="0" dirty="0">
                <a:effectLst/>
                <a:latin typeface="Arial" panose="020B0604020202020204" pitchFamily="34" charset="0"/>
              </a:rPr>
            </a:br>
            <a:r>
              <a:rPr lang="ru-RU" b="0" i="0" dirty="0">
                <a:effectLst/>
                <a:latin typeface="Arial" panose="020B0604020202020204" pitchFamily="34" charset="0"/>
              </a:rPr>
              <a:t>Временные промежутки 0.5, 5, 15, 30 минут </a:t>
            </a:r>
          </a:p>
          <a:p>
            <a:r>
              <a:rPr lang="ru-RU" b="0" i="0" dirty="0">
                <a:effectLst/>
                <a:latin typeface="Arial" panose="020B0604020202020204" pitchFamily="34" charset="0"/>
              </a:rPr>
              <a:t>0.58 средний коэффициент формы </a:t>
            </a:r>
          </a:p>
          <a:p>
            <a:r>
              <a:rPr lang="ru-RU" b="0" i="0" dirty="0">
                <a:effectLst/>
                <a:latin typeface="Arial" panose="020B0604020202020204" pitchFamily="34" charset="0"/>
              </a:rPr>
              <a:t>Объемная доля 0.5 %</a:t>
            </a:r>
          </a:p>
          <a:p>
            <a:r>
              <a:rPr lang="ru-RU" b="0" i="0" dirty="0">
                <a:effectLst/>
                <a:latin typeface="Arial" panose="020B0604020202020204" pitchFamily="34" charset="0"/>
              </a:rPr>
              <a:t>Испытуемый образец 25</a:t>
            </a:r>
            <a:r>
              <a:rPr lang="en-US" b="0" i="0" dirty="0">
                <a:effectLst/>
                <a:latin typeface="Arial" panose="020B0604020202020204" pitchFamily="34" charset="0"/>
              </a:rPr>
              <a:t>x25x5 </a:t>
            </a:r>
            <a:r>
              <a:rPr lang="ru-RU" b="0" i="0" dirty="0">
                <a:effectLst/>
                <a:latin typeface="Arial" panose="020B0604020202020204" pitchFamily="34" charset="0"/>
              </a:rPr>
              <a:t>мм</a:t>
            </a:r>
            <a:endParaRPr lang="ru-RU" dirty="0"/>
          </a:p>
        </p:txBody>
      </p:sp>
      <p:sp>
        <p:nvSpPr>
          <p:cNvPr id="4" name="Номер слайда 3"/>
          <p:cNvSpPr>
            <a:spLocks noGrp="1"/>
          </p:cNvSpPr>
          <p:nvPr>
            <p:ph type="sldNum" sz="quarter" idx="5"/>
          </p:nvPr>
        </p:nvSpPr>
        <p:spPr/>
        <p:txBody>
          <a:bodyPr/>
          <a:lstStyle/>
          <a:p>
            <a:fld id="{764A7856-9170-C642-98B0-85246FD9BFF3}" type="slidenum">
              <a:rPr lang="ru-RU" smtClean="0"/>
              <a:pPr/>
              <a:t>7</a:t>
            </a:fld>
            <a:endParaRPr lang="ru-RU"/>
          </a:p>
        </p:txBody>
      </p:sp>
    </p:spTree>
    <p:extLst>
      <p:ext uri="{BB962C8B-B14F-4D97-AF65-F5344CB8AC3E}">
        <p14:creationId xmlns:p14="http://schemas.microsoft.com/office/powerpoint/2010/main" val="274843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Исходя из экспериментальные параметров была постоянная двухмерная модель с </a:t>
            </a:r>
            <a:r>
              <a:rPr lang="ru-RU" dirty="0" err="1"/>
              <a:t>осевращательной</a:t>
            </a:r>
            <a:r>
              <a:rPr lang="ru-RU" dirty="0"/>
              <a:t> симметрией </a:t>
            </a:r>
          </a:p>
        </p:txBody>
      </p:sp>
      <p:sp>
        <p:nvSpPr>
          <p:cNvPr id="4" name="Номер слайда 3"/>
          <p:cNvSpPr>
            <a:spLocks noGrp="1"/>
          </p:cNvSpPr>
          <p:nvPr>
            <p:ph type="sldNum" sz="quarter" idx="5"/>
          </p:nvPr>
        </p:nvSpPr>
        <p:spPr/>
        <p:txBody>
          <a:bodyPr/>
          <a:lstStyle/>
          <a:p>
            <a:fld id="{764A7856-9170-C642-98B0-85246FD9BFF3}" type="slidenum">
              <a:rPr lang="ru-RU" smtClean="0"/>
              <a:pPr/>
              <a:t>8</a:t>
            </a:fld>
            <a:endParaRPr lang="ru-RU"/>
          </a:p>
        </p:txBody>
      </p:sp>
    </p:spTree>
    <p:extLst>
      <p:ext uri="{BB962C8B-B14F-4D97-AF65-F5344CB8AC3E}">
        <p14:creationId xmlns:p14="http://schemas.microsoft.com/office/powerpoint/2010/main" val="125777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ru-RU" dirty="0"/>
              <a:t>Частицы размером 210</a:t>
            </a:r>
            <a:r>
              <a:rPr lang="en-US" dirty="0"/>
              <a:t>E</a:t>
            </a:r>
            <a:r>
              <a:rPr lang="ru-RU" dirty="0">
                <a:sym typeface="Wingdings" panose="05000000000000000000" pitchFamily="2" charset="2"/>
              </a:rPr>
              <a:t>-6</a:t>
            </a:r>
            <a:r>
              <a:rPr lang="en-US" dirty="0">
                <a:sym typeface="Wingdings" panose="05000000000000000000" pitchFamily="2" charset="2"/>
              </a:rPr>
              <a:t> </a:t>
            </a:r>
            <a:r>
              <a:rPr lang="ru-RU" dirty="0">
                <a:sym typeface="Wingdings" panose="05000000000000000000" pitchFamily="2" charset="2"/>
              </a:rPr>
              <a:t>м</a:t>
            </a:r>
          </a:p>
          <a:p>
            <a:r>
              <a:rPr lang="ru-RU" sz="1200" dirty="0">
                <a:latin typeface="Times New Roman" panose="02020603050405020304" pitchFamily="18" charset="0"/>
                <a:cs typeface="Times New Roman" panose="02020603050405020304" pitchFamily="18" charset="0"/>
              </a:rPr>
              <a:t>Объемная доля частиц песка составляет </a:t>
            </a:r>
            <a:r>
              <a:rPr lang="en-US" sz="1200" dirty="0">
                <a:latin typeface="Times New Roman" panose="02020603050405020304" pitchFamily="18" charset="0"/>
                <a:cs typeface="Times New Roman" panose="02020603050405020304" pitchFamily="18" charset="0"/>
              </a:rPr>
              <a:t>0</a:t>
            </a:r>
            <a:r>
              <a:rPr lang="ru-RU" sz="1200" dirty="0">
                <a:latin typeface="Times New Roman" panose="02020603050405020304" pitchFamily="18" charset="0"/>
                <a:cs typeface="Times New Roman" panose="02020603050405020304" pitchFamily="18" charset="0"/>
              </a:rPr>
              <a:t>.5%.</a:t>
            </a:r>
            <a:endParaRPr lang="ru-RU" dirty="0">
              <a:sym typeface="Wingdings" panose="05000000000000000000" pitchFamily="2" charset="2"/>
            </a:endParaRPr>
          </a:p>
          <a:p>
            <a:r>
              <a:rPr lang="ru-RU" dirty="0">
                <a:sym typeface="Wingdings" panose="05000000000000000000" pitchFamily="2" charset="2"/>
              </a:rPr>
              <a:t>коэффициент формы (сферический коэффициент частиц) 0.58</a:t>
            </a:r>
          </a:p>
        </p:txBody>
      </p:sp>
      <p:sp>
        <p:nvSpPr>
          <p:cNvPr id="4" name="Номер слайда 3"/>
          <p:cNvSpPr>
            <a:spLocks noGrp="1"/>
          </p:cNvSpPr>
          <p:nvPr>
            <p:ph type="sldNum" sz="quarter" idx="5"/>
          </p:nvPr>
        </p:nvSpPr>
        <p:spPr/>
        <p:txBody>
          <a:bodyPr/>
          <a:lstStyle/>
          <a:p>
            <a:fld id="{764A7856-9170-C642-98B0-85246FD9BFF3}" type="slidenum">
              <a:rPr lang="ru-RU" smtClean="0"/>
              <a:pPr/>
              <a:t>10</a:t>
            </a:fld>
            <a:endParaRPr lang="ru-RU"/>
          </a:p>
        </p:txBody>
      </p:sp>
    </p:spTree>
    <p:extLst>
      <p:ext uri="{BB962C8B-B14F-4D97-AF65-F5344CB8AC3E}">
        <p14:creationId xmlns:p14="http://schemas.microsoft.com/office/powerpoint/2010/main" val="231922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ru-RU" dirty="0"/>
              <a:t>Точка застоя</a:t>
            </a:r>
            <a:br>
              <a:rPr lang="ru-RU" dirty="0"/>
            </a:br>
            <a:r>
              <a:rPr lang="ru-RU" b="0" i="0" dirty="0">
                <a:effectLst/>
                <a:latin typeface="Arial" panose="020B0604020202020204" pitchFamily="34" charset="0"/>
              </a:rPr>
              <a:t>Область высоких скоростей расположена на расстоянии примерно2−2.5радиуса сопла от точки застоя и распространяется наружу по поверхности образца. с течением времени. Очевидно, что скорость воды чувствительна по отношению к эволюции поверхности образца.</a:t>
            </a:r>
            <a:r>
              <a:rPr lang="ru-RU" dirty="0"/>
              <a:t/>
            </a:r>
            <a:br>
              <a:rPr lang="ru-RU" dirty="0"/>
            </a:br>
            <a:endParaRPr lang="ru-RU" dirty="0"/>
          </a:p>
        </p:txBody>
      </p:sp>
      <p:sp>
        <p:nvSpPr>
          <p:cNvPr id="4" name="Номер слайда 3"/>
          <p:cNvSpPr>
            <a:spLocks noGrp="1"/>
          </p:cNvSpPr>
          <p:nvPr>
            <p:ph type="sldNum" sz="quarter" idx="5"/>
          </p:nvPr>
        </p:nvSpPr>
        <p:spPr/>
        <p:txBody>
          <a:bodyPr/>
          <a:lstStyle/>
          <a:p>
            <a:fld id="{764A7856-9170-C642-98B0-85246FD9BFF3}" type="slidenum">
              <a:rPr lang="ru-RU" smtClean="0"/>
              <a:pPr/>
              <a:t>12</a:t>
            </a:fld>
            <a:endParaRPr lang="ru-RU"/>
          </a:p>
        </p:txBody>
      </p:sp>
    </p:spTree>
    <p:extLst>
      <p:ext uri="{BB962C8B-B14F-4D97-AF65-F5344CB8AC3E}">
        <p14:creationId xmlns:p14="http://schemas.microsoft.com/office/powerpoint/2010/main" val="363775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ru-RU" b="0" i="0" dirty="0">
                <a:effectLst/>
                <a:latin typeface="Arial" panose="020B0604020202020204" pitchFamily="34" charset="0"/>
              </a:rPr>
              <a:t>Максимальное статическое давление находится в точке застоя. Это максимальное значение не изменяется во время эволюции поверхности образца, но зависит от скорости движения воды. Хорошо видно, что эта область высокого статистического давления расширяется по мере эволюции профиля поверхности образца в процессе эрозии.</a:t>
            </a:r>
            <a:endParaRPr lang="ru-RU" dirty="0"/>
          </a:p>
        </p:txBody>
      </p:sp>
      <p:sp>
        <p:nvSpPr>
          <p:cNvPr id="4" name="Номер слайда 3"/>
          <p:cNvSpPr>
            <a:spLocks noGrp="1"/>
          </p:cNvSpPr>
          <p:nvPr>
            <p:ph type="sldNum" sz="quarter" idx="5"/>
          </p:nvPr>
        </p:nvSpPr>
        <p:spPr/>
        <p:txBody>
          <a:bodyPr/>
          <a:lstStyle/>
          <a:p>
            <a:fld id="{764A7856-9170-C642-98B0-85246FD9BFF3}" type="slidenum">
              <a:rPr lang="ru-RU" smtClean="0"/>
              <a:pPr/>
              <a:t>13</a:t>
            </a:fld>
            <a:endParaRPr lang="ru-RU"/>
          </a:p>
        </p:txBody>
      </p:sp>
    </p:spTree>
    <p:extLst>
      <p:ext uri="{BB962C8B-B14F-4D97-AF65-F5344CB8AC3E}">
        <p14:creationId xmlns:p14="http://schemas.microsoft.com/office/powerpoint/2010/main" val="51740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r>
              <a:rPr lang="ru-RU" b="0" i="0" dirty="0">
                <a:effectLst/>
                <a:latin typeface="Arial" panose="020B0604020202020204" pitchFamily="34" charset="0"/>
              </a:rPr>
              <a:t>В данной работе для 3D модели генерируются 2854 треков, как для 2D - 16.Траектория частиц в 2D модели не захватывает точку застоя, из-за чего можем наблюдать не опустившийся W-образный профиль.</a:t>
            </a:r>
          </a:p>
          <a:p>
            <a:r>
              <a:rPr lang="ru-RU" b="0" i="0" dirty="0">
                <a:effectLst/>
                <a:latin typeface="Arial" panose="020B0604020202020204" pitchFamily="34" charset="0"/>
              </a:rPr>
              <a:t>Видно, что скорость частиц близка к скорости несущего потока жидкости. Траектория частиц в основном повторяет траекторию потока воды.</a:t>
            </a:r>
          </a:p>
          <a:p>
            <a:r>
              <a:rPr lang="ru-RU" b="0" i="0" dirty="0">
                <a:effectLst/>
                <a:latin typeface="Arial" panose="020B0604020202020204" pitchFamily="34" charset="0"/>
              </a:rPr>
              <a:t>Кроме того, результаты численного анализа показывают, что скорость частиц при ударе максимальна в кольцевой области с радиусом от1.5 до 2.5 радиуса сопла от точки застоя</a:t>
            </a:r>
            <a:endParaRPr lang="ru-RU" dirty="0"/>
          </a:p>
        </p:txBody>
      </p:sp>
      <p:sp>
        <p:nvSpPr>
          <p:cNvPr id="4" name="Номер слайда 3"/>
          <p:cNvSpPr>
            <a:spLocks noGrp="1"/>
          </p:cNvSpPr>
          <p:nvPr>
            <p:ph type="sldNum" sz="quarter" idx="5"/>
          </p:nvPr>
        </p:nvSpPr>
        <p:spPr/>
        <p:txBody>
          <a:bodyPr/>
          <a:lstStyle/>
          <a:p>
            <a:fld id="{764A7856-9170-C642-98B0-85246FD9BFF3}" type="slidenum">
              <a:rPr lang="ru-RU" smtClean="0"/>
              <a:pPr/>
              <a:t>15</a:t>
            </a:fld>
            <a:endParaRPr lang="ru-RU"/>
          </a:p>
        </p:txBody>
      </p:sp>
    </p:spTree>
    <p:extLst>
      <p:ext uri="{BB962C8B-B14F-4D97-AF65-F5344CB8AC3E}">
        <p14:creationId xmlns:p14="http://schemas.microsoft.com/office/powerpoint/2010/main" val="2158426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screen">
            <a:lum/>
          </a:blip>
          <a:srcRect/>
          <a:stretch>
            <a:fillRect l="-17000" r="-17000"/>
          </a:stretch>
        </a:blipFill>
        <a:effectLst/>
      </p:bgPr>
    </p:bg>
    <p:spTree>
      <p:nvGrpSpPr>
        <p:cNvPr id="1" name=""/>
        <p:cNvGrpSpPr/>
        <p:nvPr/>
      </p:nvGrpSpPr>
      <p:grpSpPr>
        <a:xfrm>
          <a:off x="0" y="0"/>
          <a:ext cx="0" cy="0"/>
          <a:chOff x="0" y="0"/>
          <a:chExt cx="0" cy="0"/>
        </a:xfrm>
      </p:grpSpPr>
      <p:sp>
        <p:nvSpPr>
          <p:cNvPr id="13" name="Прямоугольник 12"/>
          <p:cNvSpPr/>
          <p:nvPr userDrawn="1"/>
        </p:nvSpPr>
        <p:spPr>
          <a:xfrm>
            <a:off x="0" y="2141316"/>
            <a:ext cx="12192000" cy="2453838"/>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Title 1"/>
          <p:cNvSpPr>
            <a:spLocks noGrp="1"/>
          </p:cNvSpPr>
          <p:nvPr>
            <p:ph type="ctrTitle"/>
          </p:nvPr>
        </p:nvSpPr>
        <p:spPr>
          <a:xfrm>
            <a:off x="914400" y="2271345"/>
            <a:ext cx="10363200" cy="1652467"/>
          </a:xfrm>
          <a:prstGeom prst="rect">
            <a:avLst/>
          </a:prstGeom>
        </p:spPr>
        <p:txBody>
          <a:bodyPr vert="horz" anchor="t" anchorCtr="0">
            <a:normAutofit/>
          </a:bodyPr>
          <a:lstStyle>
            <a:lvl1pPr algn="l" fontAlgn="t">
              <a:defRPr sz="2400" b="1" i="0" baseline="0">
                <a:solidFill>
                  <a:srgbClr val="37B34A"/>
                </a:solidFill>
                <a:latin typeface="PT Sans" charset="-52"/>
              </a:defRPr>
            </a:lvl1pPr>
          </a:lstStyle>
          <a:p>
            <a:r>
              <a:rPr lang="ru-RU"/>
              <a:t>Образец заголовка</a:t>
            </a:r>
            <a:endParaRPr lang="en-US" dirty="0"/>
          </a:p>
        </p:txBody>
      </p:sp>
      <p:sp>
        <p:nvSpPr>
          <p:cNvPr id="3" name="Subtitle 2"/>
          <p:cNvSpPr>
            <a:spLocks noGrp="1"/>
          </p:cNvSpPr>
          <p:nvPr>
            <p:ph type="subTitle" idx="1"/>
          </p:nvPr>
        </p:nvSpPr>
        <p:spPr>
          <a:xfrm>
            <a:off x="914400" y="4051139"/>
            <a:ext cx="10363200" cy="416689"/>
          </a:xfrm>
        </p:spPr>
        <p:txBody>
          <a:bodyPr anchor="ctr" anchorCtr="0">
            <a:normAutofit/>
          </a:bodyPr>
          <a:lstStyle>
            <a:lvl1pPr marL="0" indent="0" algn="l">
              <a:buNone/>
              <a:defRPr sz="1800" baseline="0">
                <a:solidFill>
                  <a:srgbClr val="37B34A"/>
                </a:solidFill>
                <a:latin typeface="PT Sans"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Прямоугольник 6"/>
          <p:cNvSpPr/>
          <p:nvPr userDrawn="1"/>
        </p:nvSpPr>
        <p:spPr>
          <a:xfrm>
            <a:off x="0" y="1"/>
            <a:ext cx="12192000" cy="902821"/>
          </a:xfrm>
          <a:prstGeom prst="rect">
            <a:avLst/>
          </a:prstGeom>
          <a:solidFill>
            <a:srgbClr val="21A64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8" name="Объект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658559" y="4337"/>
            <a:ext cx="10515600" cy="898484"/>
          </a:xfrm>
          <a:prstGeom prst="rect">
            <a:avLst/>
          </a:prstGeom>
        </p:spPr>
      </p:pic>
      <p:sp>
        <p:nvSpPr>
          <p:cNvPr id="10" name="Прямоугольник 9"/>
          <p:cNvSpPr/>
          <p:nvPr userDrawn="1"/>
        </p:nvSpPr>
        <p:spPr>
          <a:xfrm>
            <a:off x="0" y="6414225"/>
            <a:ext cx="12192000" cy="468775"/>
          </a:xfrm>
          <a:prstGeom prst="rect">
            <a:avLst/>
          </a:prstGeom>
          <a:solidFill>
            <a:srgbClr val="21A64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7" name="Дата 16"/>
          <p:cNvSpPr>
            <a:spLocks noGrp="1"/>
          </p:cNvSpPr>
          <p:nvPr>
            <p:ph type="dt" sz="half" idx="10"/>
          </p:nvPr>
        </p:nvSpPr>
        <p:spPr>
          <a:xfrm>
            <a:off x="4724400" y="6436852"/>
            <a:ext cx="2743200" cy="365125"/>
          </a:xfrm>
        </p:spPr>
        <p:txBody>
          <a:bodyPr anchor="ctr" anchorCtr="0"/>
          <a:lstStyle>
            <a:lvl1pPr algn="ctr">
              <a:defRPr sz="1600" baseline="0">
                <a:solidFill>
                  <a:schemeClr val="bg1"/>
                </a:solidFill>
                <a:effectLst/>
                <a:latin typeface="PT Sans" charset="-52"/>
              </a:defRPr>
            </a:lvl1pPr>
          </a:lstStyle>
          <a:p>
            <a:r>
              <a:rPr lang="ru-RU"/>
              <a:t>25.11.2016</a:t>
            </a:r>
            <a:endParaRPr lang="ru-RU" dirty="0"/>
          </a:p>
        </p:txBody>
      </p:sp>
      <p:pic>
        <p:nvPicPr>
          <p:cNvPr id="4" name="Изображение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419832" y="187301"/>
            <a:ext cx="2390672" cy="597668"/>
          </a:xfrm>
          <a:prstGeom prst="rect">
            <a:avLst/>
          </a:prstGeom>
        </p:spPr>
      </p:pic>
    </p:spTree>
    <p:extLst>
      <p:ext uri="{BB962C8B-B14F-4D97-AF65-F5344CB8AC3E}">
        <p14:creationId xmlns:p14="http://schemas.microsoft.com/office/powerpoint/2010/main" val="127838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p:bg>
      <p:bgPr>
        <a:blipFill dpi="0" rotWithShape="1">
          <a:blip r:embed="rId2"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a:t>25.11.2016</a:t>
            </a:r>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7E8B3EB-C589-314F-BBE8-5A42F2EA3755}" type="slidenum">
              <a:rPr lang="ru-RU" smtClean="0"/>
              <a:pPr/>
              <a:t>‹#›</a:t>
            </a:fld>
            <a:endParaRPr lang="ru-RU"/>
          </a:p>
        </p:txBody>
      </p:sp>
      <p:pic>
        <p:nvPicPr>
          <p:cNvPr id="6" name="Изображение 5"/>
          <p:cNvPicPr>
            <a:picLocks noChangeAspect="1"/>
          </p:cNvPicPr>
          <p:nvPr userDrawn="1"/>
        </p:nvPicPr>
        <p:blipFill>
          <a:blip r:embed="rId3" cstate="screen"/>
          <a:stretch>
            <a:fillRect/>
          </a:stretch>
        </p:blipFill>
        <p:spPr>
          <a:xfrm>
            <a:off x="511939" y="134281"/>
            <a:ext cx="1658664" cy="331733"/>
          </a:xfrm>
          <a:prstGeom prst="rect">
            <a:avLst/>
          </a:prstGeom>
        </p:spPr>
      </p:pic>
    </p:spTree>
    <p:extLst>
      <p:ext uri="{BB962C8B-B14F-4D97-AF65-F5344CB8AC3E}">
        <p14:creationId xmlns:p14="http://schemas.microsoft.com/office/powerpoint/2010/main" val="14068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solidFill>
          <a:srgbClr val="EBEBEB"/>
        </a:solidFill>
        <a:effectLst/>
      </p:bgPr>
    </p:bg>
    <p:spTree>
      <p:nvGrpSpPr>
        <p:cNvPr id="1" name=""/>
        <p:cNvGrpSpPr/>
        <p:nvPr/>
      </p:nvGrpSpPr>
      <p:grpSpPr>
        <a:xfrm>
          <a:off x="0" y="0"/>
          <a:ext cx="0" cy="0"/>
          <a:chOff x="0" y="0"/>
          <a:chExt cx="0" cy="0"/>
        </a:xfrm>
      </p:grpSpPr>
      <p:sp>
        <p:nvSpPr>
          <p:cNvPr id="9" name="Прямоугольник 8"/>
          <p:cNvSpPr/>
          <p:nvPr userDrawn="1"/>
        </p:nvSpPr>
        <p:spPr>
          <a:xfrm>
            <a:off x="0" y="6462614"/>
            <a:ext cx="12192000" cy="395389"/>
          </a:xfrm>
          <a:prstGeom prst="rect">
            <a:avLst/>
          </a:prstGeom>
          <a:solidFill>
            <a:schemeClr val="bg1"/>
          </a:solidFill>
          <a:ln>
            <a:noFill/>
          </a:ln>
          <a:effectLst>
            <a:outerShdw blurRad="114300" dist="50800" dir="1620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Заголовок 1"/>
          <p:cNvSpPr>
            <a:spLocks noGrp="1"/>
          </p:cNvSpPr>
          <p:nvPr>
            <p:ph type="title"/>
          </p:nvPr>
        </p:nvSpPr>
        <p:spPr>
          <a:xfrm>
            <a:off x="838200" y="838094"/>
            <a:ext cx="10515600" cy="1325563"/>
          </a:xfrm>
          <a:prstGeom prst="rect">
            <a:avLst/>
          </a:prstGeom>
        </p:spPr>
        <p:txBody>
          <a:bodyPr/>
          <a:lstStyle/>
          <a:p>
            <a:r>
              <a:rPr lang="ru-RU"/>
              <a:t>Образец заголовка</a:t>
            </a:r>
          </a:p>
        </p:txBody>
      </p:sp>
      <p:sp>
        <p:nvSpPr>
          <p:cNvPr id="3" name="Дата 2"/>
          <p:cNvSpPr>
            <a:spLocks noGrp="1"/>
          </p:cNvSpPr>
          <p:nvPr>
            <p:ph type="dt" sz="half" idx="10"/>
          </p:nvPr>
        </p:nvSpPr>
        <p:spPr>
          <a:xfrm>
            <a:off x="838200" y="6483676"/>
            <a:ext cx="2743200" cy="365125"/>
          </a:xfrm>
        </p:spPr>
        <p:txBody>
          <a:bodyPr/>
          <a:lstStyle>
            <a:lvl1pPr>
              <a:defRPr>
                <a:solidFill>
                  <a:schemeClr val="tx1">
                    <a:lumMod val="75000"/>
                    <a:lumOff val="25000"/>
                  </a:schemeClr>
                </a:solidFill>
                <a:latin typeface="PT Sans" charset="-52"/>
                <a:ea typeface="PT Sans" charset="-52"/>
                <a:cs typeface="PT Sans" charset="-52"/>
              </a:defRPr>
            </a:lvl1pPr>
          </a:lstStyle>
          <a:p>
            <a:r>
              <a:rPr lang="ru-RU"/>
              <a:t>25.11.2016</a:t>
            </a:r>
            <a:endParaRPr lang="ru-RU" dirty="0"/>
          </a:p>
        </p:txBody>
      </p:sp>
      <p:sp>
        <p:nvSpPr>
          <p:cNvPr id="4" name="Нижний колонтитул 3"/>
          <p:cNvSpPr>
            <a:spLocks noGrp="1"/>
          </p:cNvSpPr>
          <p:nvPr>
            <p:ph type="ftr" sz="quarter" idx="11"/>
          </p:nvPr>
        </p:nvSpPr>
        <p:spPr>
          <a:xfrm>
            <a:off x="4038600" y="6483679"/>
            <a:ext cx="4114800" cy="365125"/>
          </a:xfrm>
        </p:spPr>
        <p:txBody>
          <a:bodyPr/>
          <a:lstStyle>
            <a:lvl1pPr>
              <a:defRPr>
                <a:solidFill>
                  <a:schemeClr val="tx1">
                    <a:lumMod val="75000"/>
                    <a:lumOff val="25000"/>
                  </a:schemeClr>
                </a:solidFill>
                <a:latin typeface="PT Sans" charset="-52"/>
                <a:ea typeface="PT Sans" charset="-52"/>
                <a:cs typeface="PT Sans" charset="-52"/>
              </a:defRPr>
            </a:lvl1pPr>
          </a:lstStyle>
          <a:p>
            <a:endParaRPr lang="ru-RU"/>
          </a:p>
        </p:txBody>
      </p:sp>
      <p:sp>
        <p:nvSpPr>
          <p:cNvPr id="5" name="Номер слайда 4"/>
          <p:cNvSpPr>
            <a:spLocks noGrp="1"/>
          </p:cNvSpPr>
          <p:nvPr>
            <p:ph type="sldNum" sz="quarter" idx="12"/>
          </p:nvPr>
        </p:nvSpPr>
        <p:spPr>
          <a:xfrm>
            <a:off x="8610600" y="6495254"/>
            <a:ext cx="2743200" cy="365125"/>
          </a:xfrm>
        </p:spPr>
        <p:txBody>
          <a:bodyPr/>
          <a:lstStyle>
            <a:lvl1pPr>
              <a:defRPr>
                <a:solidFill>
                  <a:schemeClr val="tx1">
                    <a:lumMod val="75000"/>
                    <a:lumOff val="25000"/>
                  </a:schemeClr>
                </a:solidFill>
                <a:latin typeface="PT Sans" charset="-52"/>
                <a:ea typeface="PT Sans" charset="-52"/>
                <a:cs typeface="PT Sans" charset="-52"/>
              </a:defRPr>
            </a:lvl1pPr>
          </a:lstStyle>
          <a:p>
            <a:fld id="{47E8B3EB-C589-314F-BBE8-5A42F2EA3755}" type="slidenum">
              <a:rPr lang="ru-RU" smtClean="0"/>
              <a:pPr/>
              <a:t>‹#›</a:t>
            </a:fld>
            <a:endParaRPr lang="ru-RU" dirty="0"/>
          </a:p>
        </p:txBody>
      </p:sp>
      <p:sp>
        <p:nvSpPr>
          <p:cNvPr id="6" name="Прямоугольник 5"/>
          <p:cNvSpPr/>
          <p:nvPr userDrawn="1"/>
        </p:nvSpPr>
        <p:spPr>
          <a:xfrm>
            <a:off x="0" y="-249"/>
            <a:ext cx="12192000" cy="578191"/>
          </a:xfrm>
          <a:prstGeom prst="rect">
            <a:avLst/>
          </a:prstGeom>
          <a:solidFill>
            <a:schemeClr val="bg1"/>
          </a:solidFill>
          <a:ln>
            <a:noFill/>
          </a:ln>
          <a:effectLst>
            <a:outerShdw blurRad="50800" dist="50800" dir="5400000" algn="ctr"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0" name="Title 1"/>
          <p:cNvSpPr txBox="1">
            <a:spLocks/>
          </p:cNvSpPr>
          <p:nvPr userDrawn="1"/>
        </p:nvSpPr>
        <p:spPr>
          <a:xfrm>
            <a:off x="2589943" y="1"/>
            <a:ext cx="9000175" cy="577942"/>
          </a:xfrm>
          <a:prstGeom prst="rect">
            <a:avLst/>
          </a:prstGeom>
        </p:spPr>
        <p:txBody>
          <a:bodyPr anchor="ctr" anchorCtr="1">
            <a:normAutofit/>
          </a:bodyPr>
          <a:lstStyle>
            <a:lvl1pPr algn="l" defTabSz="914400" rtl="0" eaLnBrk="1" latinLnBrk="0" hangingPunct="1">
              <a:lnSpc>
                <a:spcPct val="90000"/>
              </a:lnSpc>
              <a:spcBef>
                <a:spcPct val="0"/>
              </a:spcBef>
              <a:buNone/>
              <a:defRPr sz="2000" b="1" i="0" kern="1200" baseline="0">
                <a:solidFill>
                  <a:schemeClr val="tx1"/>
                </a:solidFill>
                <a:latin typeface="PT Sans" charset="-52"/>
                <a:ea typeface="+mj-ea"/>
                <a:cs typeface="+mj-cs"/>
              </a:defRPr>
            </a:lvl1pPr>
          </a:lstStyle>
          <a:p>
            <a:r>
              <a:rPr lang="ru-RU" sz="2000"/>
              <a:t>Образец заголовка</a:t>
            </a:r>
            <a:endParaRPr lang="en-US" sz="2000" dirty="0"/>
          </a:p>
        </p:txBody>
      </p:sp>
      <p:pic>
        <p:nvPicPr>
          <p:cNvPr id="11" name="Изображение 10"/>
          <p:cNvPicPr>
            <a:picLocks noChangeAspect="1"/>
          </p:cNvPicPr>
          <p:nvPr userDrawn="1"/>
        </p:nvPicPr>
        <p:blipFill>
          <a:blip r:embed="rId2" cstate="screen"/>
          <a:stretch>
            <a:fillRect/>
          </a:stretch>
        </p:blipFill>
        <p:spPr>
          <a:xfrm>
            <a:off x="511939" y="134283"/>
            <a:ext cx="1658664" cy="331733"/>
          </a:xfrm>
          <a:prstGeom prst="rect">
            <a:avLst/>
          </a:prstGeom>
        </p:spPr>
      </p:pic>
    </p:spTree>
    <p:extLst>
      <p:ext uri="{BB962C8B-B14F-4D97-AF65-F5344CB8AC3E}">
        <p14:creationId xmlns:p14="http://schemas.microsoft.com/office/powerpoint/2010/main" val="1127056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пасибо_за_внимание">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95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Титульный слайд">
    <p:bg>
      <p:bgPr>
        <a:blipFill dpi="0" rotWithShape="1">
          <a:blip r:embed="rId2" cstate="screen">
            <a:lum/>
          </a:blip>
          <a:srcRect/>
          <a:stretch>
            <a:fillRect l="-17000" r="-17000"/>
          </a:stretch>
        </a:blipFill>
        <a:effectLst/>
      </p:bgPr>
    </p:bg>
    <p:spTree>
      <p:nvGrpSpPr>
        <p:cNvPr id="1" name=""/>
        <p:cNvGrpSpPr/>
        <p:nvPr/>
      </p:nvGrpSpPr>
      <p:grpSpPr>
        <a:xfrm>
          <a:off x="0" y="0"/>
          <a:ext cx="0" cy="0"/>
          <a:chOff x="0" y="0"/>
          <a:chExt cx="0" cy="0"/>
        </a:xfrm>
      </p:grpSpPr>
      <p:sp>
        <p:nvSpPr>
          <p:cNvPr id="13" name="Прямоугольник 12"/>
          <p:cNvSpPr/>
          <p:nvPr userDrawn="1"/>
        </p:nvSpPr>
        <p:spPr>
          <a:xfrm>
            <a:off x="0" y="1944547"/>
            <a:ext cx="12192000" cy="3044143"/>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Title 1"/>
          <p:cNvSpPr>
            <a:spLocks noGrp="1"/>
          </p:cNvSpPr>
          <p:nvPr>
            <p:ph type="ctrTitle"/>
          </p:nvPr>
        </p:nvSpPr>
        <p:spPr>
          <a:xfrm>
            <a:off x="914400" y="2271344"/>
            <a:ext cx="10363200" cy="1895538"/>
          </a:xfrm>
          <a:prstGeom prst="rect">
            <a:avLst/>
          </a:prstGeom>
        </p:spPr>
        <p:txBody>
          <a:bodyPr vert="horz" anchor="t" anchorCtr="0">
            <a:normAutofit/>
          </a:bodyPr>
          <a:lstStyle>
            <a:lvl1pPr algn="l" fontAlgn="t">
              <a:defRPr sz="2400" b="1" i="0" baseline="0">
                <a:solidFill>
                  <a:srgbClr val="37B34A"/>
                </a:solidFill>
                <a:latin typeface="PT Sans" charset="-52"/>
              </a:defRPr>
            </a:lvl1pPr>
          </a:lstStyle>
          <a:p>
            <a:r>
              <a:rPr lang="ru-RU"/>
              <a:t>Образец заголовка</a:t>
            </a:r>
            <a:endParaRPr lang="en-US" dirty="0"/>
          </a:p>
        </p:txBody>
      </p:sp>
      <p:sp>
        <p:nvSpPr>
          <p:cNvPr id="3" name="Subtitle 2"/>
          <p:cNvSpPr>
            <a:spLocks noGrp="1"/>
          </p:cNvSpPr>
          <p:nvPr>
            <p:ph type="subTitle" idx="1"/>
          </p:nvPr>
        </p:nvSpPr>
        <p:spPr>
          <a:xfrm>
            <a:off x="914400" y="4247906"/>
            <a:ext cx="10363200" cy="462991"/>
          </a:xfrm>
        </p:spPr>
        <p:txBody>
          <a:bodyPr anchor="ctr" anchorCtr="0">
            <a:normAutofit/>
          </a:bodyPr>
          <a:lstStyle>
            <a:lvl1pPr marL="0" indent="0" algn="l">
              <a:buNone/>
              <a:defRPr sz="1800" baseline="0">
                <a:solidFill>
                  <a:srgbClr val="37B34A"/>
                </a:solidFill>
                <a:latin typeface="PT Sans"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Прямоугольник 6"/>
          <p:cNvSpPr/>
          <p:nvPr userDrawn="1"/>
        </p:nvSpPr>
        <p:spPr>
          <a:xfrm>
            <a:off x="0" y="1"/>
            <a:ext cx="12192000" cy="902821"/>
          </a:xfrm>
          <a:prstGeom prst="rect">
            <a:avLst/>
          </a:prstGeom>
          <a:solidFill>
            <a:srgbClr val="21A64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8" name="Объект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658559" y="4337"/>
            <a:ext cx="10515600" cy="898484"/>
          </a:xfrm>
          <a:prstGeom prst="rect">
            <a:avLst/>
          </a:prstGeom>
        </p:spPr>
      </p:pic>
      <p:sp>
        <p:nvSpPr>
          <p:cNvPr id="10" name="Прямоугольник 9"/>
          <p:cNvSpPr/>
          <p:nvPr userDrawn="1"/>
        </p:nvSpPr>
        <p:spPr>
          <a:xfrm>
            <a:off x="0" y="6414225"/>
            <a:ext cx="12192000" cy="468775"/>
          </a:xfrm>
          <a:prstGeom prst="rect">
            <a:avLst/>
          </a:prstGeom>
          <a:solidFill>
            <a:srgbClr val="21A64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p>
        </p:txBody>
      </p:sp>
      <p:sp>
        <p:nvSpPr>
          <p:cNvPr id="17" name="Дата 16"/>
          <p:cNvSpPr>
            <a:spLocks noGrp="1"/>
          </p:cNvSpPr>
          <p:nvPr>
            <p:ph type="dt" sz="half" idx="10"/>
          </p:nvPr>
        </p:nvSpPr>
        <p:spPr>
          <a:xfrm>
            <a:off x="4724400" y="6436852"/>
            <a:ext cx="2743200" cy="365125"/>
          </a:xfrm>
        </p:spPr>
        <p:txBody>
          <a:bodyPr anchor="ctr" anchorCtr="0"/>
          <a:lstStyle>
            <a:lvl1pPr algn="ctr">
              <a:defRPr sz="1600" baseline="0">
                <a:solidFill>
                  <a:schemeClr val="bg1"/>
                </a:solidFill>
                <a:effectLst/>
                <a:latin typeface="PT Sans" charset="-52"/>
              </a:defRPr>
            </a:lvl1pPr>
          </a:lstStyle>
          <a:p>
            <a:r>
              <a:rPr lang="ru-RU"/>
              <a:t>25.11.2016</a:t>
            </a:r>
            <a:endParaRPr lang="ru-RU" dirty="0"/>
          </a:p>
        </p:txBody>
      </p:sp>
      <p:pic>
        <p:nvPicPr>
          <p:cNvPr id="11" name="Изображение 10"/>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435264" y="198876"/>
            <a:ext cx="2390672" cy="597668"/>
          </a:xfrm>
          <a:prstGeom prst="rect">
            <a:avLst/>
          </a:prstGeom>
        </p:spPr>
      </p:pic>
    </p:spTree>
    <p:extLst>
      <p:ext uri="{BB962C8B-B14F-4D97-AF65-F5344CB8AC3E}">
        <p14:creationId xmlns:p14="http://schemas.microsoft.com/office/powerpoint/2010/main" val="73039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blipFill dpi="0" rotWithShape="1">
          <a:blip r:embed="rId2" cstate="screen">
            <a:lum/>
          </a:blip>
          <a:srcRect/>
          <a:stretch>
            <a:fillRect l="-17000" r="-17000"/>
          </a:stretch>
        </a:blipFill>
        <a:effectLst/>
      </p:bgPr>
    </p:bg>
    <p:spTree>
      <p:nvGrpSpPr>
        <p:cNvPr id="1" name=""/>
        <p:cNvGrpSpPr/>
        <p:nvPr/>
      </p:nvGrpSpPr>
      <p:grpSpPr>
        <a:xfrm>
          <a:off x="0" y="0"/>
          <a:ext cx="0" cy="0"/>
          <a:chOff x="0" y="0"/>
          <a:chExt cx="0" cy="0"/>
        </a:xfrm>
      </p:grpSpPr>
      <p:sp>
        <p:nvSpPr>
          <p:cNvPr id="17" name="Дата 16"/>
          <p:cNvSpPr>
            <a:spLocks noGrp="1"/>
          </p:cNvSpPr>
          <p:nvPr>
            <p:ph type="dt" sz="half" idx="10"/>
          </p:nvPr>
        </p:nvSpPr>
        <p:spPr>
          <a:xfrm>
            <a:off x="4724400" y="6436854"/>
            <a:ext cx="2743200" cy="421149"/>
          </a:xfrm>
        </p:spPr>
        <p:txBody>
          <a:bodyPr anchor="ctr" anchorCtr="0"/>
          <a:lstStyle>
            <a:lvl1pPr algn="ctr">
              <a:defRPr sz="1600" baseline="0">
                <a:solidFill>
                  <a:schemeClr val="bg1"/>
                </a:solidFill>
                <a:effectLst/>
                <a:latin typeface="PT Sans" charset="-52"/>
              </a:defRPr>
            </a:lvl1pPr>
          </a:lstStyle>
          <a:p>
            <a:r>
              <a:rPr lang="ru-RU"/>
              <a:t>25.11.2016</a:t>
            </a:r>
            <a:endParaRPr lang="ru-RU" dirty="0"/>
          </a:p>
        </p:txBody>
      </p:sp>
      <p:sp>
        <p:nvSpPr>
          <p:cNvPr id="14" name="Прямоугольник 13"/>
          <p:cNvSpPr/>
          <p:nvPr userDrawn="1"/>
        </p:nvSpPr>
        <p:spPr>
          <a:xfrm>
            <a:off x="0" y="0"/>
            <a:ext cx="12192000" cy="6882999"/>
          </a:xfrm>
          <a:prstGeom prst="rect">
            <a:avLst/>
          </a:prstGeom>
          <a:solidFill>
            <a:srgbClr val="43434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5" name="Title 1"/>
          <p:cNvSpPr>
            <a:spLocks noGrp="1"/>
          </p:cNvSpPr>
          <p:nvPr>
            <p:ph type="ctrTitle"/>
          </p:nvPr>
        </p:nvSpPr>
        <p:spPr>
          <a:xfrm>
            <a:off x="914400" y="2271344"/>
            <a:ext cx="10363200" cy="1895538"/>
          </a:xfrm>
          <a:prstGeom prst="rect">
            <a:avLst/>
          </a:prstGeom>
        </p:spPr>
        <p:txBody>
          <a:bodyPr vert="horz" anchor="t" anchorCtr="0">
            <a:normAutofit/>
          </a:bodyPr>
          <a:lstStyle>
            <a:lvl1pPr algn="l" fontAlgn="t">
              <a:defRPr sz="2400" b="1" i="0" baseline="0">
                <a:solidFill>
                  <a:schemeClr val="bg1"/>
                </a:solidFill>
                <a:latin typeface="PT Sans" charset="-52"/>
              </a:defRPr>
            </a:lvl1pPr>
          </a:lstStyle>
          <a:p>
            <a:r>
              <a:rPr lang="ru-RU"/>
              <a:t>Образец заголовка</a:t>
            </a:r>
            <a:endParaRPr lang="en-US" dirty="0"/>
          </a:p>
        </p:txBody>
      </p:sp>
      <p:sp>
        <p:nvSpPr>
          <p:cNvPr id="16" name="Subtitle 2"/>
          <p:cNvSpPr>
            <a:spLocks noGrp="1"/>
          </p:cNvSpPr>
          <p:nvPr>
            <p:ph type="subTitle" idx="1"/>
          </p:nvPr>
        </p:nvSpPr>
        <p:spPr>
          <a:xfrm>
            <a:off x="914400" y="4247908"/>
            <a:ext cx="10363200" cy="462991"/>
          </a:xfrm>
        </p:spPr>
        <p:txBody>
          <a:bodyPr anchor="ctr" anchorCtr="0">
            <a:normAutofit/>
          </a:bodyPr>
          <a:lstStyle>
            <a:lvl1pPr marL="0" indent="0" algn="l">
              <a:buNone/>
              <a:defRPr sz="1800" baseline="0">
                <a:solidFill>
                  <a:schemeClr val="bg1"/>
                </a:solidFill>
                <a:latin typeface="PT Sans"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pic>
        <p:nvPicPr>
          <p:cNvPr id="18" name="Изображение 1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 y="1"/>
            <a:ext cx="12192000" cy="1825625"/>
          </a:xfrm>
          <a:prstGeom prst="rect">
            <a:avLst/>
          </a:prstGeom>
        </p:spPr>
      </p:pic>
    </p:spTree>
    <p:extLst>
      <p:ext uri="{BB962C8B-B14F-4D97-AF65-F5344CB8AC3E}">
        <p14:creationId xmlns:p14="http://schemas.microsoft.com/office/powerpoint/2010/main" val="6538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Титульный слайд">
    <p:bg>
      <p:bgPr>
        <a:blipFill dpi="0" rotWithShape="1">
          <a:blip r:embed="rId2" cstate="screen">
            <a:lum/>
          </a:blip>
          <a:srcRect/>
          <a:stretch>
            <a:fillRect l="-17000" r="-17000"/>
          </a:stretch>
        </a:blipFill>
        <a:effectLst/>
      </p:bgPr>
    </p:bg>
    <p:spTree>
      <p:nvGrpSpPr>
        <p:cNvPr id="1" name=""/>
        <p:cNvGrpSpPr/>
        <p:nvPr/>
      </p:nvGrpSpPr>
      <p:grpSpPr>
        <a:xfrm>
          <a:off x="0" y="0"/>
          <a:ext cx="0" cy="0"/>
          <a:chOff x="0" y="0"/>
          <a:chExt cx="0" cy="0"/>
        </a:xfrm>
      </p:grpSpPr>
      <p:sp>
        <p:nvSpPr>
          <p:cNvPr id="17" name="Дата 16"/>
          <p:cNvSpPr>
            <a:spLocks noGrp="1"/>
          </p:cNvSpPr>
          <p:nvPr>
            <p:ph type="dt" sz="half" idx="10"/>
          </p:nvPr>
        </p:nvSpPr>
        <p:spPr>
          <a:xfrm>
            <a:off x="4724400" y="6436854"/>
            <a:ext cx="2743200" cy="421149"/>
          </a:xfrm>
        </p:spPr>
        <p:txBody>
          <a:bodyPr anchor="ctr" anchorCtr="0"/>
          <a:lstStyle>
            <a:lvl1pPr algn="ctr">
              <a:defRPr sz="1600" baseline="0">
                <a:solidFill>
                  <a:schemeClr val="bg1"/>
                </a:solidFill>
                <a:effectLst/>
                <a:latin typeface="PT Sans" charset="-52"/>
              </a:defRPr>
            </a:lvl1pPr>
          </a:lstStyle>
          <a:p>
            <a:r>
              <a:rPr lang="ru-RU"/>
              <a:t>25.11.2016</a:t>
            </a:r>
            <a:endParaRPr lang="ru-RU" dirty="0"/>
          </a:p>
        </p:txBody>
      </p:sp>
      <p:sp>
        <p:nvSpPr>
          <p:cNvPr id="14" name="Прямоугольник 13"/>
          <p:cNvSpPr/>
          <p:nvPr userDrawn="1"/>
        </p:nvSpPr>
        <p:spPr>
          <a:xfrm>
            <a:off x="0" y="0"/>
            <a:ext cx="12192000" cy="6882999"/>
          </a:xfrm>
          <a:prstGeom prst="rect">
            <a:avLst/>
          </a:prstGeom>
          <a:solidFill>
            <a:srgbClr val="43434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5" name="Title 1"/>
          <p:cNvSpPr>
            <a:spLocks noGrp="1"/>
          </p:cNvSpPr>
          <p:nvPr>
            <p:ph type="ctrTitle"/>
          </p:nvPr>
        </p:nvSpPr>
        <p:spPr>
          <a:xfrm>
            <a:off x="914400" y="2271344"/>
            <a:ext cx="10363200" cy="1895538"/>
          </a:xfrm>
          <a:prstGeom prst="rect">
            <a:avLst/>
          </a:prstGeom>
        </p:spPr>
        <p:txBody>
          <a:bodyPr vert="horz" anchor="t" anchorCtr="0">
            <a:normAutofit/>
          </a:bodyPr>
          <a:lstStyle>
            <a:lvl1pPr algn="l" fontAlgn="t">
              <a:defRPr sz="2400" b="1" i="0" baseline="0">
                <a:solidFill>
                  <a:schemeClr val="bg1"/>
                </a:solidFill>
                <a:latin typeface="PT Sans" charset="-52"/>
              </a:defRPr>
            </a:lvl1pPr>
          </a:lstStyle>
          <a:p>
            <a:r>
              <a:rPr lang="ru-RU"/>
              <a:t>Образец заголовка</a:t>
            </a:r>
            <a:endParaRPr lang="en-US" dirty="0"/>
          </a:p>
        </p:txBody>
      </p:sp>
      <p:sp>
        <p:nvSpPr>
          <p:cNvPr id="16" name="Subtitle 2"/>
          <p:cNvSpPr>
            <a:spLocks noGrp="1"/>
          </p:cNvSpPr>
          <p:nvPr>
            <p:ph type="subTitle" idx="1"/>
          </p:nvPr>
        </p:nvSpPr>
        <p:spPr>
          <a:xfrm>
            <a:off x="914400" y="4247908"/>
            <a:ext cx="10363200" cy="462991"/>
          </a:xfrm>
        </p:spPr>
        <p:txBody>
          <a:bodyPr anchor="ctr" anchorCtr="0">
            <a:normAutofit/>
          </a:bodyPr>
          <a:lstStyle>
            <a:lvl1pPr marL="0" indent="0" algn="l">
              <a:buNone/>
              <a:defRPr sz="1800" baseline="0">
                <a:solidFill>
                  <a:schemeClr val="bg1"/>
                </a:solidFill>
                <a:latin typeface="PT Sans" charset="-5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pic>
        <p:nvPicPr>
          <p:cNvPr id="18" name="Изображение 1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 y="1"/>
            <a:ext cx="12192000" cy="1825625"/>
          </a:xfrm>
          <a:prstGeom prst="rect">
            <a:avLst/>
          </a:prstGeom>
        </p:spPr>
      </p:pic>
    </p:spTree>
    <p:extLst>
      <p:ext uri="{BB962C8B-B14F-4D97-AF65-F5344CB8AC3E}">
        <p14:creationId xmlns:p14="http://schemas.microsoft.com/office/powerpoint/2010/main" val="138434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887307" y="3475533"/>
            <a:ext cx="10363200" cy="1831429"/>
          </a:xfrm>
          <a:prstGeom prst="rect">
            <a:avLst/>
          </a:prstGeom>
        </p:spPr>
        <p:txBody>
          <a:bodyPr vert="horz" anchor="t" anchorCtr="0">
            <a:normAutofit/>
          </a:bodyPr>
          <a:lstStyle>
            <a:lvl1pPr algn="l" fontAlgn="t">
              <a:defRPr sz="2400" b="1" i="0" baseline="0">
                <a:solidFill>
                  <a:schemeClr val="bg1"/>
                </a:solidFill>
                <a:latin typeface="PT Sans" charset="-52"/>
              </a:defRPr>
            </a:lvl1pPr>
          </a:lstStyle>
          <a:p>
            <a:r>
              <a:rPr lang="ru-RU" dirty="0"/>
              <a:t>Образец заголовка</a:t>
            </a:r>
            <a:endParaRPr lang="en-US" dirty="0"/>
          </a:p>
        </p:txBody>
      </p:sp>
      <p:pic>
        <p:nvPicPr>
          <p:cNvPr id="5" name="Изображение 4"/>
          <p:cNvPicPr>
            <a:picLocks noChangeAspect="1"/>
          </p:cNvPicPr>
          <p:nvPr userDrawn="1"/>
        </p:nvPicPr>
        <p:blipFill>
          <a:blip r:embed="rId3" cstate="screen"/>
          <a:stretch>
            <a:fillRect/>
          </a:stretch>
        </p:blipFill>
        <p:spPr>
          <a:xfrm>
            <a:off x="511939" y="134283"/>
            <a:ext cx="1658664" cy="331733"/>
          </a:xfrm>
          <a:prstGeom prst="rect">
            <a:avLst/>
          </a:prstGeom>
        </p:spPr>
      </p:pic>
    </p:spTree>
    <p:extLst>
      <p:ext uri="{BB962C8B-B14F-4D97-AF65-F5344CB8AC3E}">
        <p14:creationId xmlns:p14="http://schemas.microsoft.com/office/powerpoint/2010/main" val="16425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bg>
      <p:bgPr>
        <a:blipFill dpi="0" rotWithShape="1">
          <a:blip r:embed="rId2" cstate="screen">
            <a:lum/>
          </a:blip>
          <a:srcRect/>
          <a:stretch>
            <a:fillRect l="-17000" r="-17000"/>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1944547"/>
            <a:ext cx="12192000" cy="2060294"/>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9" name="Title 1"/>
          <p:cNvSpPr>
            <a:spLocks noGrp="1"/>
          </p:cNvSpPr>
          <p:nvPr>
            <p:ph type="ctrTitle"/>
          </p:nvPr>
        </p:nvSpPr>
        <p:spPr>
          <a:xfrm>
            <a:off x="914400" y="2201899"/>
            <a:ext cx="10363200" cy="1513577"/>
          </a:xfrm>
          <a:prstGeom prst="rect">
            <a:avLst/>
          </a:prstGeom>
        </p:spPr>
        <p:txBody>
          <a:bodyPr vert="horz" anchor="t" anchorCtr="0">
            <a:normAutofit/>
          </a:bodyPr>
          <a:lstStyle>
            <a:lvl1pPr algn="l" fontAlgn="t">
              <a:defRPr sz="2400" b="1" i="0" baseline="0">
                <a:solidFill>
                  <a:schemeClr val="tx1"/>
                </a:solidFill>
                <a:latin typeface="PT Sans" charset="-52"/>
              </a:defRPr>
            </a:lvl1pPr>
          </a:lstStyle>
          <a:p>
            <a:r>
              <a:rPr lang="ru-RU"/>
              <a:t>Образец заголовка</a:t>
            </a:r>
            <a:endParaRPr lang="en-US" dirty="0"/>
          </a:p>
        </p:txBody>
      </p:sp>
      <p:pic>
        <p:nvPicPr>
          <p:cNvPr id="5" name="Изображение 4"/>
          <p:cNvPicPr>
            <a:picLocks noChangeAspect="1"/>
          </p:cNvPicPr>
          <p:nvPr userDrawn="1"/>
        </p:nvPicPr>
        <p:blipFill>
          <a:blip r:embed="rId3" cstate="screen"/>
          <a:stretch>
            <a:fillRect/>
          </a:stretch>
        </p:blipFill>
        <p:spPr>
          <a:xfrm>
            <a:off x="511939" y="134283"/>
            <a:ext cx="1658664" cy="331733"/>
          </a:xfrm>
          <a:prstGeom prst="rect">
            <a:avLst/>
          </a:prstGeom>
        </p:spPr>
      </p:pic>
    </p:spTree>
    <p:extLst>
      <p:ext uri="{BB962C8B-B14F-4D97-AF65-F5344CB8AC3E}">
        <p14:creationId xmlns:p14="http://schemas.microsoft.com/office/powerpoint/2010/main" val="71340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bg>
      <p:bgPr>
        <a:blipFill dpi="0" rotWithShape="1">
          <a:blip r:embed="rId2" cstate="screen">
            <a:lum/>
          </a:blip>
          <a:srcRect/>
          <a:stretch>
            <a:fillRect l="-1000" r="-27000"/>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1944547"/>
            <a:ext cx="12192000" cy="2060294"/>
          </a:xfrm>
          <a:prstGeom prst="rect">
            <a:avLst/>
          </a:prstGeom>
          <a:solidFill>
            <a:srgbClr val="00206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9" name="Title 1"/>
          <p:cNvSpPr>
            <a:spLocks noGrp="1"/>
          </p:cNvSpPr>
          <p:nvPr>
            <p:ph type="ctrTitle"/>
          </p:nvPr>
        </p:nvSpPr>
        <p:spPr>
          <a:xfrm>
            <a:off x="914400" y="2201899"/>
            <a:ext cx="10363200" cy="1513577"/>
          </a:xfrm>
          <a:prstGeom prst="rect">
            <a:avLst/>
          </a:prstGeom>
        </p:spPr>
        <p:txBody>
          <a:bodyPr vert="horz" anchor="t" anchorCtr="0">
            <a:normAutofit/>
          </a:bodyPr>
          <a:lstStyle>
            <a:lvl1pPr algn="l" fontAlgn="t">
              <a:defRPr sz="2400" b="1" i="0" baseline="0">
                <a:solidFill>
                  <a:schemeClr val="bg1"/>
                </a:solidFill>
                <a:latin typeface="PT Sans" charset="-52"/>
              </a:defRPr>
            </a:lvl1pPr>
          </a:lstStyle>
          <a:p>
            <a:r>
              <a:rPr lang="ru-RU"/>
              <a:t>Образец заголовка</a:t>
            </a:r>
            <a:endParaRPr lang="en-US" dirty="0"/>
          </a:p>
        </p:txBody>
      </p:sp>
      <p:pic>
        <p:nvPicPr>
          <p:cNvPr id="2" name="Изображение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104" y="109299"/>
            <a:ext cx="1658664" cy="357353"/>
          </a:xfrm>
          <a:prstGeom prst="rect">
            <a:avLst/>
          </a:prstGeom>
        </p:spPr>
      </p:pic>
    </p:spTree>
    <p:extLst>
      <p:ext uri="{BB962C8B-B14F-4D97-AF65-F5344CB8AC3E}">
        <p14:creationId xmlns:p14="http://schemas.microsoft.com/office/powerpoint/2010/main" val="41530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Обычная_страница">
    <p:bg>
      <p:bgPr>
        <a:solidFill>
          <a:srgbClr val="EBEBEB"/>
        </a:solidFill>
        <a:effectLst/>
      </p:bgPr>
    </p:bg>
    <p:spTree>
      <p:nvGrpSpPr>
        <p:cNvPr id="1" name=""/>
        <p:cNvGrpSpPr/>
        <p:nvPr/>
      </p:nvGrpSpPr>
      <p:grpSpPr>
        <a:xfrm>
          <a:off x="0" y="0"/>
          <a:ext cx="0" cy="0"/>
          <a:chOff x="0" y="0"/>
          <a:chExt cx="0" cy="0"/>
        </a:xfrm>
      </p:grpSpPr>
      <p:sp>
        <p:nvSpPr>
          <p:cNvPr id="9" name="Прямоугольник 8"/>
          <p:cNvSpPr/>
          <p:nvPr userDrawn="1"/>
        </p:nvSpPr>
        <p:spPr>
          <a:xfrm>
            <a:off x="0" y="-249"/>
            <a:ext cx="12192000" cy="578191"/>
          </a:xfrm>
          <a:prstGeom prst="rect">
            <a:avLst/>
          </a:prstGeom>
          <a:solidFill>
            <a:schemeClr val="bg1"/>
          </a:solidFill>
          <a:ln>
            <a:noFill/>
          </a:ln>
          <a:effectLst>
            <a:outerShdw blurRad="50800" dist="50800" dir="5400000" algn="ctr"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Title 1"/>
          <p:cNvSpPr>
            <a:spLocks noGrp="1"/>
          </p:cNvSpPr>
          <p:nvPr>
            <p:ph type="title"/>
          </p:nvPr>
        </p:nvSpPr>
        <p:spPr>
          <a:xfrm>
            <a:off x="2589942" y="1"/>
            <a:ext cx="9000175" cy="577942"/>
          </a:xfrm>
          <a:prstGeom prst="rect">
            <a:avLst/>
          </a:prstGeom>
        </p:spPr>
        <p:txBody>
          <a:bodyPr anchor="ctr" anchorCtr="1">
            <a:normAutofit/>
          </a:bodyPr>
          <a:lstStyle>
            <a:lvl1pPr>
              <a:defRPr sz="2000" b="1" i="0" baseline="0">
                <a:latin typeface="PT Sans" charset="-52"/>
              </a:defRPr>
            </a:lvl1pPr>
          </a:lstStyle>
          <a:p>
            <a:r>
              <a:rPr lang="ru-RU"/>
              <a:t>Образец заголовка</a:t>
            </a:r>
            <a:endParaRPr lang="en-US" dirty="0"/>
          </a:p>
        </p:txBody>
      </p:sp>
      <p:sp>
        <p:nvSpPr>
          <p:cNvPr id="3" name="Content Placeholder 2"/>
          <p:cNvSpPr>
            <a:spLocks noGrp="1"/>
          </p:cNvSpPr>
          <p:nvPr>
            <p:ph idx="1"/>
          </p:nvPr>
        </p:nvSpPr>
        <p:spPr>
          <a:xfrm>
            <a:off x="537365" y="868102"/>
            <a:ext cx="11052751" cy="5208607"/>
          </a:xfrm>
          <a:effectLst>
            <a:outerShdw blurRad="50800" dist="50800" dir="5400000" algn="ctr" rotWithShape="0">
              <a:srgbClr val="EBEBEB"/>
            </a:outerShdw>
          </a:effectLst>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Прямоугольник 9"/>
          <p:cNvSpPr/>
          <p:nvPr userDrawn="1"/>
        </p:nvSpPr>
        <p:spPr>
          <a:xfrm>
            <a:off x="0" y="6462612"/>
            <a:ext cx="12192000" cy="395389"/>
          </a:xfrm>
          <a:prstGeom prst="rect">
            <a:avLst/>
          </a:prstGeom>
          <a:solidFill>
            <a:schemeClr val="bg1"/>
          </a:solidFill>
          <a:ln>
            <a:noFill/>
          </a:ln>
          <a:effectLst>
            <a:outerShdw blurRad="114300" dist="50800" dir="1620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Slide Number Placeholder 5"/>
          <p:cNvSpPr>
            <a:spLocks noGrp="1"/>
          </p:cNvSpPr>
          <p:nvPr>
            <p:ph type="sldNum" sz="quarter" idx="12"/>
          </p:nvPr>
        </p:nvSpPr>
        <p:spPr>
          <a:xfrm>
            <a:off x="4724400" y="6483677"/>
            <a:ext cx="2743200" cy="365125"/>
          </a:xfrm>
        </p:spPr>
        <p:txBody>
          <a:bodyPr/>
          <a:lstStyle>
            <a:lvl1pPr algn="ctr">
              <a:defRPr baseline="0">
                <a:solidFill>
                  <a:schemeClr val="tx1"/>
                </a:solidFill>
                <a:latin typeface="PT Sans" charset="-52"/>
              </a:defRPr>
            </a:lvl1pPr>
          </a:lstStyle>
          <a:p>
            <a:fld id="{47E8B3EB-C589-314F-BBE8-5A42F2EA3755}" type="slidenum">
              <a:rPr lang="ru-RU" smtClean="0"/>
              <a:pPr/>
              <a:t>‹#›</a:t>
            </a:fld>
            <a:endParaRPr lang="ru-RU" dirty="0"/>
          </a:p>
        </p:txBody>
      </p:sp>
      <p:pic>
        <p:nvPicPr>
          <p:cNvPr id="4" name="Изображение 3"/>
          <p:cNvPicPr>
            <a:picLocks noChangeAspect="1"/>
          </p:cNvPicPr>
          <p:nvPr userDrawn="1"/>
        </p:nvPicPr>
        <p:blipFill>
          <a:blip r:embed="rId2" cstate="screen"/>
          <a:stretch>
            <a:fillRect/>
          </a:stretch>
        </p:blipFill>
        <p:spPr>
          <a:xfrm>
            <a:off x="511939" y="134281"/>
            <a:ext cx="1658664" cy="331733"/>
          </a:xfrm>
          <a:prstGeom prst="rect">
            <a:avLst/>
          </a:prstGeom>
        </p:spPr>
      </p:pic>
    </p:spTree>
    <p:extLst>
      <p:ext uri="{BB962C8B-B14F-4D97-AF65-F5344CB8AC3E}">
        <p14:creationId xmlns:p14="http://schemas.microsoft.com/office/powerpoint/2010/main" val="28008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траница_2_колонки">
    <p:bg>
      <p:bgPr>
        <a:solidFill>
          <a:srgbClr val="EBEBEB"/>
        </a:solidFill>
        <a:effectLst/>
      </p:bgPr>
    </p:bg>
    <p:spTree>
      <p:nvGrpSpPr>
        <p:cNvPr id="1" name=""/>
        <p:cNvGrpSpPr/>
        <p:nvPr/>
      </p:nvGrpSpPr>
      <p:grpSpPr>
        <a:xfrm>
          <a:off x="0" y="0"/>
          <a:ext cx="0" cy="0"/>
          <a:chOff x="0" y="0"/>
          <a:chExt cx="0" cy="0"/>
        </a:xfrm>
      </p:grpSpPr>
      <p:sp>
        <p:nvSpPr>
          <p:cNvPr id="9" name="Прямоугольник 8"/>
          <p:cNvSpPr/>
          <p:nvPr userDrawn="1"/>
        </p:nvSpPr>
        <p:spPr>
          <a:xfrm>
            <a:off x="0" y="-249"/>
            <a:ext cx="12192000" cy="578191"/>
          </a:xfrm>
          <a:prstGeom prst="rect">
            <a:avLst/>
          </a:prstGeom>
          <a:solidFill>
            <a:schemeClr val="bg1"/>
          </a:solidFill>
          <a:ln>
            <a:noFill/>
          </a:ln>
          <a:effectLst>
            <a:outerShdw blurRad="50800" dist="50800" dir="5400000" algn="ctr"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0" name="Прямоугольник 9"/>
          <p:cNvSpPr/>
          <p:nvPr userDrawn="1"/>
        </p:nvSpPr>
        <p:spPr>
          <a:xfrm>
            <a:off x="0" y="6462612"/>
            <a:ext cx="12192000" cy="395389"/>
          </a:xfrm>
          <a:prstGeom prst="rect">
            <a:avLst/>
          </a:prstGeom>
          <a:solidFill>
            <a:schemeClr val="bg1"/>
          </a:solidFill>
          <a:ln>
            <a:noFill/>
          </a:ln>
          <a:effectLst>
            <a:outerShdw blurRad="114300" dist="50800" dir="16200000" algn="ctr" rotWithShape="0">
              <a:srgbClr val="000000">
                <a:alpha val="1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Slide Number Placeholder 5"/>
          <p:cNvSpPr>
            <a:spLocks noGrp="1"/>
          </p:cNvSpPr>
          <p:nvPr>
            <p:ph type="sldNum" sz="quarter" idx="12"/>
          </p:nvPr>
        </p:nvSpPr>
        <p:spPr>
          <a:xfrm>
            <a:off x="4724400" y="6483677"/>
            <a:ext cx="2743200" cy="365125"/>
          </a:xfrm>
        </p:spPr>
        <p:txBody>
          <a:bodyPr/>
          <a:lstStyle>
            <a:lvl1pPr algn="ctr">
              <a:defRPr baseline="0">
                <a:solidFill>
                  <a:schemeClr val="tx1"/>
                </a:solidFill>
                <a:latin typeface="PT Sans" charset="-52"/>
              </a:defRPr>
            </a:lvl1pPr>
          </a:lstStyle>
          <a:p>
            <a:fld id="{47E8B3EB-C589-314F-BBE8-5A42F2EA3755}" type="slidenum">
              <a:rPr lang="ru-RU" smtClean="0"/>
              <a:pPr/>
              <a:t>‹#›</a:t>
            </a:fld>
            <a:endParaRPr lang="ru-RU" dirty="0"/>
          </a:p>
        </p:txBody>
      </p:sp>
      <p:sp>
        <p:nvSpPr>
          <p:cNvPr id="8" name="Content Placeholder 2"/>
          <p:cNvSpPr>
            <a:spLocks noGrp="1"/>
          </p:cNvSpPr>
          <p:nvPr>
            <p:ph sz="half" idx="1"/>
          </p:nvPr>
        </p:nvSpPr>
        <p:spPr>
          <a:xfrm>
            <a:off x="537365" y="863591"/>
            <a:ext cx="5482435" cy="53133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3"/>
          <p:cNvSpPr>
            <a:spLocks noGrp="1"/>
          </p:cNvSpPr>
          <p:nvPr>
            <p:ph sz="half" idx="2"/>
          </p:nvPr>
        </p:nvSpPr>
        <p:spPr>
          <a:xfrm>
            <a:off x="6172199" y="863591"/>
            <a:ext cx="5417916" cy="53133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Title 1"/>
          <p:cNvSpPr>
            <a:spLocks noGrp="1"/>
          </p:cNvSpPr>
          <p:nvPr>
            <p:ph type="title"/>
          </p:nvPr>
        </p:nvSpPr>
        <p:spPr>
          <a:xfrm>
            <a:off x="2589942" y="1"/>
            <a:ext cx="9000175" cy="577942"/>
          </a:xfrm>
          <a:prstGeom prst="rect">
            <a:avLst/>
          </a:prstGeom>
        </p:spPr>
        <p:txBody>
          <a:bodyPr anchor="ctr" anchorCtr="1">
            <a:normAutofit/>
          </a:bodyPr>
          <a:lstStyle>
            <a:lvl1pPr>
              <a:defRPr sz="2000" b="1" i="0" baseline="0">
                <a:latin typeface="PT Sans" charset="-52"/>
              </a:defRPr>
            </a:lvl1pPr>
          </a:lstStyle>
          <a:p>
            <a:r>
              <a:rPr lang="ru-RU"/>
              <a:t>Образец заголовка</a:t>
            </a:r>
            <a:endParaRPr lang="en-US" dirty="0"/>
          </a:p>
        </p:txBody>
      </p:sp>
      <p:pic>
        <p:nvPicPr>
          <p:cNvPr id="13" name="Изображение 12"/>
          <p:cNvPicPr>
            <a:picLocks noChangeAspect="1"/>
          </p:cNvPicPr>
          <p:nvPr userDrawn="1"/>
        </p:nvPicPr>
        <p:blipFill>
          <a:blip r:embed="rId2" cstate="screen"/>
          <a:stretch>
            <a:fillRect/>
          </a:stretch>
        </p:blipFill>
        <p:spPr>
          <a:xfrm>
            <a:off x="511939" y="134281"/>
            <a:ext cx="1658664" cy="331733"/>
          </a:xfrm>
          <a:prstGeom prst="rect">
            <a:avLst/>
          </a:prstGeom>
        </p:spPr>
      </p:pic>
    </p:spTree>
    <p:extLst>
      <p:ext uri="{BB962C8B-B14F-4D97-AF65-F5344CB8AC3E}">
        <p14:creationId xmlns:p14="http://schemas.microsoft.com/office/powerpoint/2010/main" val="348084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a:t>25.11.2016</a:t>
            </a:r>
            <a:endParaRPr lang="ru-RU"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8B3EB-C589-314F-BBE8-5A42F2EA3755}" type="slidenum">
              <a:rPr lang="ru-RU" smtClean="0"/>
              <a:pPr/>
              <a:t>‹#›</a:t>
            </a:fld>
            <a:endParaRPr lang="ru-RU" dirty="0"/>
          </a:p>
        </p:txBody>
      </p:sp>
    </p:spTree>
    <p:extLst>
      <p:ext uri="{BB962C8B-B14F-4D97-AF65-F5344CB8AC3E}">
        <p14:creationId xmlns:p14="http://schemas.microsoft.com/office/powerpoint/2010/main" val="25996668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4" r:id="rId3"/>
    <p:sldLayoutId id="2147483680" r:id="rId4"/>
    <p:sldLayoutId id="2147483681" r:id="rId5"/>
    <p:sldLayoutId id="2147483677" r:id="rId6"/>
    <p:sldLayoutId id="2147483679" r:id="rId7"/>
    <p:sldLayoutId id="2147483662" r:id="rId8"/>
    <p:sldLayoutId id="2147483676" r:id="rId9"/>
    <p:sldLayoutId id="2147483667" r:id="rId10"/>
    <p:sldLayoutId id="2147483672" r:id="rId11"/>
    <p:sldLayoutId id="2147483678"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1" Type="http://schemas.openxmlformats.org/officeDocument/2006/relationships/diagramQuickStyle" Target="../diagrams/quickStyle1.xml"/><Relationship Id="rId12" Type="http://schemas.openxmlformats.org/officeDocument/2006/relationships/diagramColors" Target="../diagrams/colors1.xml"/><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diagramData" Target="../diagrams/data2.xml"/><Relationship Id="rId10"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4.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openxmlformats.org/officeDocument/2006/relationships/image" Target="../media/image27.png"/><Relationship Id="rId1" Type="http://schemas.openxmlformats.org/officeDocument/2006/relationships/slideLayout" Target="../slideLayouts/slideLayout9.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png"/><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7.png"/><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271344"/>
            <a:ext cx="12192000" cy="1895538"/>
          </a:xfrm>
        </p:spPr>
        <p:txBody>
          <a:bodyPr>
            <a:normAutofit/>
          </a:bodyPr>
          <a:lstStyle/>
          <a:p>
            <a:pPr algn="ctr"/>
            <a:r>
              <a:rPr lang="en-US" dirty="0"/>
              <a:t>Peter the Great Saint-Petersburg Polytechnic University</a:t>
            </a:r>
            <a:br>
              <a:rPr lang="en-US" dirty="0"/>
            </a:br>
            <a:r>
              <a:rPr lang="en-US" dirty="0"/>
              <a:t>Higher School of Theoretical Mechanics</a:t>
            </a:r>
            <a:br>
              <a:rPr lang="en-US" dirty="0"/>
            </a:br>
            <a:r>
              <a:rPr lang="ru-RU" dirty="0"/>
              <a:t>Математическое моделирование течения двухфазной среды с учётом эрозийного износа.</a:t>
            </a:r>
          </a:p>
        </p:txBody>
      </p:sp>
      <p:sp>
        <p:nvSpPr>
          <p:cNvPr id="3" name="Подзаголовок 2"/>
          <p:cNvSpPr>
            <a:spLocks noGrp="1"/>
          </p:cNvSpPr>
          <p:nvPr>
            <p:ph type="subTitle" idx="1"/>
          </p:nvPr>
        </p:nvSpPr>
        <p:spPr>
          <a:xfrm>
            <a:off x="314325" y="4004733"/>
            <a:ext cx="11477626" cy="931334"/>
          </a:xfrm>
        </p:spPr>
        <p:txBody>
          <a:bodyPr>
            <a:normAutofit fontScale="92500" lnSpcReduction="20000"/>
          </a:bodyPr>
          <a:lstStyle/>
          <a:p>
            <a:r>
              <a:rPr lang="ru-RU" dirty="0">
                <a:latin typeface="PT Sans"/>
              </a:rPr>
              <a:t>Выполнил: </a:t>
            </a:r>
            <a:r>
              <a:rPr lang="ru-RU" dirty="0">
                <a:latin typeface="PT Sans"/>
                <a:cs typeface="Times New Roman" panose="02020603050405020304" pitchFamily="18" charset="0"/>
              </a:rPr>
              <a:t>студент группы 3630103/70201 </a:t>
            </a:r>
            <a:r>
              <a:rPr lang="ru-RU" dirty="0">
                <a:latin typeface="PT Sans"/>
              </a:rPr>
              <a:t>Хафизова А.Ф.</a:t>
            </a:r>
          </a:p>
          <a:p>
            <a:r>
              <a:rPr lang="ru-RU" dirty="0">
                <a:latin typeface="PT Sans"/>
              </a:rPr>
              <a:t>Научный руководитель: </a:t>
            </a:r>
            <a:r>
              <a:rPr lang="ru-RU" dirty="0">
                <a:latin typeface="PT Sans"/>
                <a:cs typeface="Times New Roman" panose="02020603050405020304" pitchFamily="18" charset="0"/>
              </a:rPr>
              <a:t>доцент, </a:t>
            </a:r>
            <a:r>
              <a:rPr lang="ru-RU" dirty="0">
                <a:latin typeface="PT Sans"/>
              </a:rPr>
              <a:t>Вильчевская Е.Н.</a:t>
            </a:r>
          </a:p>
          <a:p>
            <a:r>
              <a:rPr lang="ru-RU" dirty="0">
                <a:latin typeface="PT Sans"/>
              </a:rPr>
              <a:t>Консультант: Смирнов А.В.</a:t>
            </a:r>
          </a:p>
        </p:txBody>
      </p:sp>
      <p:sp>
        <p:nvSpPr>
          <p:cNvPr id="4" name="Дата 3"/>
          <p:cNvSpPr>
            <a:spLocks noGrp="1"/>
          </p:cNvSpPr>
          <p:nvPr>
            <p:ph type="dt" sz="half" idx="10"/>
          </p:nvPr>
        </p:nvSpPr>
        <p:spPr/>
        <p:txBody>
          <a:bodyPr/>
          <a:lstStyle/>
          <a:p>
            <a:r>
              <a:rPr lang="en-US" dirty="0"/>
              <a:t>29</a:t>
            </a:r>
            <a:r>
              <a:rPr lang="ru-RU" dirty="0"/>
              <a:t>.06.2021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335FDAA8-CD93-4261-9CBE-003120845A8E}"/>
              </a:ext>
            </a:extLst>
          </p:cNvPr>
          <p:cNvSpPr>
            <a:spLocks noGrp="1"/>
          </p:cNvSpPr>
          <p:nvPr>
            <p:ph type="sldNum" sz="quarter" idx="12"/>
          </p:nvPr>
        </p:nvSpPr>
        <p:spPr/>
        <p:txBody>
          <a:bodyPr/>
          <a:lstStyle/>
          <a:p>
            <a:fld id="{47E8B3EB-C589-314F-BBE8-5A42F2EA3755}" type="slidenum">
              <a:rPr lang="ru-RU" smtClean="0"/>
              <a:pPr/>
              <a:t>10</a:t>
            </a:fld>
            <a:r>
              <a:rPr lang="en-US" dirty="0"/>
              <a:t>/2</a:t>
            </a:r>
            <a:r>
              <a:rPr lang="ru-RU" dirty="0"/>
              <a:t>2</a:t>
            </a:r>
          </a:p>
        </p:txBody>
      </p:sp>
      <p:pic>
        <p:nvPicPr>
          <p:cNvPr id="6" name="Объект 5">
            <a:extLst>
              <a:ext uri="{FF2B5EF4-FFF2-40B4-BE49-F238E27FC236}">
                <a16:creationId xmlns:a16="http://schemas.microsoft.com/office/drawing/2014/main" xmlns="" id="{4172B310-5F8C-4E1F-A1F5-CEB5B5580A4A}"/>
              </a:ext>
            </a:extLst>
          </p:cNvPr>
          <p:cNvPicPr>
            <a:picLocks noGrp="1" noChangeAspect="1"/>
          </p:cNvPicPr>
          <p:nvPr>
            <p:ph sz="half" idx="1"/>
          </p:nvPr>
        </p:nvPicPr>
        <p:blipFill>
          <a:blip r:embed="rId3"/>
          <a:srcRect/>
          <a:stretch/>
        </p:blipFill>
        <p:spPr>
          <a:xfrm>
            <a:off x="7090029" y="929739"/>
            <a:ext cx="3646975" cy="5010944"/>
          </a:xfrm>
        </p:spPr>
      </p:pic>
      <mc:AlternateContent xmlns:mc="http://schemas.openxmlformats.org/markup-compatibility/2006" xmlns:a14="http://schemas.microsoft.com/office/drawing/2010/main">
        <mc:Choice Requires="a14">
          <p:graphicFrame>
            <p:nvGraphicFramePr>
              <p:cNvPr id="5" name="Объект 4">
                <a:hlinkClick r:id="" action="ppaction://hlinkshowjump?jump=previousslide" highlightClick="1"/>
                <a:extLst>
                  <a:ext uri="{FF2B5EF4-FFF2-40B4-BE49-F238E27FC236}">
                    <a16:creationId xmlns:a16="http://schemas.microsoft.com/office/drawing/2014/main" xmlns="" id="{77F71471-FBD1-4D38-A087-B8DE4EB558C0}"/>
                  </a:ext>
                </a:extLst>
              </p:cNvPr>
              <p:cNvGraphicFramePr>
                <a:graphicFrameLocks noGrp="1"/>
              </p:cNvGraphicFramePr>
              <p:nvPr>
                <p:ph sz="half" idx="2"/>
                <p:extLst>
                  <p:ext uri="{D42A27DB-BD31-4B8C-83A1-F6EECF244321}">
                    <p14:modId xmlns:p14="http://schemas.microsoft.com/office/powerpoint/2010/main" val="635384642"/>
                  </p:ext>
                </p:extLst>
              </p:nvPr>
            </p:nvGraphicFramePr>
            <p:xfrm>
              <a:off x="861462" y="719570"/>
              <a:ext cx="4240510" cy="5414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5" name="Объект 4">
                <a:hlinkClick r:id="" action="ppaction://hlinkshowjump?jump=previousslide" highlightClick="1"/>
                <a:extLst>
                  <a:ext uri="{FF2B5EF4-FFF2-40B4-BE49-F238E27FC236}">
                    <a16:creationId xmlns:a16="http://schemas.microsoft.com/office/drawing/2014/main" id="{77F71471-FBD1-4D38-A087-B8DE4EB558C0}"/>
                  </a:ext>
                </a:extLst>
              </p:cNvPr>
              <p:cNvGraphicFramePr>
                <a:graphicFrameLocks noGrp="1"/>
              </p:cNvGraphicFramePr>
              <p:nvPr>
                <p:ph sz="half" idx="2"/>
                <p:extLst>
                  <p:ext uri="{D42A27DB-BD31-4B8C-83A1-F6EECF244321}">
                    <p14:modId xmlns:p14="http://schemas.microsoft.com/office/powerpoint/2010/main" val="635384642"/>
                  </p:ext>
                </p:extLst>
              </p:nvPr>
            </p:nvGraphicFramePr>
            <p:xfrm>
              <a:off x="861462" y="719570"/>
              <a:ext cx="4240510" cy="54144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2" name="Заголовок 1">
            <a:extLst>
              <a:ext uri="{FF2B5EF4-FFF2-40B4-BE49-F238E27FC236}">
                <a16:creationId xmlns:a16="http://schemas.microsoft.com/office/drawing/2014/main" xmlns="" id="{66D382D8-0716-4EE1-94CB-B8BB2F9DBBB2}"/>
              </a:ext>
            </a:extLst>
          </p:cNvPr>
          <p:cNvSpPr>
            <a:spLocks noGrp="1"/>
          </p:cNvSpPr>
          <p:nvPr>
            <p:ph type="title"/>
          </p:nvPr>
        </p:nvSpPr>
        <p:spPr/>
        <p:txBody>
          <a:bodyPr/>
          <a:lstStyle/>
          <a:p>
            <a:r>
              <a:rPr lang="ru-RU" dirty="0"/>
              <a:t>Граничные условия</a:t>
            </a:r>
          </a:p>
        </p:txBody>
      </p:sp>
      <p:sp>
        <p:nvSpPr>
          <p:cNvPr id="8" name="TextBox 7">
            <a:extLst>
              <a:ext uri="{FF2B5EF4-FFF2-40B4-BE49-F238E27FC236}">
                <a16:creationId xmlns:a16="http://schemas.microsoft.com/office/drawing/2014/main" xmlns="" id="{7C797850-BBED-4E51-B7C0-56FC8C70589C}"/>
              </a:ext>
            </a:extLst>
          </p:cNvPr>
          <p:cNvSpPr txBox="1"/>
          <p:nvPr/>
        </p:nvSpPr>
        <p:spPr>
          <a:xfrm>
            <a:off x="7090028" y="5951551"/>
            <a:ext cx="3646975" cy="369332"/>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9</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Граничные условия</a:t>
            </a:r>
            <a:r>
              <a:rPr lang="en-US" dirty="0">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161955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3A18C84F-F7C0-4F2C-A659-3296ADD7E903}"/>
              </a:ext>
            </a:extLst>
          </p:cNvPr>
          <p:cNvSpPr>
            <a:spLocks noGrp="1"/>
          </p:cNvSpPr>
          <p:nvPr>
            <p:ph type="sldNum" sz="quarter" idx="12"/>
          </p:nvPr>
        </p:nvSpPr>
        <p:spPr/>
        <p:txBody>
          <a:bodyPr/>
          <a:lstStyle/>
          <a:p>
            <a:fld id="{47E8B3EB-C589-314F-BBE8-5A42F2EA3755}" type="slidenum">
              <a:rPr lang="ru-RU" smtClean="0"/>
              <a:pPr/>
              <a:t>11</a:t>
            </a:fld>
            <a:r>
              <a:rPr lang="ru-RU" dirty="0"/>
              <a:t>/22</a:t>
            </a:r>
          </a:p>
        </p:txBody>
      </p:sp>
      <mc:AlternateContent xmlns:mc="http://schemas.openxmlformats.org/markup-compatibility/2006" xmlns:a14="http://schemas.microsoft.com/office/drawing/2010/main">
        <mc:Choice Requires="a14">
          <p:graphicFrame>
            <p:nvGraphicFramePr>
              <p:cNvPr id="6" name="Объект 5">
                <a:extLst>
                  <a:ext uri="{FF2B5EF4-FFF2-40B4-BE49-F238E27FC236}">
                    <a16:creationId xmlns:a16="http://schemas.microsoft.com/office/drawing/2014/main" xmlns="" id="{259004AA-F88D-4382-BCE2-81EC17A1D878}"/>
                  </a:ext>
                </a:extLst>
              </p:cNvPr>
              <p:cNvGraphicFramePr>
                <a:graphicFrameLocks noGrp="1"/>
              </p:cNvGraphicFramePr>
              <p:nvPr>
                <p:ph sz="half" idx="1"/>
                <p:extLst>
                  <p:ext uri="{D42A27DB-BD31-4B8C-83A1-F6EECF244321}">
                    <p14:modId xmlns:p14="http://schemas.microsoft.com/office/powerpoint/2010/main" val="2075068069"/>
                  </p:ext>
                </p:extLst>
              </p:nvPr>
            </p:nvGraphicFramePr>
            <p:xfrm>
              <a:off x="536576" y="863600"/>
              <a:ext cx="4845050" cy="5313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6" name="Объект 5">
                <a:extLst>
                  <a:ext uri="{FF2B5EF4-FFF2-40B4-BE49-F238E27FC236}">
                    <a16:creationId xmlns:a16="http://schemas.microsoft.com/office/drawing/2014/main" id="{259004AA-F88D-4382-BCE2-81EC17A1D878}"/>
                  </a:ext>
                </a:extLst>
              </p:cNvPr>
              <p:cNvGraphicFramePr>
                <a:graphicFrameLocks noGrp="1"/>
              </p:cNvGraphicFramePr>
              <p:nvPr>
                <p:ph sz="half" idx="1"/>
                <p:extLst>
                  <p:ext uri="{D42A27DB-BD31-4B8C-83A1-F6EECF244321}">
                    <p14:modId xmlns:p14="http://schemas.microsoft.com/office/powerpoint/2010/main" val="2075068069"/>
                  </p:ext>
                </p:extLst>
              </p:nvPr>
            </p:nvGraphicFramePr>
            <p:xfrm>
              <a:off x="536576" y="863600"/>
              <a:ext cx="4845050" cy="5313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mc:AlternateContent xmlns:mc="http://schemas.openxmlformats.org/markup-compatibility/2006" xmlns:a14="http://schemas.microsoft.com/office/drawing/2010/main">
        <mc:Choice Requires="a14">
          <p:graphicFrame>
            <p:nvGraphicFramePr>
              <p:cNvPr id="8" name="Таблица 8">
                <a:extLst>
                  <a:ext uri="{FF2B5EF4-FFF2-40B4-BE49-F238E27FC236}">
                    <a16:creationId xmlns:a16="http://schemas.microsoft.com/office/drawing/2014/main" xmlns="" id="{0440227D-B04E-41C8-AE75-9F65557A8F68}"/>
                  </a:ext>
                </a:extLst>
              </p:cNvPr>
              <p:cNvGraphicFramePr>
                <a:graphicFrameLocks noGrp="1"/>
              </p:cNvGraphicFramePr>
              <p:nvPr>
                <p:ph sz="half" idx="2"/>
                <p:extLst>
                  <p:ext uri="{D42A27DB-BD31-4B8C-83A1-F6EECF244321}">
                    <p14:modId xmlns:p14="http://schemas.microsoft.com/office/powerpoint/2010/main" val="3470479504"/>
                  </p:ext>
                </p:extLst>
              </p:nvPr>
            </p:nvGraphicFramePr>
            <p:xfrm>
              <a:off x="6172200" y="863597"/>
              <a:ext cx="5418138" cy="5313360"/>
            </p:xfrm>
            <a:graphic>
              <a:graphicData uri="http://schemas.openxmlformats.org/drawingml/2006/table">
                <a:tbl>
                  <a:tblPr firstRow="1" bandRow="1">
                    <a:tableStyleId>{5C22544A-7EE6-4342-B048-85BDC9FD1C3A}</a:tableStyleId>
                  </a:tblPr>
                  <a:tblGrid>
                    <a:gridCol w="2709069">
                      <a:extLst>
                        <a:ext uri="{9D8B030D-6E8A-4147-A177-3AD203B41FA5}">
                          <a16:colId xmlns:a16="http://schemas.microsoft.com/office/drawing/2014/main" xmlns="" val="558764972"/>
                        </a:ext>
                      </a:extLst>
                    </a:gridCol>
                    <a:gridCol w="2709069">
                      <a:extLst>
                        <a:ext uri="{9D8B030D-6E8A-4147-A177-3AD203B41FA5}">
                          <a16:colId xmlns:a16="http://schemas.microsoft.com/office/drawing/2014/main" xmlns="" val="3451367659"/>
                        </a:ext>
                      </a:extLst>
                    </a:gridCol>
                  </a:tblGrid>
                  <a:tr h="408720">
                    <a:tc>
                      <a:txBody>
                        <a:bodyPr/>
                        <a:lstStyle/>
                        <a:p>
                          <a:pPr algn="ctr"/>
                          <a:r>
                            <a:rPr lang="ru-RU" dirty="0"/>
                            <a:t>Частица</a:t>
                          </a:r>
                        </a:p>
                      </a:txBody>
                      <a:tcPr/>
                    </a:tc>
                    <a:tc>
                      <a:txBody>
                        <a:bodyPr/>
                        <a:lstStyle/>
                        <a:p>
                          <a:pPr algn="ctr"/>
                          <a:r>
                            <a:rPr lang="ru-RU" dirty="0"/>
                            <a:t>Песок</a:t>
                          </a:r>
                        </a:p>
                      </a:txBody>
                      <a:tcPr/>
                    </a:tc>
                    <a:extLst>
                      <a:ext uri="{0D108BD9-81ED-4DB2-BD59-A6C34878D82A}">
                        <a16:rowId xmlns:a16="http://schemas.microsoft.com/office/drawing/2014/main" xmlns="" val="3676153375"/>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0.71</m:t>
                                </m:r>
                              </m:oMath>
                            </m:oMathPara>
                          </a14:m>
                          <a:endParaRPr lang="ru-RU" dirty="0"/>
                        </a:p>
                      </a:txBody>
                      <a:tcPr/>
                    </a:tc>
                    <a:extLst>
                      <a:ext uri="{0D108BD9-81ED-4DB2-BD59-A6C34878D82A}">
                        <a16:rowId xmlns:a16="http://schemas.microsoft.com/office/drawing/2014/main" xmlns="" val="893220988"/>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2.4</m:t>
                                </m:r>
                              </m:oMath>
                            </m:oMathPara>
                          </a14:m>
                          <a:endParaRPr lang="ru-RU" dirty="0"/>
                        </a:p>
                      </a:txBody>
                      <a:tcPr/>
                    </a:tc>
                    <a:extLst>
                      <a:ext uri="{0D108BD9-81ED-4DB2-BD59-A6C34878D82A}">
                        <a16:rowId xmlns:a16="http://schemas.microsoft.com/office/drawing/2014/main" xmlns="" val="893205907"/>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1</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0.14</m:t>
                                </m:r>
                              </m:oMath>
                            </m:oMathPara>
                          </a14:m>
                          <a:endParaRPr lang="ru-RU" dirty="0"/>
                        </a:p>
                      </a:txBody>
                      <a:tcPr/>
                    </a:tc>
                    <a:extLst>
                      <a:ext uri="{0D108BD9-81ED-4DB2-BD59-A6C34878D82A}">
                        <a16:rowId xmlns:a16="http://schemas.microsoft.com/office/drawing/2014/main" xmlns="" val="4079999594"/>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𝑞</m:t>
                                </m:r>
                                <m:r>
                                  <a:rPr lang="en-US" i="1" dirty="0" smtClean="0">
                                    <a:latin typeface="Cambria Math" panose="02040503050406030204" pitchFamily="18" charset="0"/>
                                  </a:rPr>
                                  <m:t>2</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−0.94</m:t>
                                </m:r>
                              </m:oMath>
                            </m:oMathPara>
                          </a14:m>
                          <a:endParaRPr lang="ru-RU" dirty="0"/>
                        </a:p>
                      </a:txBody>
                      <a:tcPr/>
                    </a:tc>
                    <a:extLst>
                      <a:ext uri="{0D108BD9-81ED-4DB2-BD59-A6C34878D82A}">
                        <a16:rowId xmlns:a16="http://schemas.microsoft.com/office/drawing/2014/main" xmlns="" val="3399775469"/>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0.78</m:t>
                                </m:r>
                              </m:oMath>
                            </m:oMathPara>
                          </a14:m>
                          <a:endParaRPr lang="ru-RU" dirty="0"/>
                        </a:p>
                      </a:txBody>
                      <a:tcPr/>
                    </a:tc>
                    <a:extLst>
                      <a:ext uri="{0D108BD9-81ED-4DB2-BD59-A6C34878D82A}">
                        <a16:rowId xmlns:a16="http://schemas.microsoft.com/office/drawing/2014/main" xmlns="" val="2167137323"/>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1.275</m:t>
                                </m:r>
                              </m:oMath>
                            </m:oMathPara>
                          </a14:m>
                          <a:endParaRPr lang="ru-RU" dirty="0"/>
                        </a:p>
                      </a:txBody>
                      <a:tcPr/>
                    </a:tc>
                    <a:extLst>
                      <a:ext uri="{0D108BD9-81ED-4DB2-BD59-A6C34878D82A}">
                        <a16:rowId xmlns:a16="http://schemas.microsoft.com/office/drawing/2014/main" xmlns="" val="850445351"/>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𝐾</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65</m:t>
                                </m:r>
                              </m:oMath>
                            </m:oMathPara>
                          </a14:m>
                          <a:endParaRPr lang="ru-RU" dirty="0"/>
                        </a:p>
                      </a:txBody>
                      <a:tcPr/>
                    </a:tc>
                    <a:extLst>
                      <a:ext uri="{0D108BD9-81ED-4DB2-BD59-A6C34878D82A}">
                        <a16:rowId xmlns:a16="http://schemas.microsoft.com/office/drawing/2014/main" xmlns="" val="3379886162"/>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1</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−0.12</m:t>
                                </m:r>
                              </m:oMath>
                            </m:oMathPara>
                          </a14:m>
                          <a:endParaRPr lang="ru-RU" dirty="0"/>
                        </a:p>
                      </a:txBody>
                      <a:tcPr/>
                    </a:tc>
                    <a:extLst>
                      <a:ext uri="{0D108BD9-81ED-4DB2-BD59-A6C34878D82A}">
                        <a16:rowId xmlns:a16="http://schemas.microsoft.com/office/drawing/2014/main" xmlns="" val="2333562716"/>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2</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2.36</m:t>
                                </m:r>
                              </m:oMath>
                            </m:oMathPara>
                          </a14:m>
                          <a:endParaRPr lang="ru-RU" dirty="0"/>
                        </a:p>
                      </a:txBody>
                      <a:tcPr/>
                    </a:tc>
                    <a:extLst>
                      <a:ext uri="{0D108BD9-81ED-4DB2-BD59-A6C34878D82A}">
                        <a16:rowId xmlns:a16="http://schemas.microsoft.com/office/drawing/2014/main" xmlns="" val="4183327302"/>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3</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0.19</m:t>
                                </m:r>
                              </m:oMath>
                            </m:oMathPara>
                          </a14:m>
                          <a:endParaRPr lang="ru-RU" dirty="0"/>
                        </a:p>
                      </a:txBody>
                      <a:tcPr/>
                    </a:tc>
                    <a:extLst>
                      <a:ext uri="{0D108BD9-81ED-4DB2-BD59-A6C34878D82A}">
                        <a16:rowId xmlns:a16="http://schemas.microsoft.com/office/drawing/2014/main" xmlns="" val="2539568363"/>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𝑉</m:t>
                                </m:r>
                                <m:r>
                                  <a:rPr lang="en-US" b="0" i="1" dirty="0" smtClean="0">
                                    <a:latin typeface="Cambria Math" panose="02040503050406030204" pitchFamily="18" charset="0"/>
                                  </a:rPr>
                                  <m:t>′</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104</m:t>
                                </m:r>
                                <m:r>
                                  <a:rPr lang="ru-RU" b="0" i="1" dirty="0" smtClean="0">
                                    <a:latin typeface="Cambria Math" panose="02040503050406030204" pitchFamily="18" charset="0"/>
                                  </a:rPr>
                                  <m:t> м/с</m:t>
                                </m:r>
                                <m:r>
                                  <a:rPr lang="en-US" i="1" dirty="0" smtClean="0">
                                    <a:latin typeface="Cambria Math" panose="02040503050406030204" pitchFamily="18" charset="0"/>
                                  </a:rPr>
                                  <m:t> </m:t>
                                </m:r>
                              </m:oMath>
                            </m:oMathPara>
                          </a14:m>
                          <a:endParaRPr lang="ru-RU" dirty="0"/>
                        </a:p>
                      </a:txBody>
                      <a:tcPr/>
                    </a:tc>
                    <a:extLst>
                      <a:ext uri="{0D108BD9-81ED-4DB2-BD59-A6C34878D82A}">
                        <a16:rowId xmlns:a16="http://schemas.microsoft.com/office/drawing/2014/main" xmlns="" val="283560561"/>
                      </a:ext>
                    </a:extLst>
                  </a:tr>
                  <a:tr h="408720">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𝐷</m:t>
                                </m:r>
                                <m:r>
                                  <a:rPr lang="en-US" b="0" i="1" dirty="0" smtClean="0">
                                    <a:latin typeface="Cambria Math" panose="02040503050406030204" pitchFamily="18" charset="0"/>
                                  </a:rPr>
                                  <m:t>′</m:t>
                                </m:r>
                              </m:oMath>
                            </m:oMathPara>
                          </a14:m>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326</m:t>
                                </m:r>
                                <m:r>
                                  <a:rPr lang="ru-RU" b="0" i="1" dirty="0" smtClean="0">
                                    <a:latin typeface="Cambria Math" panose="02040503050406030204" pitchFamily="18" charset="0"/>
                                  </a:rPr>
                                  <m:t> </m:t>
                                </m:r>
                                <m:r>
                                  <a:rPr lang="en-US" i="1" dirty="0" smtClean="0">
                                    <a:latin typeface="Cambria Math" panose="02040503050406030204" pitchFamily="18" charset="0"/>
                                  </a:rPr>
                                  <m:t>⦁ </m:t>
                                </m:r>
                                <m:sSup>
                                  <m:sSupPr>
                                    <m:ctrlPr>
                                      <a:rPr lang="en-US" i="1" dirty="0" smtClean="0">
                                        <a:latin typeface="Cambria Math" charset="0"/>
                                      </a:rPr>
                                    </m:ctrlPr>
                                  </m:sSupPr>
                                  <m:e>
                                    <m:r>
                                      <a:rPr lang="en-US" i="1" dirty="0" smtClean="0">
                                        <a:latin typeface="Cambria Math" panose="02040503050406030204" pitchFamily="18" charset="0"/>
                                      </a:rPr>
                                      <m:t>10</m:t>
                                    </m:r>
                                  </m:e>
                                  <m:sup>
                                    <m:r>
                                      <a:rPr lang="en-US" i="1" dirty="0" smtClean="0">
                                        <a:latin typeface="Cambria Math" panose="02040503050406030204" pitchFamily="18" charset="0"/>
                                      </a:rPr>
                                      <m:t>−6</m:t>
                                    </m:r>
                                  </m:sup>
                                </m:sSup>
                                <m:r>
                                  <a:rPr lang="ru-RU" b="0" i="1" dirty="0" smtClean="0">
                                    <a:latin typeface="Cambria Math" panose="02040503050406030204" pitchFamily="18" charset="0"/>
                                  </a:rPr>
                                  <m:t> </m:t>
                                </m:r>
                                <m:r>
                                  <a:rPr lang="ru-RU" i="1" dirty="0" smtClean="0">
                                    <a:latin typeface="Cambria Math" panose="02040503050406030204" pitchFamily="18" charset="0"/>
                                  </a:rPr>
                                  <m:t>м</m:t>
                                </m:r>
                              </m:oMath>
                            </m:oMathPara>
                          </a14:m>
                          <a:endParaRPr lang="ru-RU" dirty="0"/>
                        </a:p>
                      </a:txBody>
                      <a:tcPr/>
                    </a:tc>
                    <a:extLst>
                      <a:ext uri="{0D108BD9-81ED-4DB2-BD59-A6C34878D82A}">
                        <a16:rowId xmlns:a16="http://schemas.microsoft.com/office/drawing/2014/main" xmlns="" val="2457681105"/>
                      </a:ext>
                    </a:extLst>
                  </a:tr>
                </a:tbl>
              </a:graphicData>
            </a:graphic>
          </p:graphicFrame>
        </mc:Choice>
        <mc:Fallback xmlns="">
          <p:graphicFrame>
            <p:nvGraphicFramePr>
              <p:cNvPr id="8" name="Таблица 8">
                <a:extLst>
                  <a:ext uri="{FF2B5EF4-FFF2-40B4-BE49-F238E27FC236}">
                    <a16:creationId xmlns:a16="http://schemas.microsoft.com/office/drawing/2014/main" id="{0440227D-B04E-41C8-AE75-9F65557A8F68}"/>
                  </a:ext>
                </a:extLst>
              </p:cNvPr>
              <p:cNvGraphicFramePr>
                <a:graphicFrameLocks noGrp="1"/>
              </p:cNvGraphicFramePr>
              <p:nvPr>
                <p:ph sz="half" idx="2"/>
                <p:extLst>
                  <p:ext uri="{D42A27DB-BD31-4B8C-83A1-F6EECF244321}">
                    <p14:modId xmlns:p14="http://schemas.microsoft.com/office/powerpoint/2010/main" val="3470479504"/>
                  </p:ext>
                </p:extLst>
              </p:nvPr>
            </p:nvGraphicFramePr>
            <p:xfrm>
              <a:off x="6172200" y="863597"/>
              <a:ext cx="5418138" cy="5313360"/>
            </p:xfrm>
            <a:graphic>
              <a:graphicData uri="http://schemas.openxmlformats.org/drawingml/2006/table">
                <a:tbl>
                  <a:tblPr firstRow="1" bandRow="1">
                    <a:tableStyleId>{5C22544A-7EE6-4342-B048-85BDC9FD1C3A}</a:tableStyleId>
                  </a:tblPr>
                  <a:tblGrid>
                    <a:gridCol w="2709069">
                      <a:extLst>
                        <a:ext uri="{9D8B030D-6E8A-4147-A177-3AD203B41FA5}">
                          <a16:colId xmlns:a16="http://schemas.microsoft.com/office/drawing/2014/main" val="558764972"/>
                        </a:ext>
                      </a:extLst>
                    </a:gridCol>
                    <a:gridCol w="2709069">
                      <a:extLst>
                        <a:ext uri="{9D8B030D-6E8A-4147-A177-3AD203B41FA5}">
                          <a16:colId xmlns:a16="http://schemas.microsoft.com/office/drawing/2014/main" val="3451367659"/>
                        </a:ext>
                      </a:extLst>
                    </a:gridCol>
                  </a:tblGrid>
                  <a:tr h="408720">
                    <a:tc>
                      <a:txBody>
                        <a:bodyPr/>
                        <a:lstStyle/>
                        <a:p>
                          <a:pPr algn="ctr"/>
                          <a:r>
                            <a:rPr lang="ru-RU" dirty="0"/>
                            <a:t>Частица</a:t>
                          </a:r>
                        </a:p>
                      </a:txBody>
                      <a:tcPr/>
                    </a:tc>
                    <a:tc>
                      <a:txBody>
                        <a:bodyPr/>
                        <a:lstStyle/>
                        <a:p>
                          <a:pPr algn="ctr"/>
                          <a:r>
                            <a:rPr lang="ru-RU" dirty="0"/>
                            <a:t>Песок</a:t>
                          </a:r>
                        </a:p>
                      </a:txBody>
                      <a:tcPr/>
                    </a:tc>
                    <a:extLst>
                      <a:ext uri="{0D108BD9-81ED-4DB2-BD59-A6C34878D82A}">
                        <a16:rowId xmlns:a16="http://schemas.microsoft.com/office/drawing/2014/main" val="3676153375"/>
                      </a:ext>
                    </a:extLst>
                  </a:tr>
                  <a:tr h="408720">
                    <a:tc>
                      <a:txBody>
                        <a:bodyPr/>
                        <a:lstStyle/>
                        <a:p>
                          <a:endParaRPr lang="ru-RU"/>
                        </a:p>
                      </a:txBody>
                      <a:tcPr>
                        <a:blipFill>
                          <a:blip r:embed="rId11"/>
                          <a:stretch>
                            <a:fillRect l="-225" t="-107463" r="-100899" b="-1105970"/>
                          </a:stretch>
                        </a:blipFill>
                      </a:tcPr>
                    </a:tc>
                    <a:tc>
                      <a:txBody>
                        <a:bodyPr/>
                        <a:lstStyle/>
                        <a:p>
                          <a:endParaRPr lang="ru-RU"/>
                        </a:p>
                      </a:txBody>
                      <a:tcPr>
                        <a:blipFill>
                          <a:blip r:embed="rId11"/>
                          <a:stretch>
                            <a:fillRect l="-100225" t="-107463" r="-899" b="-1105970"/>
                          </a:stretch>
                        </a:blipFill>
                      </a:tcPr>
                    </a:tc>
                    <a:extLst>
                      <a:ext uri="{0D108BD9-81ED-4DB2-BD59-A6C34878D82A}">
                        <a16:rowId xmlns:a16="http://schemas.microsoft.com/office/drawing/2014/main" val="893220988"/>
                      </a:ext>
                    </a:extLst>
                  </a:tr>
                  <a:tr h="408720">
                    <a:tc>
                      <a:txBody>
                        <a:bodyPr/>
                        <a:lstStyle/>
                        <a:p>
                          <a:endParaRPr lang="ru-RU"/>
                        </a:p>
                      </a:txBody>
                      <a:tcPr>
                        <a:blipFill>
                          <a:blip r:embed="rId11"/>
                          <a:stretch>
                            <a:fillRect l="-225" t="-207463" r="-100899" b="-1005970"/>
                          </a:stretch>
                        </a:blipFill>
                      </a:tcPr>
                    </a:tc>
                    <a:tc>
                      <a:txBody>
                        <a:bodyPr/>
                        <a:lstStyle/>
                        <a:p>
                          <a:endParaRPr lang="ru-RU"/>
                        </a:p>
                      </a:txBody>
                      <a:tcPr>
                        <a:blipFill>
                          <a:blip r:embed="rId11"/>
                          <a:stretch>
                            <a:fillRect l="-100225" t="-207463" r="-899" b="-1005970"/>
                          </a:stretch>
                        </a:blipFill>
                      </a:tcPr>
                    </a:tc>
                    <a:extLst>
                      <a:ext uri="{0D108BD9-81ED-4DB2-BD59-A6C34878D82A}">
                        <a16:rowId xmlns:a16="http://schemas.microsoft.com/office/drawing/2014/main" val="893205907"/>
                      </a:ext>
                    </a:extLst>
                  </a:tr>
                  <a:tr h="408720">
                    <a:tc>
                      <a:txBody>
                        <a:bodyPr/>
                        <a:lstStyle/>
                        <a:p>
                          <a:endParaRPr lang="ru-RU"/>
                        </a:p>
                      </a:txBody>
                      <a:tcPr>
                        <a:blipFill>
                          <a:blip r:embed="rId11"/>
                          <a:stretch>
                            <a:fillRect l="-225" t="-302941" r="-100899" b="-891176"/>
                          </a:stretch>
                        </a:blipFill>
                      </a:tcPr>
                    </a:tc>
                    <a:tc>
                      <a:txBody>
                        <a:bodyPr/>
                        <a:lstStyle/>
                        <a:p>
                          <a:endParaRPr lang="ru-RU"/>
                        </a:p>
                      </a:txBody>
                      <a:tcPr>
                        <a:blipFill>
                          <a:blip r:embed="rId11"/>
                          <a:stretch>
                            <a:fillRect l="-100225" t="-302941" r="-899" b="-891176"/>
                          </a:stretch>
                        </a:blipFill>
                      </a:tcPr>
                    </a:tc>
                    <a:extLst>
                      <a:ext uri="{0D108BD9-81ED-4DB2-BD59-A6C34878D82A}">
                        <a16:rowId xmlns:a16="http://schemas.microsoft.com/office/drawing/2014/main" val="4079999594"/>
                      </a:ext>
                    </a:extLst>
                  </a:tr>
                  <a:tr h="408720">
                    <a:tc>
                      <a:txBody>
                        <a:bodyPr/>
                        <a:lstStyle/>
                        <a:p>
                          <a:endParaRPr lang="ru-RU"/>
                        </a:p>
                      </a:txBody>
                      <a:tcPr>
                        <a:blipFill>
                          <a:blip r:embed="rId11"/>
                          <a:stretch>
                            <a:fillRect l="-225" t="-408955" r="-100899" b="-804478"/>
                          </a:stretch>
                        </a:blipFill>
                      </a:tcPr>
                    </a:tc>
                    <a:tc>
                      <a:txBody>
                        <a:bodyPr/>
                        <a:lstStyle/>
                        <a:p>
                          <a:endParaRPr lang="ru-RU"/>
                        </a:p>
                      </a:txBody>
                      <a:tcPr>
                        <a:blipFill>
                          <a:blip r:embed="rId11"/>
                          <a:stretch>
                            <a:fillRect l="-100225" t="-408955" r="-899" b="-804478"/>
                          </a:stretch>
                        </a:blipFill>
                      </a:tcPr>
                    </a:tc>
                    <a:extLst>
                      <a:ext uri="{0D108BD9-81ED-4DB2-BD59-A6C34878D82A}">
                        <a16:rowId xmlns:a16="http://schemas.microsoft.com/office/drawing/2014/main" val="3399775469"/>
                      </a:ext>
                    </a:extLst>
                  </a:tr>
                  <a:tr h="408720">
                    <a:tc>
                      <a:txBody>
                        <a:bodyPr/>
                        <a:lstStyle/>
                        <a:p>
                          <a:endParaRPr lang="ru-RU"/>
                        </a:p>
                      </a:txBody>
                      <a:tcPr>
                        <a:blipFill>
                          <a:blip r:embed="rId11"/>
                          <a:stretch>
                            <a:fillRect l="-225" t="-508955" r="-100899" b="-704478"/>
                          </a:stretch>
                        </a:blipFill>
                      </a:tcPr>
                    </a:tc>
                    <a:tc>
                      <a:txBody>
                        <a:bodyPr/>
                        <a:lstStyle/>
                        <a:p>
                          <a:endParaRPr lang="ru-RU"/>
                        </a:p>
                      </a:txBody>
                      <a:tcPr>
                        <a:blipFill>
                          <a:blip r:embed="rId11"/>
                          <a:stretch>
                            <a:fillRect l="-100225" t="-508955" r="-899" b="-704478"/>
                          </a:stretch>
                        </a:blipFill>
                      </a:tcPr>
                    </a:tc>
                    <a:extLst>
                      <a:ext uri="{0D108BD9-81ED-4DB2-BD59-A6C34878D82A}">
                        <a16:rowId xmlns:a16="http://schemas.microsoft.com/office/drawing/2014/main" val="2167137323"/>
                      </a:ext>
                    </a:extLst>
                  </a:tr>
                  <a:tr h="408720">
                    <a:tc>
                      <a:txBody>
                        <a:bodyPr/>
                        <a:lstStyle/>
                        <a:p>
                          <a:endParaRPr lang="ru-RU"/>
                        </a:p>
                      </a:txBody>
                      <a:tcPr>
                        <a:blipFill>
                          <a:blip r:embed="rId11"/>
                          <a:stretch>
                            <a:fillRect l="-225" t="-608955" r="-100899" b="-604478"/>
                          </a:stretch>
                        </a:blipFill>
                      </a:tcPr>
                    </a:tc>
                    <a:tc>
                      <a:txBody>
                        <a:bodyPr/>
                        <a:lstStyle/>
                        <a:p>
                          <a:endParaRPr lang="ru-RU"/>
                        </a:p>
                      </a:txBody>
                      <a:tcPr>
                        <a:blipFill>
                          <a:blip r:embed="rId11"/>
                          <a:stretch>
                            <a:fillRect l="-100225" t="-608955" r="-899" b="-604478"/>
                          </a:stretch>
                        </a:blipFill>
                      </a:tcPr>
                    </a:tc>
                    <a:extLst>
                      <a:ext uri="{0D108BD9-81ED-4DB2-BD59-A6C34878D82A}">
                        <a16:rowId xmlns:a16="http://schemas.microsoft.com/office/drawing/2014/main" val="850445351"/>
                      </a:ext>
                    </a:extLst>
                  </a:tr>
                  <a:tr h="408720">
                    <a:tc>
                      <a:txBody>
                        <a:bodyPr/>
                        <a:lstStyle/>
                        <a:p>
                          <a:endParaRPr lang="ru-RU"/>
                        </a:p>
                      </a:txBody>
                      <a:tcPr>
                        <a:blipFill>
                          <a:blip r:embed="rId11"/>
                          <a:stretch>
                            <a:fillRect l="-225" t="-708955" r="-100899" b="-504478"/>
                          </a:stretch>
                        </a:blipFill>
                      </a:tcPr>
                    </a:tc>
                    <a:tc>
                      <a:txBody>
                        <a:bodyPr/>
                        <a:lstStyle/>
                        <a:p>
                          <a:endParaRPr lang="ru-RU"/>
                        </a:p>
                      </a:txBody>
                      <a:tcPr>
                        <a:blipFill>
                          <a:blip r:embed="rId11"/>
                          <a:stretch>
                            <a:fillRect l="-100225" t="-708955" r="-899" b="-504478"/>
                          </a:stretch>
                        </a:blipFill>
                      </a:tcPr>
                    </a:tc>
                    <a:extLst>
                      <a:ext uri="{0D108BD9-81ED-4DB2-BD59-A6C34878D82A}">
                        <a16:rowId xmlns:a16="http://schemas.microsoft.com/office/drawing/2014/main" val="3379886162"/>
                      </a:ext>
                    </a:extLst>
                  </a:tr>
                  <a:tr h="408720">
                    <a:tc>
                      <a:txBody>
                        <a:bodyPr/>
                        <a:lstStyle/>
                        <a:p>
                          <a:endParaRPr lang="ru-RU"/>
                        </a:p>
                      </a:txBody>
                      <a:tcPr>
                        <a:blipFill>
                          <a:blip r:embed="rId11"/>
                          <a:stretch>
                            <a:fillRect l="-225" t="-808955" r="-100899" b="-404478"/>
                          </a:stretch>
                        </a:blipFill>
                      </a:tcPr>
                    </a:tc>
                    <a:tc>
                      <a:txBody>
                        <a:bodyPr/>
                        <a:lstStyle/>
                        <a:p>
                          <a:endParaRPr lang="ru-RU"/>
                        </a:p>
                      </a:txBody>
                      <a:tcPr>
                        <a:blipFill>
                          <a:blip r:embed="rId11"/>
                          <a:stretch>
                            <a:fillRect l="-100225" t="-808955" r="-899" b="-404478"/>
                          </a:stretch>
                        </a:blipFill>
                      </a:tcPr>
                    </a:tc>
                    <a:extLst>
                      <a:ext uri="{0D108BD9-81ED-4DB2-BD59-A6C34878D82A}">
                        <a16:rowId xmlns:a16="http://schemas.microsoft.com/office/drawing/2014/main" val="2333562716"/>
                      </a:ext>
                    </a:extLst>
                  </a:tr>
                  <a:tr h="408720">
                    <a:tc>
                      <a:txBody>
                        <a:bodyPr/>
                        <a:lstStyle/>
                        <a:p>
                          <a:endParaRPr lang="ru-RU"/>
                        </a:p>
                      </a:txBody>
                      <a:tcPr>
                        <a:blipFill>
                          <a:blip r:embed="rId11"/>
                          <a:stretch>
                            <a:fillRect l="-225" t="-895588" r="-100899" b="-298529"/>
                          </a:stretch>
                        </a:blipFill>
                      </a:tcPr>
                    </a:tc>
                    <a:tc>
                      <a:txBody>
                        <a:bodyPr/>
                        <a:lstStyle/>
                        <a:p>
                          <a:endParaRPr lang="ru-RU"/>
                        </a:p>
                      </a:txBody>
                      <a:tcPr>
                        <a:blipFill>
                          <a:blip r:embed="rId11"/>
                          <a:stretch>
                            <a:fillRect l="-100225" t="-895588" r="-899" b="-298529"/>
                          </a:stretch>
                        </a:blipFill>
                      </a:tcPr>
                    </a:tc>
                    <a:extLst>
                      <a:ext uri="{0D108BD9-81ED-4DB2-BD59-A6C34878D82A}">
                        <a16:rowId xmlns:a16="http://schemas.microsoft.com/office/drawing/2014/main" val="4183327302"/>
                      </a:ext>
                    </a:extLst>
                  </a:tr>
                  <a:tr h="408720">
                    <a:tc>
                      <a:txBody>
                        <a:bodyPr/>
                        <a:lstStyle/>
                        <a:p>
                          <a:endParaRPr lang="ru-RU"/>
                        </a:p>
                      </a:txBody>
                      <a:tcPr>
                        <a:blipFill>
                          <a:blip r:embed="rId11"/>
                          <a:stretch>
                            <a:fillRect l="-225" t="-1010448" r="-100899" b="-202985"/>
                          </a:stretch>
                        </a:blipFill>
                      </a:tcPr>
                    </a:tc>
                    <a:tc>
                      <a:txBody>
                        <a:bodyPr/>
                        <a:lstStyle/>
                        <a:p>
                          <a:endParaRPr lang="ru-RU"/>
                        </a:p>
                      </a:txBody>
                      <a:tcPr>
                        <a:blipFill>
                          <a:blip r:embed="rId11"/>
                          <a:stretch>
                            <a:fillRect l="-100225" t="-1010448" r="-899" b="-202985"/>
                          </a:stretch>
                        </a:blipFill>
                      </a:tcPr>
                    </a:tc>
                    <a:extLst>
                      <a:ext uri="{0D108BD9-81ED-4DB2-BD59-A6C34878D82A}">
                        <a16:rowId xmlns:a16="http://schemas.microsoft.com/office/drawing/2014/main" val="2539568363"/>
                      </a:ext>
                    </a:extLst>
                  </a:tr>
                  <a:tr h="408720">
                    <a:tc>
                      <a:txBody>
                        <a:bodyPr/>
                        <a:lstStyle/>
                        <a:p>
                          <a:endParaRPr lang="ru-RU"/>
                        </a:p>
                      </a:txBody>
                      <a:tcPr>
                        <a:blipFill>
                          <a:blip r:embed="rId11"/>
                          <a:stretch>
                            <a:fillRect l="-225" t="-1110448" r="-100899" b="-102985"/>
                          </a:stretch>
                        </a:blipFill>
                      </a:tcPr>
                    </a:tc>
                    <a:tc>
                      <a:txBody>
                        <a:bodyPr/>
                        <a:lstStyle/>
                        <a:p>
                          <a:endParaRPr lang="ru-RU"/>
                        </a:p>
                      </a:txBody>
                      <a:tcPr>
                        <a:blipFill>
                          <a:blip r:embed="rId11"/>
                          <a:stretch>
                            <a:fillRect l="-100225" t="-1110448" r="-899" b="-102985"/>
                          </a:stretch>
                        </a:blipFill>
                      </a:tcPr>
                    </a:tc>
                    <a:extLst>
                      <a:ext uri="{0D108BD9-81ED-4DB2-BD59-A6C34878D82A}">
                        <a16:rowId xmlns:a16="http://schemas.microsoft.com/office/drawing/2014/main" val="283560561"/>
                      </a:ext>
                    </a:extLst>
                  </a:tr>
                  <a:tr h="408720">
                    <a:tc>
                      <a:txBody>
                        <a:bodyPr/>
                        <a:lstStyle/>
                        <a:p>
                          <a:endParaRPr lang="ru-RU"/>
                        </a:p>
                      </a:txBody>
                      <a:tcPr>
                        <a:blipFill>
                          <a:blip r:embed="rId11"/>
                          <a:stretch>
                            <a:fillRect l="-225" t="-1210448" r="-100899" b="-2985"/>
                          </a:stretch>
                        </a:blipFill>
                      </a:tcPr>
                    </a:tc>
                    <a:tc>
                      <a:txBody>
                        <a:bodyPr/>
                        <a:lstStyle/>
                        <a:p>
                          <a:endParaRPr lang="ru-RU"/>
                        </a:p>
                      </a:txBody>
                      <a:tcPr>
                        <a:blipFill>
                          <a:blip r:embed="rId11"/>
                          <a:stretch>
                            <a:fillRect l="-100225" t="-1210448" r="-899" b="-2985"/>
                          </a:stretch>
                        </a:blipFill>
                      </a:tcPr>
                    </a:tc>
                    <a:extLst>
                      <a:ext uri="{0D108BD9-81ED-4DB2-BD59-A6C34878D82A}">
                        <a16:rowId xmlns:a16="http://schemas.microsoft.com/office/drawing/2014/main" val="2457681105"/>
                      </a:ext>
                    </a:extLst>
                  </a:tr>
                </a:tbl>
              </a:graphicData>
            </a:graphic>
          </p:graphicFrame>
        </mc:Fallback>
      </mc:AlternateContent>
      <p:sp>
        <p:nvSpPr>
          <p:cNvPr id="5" name="Заголовок 4">
            <a:extLst>
              <a:ext uri="{FF2B5EF4-FFF2-40B4-BE49-F238E27FC236}">
                <a16:creationId xmlns:a16="http://schemas.microsoft.com/office/drawing/2014/main" xmlns="" id="{05BE8FB2-9ED1-43D4-8762-725C44C39ACB}"/>
              </a:ext>
            </a:extLst>
          </p:cNvPr>
          <p:cNvSpPr>
            <a:spLocks noGrp="1"/>
          </p:cNvSpPr>
          <p:nvPr>
            <p:ph type="title"/>
          </p:nvPr>
        </p:nvSpPr>
        <p:spPr/>
        <p:txBody>
          <a:bodyPr/>
          <a:lstStyle/>
          <a:p>
            <a:r>
              <a:rPr lang="ru-RU" dirty="0"/>
              <a:t>Свойства материалов  </a:t>
            </a:r>
          </a:p>
        </p:txBody>
      </p:sp>
    </p:spTree>
    <p:extLst>
      <p:ext uri="{BB962C8B-B14F-4D97-AF65-F5344CB8AC3E}">
        <p14:creationId xmlns:p14="http://schemas.microsoft.com/office/powerpoint/2010/main" val="158626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FCDE899A-AC50-4F2F-BB0A-C486ABFFD886}"/>
              </a:ext>
            </a:extLst>
          </p:cNvPr>
          <p:cNvSpPr>
            <a:spLocks noGrp="1"/>
          </p:cNvSpPr>
          <p:nvPr>
            <p:ph type="sldNum" sz="quarter" idx="12"/>
          </p:nvPr>
        </p:nvSpPr>
        <p:spPr/>
        <p:txBody>
          <a:bodyPr/>
          <a:lstStyle/>
          <a:p>
            <a:fld id="{47E8B3EB-C589-314F-BBE8-5A42F2EA3755}" type="slidenum">
              <a:rPr lang="ru-RU" smtClean="0"/>
              <a:pPr/>
              <a:t>12</a:t>
            </a:fld>
            <a:r>
              <a:rPr lang="en-US" dirty="0"/>
              <a:t>/2</a:t>
            </a:r>
            <a:r>
              <a:rPr lang="ru-RU" dirty="0"/>
              <a:t>2</a:t>
            </a:r>
          </a:p>
        </p:txBody>
      </p:sp>
      <p:pic>
        <p:nvPicPr>
          <p:cNvPr id="18" name="Объект 17">
            <a:extLst>
              <a:ext uri="{FF2B5EF4-FFF2-40B4-BE49-F238E27FC236}">
                <a16:creationId xmlns:a16="http://schemas.microsoft.com/office/drawing/2014/main" xmlns="" id="{D7034827-0C2C-4058-8DE4-5EACBB260C9E}"/>
              </a:ext>
            </a:extLst>
          </p:cNvPr>
          <p:cNvPicPr>
            <a:picLocks noGrp="1" noChangeAspect="1"/>
          </p:cNvPicPr>
          <p:nvPr>
            <p:ph sz="half" idx="1"/>
          </p:nvPr>
        </p:nvPicPr>
        <p:blipFill>
          <a:blip r:embed="rId3"/>
          <a:srcRect/>
          <a:stretch/>
        </p:blipFill>
        <p:spPr>
          <a:xfrm>
            <a:off x="253023" y="1210476"/>
            <a:ext cx="5675289" cy="4437045"/>
          </a:xfrm>
        </p:spPr>
      </p:pic>
      <p:pic>
        <p:nvPicPr>
          <p:cNvPr id="20" name="Объект 19">
            <a:extLst>
              <a:ext uri="{FF2B5EF4-FFF2-40B4-BE49-F238E27FC236}">
                <a16:creationId xmlns:a16="http://schemas.microsoft.com/office/drawing/2014/main" xmlns="" id="{0BEF526D-8C1F-438C-BBEC-62477560D282}"/>
              </a:ext>
            </a:extLst>
          </p:cNvPr>
          <p:cNvPicPr>
            <a:picLocks noGrp="1" noChangeAspect="1"/>
          </p:cNvPicPr>
          <p:nvPr>
            <p:ph sz="half" idx="2"/>
          </p:nvPr>
        </p:nvPicPr>
        <p:blipFill>
          <a:blip r:embed="rId4"/>
          <a:srcRect/>
          <a:stretch/>
        </p:blipFill>
        <p:spPr>
          <a:xfrm>
            <a:off x="6263689" y="1210476"/>
            <a:ext cx="5675289" cy="4437044"/>
          </a:xfrm>
        </p:spPr>
      </p:pic>
      <p:sp>
        <p:nvSpPr>
          <p:cNvPr id="2" name="Заголовок 1">
            <a:extLst>
              <a:ext uri="{FF2B5EF4-FFF2-40B4-BE49-F238E27FC236}">
                <a16:creationId xmlns:a16="http://schemas.microsoft.com/office/drawing/2014/main" xmlns="" id="{354293BE-5A71-453C-8C62-90904A820489}"/>
              </a:ext>
            </a:extLst>
          </p:cNvPr>
          <p:cNvSpPr>
            <a:spLocks noGrp="1"/>
          </p:cNvSpPr>
          <p:nvPr>
            <p:ph type="title"/>
          </p:nvPr>
        </p:nvSpPr>
        <p:spPr/>
        <p:txBody>
          <a:bodyPr/>
          <a:lstStyle/>
          <a:p>
            <a:r>
              <a:rPr lang="ru-RU" dirty="0"/>
              <a:t>Результаты</a:t>
            </a:r>
          </a:p>
        </p:txBody>
      </p:sp>
      <p:sp>
        <p:nvSpPr>
          <p:cNvPr id="22" name="TextBox 21">
            <a:extLst>
              <a:ext uri="{FF2B5EF4-FFF2-40B4-BE49-F238E27FC236}">
                <a16:creationId xmlns:a16="http://schemas.microsoft.com/office/drawing/2014/main" xmlns="" id="{0CA428CD-0D8B-4F52-87B0-D558705FB21E}"/>
              </a:ext>
            </a:extLst>
          </p:cNvPr>
          <p:cNvSpPr txBox="1"/>
          <p:nvPr/>
        </p:nvSpPr>
        <p:spPr>
          <a:xfrm>
            <a:off x="253022" y="5653819"/>
            <a:ext cx="5675289" cy="369332"/>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10</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Поле скорости </a:t>
            </a:r>
            <a:r>
              <a:rPr lang="en-US" dirty="0">
                <a:latin typeface="Times New Roman" panose="02020603050405020304" pitchFamily="18" charset="0"/>
                <a:cs typeface="Times New Roman" panose="02020603050405020304" pitchFamily="18" charset="0"/>
              </a:rPr>
              <a:t>2D.</a:t>
            </a:r>
            <a:endParaRPr lang="ru-RU" dirty="0"/>
          </a:p>
        </p:txBody>
      </p:sp>
      <p:sp>
        <p:nvSpPr>
          <p:cNvPr id="24" name="TextBox 23">
            <a:extLst>
              <a:ext uri="{FF2B5EF4-FFF2-40B4-BE49-F238E27FC236}">
                <a16:creationId xmlns:a16="http://schemas.microsoft.com/office/drawing/2014/main" xmlns="" id="{D699D94E-BD43-49E2-934E-4C087938C6CC}"/>
              </a:ext>
            </a:extLst>
          </p:cNvPr>
          <p:cNvSpPr txBox="1"/>
          <p:nvPr/>
        </p:nvSpPr>
        <p:spPr>
          <a:xfrm>
            <a:off x="6263689" y="5660117"/>
            <a:ext cx="5675289" cy="369332"/>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11</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Поле скорости 3</a:t>
            </a:r>
            <a:r>
              <a:rPr lang="en-US" dirty="0">
                <a:latin typeface="Times New Roman" panose="02020603050405020304" pitchFamily="18" charset="0"/>
                <a:cs typeface="Times New Roman" panose="02020603050405020304" pitchFamily="18" charset="0"/>
              </a:rPr>
              <a:t>D.</a:t>
            </a:r>
            <a:endParaRPr lang="ru-RU" dirty="0"/>
          </a:p>
        </p:txBody>
      </p:sp>
    </p:spTree>
    <p:extLst>
      <p:ext uri="{BB962C8B-B14F-4D97-AF65-F5344CB8AC3E}">
        <p14:creationId xmlns:p14="http://schemas.microsoft.com/office/powerpoint/2010/main" val="426766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FCDE899A-AC50-4F2F-BB0A-C486ABFFD886}"/>
              </a:ext>
            </a:extLst>
          </p:cNvPr>
          <p:cNvSpPr>
            <a:spLocks noGrp="1"/>
          </p:cNvSpPr>
          <p:nvPr>
            <p:ph type="sldNum" sz="quarter" idx="12"/>
          </p:nvPr>
        </p:nvSpPr>
        <p:spPr/>
        <p:txBody>
          <a:bodyPr/>
          <a:lstStyle/>
          <a:p>
            <a:fld id="{47E8B3EB-C589-314F-BBE8-5A42F2EA3755}" type="slidenum">
              <a:rPr lang="ru-RU" smtClean="0"/>
              <a:pPr/>
              <a:t>13</a:t>
            </a:fld>
            <a:r>
              <a:rPr lang="ru-RU" dirty="0"/>
              <a:t>/22</a:t>
            </a:r>
          </a:p>
        </p:txBody>
      </p:sp>
      <p:pic>
        <p:nvPicPr>
          <p:cNvPr id="18" name="Объект 17">
            <a:extLst>
              <a:ext uri="{FF2B5EF4-FFF2-40B4-BE49-F238E27FC236}">
                <a16:creationId xmlns:a16="http://schemas.microsoft.com/office/drawing/2014/main" xmlns="" id="{D7034827-0C2C-4058-8DE4-5EACBB260C9E}"/>
              </a:ext>
            </a:extLst>
          </p:cNvPr>
          <p:cNvPicPr>
            <a:picLocks noGrp="1" noChangeAspect="1"/>
          </p:cNvPicPr>
          <p:nvPr>
            <p:ph sz="half" idx="1"/>
          </p:nvPr>
        </p:nvPicPr>
        <p:blipFill>
          <a:blip r:embed="rId3"/>
          <a:srcRect/>
          <a:stretch/>
        </p:blipFill>
        <p:spPr>
          <a:xfrm>
            <a:off x="204481" y="1311410"/>
            <a:ext cx="5677536" cy="4438800"/>
          </a:xfrm>
        </p:spPr>
      </p:pic>
      <p:pic>
        <p:nvPicPr>
          <p:cNvPr id="20" name="Объект 19">
            <a:extLst>
              <a:ext uri="{FF2B5EF4-FFF2-40B4-BE49-F238E27FC236}">
                <a16:creationId xmlns:a16="http://schemas.microsoft.com/office/drawing/2014/main" xmlns="" id="{0BEF526D-8C1F-438C-BBEC-62477560D282}"/>
              </a:ext>
            </a:extLst>
          </p:cNvPr>
          <p:cNvPicPr>
            <a:picLocks noGrp="1" noChangeAspect="1"/>
          </p:cNvPicPr>
          <p:nvPr>
            <p:ph sz="half" idx="2"/>
          </p:nvPr>
        </p:nvPicPr>
        <p:blipFill>
          <a:blip r:embed="rId4"/>
          <a:srcRect/>
          <a:stretch/>
        </p:blipFill>
        <p:spPr>
          <a:xfrm>
            <a:off x="6309984" y="1311410"/>
            <a:ext cx="5677535" cy="4438800"/>
          </a:xfrm>
        </p:spPr>
      </p:pic>
      <p:sp>
        <p:nvSpPr>
          <p:cNvPr id="2" name="Заголовок 1">
            <a:extLst>
              <a:ext uri="{FF2B5EF4-FFF2-40B4-BE49-F238E27FC236}">
                <a16:creationId xmlns:a16="http://schemas.microsoft.com/office/drawing/2014/main" xmlns="" id="{354293BE-5A71-453C-8C62-90904A820489}"/>
              </a:ext>
            </a:extLst>
          </p:cNvPr>
          <p:cNvSpPr>
            <a:spLocks noGrp="1"/>
          </p:cNvSpPr>
          <p:nvPr>
            <p:ph type="title"/>
          </p:nvPr>
        </p:nvSpPr>
        <p:spPr/>
        <p:txBody>
          <a:bodyPr/>
          <a:lstStyle/>
          <a:p>
            <a:r>
              <a:rPr lang="ru-RU" dirty="0"/>
              <a:t>Результаты</a:t>
            </a:r>
          </a:p>
        </p:txBody>
      </p:sp>
      <p:sp>
        <p:nvSpPr>
          <p:cNvPr id="22" name="TextBox 21">
            <a:extLst>
              <a:ext uri="{FF2B5EF4-FFF2-40B4-BE49-F238E27FC236}">
                <a16:creationId xmlns:a16="http://schemas.microsoft.com/office/drawing/2014/main" xmlns="" id="{0CA428CD-0D8B-4F52-87B0-D558705FB21E}"/>
              </a:ext>
            </a:extLst>
          </p:cNvPr>
          <p:cNvSpPr txBox="1"/>
          <p:nvPr/>
        </p:nvSpPr>
        <p:spPr>
          <a:xfrm>
            <a:off x="204481" y="5750210"/>
            <a:ext cx="5677536" cy="369332"/>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12</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Поле давления 2</a:t>
            </a:r>
            <a:r>
              <a:rPr lang="en-US" dirty="0">
                <a:latin typeface="Times New Roman" panose="02020603050405020304" pitchFamily="18" charset="0"/>
                <a:cs typeface="Times New Roman" panose="02020603050405020304" pitchFamily="18" charset="0"/>
              </a:rPr>
              <a:t>D.</a:t>
            </a:r>
            <a:endParaRPr lang="ru-RU" dirty="0"/>
          </a:p>
        </p:txBody>
      </p:sp>
      <p:sp>
        <p:nvSpPr>
          <p:cNvPr id="24" name="TextBox 23">
            <a:extLst>
              <a:ext uri="{FF2B5EF4-FFF2-40B4-BE49-F238E27FC236}">
                <a16:creationId xmlns:a16="http://schemas.microsoft.com/office/drawing/2014/main" xmlns="" id="{D699D94E-BD43-49E2-934E-4C087938C6CC}"/>
              </a:ext>
            </a:extLst>
          </p:cNvPr>
          <p:cNvSpPr txBox="1"/>
          <p:nvPr/>
        </p:nvSpPr>
        <p:spPr>
          <a:xfrm>
            <a:off x="6309985" y="5750210"/>
            <a:ext cx="5677534" cy="369332"/>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1</a:t>
            </a:r>
            <a:r>
              <a:rPr lang="en-US" dirty="0">
                <a:latin typeface="Times New Roman" panose="02020603050405020304" pitchFamily="18" charset="0"/>
                <a:ea typeface="Calibri" panose="020F0502020204030204" pitchFamily="34" charset="0"/>
                <a:cs typeface="Times New Roman" panose="02020603050405020304" pitchFamily="18" charset="0"/>
              </a:rPr>
              <a:t>3</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Поле давления 3</a:t>
            </a:r>
            <a:r>
              <a:rPr lang="en-US" dirty="0">
                <a:latin typeface="Times New Roman" panose="02020603050405020304" pitchFamily="18" charset="0"/>
                <a:cs typeface="Times New Roman" panose="02020603050405020304" pitchFamily="18" charset="0"/>
              </a:rPr>
              <a:t>D.</a:t>
            </a:r>
            <a:endParaRPr lang="ru-RU" dirty="0"/>
          </a:p>
        </p:txBody>
      </p:sp>
    </p:spTree>
    <p:extLst>
      <p:ext uri="{BB962C8B-B14F-4D97-AF65-F5344CB8AC3E}">
        <p14:creationId xmlns:p14="http://schemas.microsoft.com/office/powerpoint/2010/main" val="428762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4053824E-2944-45F5-86DA-438BCE605A8A}"/>
              </a:ext>
            </a:extLst>
          </p:cNvPr>
          <p:cNvSpPr>
            <a:spLocks noGrp="1"/>
          </p:cNvSpPr>
          <p:nvPr>
            <p:ph type="title"/>
          </p:nvPr>
        </p:nvSpPr>
        <p:spPr>
          <a:xfrm>
            <a:off x="3466457" y="1"/>
            <a:ext cx="6750131" cy="577942"/>
          </a:xfrm>
        </p:spPr>
        <p:txBody>
          <a:bodyPr/>
          <a:lstStyle/>
          <a:p>
            <a:r>
              <a:rPr lang="ru-RU" dirty="0"/>
              <a:t>Результаты</a:t>
            </a:r>
            <a:endParaRPr lang="en-US" dirty="0"/>
          </a:p>
        </p:txBody>
      </p:sp>
      <p:pic>
        <p:nvPicPr>
          <p:cNvPr id="9" name="Объект 8">
            <a:extLst>
              <a:ext uri="{FF2B5EF4-FFF2-40B4-BE49-F238E27FC236}">
                <a16:creationId xmlns:a16="http://schemas.microsoft.com/office/drawing/2014/main" xmlns="" id="{66686546-6390-4BCC-8D6D-0B445E18CD00}"/>
              </a:ext>
            </a:extLst>
          </p:cNvPr>
          <p:cNvPicPr>
            <a:picLocks noGrp="1" noChangeAspect="1"/>
          </p:cNvPicPr>
          <p:nvPr>
            <p:ph idx="1"/>
          </p:nvPr>
        </p:nvPicPr>
        <p:blipFill>
          <a:blip r:embed="rId2"/>
          <a:stretch>
            <a:fillRect/>
          </a:stretch>
        </p:blipFill>
        <p:spPr>
          <a:xfrm>
            <a:off x="1338348" y="975735"/>
            <a:ext cx="9515303" cy="4617234"/>
          </a:xfrm>
          <a:noFill/>
        </p:spPr>
      </p:pic>
      <p:sp>
        <p:nvSpPr>
          <p:cNvPr id="2" name="Номер слайда 1">
            <a:extLst>
              <a:ext uri="{FF2B5EF4-FFF2-40B4-BE49-F238E27FC236}">
                <a16:creationId xmlns:a16="http://schemas.microsoft.com/office/drawing/2014/main" xmlns="" id="{66A47178-D41C-48B7-B78E-1C1F4C4467F9}"/>
              </a:ext>
            </a:extLst>
          </p:cNvPr>
          <p:cNvSpPr>
            <a:spLocks noGrp="1"/>
          </p:cNvSpPr>
          <p:nvPr>
            <p:ph type="sldNum" sz="quarter" idx="12"/>
          </p:nvPr>
        </p:nvSpPr>
        <p:spPr>
          <a:xfrm>
            <a:off x="5067300" y="6483677"/>
            <a:ext cx="2057400" cy="365125"/>
          </a:xfrm>
        </p:spPr>
        <p:txBody>
          <a:bodyPr anchor="ctr">
            <a:normAutofit/>
          </a:bodyPr>
          <a:lstStyle/>
          <a:p>
            <a:pPr>
              <a:spcAft>
                <a:spcPts val="600"/>
              </a:spcAft>
            </a:pPr>
            <a:fld id="{47E8B3EB-C589-314F-BBE8-5A42F2EA3755}" type="slidenum">
              <a:rPr lang="ru-RU" smtClean="0"/>
              <a:pPr>
                <a:spcAft>
                  <a:spcPts val="600"/>
                </a:spcAft>
              </a:pPr>
              <a:t>14</a:t>
            </a:fld>
            <a:r>
              <a:rPr lang="ru-RU" dirty="0"/>
              <a:t>/22</a:t>
            </a:r>
          </a:p>
        </p:txBody>
      </p:sp>
      <p:sp>
        <p:nvSpPr>
          <p:cNvPr id="11" name="TextBox 10">
            <a:extLst>
              <a:ext uri="{FF2B5EF4-FFF2-40B4-BE49-F238E27FC236}">
                <a16:creationId xmlns:a16="http://schemas.microsoft.com/office/drawing/2014/main" xmlns="" id="{DAE26247-2028-429A-935F-8264995E1FFE}"/>
              </a:ext>
            </a:extLst>
          </p:cNvPr>
          <p:cNvSpPr txBox="1"/>
          <p:nvPr/>
        </p:nvSpPr>
        <p:spPr>
          <a:xfrm>
            <a:off x="1338348" y="5592969"/>
            <a:ext cx="9515303" cy="707886"/>
          </a:xfrm>
          <a:prstGeom prst="rect">
            <a:avLst/>
          </a:prstGeom>
          <a:noFill/>
        </p:spPr>
        <p:txBody>
          <a:bodyPr wrap="square">
            <a:spAutoFit/>
          </a:bodyPr>
          <a:lstStyle/>
          <a:p>
            <a:pPr algn="ctr"/>
            <a:r>
              <a:rPr lang="ru-RU" sz="2000" dirty="0">
                <a:latin typeface="Times New Roman" panose="02020603050405020304" pitchFamily="18" charset="0"/>
                <a:ea typeface="Calibri" panose="020F0502020204030204" pitchFamily="34" charset="0"/>
                <a:cs typeface="Times New Roman" panose="02020603050405020304" pitchFamily="18" charset="0"/>
              </a:rPr>
              <a:t>Рис. </a:t>
            </a:r>
            <a:r>
              <a:rPr lang="en-US" sz="2000" dirty="0">
                <a:latin typeface="Times New Roman" panose="02020603050405020304" pitchFamily="18" charset="0"/>
                <a:ea typeface="Calibri" panose="020F0502020204030204" pitchFamily="34" charset="0"/>
                <a:cs typeface="Times New Roman" panose="02020603050405020304" pitchFamily="18" charset="0"/>
              </a:rPr>
              <a:t>14</a:t>
            </a:r>
            <a:r>
              <a:rPr lang="ru-RU" sz="2000" dirty="0">
                <a:latin typeface="Times New Roman" panose="02020603050405020304" pitchFamily="18" charset="0"/>
                <a:ea typeface="Calibri" panose="020F0502020204030204" pitchFamily="34" charset="0"/>
                <a:cs typeface="Times New Roman" panose="02020603050405020304" pitchFamily="18" charset="0"/>
              </a:rPr>
              <a:t>. Т</a:t>
            </a:r>
            <a:r>
              <a:rPr lang="ru-RU" sz="2000" dirty="0">
                <a:latin typeface="Times New Roman" panose="02020603050405020304" pitchFamily="18" charset="0"/>
                <a:cs typeface="Times New Roman" panose="02020603050405020304" pitchFamily="18" charset="0"/>
              </a:rPr>
              <a:t>раектория потока воды над поверхностью испытуемого образца при времени работы 30 минут, слева поле статического давления, справа поле скорости.</a:t>
            </a:r>
          </a:p>
        </p:txBody>
      </p:sp>
    </p:spTree>
    <p:extLst>
      <p:ext uri="{BB962C8B-B14F-4D97-AF65-F5344CB8AC3E}">
        <p14:creationId xmlns:p14="http://schemas.microsoft.com/office/powerpoint/2010/main" val="1675082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33774F-BE17-463D-B0BD-5C12D5A7FC67}"/>
              </a:ext>
            </a:extLst>
          </p:cNvPr>
          <p:cNvSpPr>
            <a:spLocks noGrp="1"/>
          </p:cNvSpPr>
          <p:nvPr>
            <p:ph type="title"/>
          </p:nvPr>
        </p:nvSpPr>
        <p:spPr/>
        <p:txBody>
          <a:bodyPr/>
          <a:lstStyle/>
          <a:p>
            <a:r>
              <a:rPr lang="ru-RU" dirty="0"/>
              <a:t>Результаты</a:t>
            </a:r>
          </a:p>
        </p:txBody>
      </p:sp>
      <p:pic>
        <p:nvPicPr>
          <p:cNvPr id="6" name="Объект 5">
            <a:extLst>
              <a:ext uri="{FF2B5EF4-FFF2-40B4-BE49-F238E27FC236}">
                <a16:creationId xmlns:a16="http://schemas.microsoft.com/office/drawing/2014/main" xmlns="" id="{4EECEF75-F460-48BF-B992-2896503510CE}"/>
              </a:ext>
            </a:extLst>
          </p:cNvPr>
          <p:cNvPicPr>
            <a:picLocks noGrp="1" noChangeAspect="1"/>
          </p:cNvPicPr>
          <p:nvPr>
            <p:ph idx="1"/>
          </p:nvPr>
        </p:nvPicPr>
        <p:blipFill>
          <a:blip r:embed="rId3"/>
          <a:stretch>
            <a:fillRect/>
          </a:stretch>
        </p:blipFill>
        <p:spPr>
          <a:xfrm>
            <a:off x="1069226" y="1203923"/>
            <a:ext cx="10053548" cy="4450153"/>
          </a:xfrm>
        </p:spPr>
      </p:pic>
      <p:sp>
        <p:nvSpPr>
          <p:cNvPr id="4" name="Номер слайда 3">
            <a:extLst>
              <a:ext uri="{FF2B5EF4-FFF2-40B4-BE49-F238E27FC236}">
                <a16:creationId xmlns:a16="http://schemas.microsoft.com/office/drawing/2014/main" xmlns="" id="{3D93E894-FD21-4199-8E62-20F75F53EB99}"/>
              </a:ext>
            </a:extLst>
          </p:cNvPr>
          <p:cNvSpPr>
            <a:spLocks noGrp="1"/>
          </p:cNvSpPr>
          <p:nvPr>
            <p:ph type="sldNum" sz="quarter" idx="12"/>
          </p:nvPr>
        </p:nvSpPr>
        <p:spPr/>
        <p:txBody>
          <a:bodyPr/>
          <a:lstStyle/>
          <a:p>
            <a:fld id="{47E8B3EB-C589-314F-BBE8-5A42F2EA3755}" type="slidenum">
              <a:rPr lang="ru-RU" smtClean="0"/>
              <a:pPr/>
              <a:t>15</a:t>
            </a:fld>
            <a:r>
              <a:rPr lang="ru-RU" dirty="0"/>
              <a:t>/22</a:t>
            </a:r>
          </a:p>
        </p:txBody>
      </p:sp>
      <p:sp>
        <p:nvSpPr>
          <p:cNvPr id="8" name="TextBox 7">
            <a:extLst>
              <a:ext uri="{FF2B5EF4-FFF2-40B4-BE49-F238E27FC236}">
                <a16:creationId xmlns:a16="http://schemas.microsoft.com/office/drawing/2014/main" xmlns="" id="{9F54FEBC-A96A-491F-8F9D-F3A950205019}"/>
              </a:ext>
            </a:extLst>
          </p:cNvPr>
          <p:cNvSpPr txBox="1"/>
          <p:nvPr/>
        </p:nvSpPr>
        <p:spPr>
          <a:xfrm>
            <a:off x="1069226" y="5710247"/>
            <a:ext cx="10053547" cy="400110"/>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15</a:t>
            </a:r>
            <a:r>
              <a:rPr lang="ru-RU" dirty="0">
                <a:latin typeface="Times New Roman" panose="02020603050405020304" pitchFamily="18" charset="0"/>
                <a:ea typeface="Calibri" panose="020F0502020204030204" pitchFamily="34" charset="0"/>
                <a:cs typeface="Times New Roman" panose="02020603050405020304" pitchFamily="18" charset="0"/>
              </a:rPr>
              <a:t>. Т</a:t>
            </a:r>
            <a:r>
              <a:rPr lang="ru-RU" dirty="0">
                <a:latin typeface="Times New Roman" panose="02020603050405020304" pitchFamily="18" charset="0"/>
                <a:cs typeface="Times New Roman" panose="02020603050405020304" pitchFamily="18" charset="0"/>
              </a:rPr>
              <a:t>раектория частиц </a:t>
            </a:r>
            <a:r>
              <a:rPr lang="ru-RU" sz="2000" dirty="0">
                <a:latin typeface="Times New Roman" panose="02020603050405020304" pitchFamily="18" charset="0"/>
                <a:cs typeface="Times New Roman" panose="02020603050405020304" pitchFamily="18" charset="0"/>
              </a:rPr>
              <a:t>песка</a:t>
            </a:r>
            <a:r>
              <a:rPr lang="ru-RU" dirty="0">
                <a:latin typeface="Times New Roman" panose="02020603050405020304" pitchFamily="18" charset="0"/>
                <a:cs typeface="Times New Roman" panose="02020603050405020304" pitchFamily="18" charset="0"/>
              </a:rPr>
              <a:t> при времени работы 30 минут.</a:t>
            </a:r>
          </a:p>
        </p:txBody>
      </p:sp>
    </p:spTree>
    <p:extLst>
      <p:ext uri="{BB962C8B-B14F-4D97-AF65-F5344CB8AC3E}">
        <p14:creationId xmlns:p14="http://schemas.microsoft.com/office/powerpoint/2010/main" val="395252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FCDE899A-AC50-4F2F-BB0A-C486ABFFD886}"/>
              </a:ext>
            </a:extLst>
          </p:cNvPr>
          <p:cNvSpPr>
            <a:spLocks noGrp="1"/>
          </p:cNvSpPr>
          <p:nvPr>
            <p:ph type="sldNum" sz="quarter" idx="12"/>
          </p:nvPr>
        </p:nvSpPr>
        <p:spPr>
          <a:xfrm>
            <a:off x="5067300" y="6483677"/>
            <a:ext cx="2057400" cy="365125"/>
          </a:xfrm>
        </p:spPr>
        <p:txBody>
          <a:bodyPr/>
          <a:lstStyle/>
          <a:p>
            <a:fld id="{47E8B3EB-C589-314F-BBE8-5A42F2EA3755}" type="slidenum">
              <a:rPr lang="ru-RU" smtClean="0"/>
              <a:pPr/>
              <a:t>16</a:t>
            </a:fld>
            <a:r>
              <a:rPr lang="en-US" dirty="0"/>
              <a:t>/2</a:t>
            </a:r>
            <a:r>
              <a:rPr lang="ru-RU" dirty="0"/>
              <a:t>2</a:t>
            </a:r>
          </a:p>
        </p:txBody>
      </p:sp>
      <p:sp>
        <p:nvSpPr>
          <p:cNvPr id="2" name="Заголовок 1">
            <a:extLst>
              <a:ext uri="{FF2B5EF4-FFF2-40B4-BE49-F238E27FC236}">
                <a16:creationId xmlns:a16="http://schemas.microsoft.com/office/drawing/2014/main" xmlns="" id="{354293BE-5A71-453C-8C62-90904A820489}"/>
              </a:ext>
            </a:extLst>
          </p:cNvPr>
          <p:cNvSpPr>
            <a:spLocks noGrp="1"/>
          </p:cNvSpPr>
          <p:nvPr>
            <p:ph type="title"/>
          </p:nvPr>
        </p:nvSpPr>
        <p:spPr/>
        <p:txBody>
          <a:bodyPr/>
          <a:lstStyle/>
          <a:p>
            <a:r>
              <a:rPr lang="ru-RU" dirty="0"/>
              <a:t>Результаты</a:t>
            </a:r>
          </a:p>
        </p:txBody>
      </p:sp>
      <p:sp>
        <p:nvSpPr>
          <p:cNvPr id="22" name="TextBox 21">
            <a:extLst>
              <a:ext uri="{FF2B5EF4-FFF2-40B4-BE49-F238E27FC236}">
                <a16:creationId xmlns:a16="http://schemas.microsoft.com/office/drawing/2014/main" xmlns="" id="{0CA428CD-0D8B-4F52-87B0-D558705FB21E}"/>
              </a:ext>
            </a:extLst>
          </p:cNvPr>
          <p:cNvSpPr txBox="1"/>
          <p:nvPr/>
        </p:nvSpPr>
        <p:spPr>
          <a:xfrm>
            <a:off x="9665154" y="713296"/>
            <a:ext cx="1660071" cy="646331"/>
          </a:xfrm>
          <a:prstGeom prst="rect">
            <a:avLst/>
          </a:prstGeom>
          <a:noFill/>
        </p:spPr>
        <p:txBody>
          <a:bodyPr wrap="square">
            <a:spAutoFit/>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Рис. 1</a:t>
            </a:r>
            <a:r>
              <a:rPr lang="en-US" dirty="0">
                <a:latin typeface="Times New Roman" panose="02020603050405020304" pitchFamily="18" charset="0"/>
                <a:ea typeface="Calibri" panose="020F0502020204030204" pitchFamily="34" charset="0"/>
                <a:cs typeface="Times New Roman" panose="02020603050405020304" pitchFamily="18" charset="0"/>
              </a:rPr>
              <a:t>6</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Износ 2</a:t>
            </a:r>
            <a:r>
              <a:rPr lang="en-US" dirty="0">
                <a:latin typeface="Times New Roman" panose="02020603050405020304" pitchFamily="18" charset="0"/>
                <a:cs typeface="Times New Roman" panose="02020603050405020304" pitchFamily="18" charset="0"/>
              </a:rPr>
              <a:t>D </a:t>
            </a:r>
            <a:r>
              <a:rPr lang="ru-RU" dirty="0">
                <a:latin typeface="Times New Roman" panose="02020603050405020304" pitchFamily="18" charset="0"/>
                <a:cs typeface="Times New Roman" panose="02020603050405020304" pitchFamily="18" charset="0"/>
              </a:rPr>
              <a:t>модели</a:t>
            </a:r>
            <a:r>
              <a:rPr lang="en-US" dirty="0">
                <a:latin typeface="Times New Roman" panose="02020603050405020304" pitchFamily="18" charset="0"/>
                <a:cs typeface="Times New Roman" panose="02020603050405020304" pitchFamily="18" charset="0"/>
              </a:rPr>
              <a:t>.</a:t>
            </a:r>
            <a:endParaRPr lang="ru-RU" dirty="0"/>
          </a:p>
        </p:txBody>
      </p:sp>
      <p:sp>
        <p:nvSpPr>
          <p:cNvPr id="24" name="TextBox 23">
            <a:extLst>
              <a:ext uri="{FF2B5EF4-FFF2-40B4-BE49-F238E27FC236}">
                <a16:creationId xmlns:a16="http://schemas.microsoft.com/office/drawing/2014/main" xmlns="" id="{D699D94E-BD43-49E2-934E-4C087938C6CC}"/>
              </a:ext>
            </a:extLst>
          </p:cNvPr>
          <p:cNvSpPr txBox="1"/>
          <p:nvPr/>
        </p:nvSpPr>
        <p:spPr>
          <a:xfrm>
            <a:off x="9665154" y="3531447"/>
            <a:ext cx="1660071" cy="646331"/>
          </a:xfrm>
          <a:prstGeom prst="rect">
            <a:avLst/>
          </a:prstGeom>
          <a:noFill/>
        </p:spPr>
        <p:txBody>
          <a:bodyPr wrap="square">
            <a:spAutoFit/>
          </a:bodyPr>
          <a:lstStyle/>
          <a:p>
            <a:r>
              <a:rPr lang="ru-RU" dirty="0">
                <a:latin typeface="Times New Roman" panose="02020603050405020304" pitchFamily="18" charset="0"/>
                <a:ea typeface="Calibri" panose="020F0502020204030204" pitchFamily="34" charset="0"/>
                <a:cs typeface="Times New Roman" panose="02020603050405020304" pitchFamily="18" charset="0"/>
              </a:rPr>
              <a:t>Рис. 1</a:t>
            </a:r>
            <a:r>
              <a:rPr lang="en-US" dirty="0">
                <a:latin typeface="Times New Roman" panose="02020603050405020304" pitchFamily="18" charset="0"/>
                <a:ea typeface="Calibri" panose="020F0502020204030204" pitchFamily="34" charset="0"/>
                <a:cs typeface="Times New Roman" panose="02020603050405020304" pitchFamily="18" charset="0"/>
              </a:rPr>
              <a:t>7</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Износ 3</a:t>
            </a:r>
            <a:r>
              <a:rPr lang="en-US" dirty="0">
                <a:latin typeface="Times New Roman" panose="02020603050405020304" pitchFamily="18" charset="0"/>
                <a:cs typeface="Times New Roman" panose="02020603050405020304" pitchFamily="18" charset="0"/>
              </a:rPr>
              <a:t>D </a:t>
            </a:r>
            <a:r>
              <a:rPr lang="ru-RU" dirty="0">
                <a:latin typeface="Times New Roman" panose="02020603050405020304" pitchFamily="18" charset="0"/>
                <a:cs typeface="Times New Roman" panose="02020603050405020304" pitchFamily="18" charset="0"/>
              </a:rPr>
              <a:t>модели</a:t>
            </a:r>
            <a:r>
              <a:rPr lang="en-US" dirty="0">
                <a:latin typeface="Times New Roman" panose="02020603050405020304" pitchFamily="18" charset="0"/>
                <a:cs typeface="Times New Roman" panose="02020603050405020304" pitchFamily="18" charset="0"/>
              </a:rPr>
              <a:t>.</a:t>
            </a:r>
            <a:endParaRPr lang="ru-RU" dirty="0"/>
          </a:p>
        </p:txBody>
      </p:sp>
      <p:pic>
        <p:nvPicPr>
          <p:cNvPr id="7" name="Объект 6">
            <a:extLst>
              <a:ext uri="{FF2B5EF4-FFF2-40B4-BE49-F238E27FC236}">
                <a16:creationId xmlns:a16="http://schemas.microsoft.com/office/drawing/2014/main" xmlns="" id="{52DB7B47-D734-43E4-99C6-0C35A7AB9C29}"/>
              </a:ext>
            </a:extLst>
          </p:cNvPr>
          <p:cNvPicPr>
            <a:picLocks noGrp="1" noChangeAspect="1"/>
          </p:cNvPicPr>
          <p:nvPr>
            <p:ph sz="half" idx="1"/>
          </p:nvPr>
        </p:nvPicPr>
        <p:blipFill>
          <a:blip r:embed="rId2"/>
          <a:srcRect/>
          <a:stretch/>
        </p:blipFill>
        <p:spPr>
          <a:xfrm>
            <a:off x="1860095" y="713296"/>
            <a:ext cx="7805059" cy="2787520"/>
          </a:xfrm>
        </p:spPr>
      </p:pic>
      <p:pic>
        <p:nvPicPr>
          <p:cNvPr id="11" name="Объект 10">
            <a:extLst>
              <a:ext uri="{FF2B5EF4-FFF2-40B4-BE49-F238E27FC236}">
                <a16:creationId xmlns:a16="http://schemas.microsoft.com/office/drawing/2014/main" xmlns="" id="{FE463A12-D010-49EA-90A8-C80E4671A183}"/>
              </a:ext>
            </a:extLst>
          </p:cNvPr>
          <p:cNvPicPr>
            <a:picLocks noGrp="1" noChangeAspect="1"/>
          </p:cNvPicPr>
          <p:nvPr>
            <p:ph sz="half" idx="2"/>
          </p:nvPr>
        </p:nvPicPr>
        <p:blipFill>
          <a:blip r:embed="rId3"/>
          <a:srcRect/>
          <a:stretch/>
        </p:blipFill>
        <p:spPr>
          <a:xfrm>
            <a:off x="1860092" y="3564353"/>
            <a:ext cx="7805062" cy="2783971"/>
          </a:xfrm>
        </p:spPr>
      </p:pic>
    </p:spTree>
    <p:extLst>
      <p:ext uri="{BB962C8B-B14F-4D97-AF65-F5344CB8AC3E}">
        <p14:creationId xmlns:p14="http://schemas.microsoft.com/office/powerpoint/2010/main" val="338802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xmlns="" id="{549FED28-9CDF-4983-866D-775A0CBFE266}"/>
              </a:ext>
            </a:extLst>
          </p:cNvPr>
          <p:cNvSpPr>
            <a:spLocks noGrp="1"/>
          </p:cNvSpPr>
          <p:nvPr>
            <p:ph type="title"/>
          </p:nvPr>
        </p:nvSpPr>
        <p:spPr/>
        <p:txBody>
          <a:bodyPr/>
          <a:lstStyle/>
          <a:p>
            <a:r>
              <a:rPr lang="ru-RU" dirty="0"/>
              <a:t>Результаты</a:t>
            </a:r>
          </a:p>
        </p:txBody>
      </p:sp>
      <p:pic>
        <p:nvPicPr>
          <p:cNvPr id="9" name="Объект 8" descr="Изображение выглядит как текст&#10;&#10;Автоматически созданное описание">
            <a:extLst>
              <a:ext uri="{FF2B5EF4-FFF2-40B4-BE49-F238E27FC236}">
                <a16:creationId xmlns:a16="http://schemas.microsoft.com/office/drawing/2014/main" xmlns="" id="{078F5776-4E68-4A0E-A540-54326389273A}"/>
              </a:ext>
            </a:extLst>
          </p:cNvPr>
          <p:cNvPicPr>
            <a:picLocks noGrp="1" noChangeAspect="1"/>
          </p:cNvPicPr>
          <p:nvPr>
            <p:ph idx="1"/>
          </p:nvPr>
        </p:nvPicPr>
        <p:blipFill>
          <a:blip r:embed="rId2"/>
          <a:stretch>
            <a:fillRect/>
          </a:stretch>
        </p:blipFill>
        <p:spPr>
          <a:xfrm>
            <a:off x="536575" y="1395647"/>
            <a:ext cx="11053763" cy="4154018"/>
          </a:xfrm>
        </p:spPr>
      </p:pic>
      <p:sp>
        <p:nvSpPr>
          <p:cNvPr id="2" name="Номер слайда 1">
            <a:extLst>
              <a:ext uri="{FF2B5EF4-FFF2-40B4-BE49-F238E27FC236}">
                <a16:creationId xmlns:a16="http://schemas.microsoft.com/office/drawing/2014/main" xmlns="" id="{2D383371-4763-428B-B765-C8D46121FAA6}"/>
              </a:ext>
            </a:extLst>
          </p:cNvPr>
          <p:cNvSpPr>
            <a:spLocks noGrp="1"/>
          </p:cNvSpPr>
          <p:nvPr>
            <p:ph type="sldNum" sz="quarter" idx="12"/>
          </p:nvPr>
        </p:nvSpPr>
        <p:spPr/>
        <p:txBody>
          <a:bodyPr/>
          <a:lstStyle/>
          <a:p>
            <a:fld id="{47E8B3EB-C589-314F-BBE8-5A42F2EA3755}" type="slidenum">
              <a:rPr lang="ru-RU" smtClean="0"/>
              <a:pPr/>
              <a:t>17</a:t>
            </a:fld>
            <a:r>
              <a:rPr lang="ru-RU" dirty="0"/>
              <a:t>/22</a:t>
            </a:r>
          </a:p>
        </p:txBody>
      </p:sp>
      <p:sp>
        <p:nvSpPr>
          <p:cNvPr id="11" name="TextBox 10">
            <a:extLst>
              <a:ext uri="{FF2B5EF4-FFF2-40B4-BE49-F238E27FC236}">
                <a16:creationId xmlns:a16="http://schemas.microsoft.com/office/drawing/2014/main" xmlns="" id="{5CCEC011-E33E-49EB-BD6F-46C54A748574}"/>
              </a:ext>
            </a:extLst>
          </p:cNvPr>
          <p:cNvSpPr txBox="1"/>
          <p:nvPr/>
        </p:nvSpPr>
        <p:spPr>
          <a:xfrm>
            <a:off x="536575" y="5549665"/>
            <a:ext cx="11053763" cy="369332"/>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1</a:t>
            </a:r>
            <a:r>
              <a:rPr lang="en-US" dirty="0">
                <a:latin typeface="Times New Roman" panose="02020603050405020304" pitchFamily="18" charset="0"/>
                <a:ea typeface="Calibri" panose="020F0502020204030204" pitchFamily="34" charset="0"/>
                <a:cs typeface="Times New Roman" panose="02020603050405020304" pitchFamily="18" charset="0"/>
              </a:rPr>
              <a:t>8</a:t>
            </a:r>
            <a:r>
              <a:rPr lang="ru-RU" dirty="0">
                <a:latin typeface="Times New Roman" panose="02020603050405020304" pitchFamily="18" charset="0"/>
                <a:ea typeface="Calibri" panose="020F0502020204030204" pitchFamily="34" charset="0"/>
                <a:cs typeface="Times New Roman" panose="02020603050405020304" pitchFamily="18" charset="0"/>
              </a:rPr>
              <a:t>. Э</a:t>
            </a:r>
            <a:r>
              <a:rPr lang="ru-RU" dirty="0">
                <a:latin typeface="Arial" panose="020B0604020202020204" pitchFamily="34" charset="0"/>
              </a:rPr>
              <a:t>кспериментальный износ поверхности</a:t>
            </a:r>
            <a:r>
              <a:rPr lang="en-US" dirty="0">
                <a:latin typeface="Arial" panose="020B0604020202020204" pitchFamily="34" charset="0"/>
              </a:rPr>
              <a:t> [3]</a:t>
            </a:r>
            <a:r>
              <a:rPr lang="ru-RU" dirty="0">
                <a:latin typeface="Arial" panose="020B0604020202020204" pitchFamily="34" charset="0"/>
              </a:rPr>
              <a:t>.</a:t>
            </a:r>
            <a:endParaRPr lang="ru-RU" dirty="0"/>
          </a:p>
        </p:txBody>
      </p:sp>
    </p:spTree>
    <p:extLst>
      <p:ext uri="{BB962C8B-B14F-4D97-AF65-F5344CB8AC3E}">
        <p14:creationId xmlns:p14="http://schemas.microsoft.com/office/powerpoint/2010/main" val="181383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xmlns="" id="{FCDE899A-AC50-4F2F-BB0A-C486ABFFD886}"/>
              </a:ext>
            </a:extLst>
          </p:cNvPr>
          <p:cNvSpPr>
            <a:spLocks noGrp="1"/>
          </p:cNvSpPr>
          <p:nvPr>
            <p:ph type="sldNum" sz="quarter" idx="12"/>
          </p:nvPr>
        </p:nvSpPr>
        <p:spPr>
          <a:xfrm>
            <a:off x="5067300" y="6483677"/>
            <a:ext cx="2057400" cy="365125"/>
          </a:xfrm>
        </p:spPr>
        <p:txBody>
          <a:bodyPr/>
          <a:lstStyle/>
          <a:p>
            <a:fld id="{47E8B3EB-C589-314F-BBE8-5A42F2EA3755}" type="slidenum">
              <a:rPr lang="ru-RU" smtClean="0"/>
              <a:pPr/>
              <a:t>18</a:t>
            </a:fld>
            <a:r>
              <a:rPr lang="en-US" dirty="0"/>
              <a:t>/2</a:t>
            </a:r>
            <a:r>
              <a:rPr lang="ru-RU" dirty="0"/>
              <a:t>2</a:t>
            </a:r>
          </a:p>
        </p:txBody>
      </p:sp>
      <p:sp>
        <p:nvSpPr>
          <p:cNvPr id="2" name="Заголовок 1">
            <a:extLst>
              <a:ext uri="{FF2B5EF4-FFF2-40B4-BE49-F238E27FC236}">
                <a16:creationId xmlns:a16="http://schemas.microsoft.com/office/drawing/2014/main" xmlns="" id="{354293BE-5A71-453C-8C62-90904A820489}"/>
              </a:ext>
            </a:extLst>
          </p:cNvPr>
          <p:cNvSpPr>
            <a:spLocks noGrp="1"/>
          </p:cNvSpPr>
          <p:nvPr>
            <p:ph type="title"/>
          </p:nvPr>
        </p:nvSpPr>
        <p:spPr/>
        <p:txBody>
          <a:bodyPr/>
          <a:lstStyle/>
          <a:p>
            <a:r>
              <a:rPr lang="ru-RU" dirty="0"/>
              <a:t>Результаты</a:t>
            </a:r>
          </a:p>
        </p:txBody>
      </p:sp>
      <p:sp>
        <p:nvSpPr>
          <p:cNvPr id="22" name="TextBox 21">
            <a:extLst>
              <a:ext uri="{FF2B5EF4-FFF2-40B4-BE49-F238E27FC236}">
                <a16:creationId xmlns:a16="http://schemas.microsoft.com/office/drawing/2014/main" xmlns="" id="{0CA428CD-0D8B-4F52-87B0-D558705FB21E}"/>
              </a:ext>
            </a:extLst>
          </p:cNvPr>
          <p:cNvSpPr txBox="1"/>
          <p:nvPr/>
        </p:nvSpPr>
        <p:spPr>
          <a:xfrm>
            <a:off x="75560" y="4599000"/>
            <a:ext cx="4133349" cy="646331"/>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1</a:t>
            </a:r>
            <a:r>
              <a:rPr lang="en-US" dirty="0">
                <a:latin typeface="Times New Roman" panose="02020603050405020304" pitchFamily="18" charset="0"/>
                <a:ea typeface="Calibri" panose="020F0502020204030204" pitchFamily="34" charset="0"/>
                <a:cs typeface="Times New Roman" panose="02020603050405020304" pitchFamily="18" charset="0"/>
              </a:rPr>
              <a:t>9</a:t>
            </a:r>
            <a:r>
              <a:rPr lang="ru-RU" dirty="0">
                <a:latin typeface="Times New Roman" panose="02020603050405020304" pitchFamily="18" charset="0"/>
                <a:ea typeface="Calibri" panose="020F0502020204030204" pitchFamily="34" charset="0"/>
                <a:cs typeface="Times New Roman" panose="02020603050405020304" pitchFamily="18" charset="0"/>
              </a:rPr>
              <a:t>. Эк</a:t>
            </a:r>
            <a:r>
              <a:rPr lang="ru-RU" dirty="0">
                <a:latin typeface="Times New Roman" panose="02020603050405020304" pitchFamily="18" charset="0"/>
                <a:cs typeface="Times New Roman" panose="02020603050405020304" pitchFamily="18" charset="0"/>
              </a:rPr>
              <a:t>спериментальные данные износа тестовой модели </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endParaRPr lang="ru-RU" dirty="0"/>
          </a:p>
        </p:txBody>
      </p:sp>
      <p:sp>
        <p:nvSpPr>
          <p:cNvPr id="24" name="TextBox 23">
            <a:extLst>
              <a:ext uri="{FF2B5EF4-FFF2-40B4-BE49-F238E27FC236}">
                <a16:creationId xmlns:a16="http://schemas.microsoft.com/office/drawing/2014/main" xmlns="" id="{D699D94E-BD43-49E2-934E-4C087938C6CC}"/>
              </a:ext>
            </a:extLst>
          </p:cNvPr>
          <p:cNvSpPr txBox="1"/>
          <p:nvPr/>
        </p:nvSpPr>
        <p:spPr>
          <a:xfrm>
            <a:off x="8301043" y="4626314"/>
            <a:ext cx="3890958" cy="369332"/>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2</a:t>
            </a:r>
            <a:r>
              <a:rPr lang="en-US" dirty="0">
                <a:latin typeface="Times New Roman" panose="02020603050405020304" pitchFamily="18" charset="0"/>
                <a:ea typeface="Calibri" panose="020F0502020204030204" pitchFamily="34" charset="0"/>
                <a:cs typeface="Times New Roman" panose="02020603050405020304" pitchFamily="18" charset="0"/>
              </a:rPr>
              <a:t>1</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Износ 3</a:t>
            </a:r>
            <a:r>
              <a:rPr lang="en-US" dirty="0">
                <a:latin typeface="Times New Roman" panose="02020603050405020304" pitchFamily="18" charset="0"/>
                <a:cs typeface="Times New Roman" panose="02020603050405020304" pitchFamily="18" charset="0"/>
              </a:rPr>
              <a:t>D </a:t>
            </a:r>
            <a:r>
              <a:rPr lang="ru-RU" dirty="0">
                <a:latin typeface="Times New Roman" panose="02020603050405020304" pitchFamily="18" charset="0"/>
                <a:cs typeface="Times New Roman" panose="02020603050405020304" pitchFamily="18" charset="0"/>
              </a:rPr>
              <a:t>модели</a:t>
            </a:r>
            <a:r>
              <a:rPr lang="en-US" dirty="0">
                <a:latin typeface="Times New Roman" panose="02020603050405020304" pitchFamily="18" charset="0"/>
                <a:cs typeface="Times New Roman" panose="02020603050405020304" pitchFamily="18" charset="0"/>
              </a:rPr>
              <a:t>.</a:t>
            </a:r>
            <a:endParaRPr lang="ru-RU" dirty="0"/>
          </a:p>
        </p:txBody>
      </p:sp>
      <p:pic>
        <p:nvPicPr>
          <p:cNvPr id="10" name="Объект 9">
            <a:extLst>
              <a:ext uri="{FF2B5EF4-FFF2-40B4-BE49-F238E27FC236}">
                <a16:creationId xmlns:a16="http://schemas.microsoft.com/office/drawing/2014/main" xmlns="" id="{28EB21C3-D58F-42A3-A4EA-A33788C85A81}"/>
              </a:ext>
            </a:extLst>
          </p:cNvPr>
          <p:cNvPicPr>
            <a:picLocks noGrp="1" noChangeAspect="1"/>
          </p:cNvPicPr>
          <p:nvPr>
            <p:ph sz="half" idx="1"/>
          </p:nvPr>
        </p:nvPicPr>
        <p:blipFill>
          <a:blip r:embed="rId3"/>
          <a:stretch>
            <a:fillRect/>
          </a:stretch>
        </p:blipFill>
        <p:spPr>
          <a:xfrm>
            <a:off x="75560" y="2259000"/>
            <a:ext cx="4133349" cy="2340000"/>
          </a:xfrm>
        </p:spPr>
      </p:pic>
      <p:pic>
        <p:nvPicPr>
          <p:cNvPr id="13" name="Объект 12">
            <a:extLst>
              <a:ext uri="{FF2B5EF4-FFF2-40B4-BE49-F238E27FC236}">
                <a16:creationId xmlns:a16="http://schemas.microsoft.com/office/drawing/2014/main" xmlns="" id="{3DA5D2AD-5988-4B48-AF63-72ADACC7EF54}"/>
              </a:ext>
            </a:extLst>
          </p:cNvPr>
          <p:cNvPicPr>
            <a:picLocks noGrp="1" noChangeAspect="1"/>
          </p:cNvPicPr>
          <p:nvPr>
            <p:ph sz="half" idx="2"/>
          </p:nvPr>
        </p:nvPicPr>
        <p:blipFill>
          <a:blip r:embed="rId4"/>
          <a:srcRect/>
          <a:stretch/>
        </p:blipFill>
        <p:spPr>
          <a:xfrm>
            <a:off x="8301042" y="2259000"/>
            <a:ext cx="3840001" cy="2340000"/>
          </a:xfrm>
        </p:spPr>
      </p:pic>
      <p:pic>
        <p:nvPicPr>
          <p:cNvPr id="5" name="Рисунок 4">
            <a:extLst>
              <a:ext uri="{FF2B5EF4-FFF2-40B4-BE49-F238E27FC236}">
                <a16:creationId xmlns:a16="http://schemas.microsoft.com/office/drawing/2014/main" xmlns="" id="{E01F1FF3-0979-46C3-8341-18CF05239B65}"/>
              </a:ext>
            </a:extLst>
          </p:cNvPr>
          <p:cNvPicPr>
            <a:picLocks noChangeAspect="1"/>
          </p:cNvPicPr>
          <p:nvPr/>
        </p:nvPicPr>
        <p:blipFill>
          <a:blip r:embed="rId5"/>
          <a:srcRect/>
          <a:stretch/>
        </p:blipFill>
        <p:spPr>
          <a:xfrm>
            <a:off x="4368235" y="2259000"/>
            <a:ext cx="3773480" cy="2340000"/>
          </a:xfrm>
          <a:prstGeom prst="rect">
            <a:avLst/>
          </a:prstGeom>
        </p:spPr>
      </p:pic>
      <p:sp>
        <p:nvSpPr>
          <p:cNvPr id="11" name="TextBox 10">
            <a:extLst>
              <a:ext uri="{FF2B5EF4-FFF2-40B4-BE49-F238E27FC236}">
                <a16:creationId xmlns:a16="http://schemas.microsoft.com/office/drawing/2014/main" xmlns="" id="{34BB83C2-7431-4704-B7BF-7914A5E307BF}"/>
              </a:ext>
            </a:extLst>
          </p:cNvPr>
          <p:cNvSpPr txBox="1"/>
          <p:nvPr/>
        </p:nvSpPr>
        <p:spPr>
          <a:xfrm>
            <a:off x="4354394" y="4626314"/>
            <a:ext cx="3773480" cy="369332"/>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20</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Износ </a:t>
            </a:r>
            <a:r>
              <a:rPr lang="en-US" dirty="0">
                <a:latin typeface="Times New Roman" panose="02020603050405020304" pitchFamily="18" charset="0"/>
                <a:cs typeface="Times New Roman" panose="02020603050405020304" pitchFamily="18" charset="0"/>
              </a:rPr>
              <a:t>2D </a:t>
            </a:r>
            <a:r>
              <a:rPr lang="ru-RU" dirty="0">
                <a:latin typeface="Times New Roman" panose="02020603050405020304" pitchFamily="18" charset="0"/>
                <a:cs typeface="Times New Roman" panose="02020603050405020304" pitchFamily="18" charset="0"/>
              </a:rPr>
              <a:t>модели</a:t>
            </a:r>
            <a:r>
              <a:rPr lang="en-US" dirty="0">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377405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771C806A-7919-48EF-A8FF-62B80B4F8525}"/>
              </a:ext>
            </a:extLst>
          </p:cNvPr>
          <p:cNvSpPr>
            <a:spLocks noGrp="1"/>
          </p:cNvSpPr>
          <p:nvPr>
            <p:ph type="title"/>
          </p:nvPr>
        </p:nvSpPr>
        <p:spPr>
          <a:xfrm>
            <a:off x="3466457" y="1"/>
            <a:ext cx="6750131" cy="577942"/>
          </a:xfrm>
        </p:spPr>
        <p:txBody>
          <a:bodyPr/>
          <a:lstStyle/>
          <a:p>
            <a:r>
              <a:rPr lang="ru-RU" dirty="0"/>
              <a:t>Результаты</a:t>
            </a:r>
            <a:endParaRPr lang="en-US" dirty="0"/>
          </a:p>
        </p:txBody>
      </p:sp>
      <p:pic>
        <p:nvPicPr>
          <p:cNvPr id="9" name="Объект 8">
            <a:extLst>
              <a:ext uri="{FF2B5EF4-FFF2-40B4-BE49-F238E27FC236}">
                <a16:creationId xmlns:a16="http://schemas.microsoft.com/office/drawing/2014/main" xmlns="" id="{C8375DE2-E4BA-4865-9ACB-3DA7D9BE8373}"/>
              </a:ext>
            </a:extLst>
          </p:cNvPr>
          <p:cNvPicPr>
            <a:picLocks noGrp="1" noChangeAspect="1"/>
          </p:cNvPicPr>
          <p:nvPr>
            <p:ph idx="1"/>
          </p:nvPr>
        </p:nvPicPr>
        <p:blipFill>
          <a:blip r:embed="rId2"/>
          <a:stretch>
            <a:fillRect/>
          </a:stretch>
        </p:blipFill>
        <p:spPr>
          <a:xfrm>
            <a:off x="1927024" y="763532"/>
            <a:ext cx="8289563" cy="4932291"/>
          </a:xfrm>
          <a:noFill/>
        </p:spPr>
      </p:pic>
      <p:sp>
        <p:nvSpPr>
          <p:cNvPr id="2" name="Номер слайда 1">
            <a:extLst>
              <a:ext uri="{FF2B5EF4-FFF2-40B4-BE49-F238E27FC236}">
                <a16:creationId xmlns:a16="http://schemas.microsoft.com/office/drawing/2014/main" xmlns="" id="{6EC424C3-6126-4332-86D8-81E0B09BF026}"/>
              </a:ext>
            </a:extLst>
          </p:cNvPr>
          <p:cNvSpPr>
            <a:spLocks noGrp="1"/>
          </p:cNvSpPr>
          <p:nvPr>
            <p:ph type="sldNum" sz="quarter" idx="12"/>
          </p:nvPr>
        </p:nvSpPr>
        <p:spPr>
          <a:xfrm>
            <a:off x="5067300" y="6483677"/>
            <a:ext cx="2057400" cy="365125"/>
          </a:xfrm>
        </p:spPr>
        <p:txBody>
          <a:bodyPr anchor="ctr">
            <a:normAutofit/>
          </a:bodyPr>
          <a:lstStyle/>
          <a:p>
            <a:pPr>
              <a:spcAft>
                <a:spcPts val="600"/>
              </a:spcAft>
            </a:pPr>
            <a:fld id="{47E8B3EB-C589-314F-BBE8-5A42F2EA3755}" type="slidenum">
              <a:rPr lang="ru-RU" smtClean="0"/>
              <a:pPr>
                <a:spcAft>
                  <a:spcPts val="600"/>
                </a:spcAft>
              </a:pPr>
              <a:t>19</a:t>
            </a:fld>
            <a:r>
              <a:rPr lang="en-US" dirty="0"/>
              <a:t>/2</a:t>
            </a:r>
            <a:r>
              <a:rPr lang="ru-RU" dirty="0"/>
              <a:t>2</a:t>
            </a:r>
          </a:p>
        </p:txBody>
      </p:sp>
      <p:sp>
        <p:nvSpPr>
          <p:cNvPr id="5" name="TextBox 4">
            <a:extLst>
              <a:ext uri="{FF2B5EF4-FFF2-40B4-BE49-F238E27FC236}">
                <a16:creationId xmlns:a16="http://schemas.microsoft.com/office/drawing/2014/main" xmlns="" id="{81218819-73FF-41C2-83F5-C229BD9B2826}"/>
              </a:ext>
            </a:extLst>
          </p:cNvPr>
          <p:cNvSpPr txBox="1"/>
          <p:nvPr/>
        </p:nvSpPr>
        <p:spPr>
          <a:xfrm>
            <a:off x="1927025" y="5695823"/>
            <a:ext cx="8289563" cy="707886"/>
          </a:xfrm>
          <a:prstGeom prst="rect">
            <a:avLst/>
          </a:prstGeom>
          <a:noFill/>
        </p:spPr>
        <p:txBody>
          <a:bodyPr wrap="square">
            <a:spAutoFit/>
          </a:bodyPr>
          <a:lstStyle/>
          <a:p>
            <a:pPr algn="ctr"/>
            <a:r>
              <a:rPr lang="ru-RU" sz="2000" dirty="0">
                <a:latin typeface="Times New Roman" panose="02020603050405020304" pitchFamily="18" charset="0"/>
                <a:ea typeface="Calibri" panose="020F0502020204030204" pitchFamily="34" charset="0"/>
                <a:cs typeface="Times New Roman" panose="02020603050405020304" pitchFamily="18" charset="0"/>
              </a:rPr>
              <a:t>Рис. 2</a:t>
            </a:r>
            <a:r>
              <a:rPr lang="en-US" sz="2000" dirty="0">
                <a:latin typeface="Times New Roman" panose="02020603050405020304" pitchFamily="18" charset="0"/>
                <a:ea typeface="Calibri" panose="020F0502020204030204" pitchFamily="34" charset="0"/>
                <a:cs typeface="Times New Roman" panose="02020603050405020304" pitchFamily="18" charset="0"/>
              </a:rPr>
              <a:t>2</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b="0" i="0" dirty="0">
                <a:effectLst/>
                <a:latin typeface="Times New Roman" panose="02020603050405020304" pitchFamily="18" charset="0"/>
                <a:cs typeface="Times New Roman" panose="02020603050405020304" pitchFamily="18" charset="0"/>
              </a:rPr>
              <a:t>Профили поверхности испытуемого образца при времени работы 15 минут</a:t>
            </a:r>
            <a:r>
              <a:rPr lang="en-US"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6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Введение</a:t>
            </a:r>
          </a:p>
        </p:txBody>
      </p:sp>
      <p:sp>
        <p:nvSpPr>
          <p:cNvPr id="3" name="Содержимое 2"/>
          <p:cNvSpPr>
            <a:spLocks noGrp="1"/>
          </p:cNvSpPr>
          <p:nvPr>
            <p:ph idx="1"/>
          </p:nvPr>
        </p:nvSpPr>
        <p:spPr>
          <a:xfrm>
            <a:off x="200465" y="4525949"/>
            <a:ext cx="11692646" cy="2147260"/>
          </a:xfrm>
        </p:spPr>
        <p:txBody>
          <a:bodyPr>
            <a:noAutofit/>
          </a:bodyPr>
          <a:lstStyle/>
          <a:p>
            <a:pPr algn="just"/>
            <a:r>
              <a:rPr lang="ru-RU" sz="2000" dirty="0">
                <a:latin typeface="Times New Roman" panose="02020603050405020304" pitchFamily="18" charset="0"/>
                <a:cs typeface="Times New Roman" panose="02020603050405020304" pitchFamily="18" charset="0"/>
              </a:rPr>
              <a:t>Эрозия (износ) – изменение размеров, формы, массы или состояния поверхности изделия или инструмента вследствие разрушения (изнашивания) поверхностного слоя изделия при трении</a:t>
            </a:r>
            <a:r>
              <a:rPr lang="en-US" sz="2000" dirty="0">
                <a:latin typeface="Times New Roman" panose="02020603050405020304" pitchFamily="18" charset="0"/>
                <a:cs typeface="Times New Roman" panose="02020603050405020304" pitchFamily="18" charset="0"/>
              </a:rPr>
              <a:t> [7]</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Гидроабразивный износ вызывается механическим действием твердых частиц, перемещаемых потоком жидкости. В этом случае разрушение металла происходит в результате срезания, выкрашивания, выбивания и многократного пластического деформирования его поверхностных микрообъёмов</a:t>
            </a:r>
            <a:r>
              <a:rPr lang="en-US" sz="2000" dirty="0">
                <a:latin typeface="Times New Roman" panose="02020603050405020304" pitchFamily="18" charset="0"/>
                <a:cs typeface="Times New Roman" panose="02020603050405020304" pitchFamily="18" charset="0"/>
              </a:rPr>
              <a:t> [6].</a:t>
            </a:r>
            <a:endParaRPr lang="ru-RU"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7E8B3EB-C589-314F-BBE8-5A42F2EA3755}" type="slidenum">
              <a:rPr lang="ru-RU" smtClean="0"/>
              <a:pPr/>
              <a:t>2</a:t>
            </a:fld>
            <a:r>
              <a:rPr lang="en-US" dirty="0"/>
              <a:t>/</a:t>
            </a:r>
            <a:r>
              <a:rPr lang="ru-RU" dirty="0"/>
              <a:t>22</a:t>
            </a:r>
          </a:p>
        </p:txBody>
      </p:sp>
      <p:pic>
        <p:nvPicPr>
          <p:cNvPr id="6" name="Рисунок 5">
            <a:extLst>
              <a:ext uri="{FF2B5EF4-FFF2-40B4-BE49-F238E27FC236}">
                <a16:creationId xmlns:a16="http://schemas.microsoft.com/office/drawing/2014/main" xmlns="" id="{ECCE6341-7A8F-412D-A947-15856B25B731}"/>
              </a:ext>
            </a:extLst>
          </p:cNvPr>
          <p:cNvPicPr>
            <a:picLocks noChangeAspect="1"/>
          </p:cNvPicPr>
          <p:nvPr/>
        </p:nvPicPr>
        <p:blipFill>
          <a:blip r:embed="rId2"/>
          <a:stretch>
            <a:fillRect/>
          </a:stretch>
        </p:blipFill>
        <p:spPr>
          <a:xfrm>
            <a:off x="1770076" y="729269"/>
            <a:ext cx="8553423" cy="3242023"/>
          </a:xfrm>
          <a:prstGeom prst="rect">
            <a:avLst/>
          </a:prstGeom>
        </p:spPr>
      </p:pic>
      <p:sp>
        <p:nvSpPr>
          <p:cNvPr id="8" name="TextBox 7">
            <a:extLst>
              <a:ext uri="{FF2B5EF4-FFF2-40B4-BE49-F238E27FC236}">
                <a16:creationId xmlns:a16="http://schemas.microsoft.com/office/drawing/2014/main" xmlns="" id="{9B387826-EAA4-4A1E-BF62-FCF12BD69722}"/>
              </a:ext>
            </a:extLst>
          </p:cNvPr>
          <p:cNvSpPr txBox="1"/>
          <p:nvPr/>
        </p:nvSpPr>
        <p:spPr>
          <a:xfrm>
            <a:off x="1770076" y="3983427"/>
            <a:ext cx="8553423" cy="400110"/>
          </a:xfrm>
          <a:prstGeom prst="rect">
            <a:avLst/>
          </a:prstGeom>
          <a:noFill/>
        </p:spPr>
        <p:txBody>
          <a:bodyPr wrap="square">
            <a:spAutoFit/>
          </a:bodyPr>
          <a:lstStyle/>
          <a:p>
            <a:pPr algn="ctr"/>
            <a:r>
              <a:rPr lang="ru-RU" sz="2000" dirty="0">
                <a:latin typeface="Times New Roman" panose="02020603050405020304" pitchFamily="18" charset="0"/>
                <a:ea typeface="Calibri" panose="020F0502020204030204" pitchFamily="34" charset="0"/>
                <a:cs typeface="Times New Roman" panose="02020603050405020304" pitchFamily="18" charset="0"/>
              </a:rPr>
              <a:t>Рис. 1. </a:t>
            </a:r>
            <a:r>
              <a:rPr lang="ru-RU" sz="2000" dirty="0">
                <a:latin typeface="Times New Roman" panose="02020603050405020304" pitchFamily="18" charset="0"/>
                <a:cs typeface="Times New Roman" panose="02020603050405020304" pitchFamily="18" charset="0"/>
              </a:rPr>
              <a:t>Сравнительный вид рабочего колеса шламового насоса</a:t>
            </a:r>
            <a:r>
              <a:rPr lang="en-US" sz="2000" dirty="0">
                <a:latin typeface="Times New Roman" panose="02020603050405020304" pitchFamily="18" charset="0"/>
                <a:cs typeface="Times New Roman" panose="02020603050405020304" pitchFamily="18" charset="0"/>
              </a:rPr>
              <a:t>.</a:t>
            </a:r>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4E4BDEF5-31A5-4F56-9C3A-4C3ABCFB5922}"/>
              </a:ext>
            </a:extLst>
          </p:cNvPr>
          <p:cNvSpPr>
            <a:spLocks noGrp="1"/>
          </p:cNvSpPr>
          <p:nvPr>
            <p:ph type="sldNum" sz="quarter" idx="12"/>
          </p:nvPr>
        </p:nvSpPr>
        <p:spPr/>
        <p:txBody>
          <a:bodyPr/>
          <a:lstStyle/>
          <a:p>
            <a:fld id="{47E8B3EB-C589-314F-BBE8-5A42F2EA3755}" type="slidenum">
              <a:rPr lang="ru-RU" smtClean="0"/>
              <a:pPr/>
              <a:t>20</a:t>
            </a:fld>
            <a:r>
              <a:rPr lang="ru-RU" dirty="0"/>
              <a:t>/</a:t>
            </a:r>
            <a:r>
              <a:rPr lang="en-US" dirty="0"/>
              <a:t>2</a:t>
            </a:r>
            <a:r>
              <a:rPr lang="ru-RU" dirty="0"/>
              <a:t>2</a:t>
            </a:r>
          </a:p>
        </p:txBody>
      </p:sp>
      <p:pic>
        <p:nvPicPr>
          <p:cNvPr id="7" name="Объект 6">
            <a:extLst>
              <a:ext uri="{FF2B5EF4-FFF2-40B4-BE49-F238E27FC236}">
                <a16:creationId xmlns:a16="http://schemas.microsoft.com/office/drawing/2014/main" xmlns="" id="{C82532DC-BC36-4A65-AB96-4E01EE724F05}"/>
              </a:ext>
            </a:extLst>
          </p:cNvPr>
          <p:cNvPicPr>
            <a:picLocks noGrp="1" noChangeAspect="1"/>
          </p:cNvPicPr>
          <p:nvPr>
            <p:ph sz="half" idx="1"/>
          </p:nvPr>
        </p:nvPicPr>
        <p:blipFill>
          <a:blip r:embed="rId2"/>
          <a:stretch>
            <a:fillRect/>
          </a:stretch>
        </p:blipFill>
        <p:spPr>
          <a:xfrm>
            <a:off x="247651" y="1176337"/>
            <a:ext cx="5762626" cy="4505326"/>
          </a:xfrm>
        </p:spPr>
      </p:pic>
      <p:pic>
        <p:nvPicPr>
          <p:cNvPr id="9" name="Объект 8">
            <a:extLst>
              <a:ext uri="{FF2B5EF4-FFF2-40B4-BE49-F238E27FC236}">
                <a16:creationId xmlns:a16="http://schemas.microsoft.com/office/drawing/2014/main" xmlns="" id="{36B127A7-D5AA-401E-BBD2-0593382D23D1}"/>
              </a:ext>
            </a:extLst>
          </p:cNvPr>
          <p:cNvPicPr>
            <a:picLocks noGrp="1" noChangeAspect="1"/>
          </p:cNvPicPr>
          <p:nvPr>
            <p:ph sz="half" idx="2"/>
          </p:nvPr>
        </p:nvPicPr>
        <p:blipFill>
          <a:blip r:embed="rId3"/>
          <a:stretch>
            <a:fillRect/>
          </a:stretch>
        </p:blipFill>
        <p:spPr>
          <a:xfrm>
            <a:off x="6181725" y="1675783"/>
            <a:ext cx="5762624" cy="3506433"/>
          </a:xfrm>
        </p:spPr>
      </p:pic>
      <p:sp>
        <p:nvSpPr>
          <p:cNvPr id="5" name="Заголовок 4">
            <a:extLst>
              <a:ext uri="{FF2B5EF4-FFF2-40B4-BE49-F238E27FC236}">
                <a16:creationId xmlns:a16="http://schemas.microsoft.com/office/drawing/2014/main" xmlns="" id="{74C5A520-CD4F-4F90-9BB0-8D6B6D3B6CDF}"/>
              </a:ext>
            </a:extLst>
          </p:cNvPr>
          <p:cNvSpPr>
            <a:spLocks noGrp="1"/>
          </p:cNvSpPr>
          <p:nvPr>
            <p:ph type="title"/>
          </p:nvPr>
        </p:nvSpPr>
        <p:spPr/>
        <p:txBody>
          <a:bodyPr/>
          <a:lstStyle/>
          <a:p>
            <a:r>
              <a:rPr lang="ru-RU" dirty="0"/>
              <a:t>Результаты</a:t>
            </a:r>
          </a:p>
        </p:txBody>
      </p:sp>
      <p:sp>
        <p:nvSpPr>
          <p:cNvPr id="10" name="TextBox 9">
            <a:extLst>
              <a:ext uri="{FF2B5EF4-FFF2-40B4-BE49-F238E27FC236}">
                <a16:creationId xmlns:a16="http://schemas.microsoft.com/office/drawing/2014/main" xmlns="" id="{E3353168-8003-4DFC-9534-153EF3DC5470}"/>
              </a:ext>
            </a:extLst>
          </p:cNvPr>
          <p:cNvSpPr txBox="1"/>
          <p:nvPr/>
        </p:nvSpPr>
        <p:spPr>
          <a:xfrm>
            <a:off x="6181725" y="5182216"/>
            <a:ext cx="5762624" cy="646331"/>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2</a:t>
            </a:r>
            <a:r>
              <a:rPr lang="en-US" dirty="0">
                <a:latin typeface="Times New Roman" panose="02020603050405020304" pitchFamily="18" charset="0"/>
                <a:ea typeface="Calibri" panose="020F0502020204030204" pitchFamily="34" charset="0"/>
                <a:cs typeface="Times New Roman" panose="02020603050405020304" pitchFamily="18" charset="0"/>
              </a:rPr>
              <a:t>4</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Зависимость профиля эрозийного износа от размера элемента при времени работы 5 минут</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D65DC2EA-4F02-4D68-87D9-2C4295443917}"/>
              </a:ext>
            </a:extLst>
          </p:cNvPr>
          <p:cNvSpPr txBox="1"/>
          <p:nvPr/>
        </p:nvSpPr>
        <p:spPr>
          <a:xfrm>
            <a:off x="247651" y="5681663"/>
            <a:ext cx="5762626" cy="646331"/>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2</a:t>
            </a:r>
            <a:r>
              <a:rPr lang="en-US" dirty="0">
                <a:latin typeface="Times New Roman" panose="02020603050405020304" pitchFamily="18" charset="0"/>
                <a:ea typeface="Calibri" panose="020F0502020204030204" pitchFamily="34" charset="0"/>
                <a:cs typeface="Times New Roman" panose="02020603050405020304" pitchFamily="18" charset="0"/>
              </a:rPr>
              <a:t>3</a:t>
            </a:r>
            <a:r>
              <a:rPr lang="ru-RU" dirty="0">
                <a:latin typeface="Times New Roman" panose="02020603050405020304" pitchFamily="18" charset="0"/>
                <a:ea typeface="Calibri" panose="020F0502020204030204" pitchFamily="34" charset="0"/>
                <a:cs typeface="Times New Roman" panose="02020603050405020304" pitchFamily="18" charset="0"/>
              </a:rPr>
              <a:t>. З</a:t>
            </a:r>
            <a:r>
              <a:rPr lang="ru-RU" dirty="0">
                <a:latin typeface="Times New Roman" panose="02020603050405020304" pitchFamily="18" charset="0"/>
                <a:cs typeface="Times New Roman" panose="02020603050405020304" pitchFamily="18" charset="0"/>
              </a:rPr>
              <a:t>ависимость эрозийного износа от размера элемента при времени работы 5 минут</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13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65618FD5-843D-4850-BDB0-F5B4904FCBF6}"/>
              </a:ext>
            </a:extLst>
          </p:cNvPr>
          <p:cNvSpPr>
            <a:spLocks noGrp="1"/>
          </p:cNvSpPr>
          <p:nvPr>
            <p:ph type="title"/>
          </p:nvPr>
        </p:nvSpPr>
        <p:spPr/>
        <p:txBody>
          <a:bodyPr/>
          <a:lstStyle/>
          <a:p>
            <a:r>
              <a:rPr lang="ru-RU" dirty="0"/>
              <a:t>Заключение</a:t>
            </a:r>
          </a:p>
        </p:txBody>
      </p:sp>
      <p:sp>
        <p:nvSpPr>
          <p:cNvPr id="6" name="Объект 5">
            <a:extLst>
              <a:ext uri="{FF2B5EF4-FFF2-40B4-BE49-F238E27FC236}">
                <a16:creationId xmlns:a16="http://schemas.microsoft.com/office/drawing/2014/main" xmlns="" id="{58763319-FA74-4F41-BD70-E22AA8E46195}"/>
              </a:ext>
            </a:extLst>
          </p:cNvPr>
          <p:cNvSpPr>
            <a:spLocks noGrp="1"/>
          </p:cNvSpPr>
          <p:nvPr>
            <p:ph idx="1"/>
          </p:nvPr>
        </p:nvSpPr>
        <p:spPr/>
        <p:txBody>
          <a:bodyPr>
            <a:normAutofit/>
          </a:bodyPr>
          <a:lstStyle/>
          <a:p>
            <a:r>
              <a:rPr lang="ru-RU" dirty="0">
                <a:latin typeface="Times New Roman" panose="02020603050405020304" pitchFamily="18" charset="0"/>
                <a:cs typeface="Times New Roman" panose="02020603050405020304" pitchFamily="18" charset="0"/>
              </a:rPr>
              <a:t>Модель эрозии эмпирически зависима. Все параметры подбираются индивидуально для каждой модели.</a:t>
            </a:r>
          </a:p>
          <a:p>
            <a:r>
              <a:rPr lang="ru-RU" dirty="0">
                <a:latin typeface="Times New Roman" panose="02020603050405020304" pitchFamily="18" charset="0"/>
                <a:cs typeface="Times New Roman" panose="02020603050405020304" pitchFamily="18" charset="0"/>
              </a:rPr>
              <a:t>В 3</a:t>
            </a:r>
            <a:r>
              <a:rPr lang="en-US" dirty="0">
                <a:latin typeface="Times New Roman" panose="02020603050405020304" pitchFamily="18" charset="0"/>
                <a:cs typeface="Times New Roman" panose="02020603050405020304" pitchFamily="18" charset="0"/>
              </a:rPr>
              <a:t>D </a:t>
            </a:r>
            <a:r>
              <a:rPr lang="ru-RU" dirty="0">
                <a:latin typeface="Times New Roman" panose="02020603050405020304" pitchFamily="18" charset="0"/>
                <a:cs typeface="Times New Roman" panose="02020603050405020304" pitchFamily="18" charset="0"/>
              </a:rPr>
              <a:t>модели наблюдается сеточная сходимость только при очень маленьком размере элементов, что не всегда является реализуемым. </a:t>
            </a:r>
          </a:p>
          <a:p>
            <a:r>
              <a:rPr lang="ru-RU" dirty="0">
                <a:latin typeface="Times New Roman" panose="02020603050405020304" pitchFamily="18" charset="0"/>
                <a:cs typeface="Times New Roman" panose="02020603050405020304" pitchFamily="18" charset="0"/>
              </a:rPr>
              <a:t>2D постановка задачи позволяет достигнуть результатов, близких к экспериментальным</a:t>
            </a:r>
            <a:r>
              <a:rPr lang="en-US"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если не учитывать точку застоя;</a:t>
            </a:r>
            <a:endParaRPr lang="en-US"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Применение </a:t>
            </a:r>
            <a:r>
              <a:rPr lang="en-US" dirty="0">
                <a:latin typeface="Times New Roman" panose="02020603050405020304" pitchFamily="18" charset="0"/>
                <a:cs typeface="Times New Roman" panose="02020603050405020304" pitchFamily="18" charset="0"/>
              </a:rPr>
              <a:t>2D </a:t>
            </a:r>
            <a:r>
              <a:rPr lang="ru-RU" dirty="0">
                <a:latin typeface="Times New Roman" panose="02020603050405020304" pitchFamily="18" charset="0"/>
                <a:cs typeface="Times New Roman" panose="02020603050405020304" pitchFamily="18" charset="0"/>
              </a:rPr>
              <a:t>моделей эрозии в реальных задачах затруднительно в силу их плоской симметрии; </a:t>
            </a:r>
          </a:p>
          <a:p>
            <a:r>
              <a:rPr lang="ru-RU" dirty="0">
                <a:latin typeface="Times New Roman" panose="02020603050405020304" pitchFamily="18" charset="0"/>
                <a:cs typeface="Times New Roman" panose="02020603050405020304" pitchFamily="18" charset="0"/>
              </a:rPr>
              <a:t>Результаты качественно верны, но не сходятся количественно.</a:t>
            </a:r>
          </a:p>
        </p:txBody>
      </p:sp>
      <p:sp>
        <p:nvSpPr>
          <p:cNvPr id="2" name="Номер слайда 1">
            <a:extLst>
              <a:ext uri="{FF2B5EF4-FFF2-40B4-BE49-F238E27FC236}">
                <a16:creationId xmlns:a16="http://schemas.microsoft.com/office/drawing/2014/main" xmlns="" id="{628284CD-1CEE-4A40-9351-430F5E5DA788}"/>
              </a:ext>
            </a:extLst>
          </p:cNvPr>
          <p:cNvSpPr>
            <a:spLocks noGrp="1"/>
          </p:cNvSpPr>
          <p:nvPr>
            <p:ph type="sldNum" sz="quarter" idx="12"/>
          </p:nvPr>
        </p:nvSpPr>
        <p:spPr/>
        <p:txBody>
          <a:bodyPr/>
          <a:lstStyle/>
          <a:p>
            <a:fld id="{47E8B3EB-C589-314F-BBE8-5A42F2EA3755}" type="slidenum">
              <a:rPr lang="ru-RU" smtClean="0"/>
              <a:pPr/>
              <a:t>21</a:t>
            </a:fld>
            <a:r>
              <a:rPr lang="en-US" dirty="0"/>
              <a:t>/2</a:t>
            </a:r>
            <a:r>
              <a:rPr lang="ru-RU" dirty="0"/>
              <a:t>2</a:t>
            </a:r>
          </a:p>
        </p:txBody>
      </p:sp>
    </p:spTree>
    <p:extLst>
      <p:ext uri="{BB962C8B-B14F-4D97-AF65-F5344CB8AC3E}">
        <p14:creationId xmlns:p14="http://schemas.microsoft.com/office/powerpoint/2010/main" val="145929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7D4900-EF8D-4855-A6F4-EE392B15E6E6}"/>
              </a:ext>
            </a:extLst>
          </p:cNvPr>
          <p:cNvSpPr>
            <a:spLocks noGrp="1"/>
          </p:cNvSpPr>
          <p:nvPr>
            <p:ph type="title"/>
          </p:nvPr>
        </p:nvSpPr>
        <p:spPr/>
        <p:txBody>
          <a:bodyPr/>
          <a:lstStyle/>
          <a:p>
            <a:r>
              <a:rPr lang="ru-RU" dirty="0"/>
              <a:t>Список литературы</a:t>
            </a:r>
          </a:p>
        </p:txBody>
      </p:sp>
      <p:sp>
        <p:nvSpPr>
          <p:cNvPr id="3" name="Объект 2">
            <a:extLst>
              <a:ext uri="{FF2B5EF4-FFF2-40B4-BE49-F238E27FC236}">
                <a16:creationId xmlns:a16="http://schemas.microsoft.com/office/drawing/2014/main" xmlns="" id="{CDD991B1-BCA9-43F6-8F77-54F327C02213}"/>
              </a:ext>
            </a:extLst>
          </p:cNvPr>
          <p:cNvSpPr>
            <a:spLocks noGrp="1"/>
          </p:cNvSpPr>
          <p:nvPr>
            <p:ph idx="1"/>
          </p:nvPr>
        </p:nvSpPr>
        <p:spPr/>
        <p:txBody>
          <a:bodyPr>
            <a:normAutofit/>
          </a:bodyPr>
          <a:lstStyle/>
          <a:p>
            <a:pPr marL="0" indent="0" algn="just">
              <a:buNone/>
            </a:pPr>
            <a:r>
              <a:rPr lang="en-US" sz="2000" dirty="0"/>
              <a:t>[1] Chung T. J. et al. Computational fluid dynamics. – Cambridge university press, 2002.</a:t>
            </a:r>
          </a:p>
          <a:p>
            <a:pPr marL="0" indent="0" algn="just">
              <a:buNone/>
            </a:pPr>
            <a:r>
              <a:rPr lang="en-US" sz="2000" dirty="0"/>
              <a:t>[2] </a:t>
            </a:r>
            <a:r>
              <a:rPr lang="it-IT" sz="2000" dirty="0"/>
              <a:t>Neopane H. P. Sediment erosion in hydro turbines. – 2010.</a:t>
            </a:r>
            <a:endParaRPr lang="ru-RU" sz="2000" dirty="0"/>
          </a:p>
          <a:p>
            <a:pPr marL="0" indent="0" algn="just">
              <a:buNone/>
            </a:pPr>
            <a:r>
              <a:rPr lang="en-US" sz="2000" dirty="0"/>
              <a:t>[</a:t>
            </a:r>
            <a:r>
              <a:rPr lang="ru-RU" sz="2000" dirty="0"/>
              <a:t>3</a:t>
            </a:r>
            <a:r>
              <a:rPr lang="en-US" sz="2000" dirty="0"/>
              <a:t>] Nguyen V. B. et al. A combined numerical–experimental study on the effect of surface evolution on the water–sand multiphase flow characteristics and the material erosion behavior //Wear. – 2014. – Т. 319. – №. 1-2. – С. 96-109.</a:t>
            </a:r>
          </a:p>
          <a:p>
            <a:pPr marL="0" indent="0" algn="just">
              <a:buNone/>
            </a:pPr>
            <a:r>
              <a:rPr lang="en-US" sz="2000" dirty="0"/>
              <a:t>[</a:t>
            </a:r>
            <a:r>
              <a:rPr lang="ru-RU" sz="2000" dirty="0"/>
              <a:t>4</a:t>
            </a:r>
            <a:r>
              <a:rPr lang="en-US" sz="2000" dirty="0"/>
              <a:t>] Oka Y. I., Okamura K., Yoshida T. Practical estimation of erosion damage caused by solid particle impact: Part 1: Effects of impact parameters on a predictive equation //Wear. – 2005. – Т. 259. – №. 1-6. – С. 95-101.</a:t>
            </a:r>
          </a:p>
          <a:p>
            <a:pPr marL="0" indent="0" algn="just">
              <a:buNone/>
            </a:pPr>
            <a:r>
              <a:rPr lang="en-US" sz="2000" dirty="0"/>
              <a:t>[</a:t>
            </a:r>
            <a:r>
              <a:rPr lang="ru-RU" sz="2000" dirty="0"/>
              <a:t>5</a:t>
            </a:r>
            <a:r>
              <a:rPr lang="en-US" sz="2000" dirty="0"/>
              <a:t>] </a:t>
            </a:r>
            <a:r>
              <a:rPr lang="ru-RU" sz="2000" dirty="0"/>
              <a:t>Снегирев А. Ю. Высокопроизводительные вычисления в технической физике. Численное моделирование турбулентных течений: учебное пособие для студентов высших учебных заведений, обучающихся по направлению подготовки 140400 «Техническая физика». – 2008.</a:t>
            </a:r>
            <a:endParaRPr lang="en-US" sz="2000" dirty="0"/>
          </a:p>
          <a:p>
            <a:pPr marL="0" indent="0" algn="just">
              <a:buNone/>
            </a:pPr>
            <a:r>
              <a:rPr lang="en-US" sz="2000" dirty="0"/>
              <a:t>[</a:t>
            </a:r>
            <a:r>
              <a:rPr lang="ru-RU" sz="2000" dirty="0"/>
              <a:t>6</a:t>
            </a:r>
            <a:r>
              <a:rPr lang="en-US" sz="2000" dirty="0"/>
              <a:t>] </a:t>
            </a:r>
            <a:r>
              <a:rPr lang="ru-RU" sz="2000" dirty="0"/>
              <a:t>Хрущов М. М., Бабичев М. А. Абразивное изнашивание. – наука, 1970.</a:t>
            </a:r>
          </a:p>
          <a:p>
            <a:pPr marL="0" indent="0" algn="just">
              <a:buNone/>
            </a:pPr>
            <a:r>
              <a:rPr lang="en-US" sz="2000" dirty="0"/>
              <a:t>[</a:t>
            </a:r>
            <a:r>
              <a:rPr lang="ru-RU" sz="2000" dirty="0"/>
              <a:t>7</a:t>
            </a:r>
            <a:r>
              <a:rPr lang="en-US" sz="2000" dirty="0"/>
              <a:t>] </a:t>
            </a:r>
            <a:r>
              <a:rPr lang="ru-RU" sz="2000" dirty="0"/>
              <a:t>Хрущов М. М., Бабичев М. А. Исследования изнашивания металлов. – АН СССР, 1960.</a:t>
            </a:r>
          </a:p>
        </p:txBody>
      </p:sp>
      <p:sp>
        <p:nvSpPr>
          <p:cNvPr id="4" name="Номер слайда 3">
            <a:extLst>
              <a:ext uri="{FF2B5EF4-FFF2-40B4-BE49-F238E27FC236}">
                <a16:creationId xmlns:a16="http://schemas.microsoft.com/office/drawing/2014/main" xmlns="" id="{E9EE595B-D9B7-4EF1-8F73-816E58361A70}"/>
              </a:ext>
            </a:extLst>
          </p:cNvPr>
          <p:cNvSpPr>
            <a:spLocks noGrp="1"/>
          </p:cNvSpPr>
          <p:nvPr>
            <p:ph type="sldNum" sz="quarter" idx="12"/>
          </p:nvPr>
        </p:nvSpPr>
        <p:spPr/>
        <p:txBody>
          <a:bodyPr/>
          <a:lstStyle/>
          <a:p>
            <a:fld id="{47E8B3EB-C589-314F-BBE8-5A42F2EA3755}" type="slidenum">
              <a:rPr lang="ru-RU" smtClean="0"/>
              <a:pPr/>
              <a:t>22</a:t>
            </a:fld>
            <a:r>
              <a:rPr lang="en-US" dirty="0"/>
              <a:t>/2</a:t>
            </a:r>
            <a:r>
              <a:rPr lang="ru-RU" dirty="0"/>
              <a:t>2</a:t>
            </a:r>
            <a:endParaRPr lang="en-US" dirty="0"/>
          </a:p>
        </p:txBody>
      </p:sp>
    </p:spTree>
    <p:extLst>
      <p:ext uri="{BB962C8B-B14F-4D97-AF65-F5344CB8AC3E}">
        <p14:creationId xmlns:p14="http://schemas.microsoft.com/office/powerpoint/2010/main" val="59762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26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Цель работы и задачи</a:t>
            </a:r>
          </a:p>
        </p:txBody>
      </p:sp>
      <p:sp>
        <p:nvSpPr>
          <p:cNvPr id="3" name="Содержимое 2"/>
          <p:cNvSpPr>
            <a:spLocks noGrp="1"/>
          </p:cNvSpPr>
          <p:nvPr>
            <p:ph idx="1"/>
          </p:nvPr>
        </p:nvSpPr>
        <p:spPr/>
        <p:txBody>
          <a:bodyPr>
            <a:normAutofit/>
          </a:bodyPr>
          <a:lstStyle/>
          <a:p>
            <a:pPr marL="0" indent="0" algn="just">
              <a:buNone/>
            </a:pPr>
            <a:r>
              <a:rPr lang="ru-RU" sz="2400" b="1" dirty="0">
                <a:latin typeface="Times New Roman" panose="02020603050405020304" pitchFamily="18" charset="0"/>
                <a:cs typeface="Times New Roman" panose="02020603050405020304" pitchFamily="18" charset="0"/>
              </a:rPr>
              <a:t>Цель:</a:t>
            </a:r>
          </a:p>
          <a:p>
            <a:pPr algn="just"/>
            <a:r>
              <a:rPr lang="ru-RU" sz="2400" dirty="0">
                <a:latin typeface="Times New Roman" panose="02020603050405020304" pitchFamily="18" charset="0"/>
                <a:cs typeface="Times New Roman" panose="02020603050405020304" pitchFamily="18" charset="0"/>
              </a:rPr>
              <a:t>Исследовать математическую модель течения двухфазной среды с учётом эрозийного износа. </a:t>
            </a:r>
          </a:p>
          <a:p>
            <a:pPr algn="just"/>
            <a:r>
              <a:rPr lang="ru-RU" sz="2400" b="1" dirty="0">
                <a:latin typeface="Times New Roman" panose="02020603050405020304" pitchFamily="18" charset="0"/>
                <a:cs typeface="Times New Roman" panose="02020603050405020304" pitchFamily="18" charset="0"/>
              </a:rPr>
              <a:t>Задачи:</a:t>
            </a:r>
            <a:r>
              <a:rPr lang="ru-RU"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Построить математическую модель течения двухфазной среды.</a:t>
            </a:r>
          </a:p>
          <a:p>
            <a:r>
              <a:rPr lang="ru-RU" sz="2400" dirty="0">
                <a:latin typeface="Times New Roman" panose="02020603050405020304" pitchFamily="18" charset="0"/>
                <a:cs typeface="Times New Roman" panose="02020603050405020304" pitchFamily="18" charset="0"/>
              </a:rPr>
              <a:t>Рассмотреть полную (3</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 и упрощенную </a:t>
            </a:r>
            <a:r>
              <a:rPr lang="en-US" sz="2400" dirty="0">
                <a:latin typeface="Times New Roman" panose="02020603050405020304" pitchFamily="18" charset="0"/>
                <a:cs typeface="Times New Roman" panose="02020603050405020304" pitchFamily="18" charset="0"/>
              </a:rPr>
              <a:t>(2D)</a:t>
            </a:r>
            <a:r>
              <a:rPr lang="ru-RU" sz="2400" dirty="0">
                <a:latin typeface="Times New Roman" panose="02020603050405020304" pitchFamily="18" charset="0"/>
                <a:cs typeface="Times New Roman" panose="02020603050405020304" pitchFamily="18" charset="0"/>
              </a:rPr>
              <a:t> постановку задачи.</a:t>
            </a:r>
          </a:p>
          <a:p>
            <a:r>
              <a:rPr lang="ru-RU" sz="2400" dirty="0">
                <a:latin typeface="Times New Roman" panose="02020603050405020304" pitchFamily="18" charset="0"/>
                <a:cs typeface="Times New Roman" panose="02020603050405020304" pitchFamily="18" charset="0"/>
              </a:rPr>
              <a:t>Проанализировать влияние эрозийного износа. </a:t>
            </a:r>
            <a:endParaRPr lang="en-US"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Сравнить полученные данные с экспериментальными.</a:t>
            </a:r>
          </a:p>
          <a:p>
            <a:r>
              <a:rPr lang="ru-RU" sz="2400" dirty="0">
                <a:latin typeface="Times New Roman" panose="02020603050405020304" pitchFamily="18" charset="0"/>
                <a:cs typeface="Times New Roman" panose="02020603050405020304" pitchFamily="18" charset="0"/>
              </a:rPr>
              <a:t>Проанализировать сеточную зависимость. </a:t>
            </a:r>
          </a:p>
        </p:txBody>
      </p:sp>
      <p:sp>
        <p:nvSpPr>
          <p:cNvPr id="4" name="Номер слайда 3"/>
          <p:cNvSpPr>
            <a:spLocks noGrp="1"/>
          </p:cNvSpPr>
          <p:nvPr>
            <p:ph type="sldNum" sz="quarter" idx="12"/>
          </p:nvPr>
        </p:nvSpPr>
        <p:spPr/>
        <p:txBody>
          <a:bodyPr/>
          <a:lstStyle/>
          <a:p>
            <a:fld id="{47E8B3EB-C589-314F-BBE8-5A42F2EA3755}" type="slidenum">
              <a:rPr lang="ru-RU" smtClean="0"/>
              <a:pPr/>
              <a:t>3</a:t>
            </a:fld>
            <a:r>
              <a:rPr lang="en-US" dirty="0"/>
              <a:t>/</a:t>
            </a:r>
            <a:r>
              <a:rPr lang="ru-RU" dirty="0"/>
              <a:t>22</a:t>
            </a:r>
          </a:p>
        </p:txBody>
      </p:sp>
    </p:spTree>
    <p:extLst>
      <p:ext uri="{BB962C8B-B14F-4D97-AF65-F5344CB8AC3E}">
        <p14:creationId xmlns:p14="http://schemas.microsoft.com/office/powerpoint/2010/main" val="256176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A14187-C3B5-42C2-ABBD-95344F3FD64C}"/>
              </a:ext>
            </a:extLst>
          </p:cNvPr>
          <p:cNvSpPr>
            <a:spLocks noGrp="1"/>
          </p:cNvSpPr>
          <p:nvPr>
            <p:ph type="title"/>
          </p:nvPr>
        </p:nvSpPr>
        <p:spPr/>
        <p:txBody>
          <a:bodyPr/>
          <a:lstStyle/>
          <a:p>
            <a:r>
              <a:rPr lang="ru-RU" dirty="0" smtClean="0"/>
              <a:t>Модели непрерывной и дискретной </a:t>
            </a:r>
            <a:r>
              <a:rPr lang="ru-RU" dirty="0"/>
              <a:t>фазы</a:t>
            </a:r>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xmlns="" id="{57B73329-2896-434C-81DD-7626DA03D5B6}"/>
                  </a:ext>
                </a:extLst>
              </p:cNvPr>
              <p:cNvSpPr>
                <a:spLocks noGrp="1"/>
              </p:cNvSpPr>
              <p:nvPr>
                <p:ph idx="1"/>
              </p:nvPr>
            </p:nvSpPr>
            <p:spPr/>
            <p:txBody>
              <a:bodyPr>
                <a:normAutofit fontScale="62500" lnSpcReduction="20000"/>
              </a:bodyPr>
              <a:lstStyle/>
              <a:p>
                <a:pPr>
                  <a:lnSpc>
                    <a:spcPct val="107000"/>
                  </a:lnSpc>
                  <a:spcAft>
                    <a:spcPts val="800"/>
                  </a:spcAft>
                </a:pPr>
                <a:r>
                  <a:rPr lang="ru-RU" sz="3200" dirty="0" smtClean="0">
                    <a:latin typeface="Times New Roman" panose="02020603050405020304" pitchFamily="18" charset="0"/>
                    <a:ea typeface="Calibri" panose="020F0502020204030204" pitchFamily="34" charset="0"/>
                    <a:cs typeface="Times New Roman" panose="02020603050405020304" pitchFamily="18" charset="0"/>
                  </a:rPr>
                  <a:t>Уравнение</a:t>
                </a:r>
                <a:r>
                  <a:rPr lang="ru-RU" sz="3100" dirty="0">
                    <a:latin typeface="Times New Roman" panose="02020603050405020304" pitchFamily="18" charset="0"/>
                    <a:ea typeface="Calibri" panose="020F0502020204030204" pitchFamily="34" charset="0"/>
                    <a:cs typeface="Times New Roman" panose="02020603050405020304" pitchFamily="18" charset="0"/>
                  </a:rPr>
                  <a:t> неразрывности</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ru-RU" sz="3100" dirty="0">
                    <a:latin typeface="Times New Roman" panose="02020603050405020304" pitchFamily="18" charset="0"/>
                    <a:ea typeface="Calibri" panose="020F0502020204030204" pitchFamily="34" charset="0"/>
                    <a:cs typeface="Times New Roman" panose="02020603050405020304" pitchFamily="18" charset="0"/>
                  </a:rPr>
                  <a:t>3</a:t>
                </a:r>
                <a:r>
                  <a:rPr lang="en-US" sz="3100" dirty="0">
                    <a:latin typeface="Times New Roman" panose="02020603050405020304" pitchFamily="18" charset="0"/>
                    <a:ea typeface="Calibri" panose="020F0502020204030204" pitchFamily="34" charset="0"/>
                    <a:cs typeface="Times New Roman" panose="02020603050405020304" pitchFamily="18" charset="0"/>
                  </a:rPr>
                  <a:t>]</a:t>
                </a:r>
                <a:r>
                  <a:rPr lang="ru-RU" sz="3100" dirty="0">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r>
                            <m:rPr>
                              <m:sty m:val="p"/>
                            </m:rPr>
                            <a:rPr lang="ru-RU" sz="3200">
                              <a:latin typeface="Cambria Math" panose="02040503050406030204" pitchFamily="18" charset="0"/>
                              <a:ea typeface="Calibri" panose="020F0502020204030204" pitchFamily="34" charset="0"/>
                              <a:cs typeface="Times New Roman" panose="02020603050405020304" pitchFamily="18" charset="0"/>
                            </a:rPr>
                            <m:t>ρ</m:t>
                          </m:r>
                        </m:num>
                        <m:den>
                          <m:r>
                            <a:rPr lang="ru-RU" sz="3200">
                              <a:latin typeface="Cambria Math" panose="02040503050406030204" pitchFamily="18" charset="0"/>
                              <a:ea typeface="Calibri" panose="020F0502020204030204" pitchFamily="34" charset="0"/>
                              <a:cs typeface="Times New Roman" panose="02020603050405020304" pitchFamily="18" charset="0"/>
                            </a:rPr>
                            <m:t>𝜕</m:t>
                          </m:r>
                          <m:r>
                            <a:rPr lang="ru-RU" sz="3200" i="1">
                              <a:latin typeface="Cambria Math" panose="02040503050406030204" pitchFamily="18" charset="0"/>
                              <a:ea typeface="Calibri" panose="020F0502020204030204" pitchFamily="34" charset="0"/>
                              <a:cs typeface="Times New Roman" panose="02020603050405020304" pitchFamily="18" charset="0"/>
                            </a:rPr>
                            <m:t>𝑡</m:t>
                          </m:r>
                        </m:den>
                      </m:f>
                      <m:r>
                        <a:rPr lang="ru-RU" sz="3200" i="1">
                          <a:latin typeface="Cambria Math" panose="02040503050406030204" pitchFamily="18" charset="0"/>
                          <a:ea typeface="Calibri" panose="020F0502020204030204" pitchFamily="34" charset="0"/>
                          <a:cs typeface="Times New Roman" panose="02020603050405020304" pitchFamily="18" charset="0"/>
                        </a:rPr>
                        <m:t>+</m:t>
                      </m:r>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den>
                      </m:f>
                      <m:d>
                        <m:dPr>
                          <m:ctrlPr>
                            <a:rPr lang="ru-RU" sz="3200" i="1">
                              <a:latin typeface="Cambria Math" charset="0"/>
                              <a:ea typeface="Calibri" panose="020F0502020204030204" pitchFamily="34" charset="0"/>
                              <a:cs typeface="Times New Roman" panose="02020603050405020304" pitchFamily="18" charset="0"/>
                            </a:rPr>
                          </m:ctrlPr>
                        </m:dPr>
                        <m:e>
                          <m:r>
                            <m:rPr>
                              <m:sty m:val="p"/>
                            </m:rPr>
                            <a:rPr lang="ru-RU" sz="3200">
                              <a:latin typeface="Cambria Math" panose="02040503050406030204" pitchFamily="18" charset="0"/>
                              <a:ea typeface="Calibri" panose="020F0502020204030204" pitchFamily="34" charset="0"/>
                              <a:cs typeface="Times New Roman" panose="02020603050405020304" pitchFamily="18" charset="0"/>
                            </a:rPr>
                            <m:t>ρ</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𝑢</m:t>
                              </m:r>
                            </m:e>
                            <m:sub>
                              <m:r>
                                <a:rPr lang="ru-RU" sz="3200" i="1">
                                  <a:latin typeface="Cambria Math" panose="02040503050406030204" pitchFamily="18" charset="0"/>
                                  <a:ea typeface="Calibri" panose="020F0502020204030204" pitchFamily="34" charset="0"/>
                                  <a:cs typeface="Times New Roman" panose="02020603050405020304" pitchFamily="18" charset="0"/>
                                </a:rPr>
                                <m:t>𝑗</m:t>
                              </m:r>
                            </m:sub>
                          </m:sSub>
                        </m:e>
                      </m:d>
                      <m:r>
                        <a:rPr lang="ru-RU" sz="3200" i="1">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ru-RU" sz="3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3200" dirty="0">
                    <a:latin typeface="Times New Roman" panose="02020603050405020304" pitchFamily="18" charset="0"/>
                    <a:ea typeface="Calibri" panose="020F0502020204030204" pitchFamily="34" charset="0"/>
                    <a:cs typeface="Times New Roman" panose="02020603050405020304" pitchFamily="18" charset="0"/>
                  </a:rPr>
                  <a:t>Уравнение</a:t>
                </a:r>
                <a:r>
                  <a:rPr lang="ru-RU" sz="3100" dirty="0">
                    <a:latin typeface="Times New Roman" panose="02020603050405020304" pitchFamily="18" charset="0"/>
                    <a:ea typeface="Calibri" panose="020F0502020204030204" pitchFamily="34" charset="0"/>
                    <a:cs typeface="Times New Roman" panose="02020603050405020304" pitchFamily="18" charset="0"/>
                  </a:rPr>
                  <a:t> количества движения</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ru-RU" sz="3100" dirty="0">
                    <a:latin typeface="Times New Roman" panose="02020603050405020304" pitchFamily="18" charset="0"/>
                    <a:ea typeface="Calibri" panose="020F0502020204030204" pitchFamily="34" charset="0"/>
                    <a:cs typeface="Times New Roman" panose="02020603050405020304" pitchFamily="18" charset="0"/>
                  </a:rPr>
                  <a:t>3</a:t>
                </a:r>
                <a:r>
                  <a:rPr lang="en-US" sz="3100" dirty="0">
                    <a:latin typeface="Times New Roman" panose="02020603050405020304" pitchFamily="18" charset="0"/>
                    <a:ea typeface="Calibri" panose="020F0502020204030204" pitchFamily="34" charset="0"/>
                    <a:cs typeface="Times New Roman" panose="02020603050405020304" pitchFamily="18" charset="0"/>
                  </a:rPr>
                  <a:t>]</a:t>
                </a:r>
                <a:r>
                  <a:rPr lang="ru-RU" sz="3100" dirty="0">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ru-RU" sz="3200" i="1">
                          <a:latin typeface="Cambria Math" panose="02040503050406030204" pitchFamily="18" charset="0"/>
                          <a:ea typeface="Calibri" panose="020F0502020204030204" pitchFamily="34" charset="0"/>
                          <a:cs typeface="Times New Roman" panose="02020603050405020304" pitchFamily="18" charset="0"/>
                        </a:rPr>
                        <m:t>𝜌</m:t>
                      </m:r>
                      <m:d>
                        <m:dPr>
                          <m:ctrlPr>
                            <a:rPr lang="ru-RU" sz="3200" i="1">
                              <a:latin typeface="Cambria Math" charset="0"/>
                              <a:ea typeface="Calibri" panose="020F0502020204030204" pitchFamily="34" charset="0"/>
                              <a:cs typeface="Times New Roman" panose="02020603050405020304" pitchFamily="18" charset="0"/>
                            </a:rPr>
                          </m:ctrlPr>
                        </m:dPr>
                        <m:e>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r>
                                <m:rPr>
                                  <m:sty m:val="p"/>
                                </m:rPr>
                                <a:rPr lang="ru-RU" sz="3200">
                                  <a:latin typeface="Cambria Math" panose="02040503050406030204" pitchFamily="18" charset="0"/>
                                  <a:ea typeface="Calibri" panose="020F0502020204030204" pitchFamily="34" charset="0"/>
                                  <a:cs typeface="Times New Roman" panose="02020603050405020304" pitchFamily="18" charset="0"/>
                                </a:rPr>
                                <m:t>u</m:t>
                              </m:r>
                            </m:num>
                            <m:den>
                              <m:r>
                                <a:rPr lang="ru-RU" sz="3200">
                                  <a:latin typeface="Cambria Math" panose="02040503050406030204" pitchFamily="18" charset="0"/>
                                  <a:ea typeface="Calibri" panose="020F0502020204030204" pitchFamily="34" charset="0"/>
                                  <a:cs typeface="Times New Roman" panose="02020603050405020304" pitchFamily="18" charset="0"/>
                                </a:rPr>
                                <m:t>𝜕</m:t>
                              </m:r>
                              <m:r>
                                <m:rPr>
                                  <m:sty m:val="p"/>
                                </m:rPr>
                                <a:rPr lang="ru-RU" sz="3200">
                                  <a:latin typeface="Cambria Math" panose="02040503050406030204" pitchFamily="18" charset="0"/>
                                  <a:ea typeface="Calibri" panose="020F0502020204030204" pitchFamily="34" charset="0"/>
                                  <a:cs typeface="Times New Roman" panose="02020603050405020304" pitchFamily="18" charset="0"/>
                                </a:rPr>
                                <m:t>t</m:t>
                              </m:r>
                            </m:den>
                          </m:f>
                          <m:r>
                            <a:rPr lang="ru-RU" sz="32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𝑢</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𝑢</m:t>
                                  </m:r>
                                </m:e>
                                <m:sub>
                                  <m:r>
                                    <a:rPr lang="ru-RU" sz="3200" i="1">
                                      <a:latin typeface="Cambria Math" panose="02040503050406030204" pitchFamily="18" charset="0"/>
                                      <a:ea typeface="Calibri" panose="020F0502020204030204" pitchFamily="34" charset="0"/>
                                      <a:cs typeface="Times New Roman" panose="02020603050405020304" pitchFamily="18" charset="0"/>
                                    </a:rPr>
                                    <m:t>𝑗</m:t>
                                  </m:r>
                                </m:sub>
                              </m:sSub>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den>
                          </m:f>
                        </m:e>
                      </m:d>
                      <m:r>
                        <a:rPr lang="ru-RU" sz="3200" i="1">
                          <a:latin typeface="Cambria Math" panose="02040503050406030204" pitchFamily="18" charset="0"/>
                          <a:ea typeface="Calibri" panose="020F0502020204030204" pitchFamily="34" charset="0"/>
                          <a:cs typeface="Times New Roman" panose="02020603050405020304" pitchFamily="18" charset="0"/>
                        </a:rPr>
                        <m:t>=−</m:t>
                      </m:r>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r>
                            <m:rPr>
                              <m:sty m:val="p"/>
                            </m:rPr>
                            <a:rPr lang="ru-RU" sz="3200">
                              <a:latin typeface="Cambria Math" panose="02040503050406030204" pitchFamily="18" charset="0"/>
                              <a:ea typeface="Calibri" panose="020F0502020204030204" pitchFamily="34" charset="0"/>
                              <a:cs typeface="Times New Roman" panose="02020603050405020304" pitchFamily="18" charset="0"/>
                            </a:rPr>
                            <m:t>p</m:t>
                          </m:r>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den>
                      </m:f>
                      <m:r>
                        <a:rPr lang="ru-RU" sz="3200" i="1">
                          <a:latin typeface="Cambria Math" panose="02040503050406030204" pitchFamily="18" charset="0"/>
                          <a:ea typeface="Calibri" panose="020F0502020204030204" pitchFamily="34" charset="0"/>
                          <a:cs typeface="Times New Roman" panose="02020603050405020304" pitchFamily="18" charset="0"/>
                        </a:rPr>
                        <m:t>+</m:t>
                      </m:r>
                      <m:r>
                        <m:rPr>
                          <m:sty m:val="p"/>
                        </m:rPr>
                        <a:rPr lang="ru-RU" sz="3200">
                          <a:latin typeface="Cambria Math" panose="02040503050406030204" pitchFamily="18" charset="0"/>
                          <a:ea typeface="Calibri" panose="020F0502020204030204" pitchFamily="34" charset="0"/>
                          <a:cs typeface="Times New Roman" panose="02020603050405020304" pitchFamily="18" charset="0"/>
                        </a:rPr>
                        <m:t>μ</m:t>
                      </m:r>
                      <m:f>
                        <m:fPr>
                          <m:ctrlPr>
                            <a:rPr lang="ru-RU" sz="3200" i="1">
                              <a:latin typeface="Cambria Math" charset="0"/>
                              <a:ea typeface="Calibri" panose="020F0502020204030204" pitchFamily="34" charset="0"/>
                              <a:cs typeface="Times New Roman" panose="02020603050405020304" pitchFamily="18" charset="0"/>
                            </a:rPr>
                          </m:ctrlPr>
                        </m:fPr>
                        <m:num>
                          <m:sSup>
                            <m:sSupPr>
                              <m:ctrlPr>
                                <a:rPr lang="ru-RU" sz="3200" i="1">
                                  <a:latin typeface="Cambria Math" charset="0"/>
                                  <a:ea typeface="Calibri" panose="020F0502020204030204" pitchFamily="34" charset="0"/>
                                  <a:cs typeface="Times New Roman" panose="02020603050405020304" pitchFamily="18" charset="0"/>
                                </a:rPr>
                              </m:ctrlPr>
                            </m:sSupPr>
                            <m:e>
                              <m:r>
                                <a:rPr lang="ru-RU" sz="3200">
                                  <a:latin typeface="Cambria Math" panose="02040503050406030204" pitchFamily="18" charset="0"/>
                                  <a:ea typeface="Calibri" panose="020F0502020204030204" pitchFamily="34" charset="0"/>
                                  <a:cs typeface="Times New Roman" panose="02020603050405020304" pitchFamily="18" charset="0"/>
                                </a:rPr>
                                <m:t>𝜕</m:t>
                              </m:r>
                            </m:e>
                            <m:sup>
                              <m:r>
                                <a:rPr lang="ru-RU" sz="3200" i="1">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𝑢</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𝑗</m:t>
                              </m:r>
                            </m:sub>
                          </m:sSub>
                        </m:den>
                      </m:f>
                      <m:r>
                        <a:rPr lang="ru-RU" sz="3200" i="1">
                          <a:latin typeface="Cambria Math" panose="02040503050406030204" pitchFamily="18" charset="0"/>
                          <a:ea typeface="Calibri" panose="020F0502020204030204" pitchFamily="34" charset="0"/>
                          <a:cs typeface="Times New Roman" panose="02020603050405020304" pitchFamily="18" charset="0"/>
                        </a:rPr>
                        <m:t>+</m:t>
                      </m:r>
                      <m:d>
                        <m:dPr>
                          <m:ctrlPr>
                            <a:rPr lang="ru-RU" sz="3200" i="1">
                              <a:latin typeface="Cambria Math" charset="0"/>
                              <a:ea typeface="Calibri" panose="020F0502020204030204" pitchFamily="34" charset="0"/>
                              <a:cs typeface="Times New Roman" panose="02020603050405020304" pitchFamily="18" charset="0"/>
                            </a:rPr>
                          </m:ctrlPr>
                        </m:dPr>
                        <m:e>
                          <m:f>
                            <m:fPr>
                              <m:ctrlPr>
                                <a:rPr lang="ru-RU" sz="3200" i="1">
                                  <a:latin typeface="Cambria Math" charset="0"/>
                                  <a:ea typeface="Calibri" panose="020F0502020204030204" pitchFamily="34" charset="0"/>
                                  <a:cs typeface="Times New Roman" panose="02020603050405020304" pitchFamily="18" charset="0"/>
                                </a:rPr>
                              </m:ctrlPr>
                            </m:fPr>
                            <m:num>
                              <m:r>
                                <a:rPr lang="ru-RU" sz="3200" i="1">
                                  <a:latin typeface="Cambria Math" panose="02040503050406030204" pitchFamily="18" charset="0"/>
                                  <a:ea typeface="Calibri" panose="020F0502020204030204" pitchFamily="34" charset="0"/>
                                  <a:cs typeface="Times New Roman" panose="02020603050405020304" pitchFamily="18" charset="0"/>
                                </a:rPr>
                                <m:t>1</m:t>
                              </m:r>
                            </m:num>
                            <m:den>
                              <m:r>
                                <a:rPr lang="ru-RU" sz="3200" i="1">
                                  <a:latin typeface="Cambria Math" panose="02040503050406030204" pitchFamily="18" charset="0"/>
                                  <a:ea typeface="Calibri" panose="020F0502020204030204" pitchFamily="34" charset="0"/>
                                  <a:cs typeface="Times New Roman" panose="02020603050405020304" pitchFamily="18" charset="0"/>
                                </a:rPr>
                                <m:t>3</m:t>
                              </m:r>
                            </m:den>
                          </m:f>
                          <m:r>
                            <m:rPr>
                              <m:sty m:val="p"/>
                            </m:rPr>
                            <a:rPr lang="ru-RU" sz="3200">
                              <a:latin typeface="Cambria Math" panose="02040503050406030204" pitchFamily="18" charset="0"/>
                              <a:ea typeface="Calibri" panose="020F0502020204030204" pitchFamily="34" charset="0"/>
                              <a:cs typeface="Times New Roman" panose="02020603050405020304" pitchFamily="18" charset="0"/>
                            </a:rPr>
                            <m:t>μ</m:t>
                          </m:r>
                          <m:r>
                            <a:rPr lang="ru-RU" sz="32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m:rPr>
                                  <m:sty m:val="p"/>
                                </m:rPr>
                                <a:rPr lang="ru-RU" sz="3200">
                                  <a:latin typeface="Cambria Math" panose="02040503050406030204" pitchFamily="18" charset="0"/>
                                  <a:ea typeface="Calibri" panose="020F0502020204030204" pitchFamily="34" charset="0"/>
                                  <a:cs typeface="Times New Roman" panose="02020603050405020304" pitchFamily="18" charset="0"/>
                                </a:rPr>
                                <m:t>μ</m:t>
                              </m:r>
                            </m:e>
                            <m:sub>
                              <m:r>
                                <m:rPr>
                                  <m:sty m:val="p"/>
                                </m:rPr>
                                <a:rPr lang="ru-RU" sz="3200">
                                  <a:latin typeface="Cambria Math" panose="02040503050406030204" pitchFamily="18" charset="0"/>
                                  <a:ea typeface="Calibri" panose="020F0502020204030204" pitchFamily="34" charset="0"/>
                                  <a:cs typeface="Times New Roman" panose="02020603050405020304" pitchFamily="18" charset="0"/>
                                </a:rPr>
                                <m:t>τ</m:t>
                              </m:r>
                            </m:sub>
                          </m:sSub>
                        </m:e>
                      </m:d>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den>
                      </m:f>
                      <m:d>
                        <m:dPr>
                          <m:ctrlPr>
                            <a:rPr lang="ru-RU" sz="3200" i="1">
                              <a:latin typeface="Cambria Math" charset="0"/>
                              <a:ea typeface="Calibri" panose="020F0502020204030204" pitchFamily="34" charset="0"/>
                              <a:cs typeface="Times New Roman" panose="02020603050405020304" pitchFamily="18" charset="0"/>
                            </a:rPr>
                          </m:ctrlPr>
                        </m:dPr>
                        <m:e>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𝑢</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𝑗</m:t>
                                  </m:r>
                                </m:sub>
                              </m:sSub>
                            </m:den>
                          </m:f>
                        </m:e>
                      </m:d>
                      <m:r>
                        <a:rPr lang="ru-RU" sz="32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𝑓</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ru-RU" sz="3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3100" dirty="0">
                    <a:latin typeface="Times New Roman" panose="02020603050405020304" pitchFamily="18" charset="0"/>
                    <a:ea typeface="Calibri" panose="020F0502020204030204" pitchFamily="34" charset="0"/>
                    <a:cs typeface="Times New Roman" panose="02020603050405020304" pitchFamily="18" charset="0"/>
                  </a:rPr>
                  <a:t>Уравнение </a:t>
                </a:r>
                <a:r>
                  <a:rPr lang="ru-RU" sz="3200" dirty="0">
                    <a:latin typeface="Times New Roman" panose="02020603050405020304" pitchFamily="18" charset="0"/>
                    <a:ea typeface="Calibri" panose="020F0502020204030204" pitchFamily="34" charset="0"/>
                    <a:cs typeface="Times New Roman" panose="02020603050405020304" pitchFamily="18" charset="0"/>
                  </a:rPr>
                  <a:t>энергии</a:t>
                </a:r>
                <a:r>
                  <a:rPr lang="en-US" sz="3100" dirty="0">
                    <a:latin typeface="Times New Roman" panose="02020603050405020304" pitchFamily="18" charset="0"/>
                    <a:ea typeface="Calibri" panose="020F0502020204030204" pitchFamily="34" charset="0"/>
                    <a:cs typeface="Times New Roman" panose="02020603050405020304" pitchFamily="18" charset="0"/>
                  </a:rPr>
                  <a:t> [</a:t>
                </a:r>
                <a:r>
                  <a:rPr lang="ru-RU" sz="3100" dirty="0">
                    <a:latin typeface="Times New Roman" panose="02020603050405020304" pitchFamily="18" charset="0"/>
                    <a:ea typeface="Calibri" panose="020F0502020204030204" pitchFamily="34" charset="0"/>
                    <a:cs typeface="Times New Roman" panose="02020603050405020304" pitchFamily="18" charset="0"/>
                  </a:rPr>
                  <a:t>3</a:t>
                </a:r>
                <a:r>
                  <a:rPr lang="en-US" sz="3100" dirty="0">
                    <a:latin typeface="Times New Roman" panose="02020603050405020304" pitchFamily="18" charset="0"/>
                    <a:ea typeface="Calibri" panose="020F0502020204030204" pitchFamily="34" charset="0"/>
                    <a:cs typeface="Times New Roman" panose="02020603050405020304" pitchFamily="18" charset="0"/>
                  </a:rPr>
                  <a:t>]</a:t>
                </a:r>
                <a:r>
                  <a:rPr lang="ru-RU" sz="3100" dirty="0">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m:rPr>
                          <m:sty m:val="p"/>
                        </m:rPr>
                        <a:rPr lang="ru-RU" sz="3200">
                          <a:latin typeface="Cambria Math" panose="02040503050406030204" pitchFamily="18" charset="0"/>
                          <a:ea typeface="Calibri" panose="020F0502020204030204" pitchFamily="34" charset="0"/>
                          <a:cs typeface="Times New Roman" panose="02020603050405020304" pitchFamily="18" charset="0"/>
                        </a:rPr>
                        <m:t>ρ</m:t>
                      </m:r>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r>
                            <a:rPr lang="ru-RU" sz="3200" i="1">
                              <a:latin typeface="Cambria Math" panose="02040503050406030204" pitchFamily="18" charset="0"/>
                              <a:ea typeface="Calibri" panose="020F0502020204030204" pitchFamily="34" charset="0"/>
                              <a:cs typeface="Times New Roman" panose="02020603050405020304" pitchFamily="18" charset="0"/>
                            </a:rPr>
                            <m:t>𝐸</m:t>
                          </m:r>
                        </m:num>
                        <m:den>
                          <m:r>
                            <a:rPr lang="ru-RU" sz="3200">
                              <a:latin typeface="Cambria Math" panose="02040503050406030204" pitchFamily="18" charset="0"/>
                              <a:ea typeface="Calibri" panose="020F0502020204030204" pitchFamily="34" charset="0"/>
                              <a:cs typeface="Times New Roman" panose="02020603050405020304" pitchFamily="18" charset="0"/>
                            </a:rPr>
                            <m:t>𝜕</m:t>
                          </m:r>
                          <m:r>
                            <a:rPr lang="ru-RU" sz="3200" i="1">
                              <a:latin typeface="Cambria Math" panose="02040503050406030204" pitchFamily="18" charset="0"/>
                              <a:ea typeface="Calibri" panose="020F0502020204030204" pitchFamily="34" charset="0"/>
                              <a:cs typeface="Times New Roman" panose="02020603050405020304" pitchFamily="18" charset="0"/>
                            </a:rPr>
                            <m:t>𝑡</m:t>
                          </m:r>
                        </m:den>
                      </m:f>
                      <m:r>
                        <a:rPr lang="ru-RU" sz="3200" i="1">
                          <a:latin typeface="Cambria Math" panose="02040503050406030204" pitchFamily="18" charset="0"/>
                          <a:ea typeface="Calibri" panose="020F0502020204030204" pitchFamily="34" charset="0"/>
                          <a:cs typeface="Times New Roman" panose="02020603050405020304" pitchFamily="18" charset="0"/>
                        </a:rPr>
                        <m:t>+</m:t>
                      </m:r>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d>
                            <m:dPr>
                              <m:ctrlPr>
                                <a:rPr lang="ru-RU" sz="3200" i="1">
                                  <a:latin typeface="Cambria Math" charset="0"/>
                                  <a:ea typeface="Calibri" panose="020F0502020204030204" pitchFamily="34" charset="0"/>
                                  <a:cs typeface="Times New Roman" panose="02020603050405020304" pitchFamily="18" charset="0"/>
                                </a:rPr>
                              </m:ctrlPr>
                            </m:dPr>
                            <m:e>
                              <m:r>
                                <m:rPr>
                                  <m:sty m:val="p"/>
                                </m:rPr>
                                <a:rPr lang="ru-RU" sz="3200">
                                  <a:latin typeface="Cambria Math" panose="02040503050406030204" pitchFamily="18" charset="0"/>
                                  <a:ea typeface="Calibri" panose="020F0502020204030204" pitchFamily="34" charset="0"/>
                                  <a:cs typeface="Times New Roman" panose="02020603050405020304" pitchFamily="18" charset="0"/>
                                </a:rPr>
                                <m:t>ρ</m:t>
                              </m:r>
                              <m:r>
                                <a:rPr lang="ru-RU" sz="3200" i="1">
                                  <a:latin typeface="Cambria Math" panose="02040503050406030204" pitchFamily="18" charset="0"/>
                                  <a:ea typeface="Calibri" panose="020F0502020204030204" pitchFamily="34" charset="0"/>
                                  <a:cs typeface="Times New Roman" panose="02020603050405020304" pitchFamily="18" charset="0"/>
                                </a:rPr>
                                <m:t>𝐸</m:t>
                              </m:r>
                              <m:r>
                                <a:rPr lang="ru-RU" sz="3200" i="1">
                                  <a:latin typeface="Cambria Math" panose="02040503050406030204" pitchFamily="18" charset="0"/>
                                  <a:ea typeface="Calibri" panose="020F0502020204030204" pitchFamily="34" charset="0"/>
                                  <a:cs typeface="Times New Roman" panose="02020603050405020304" pitchFamily="18" charset="0"/>
                                </a:rPr>
                                <m:t>+</m:t>
                              </m:r>
                              <m:r>
                                <a:rPr lang="ru-RU" sz="3200" i="1">
                                  <a:latin typeface="Cambria Math" panose="02040503050406030204" pitchFamily="18" charset="0"/>
                                  <a:ea typeface="Calibri" panose="020F0502020204030204" pitchFamily="34" charset="0"/>
                                  <a:cs typeface="Times New Roman" panose="02020603050405020304" pitchFamily="18" charset="0"/>
                                </a:rPr>
                                <m:t>𝑝</m:t>
                              </m:r>
                            </m:e>
                          </m:d>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den>
                      </m:f>
                      <m:r>
                        <a:rPr lang="ru-RU" sz="3200" i="1">
                          <a:latin typeface="Cambria Math" panose="02040503050406030204" pitchFamily="18" charset="0"/>
                          <a:ea typeface="Calibri" panose="020F0502020204030204" pitchFamily="34" charset="0"/>
                          <a:cs typeface="Times New Roman" panose="02020603050405020304" pitchFamily="18" charset="0"/>
                        </a:rPr>
                        <m:t>=−</m:t>
                      </m:r>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r>
                            <a:rPr lang="ru-RU" sz="3200" i="1">
                              <a:latin typeface="Cambria Math" panose="02040503050406030204" pitchFamily="18" charset="0"/>
                              <a:ea typeface="Calibri" panose="020F0502020204030204" pitchFamily="34" charset="0"/>
                              <a:cs typeface="Times New Roman" panose="02020603050405020304" pitchFamily="18" charset="0"/>
                            </a:rPr>
                            <m:t>𝑞</m:t>
                          </m:r>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den>
                      </m:f>
                      <m:r>
                        <a:rPr lang="ru-RU" sz="3200" i="1">
                          <a:latin typeface="Cambria Math" panose="02040503050406030204" pitchFamily="18" charset="0"/>
                          <a:ea typeface="Calibri" panose="020F0502020204030204" pitchFamily="34" charset="0"/>
                          <a:cs typeface="Times New Roman" panose="02020603050405020304" pitchFamily="18" charset="0"/>
                        </a:rPr>
                        <m:t>+</m:t>
                      </m:r>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den>
                      </m:f>
                      <m:d>
                        <m:dPr>
                          <m:ctrlPr>
                            <a:rPr lang="ru-RU" sz="3200" i="1">
                              <a:latin typeface="Cambria Math" charset="0"/>
                              <a:ea typeface="Calibri" panose="020F0502020204030204" pitchFamily="34" charset="0"/>
                              <a:cs typeface="Times New Roman" panose="02020603050405020304" pitchFamily="18" charset="0"/>
                            </a:rPr>
                          </m:ctrlPr>
                        </m:dPr>
                        <m:e>
                          <m:f>
                            <m:fPr>
                              <m:ctrlPr>
                                <a:rPr lang="ru-RU" sz="3200" i="1">
                                  <a:latin typeface="Cambria Math" charset="0"/>
                                  <a:ea typeface="Calibri" panose="020F0502020204030204" pitchFamily="34" charset="0"/>
                                  <a:cs typeface="Times New Roman" panose="02020603050405020304" pitchFamily="18" charset="0"/>
                                </a:rPr>
                              </m:ctrlPr>
                            </m:fPr>
                            <m:num>
                              <m:r>
                                <a:rPr lang="ru-RU" sz="3200">
                                  <a:latin typeface="Cambria Math" panose="02040503050406030204" pitchFamily="18" charset="0"/>
                                  <a:ea typeface="Calibri" panose="020F0502020204030204" pitchFamily="34" charset="0"/>
                                  <a:cs typeface="Times New Roman" panose="02020603050405020304" pitchFamily="18" charset="0"/>
                                </a:rPr>
                                <m:t>𝜕</m:t>
                              </m:r>
                              <m:d>
                                <m:dPr>
                                  <m:ctrlPr>
                                    <a:rPr lang="ru-RU" sz="3200" i="1">
                                      <a:latin typeface="Cambria Math" charset="0"/>
                                      <a:ea typeface="Calibri" panose="020F0502020204030204" pitchFamily="34" charset="0"/>
                                      <a:cs typeface="Times New Roman" panose="02020603050405020304" pitchFamily="18" charset="0"/>
                                    </a:rPr>
                                  </m:ctrlPr>
                                </m:dPr>
                                <m:e>
                                  <m:r>
                                    <m:rPr>
                                      <m:sty m:val="p"/>
                                    </m:rPr>
                                    <a:rPr lang="ru-RU" sz="3200">
                                      <a:latin typeface="Cambria Math" panose="02040503050406030204" pitchFamily="18" charset="0"/>
                                      <a:ea typeface="Calibri" panose="020F0502020204030204" pitchFamily="34" charset="0"/>
                                      <a:cs typeface="Times New Roman" panose="02020603050405020304" pitchFamily="18" charset="0"/>
                                    </a:rPr>
                                    <m:t>τ</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𝑢</m:t>
                                      </m:r>
                                    </m:e>
                                    <m:sub>
                                      <m:r>
                                        <a:rPr lang="ru-RU" sz="3200" i="1">
                                          <a:latin typeface="Cambria Math" panose="02040503050406030204" pitchFamily="18" charset="0"/>
                                          <a:ea typeface="Calibri" panose="020F0502020204030204" pitchFamily="34" charset="0"/>
                                          <a:cs typeface="Times New Roman" panose="02020603050405020304" pitchFamily="18" charset="0"/>
                                        </a:rPr>
                                        <m:t>𝑖</m:t>
                                      </m:r>
                                    </m:sub>
                                  </m:sSub>
                                </m:e>
                              </m:d>
                            </m:num>
                            <m:den>
                              <m:r>
                                <a:rPr lang="ru-RU" sz="32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3200" i="1">
                                      <a:latin typeface="Cambria Math" charset="0"/>
                                      <a:ea typeface="Calibri" panose="020F0502020204030204" pitchFamily="34" charset="0"/>
                                      <a:cs typeface="Times New Roman" panose="02020603050405020304" pitchFamily="18" charset="0"/>
                                    </a:rPr>
                                  </m:ctrlPr>
                                </m:sSubPr>
                                <m:e>
                                  <m:r>
                                    <a:rPr lang="ru-RU" sz="3200" i="1">
                                      <a:latin typeface="Cambria Math" panose="02040503050406030204" pitchFamily="18" charset="0"/>
                                      <a:ea typeface="Calibri" panose="020F0502020204030204" pitchFamily="34" charset="0"/>
                                      <a:cs typeface="Times New Roman" panose="02020603050405020304" pitchFamily="18" charset="0"/>
                                    </a:rPr>
                                    <m:t>𝑥</m:t>
                                  </m:r>
                                </m:e>
                                <m:sub>
                                  <m:r>
                                    <a:rPr lang="ru-RU" sz="3200" i="1">
                                      <a:latin typeface="Cambria Math" panose="02040503050406030204" pitchFamily="18" charset="0"/>
                                      <a:ea typeface="Calibri" panose="020F0502020204030204" pitchFamily="34" charset="0"/>
                                      <a:cs typeface="Times New Roman" panose="02020603050405020304" pitchFamily="18" charset="0"/>
                                    </a:rPr>
                                    <m:t>𝑗</m:t>
                                  </m:r>
                                </m:sub>
                              </m:sSub>
                            </m:den>
                          </m:f>
                        </m:e>
                      </m:d>
                      <m:r>
                        <a:rPr lang="ru-RU" sz="3200" b="0" i="1" smtClean="0">
                          <a:latin typeface="Cambria Math" charset="0"/>
                          <a:ea typeface="Calibri" panose="020F0502020204030204" pitchFamily="34" charset="0"/>
                          <a:cs typeface="Times New Roman" panose="02020603050405020304" pitchFamily="18" charset="0"/>
                        </a:rPr>
                        <m:t>,  </m:t>
                      </m:r>
                      <m:r>
                        <a:rPr lang="ru-RU" sz="3200" i="1">
                          <a:latin typeface="Cambria Math" panose="02040503050406030204" pitchFamily="18" charset="0"/>
                          <a:ea typeface="Times New Roman" panose="02020603050405020304" pitchFamily="18" charset="0"/>
                          <a:cs typeface="Times New Roman" panose="02020603050405020304" pitchFamily="18" charset="0"/>
                        </a:rPr>
                        <m:t>𝐸</m:t>
                      </m:r>
                      <m:r>
                        <a:rPr lang="ru-RU" sz="3200" i="1">
                          <a:latin typeface="Cambria Math" panose="02040503050406030204" pitchFamily="18" charset="0"/>
                          <a:ea typeface="Times New Roman" panose="02020603050405020304" pitchFamily="18" charset="0"/>
                          <a:cs typeface="Times New Roman" panose="02020603050405020304" pitchFamily="18" charset="0"/>
                        </a:rPr>
                        <m:t>=</m:t>
                      </m:r>
                      <m:r>
                        <a:rPr lang="ru-RU" sz="3200" i="1">
                          <a:latin typeface="Cambria Math" panose="02040503050406030204" pitchFamily="18" charset="0"/>
                          <a:ea typeface="Times New Roman" panose="02020603050405020304" pitchFamily="18" charset="0"/>
                          <a:cs typeface="Times New Roman" panose="02020603050405020304" pitchFamily="18" charset="0"/>
                        </a:rPr>
                        <m:t>𝑒</m:t>
                      </m:r>
                      <m:f>
                        <m:fPr>
                          <m:ctrlPr>
                            <a:rPr lang="ru-RU" sz="3200" i="1">
                              <a:latin typeface="Cambria Math" charset="0"/>
                              <a:ea typeface="Times New Roman" panose="02020603050405020304" pitchFamily="18" charset="0"/>
                              <a:cs typeface="Times New Roman" panose="02020603050405020304" pitchFamily="18" charset="0"/>
                            </a:rPr>
                          </m:ctrlPr>
                        </m:fPr>
                        <m:num>
                          <m:r>
                            <a:rPr lang="ru-RU" sz="3200" i="1">
                              <a:latin typeface="Cambria Math" panose="02040503050406030204" pitchFamily="18" charset="0"/>
                              <a:ea typeface="Times New Roman" panose="02020603050405020304" pitchFamily="18" charset="0"/>
                              <a:cs typeface="Times New Roman" panose="02020603050405020304" pitchFamily="18" charset="0"/>
                            </a:rPr>
                            <m:t>1</m:t>
                          </m:r>
                        </m:num>
                        <m:den>
                          <m:r>
                            <a:rPr lang="ru-RU" sz="3200" i="1">
                              <a:latin typeface="Cambria Math" panose="02040503050406030204" pitchFamily="18" charset="0"/>
                              <a:ea typeface="Times New Roman" panose="02020603050405020304" pitchFamily="18" charset="0"/>
                              <a:cs typeface="Times New Roman" panose="02020603050405020304" pitchFamily="18" charset="0"/>
                            </a:rPr>
                            <m:t>2</m:t>
                          </m:r>
                        </m:den>
                      </m:f>
                      <m:d>
                        <m:dPr>
                          <m:ctrlPr>
                            <a:rPr lang="ru-RU" sz="3200" i="1">
                              <a:latin typeface="Cambria Math" charset="0"/>
                              <a:ea typeface="Times New Roman" panose="02020603050405020304" pitchFamily="18" charset="0"/>
                              <a:cs typeface="Times New Roman" panose="02020603050405020304" pitchFamily="18" charset="0"/>
                            </a:rPr>
                          </m:ctrlPr>
                        </m:dPr>
                        <m:e>
                          <m:sSup>
                            <m:sSupPr>
                              <m:ctrlPr>
                                <a:rPr lang="ru-RU" sz="3200" i="1">
                                  <a:latin typeface="Cambria Math" charset="0"/>
                                  <a:ea typeface="Times New Roman" panose="02020603050405020304" pitchFamily="18" charset="0"/>
                                  <a:cs typeface="Times New Roman" panose="02020603050405020304" pitchFamily="18" charset="0"/>
                                </a:rPr>
                              </m:ctrlPr>
                            </m:sSupPr>
                            <m:e>
                              <m:r>
                                <a:rPr lang="ru-RU" sz="3200" i="1">
                                  <a:latin typeface="Cambria Math" panose="02040503050406030204" pitchFamily="18" charset="0"/>
                                  <a:ea typeface="Times New Roman" panose="02020603050405020304" pitchFamily="18" charset="0"/>
                                  <a:cs typeface="Times New Roman" panose="02020603050405020304" pitchFamily="18" charset="0"/>
                                </a:rPr>
                                <m:t>𝑢</m:t>
                              </m:r>
                            </m:e>
                            <m:sup>
                              <m:r>
                                <a:rPr lang="ru-RU" sz="3200" i="1">
                                  <a:latin typeface="Cambria Math" panose="02040503050406030204" pitchFamily="18" charset="0"/>
                                  <a:ea typeface="Times New Roman" panose="02020603050405020304" pitchFamily="18" charset="0"/>
                                  <a:cs typeface="Times New Roman" panose="02020603050405020304" pitchFamily="18" charset="0"/>
                                </a:rPr>
                                <m:t>2</m:t>
                              </m:r>
                            </m:sup>
                          </m:sSup>
                          <m:r>
                            <a:rPr lang="ru-RU"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3200" i="1">
                                  <a:latin typeface="Cambria Math" charset="0"/>
                                  <a:ea typeface="Times New Roman" panose="02020603050405020304" pitchFamily="18" charset="0"/>
                                  <a:cs typeface="Times New Roman" panose="02020603050405020304" pitchFamily="18" charset="0"/>
                                </a:rPr>
                              </m:ctrlPr>
                            </m:sSupPr>
                            <m:e>
                              <m:r>
                                <a:rPr lang="ru-RU" sz="3200" i="1">
                                  <a:latin typeface="Cambria Math" panose="02040503050406030204" pitchFamily="18" charset="0"/>
                                  <a:ea typeface="Times New Roman" panose="02020603050405020304" pitchFamily="18" charset="0"/>
                                  <a:cs typeface="Times New Roman" panose="02020603050405020304" pitchFamily="18" charset="0"/>
                                </a:rPr>
                                <m:t>𝑣</m:t>
                              </m:r>
                            </m:e>
                            <m:sup>
                              <m:r>
                                <a:rPr lang="ru-RU" sz="3200" i="1">
                                  <a:latin typeface="Cambria Math" panose="02040503050406030204" pitchFamily="18" charset="0"/>
                                  <a:ea typeface="Times New Roman" panose="02020603050405020304" pitchFamily="18" charset="0"/>
                                  <a:cs typeface="Times New Roman" panose="02020603050405020304" pitchFamily="18" charset="0"/>
                                </a:rPr>
                                <m:t>2</m:t>
                              </m:r>
                            </m:sup>
                          </m:sSup>
                          <m:r>
                            <a:rPr lang="ru-RU"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3200" i="1">
                                  <a:latin typeface="Cambria Math" charset="0"/>
                                  <a:ea typeface="Times New Roman" panose="02020603050405020304" pitchFamily="18" charset="0"/>
                                  <a:cs typeface="Times New Roman" panose="02020603050405020304" pitchFamily="18" charset="0"/>
                                </a:rPr>
                              </m:ctrlPr>
                            </m:sSupPr>
                            <m:e>
                              <m:r>
                                <a:rPr lang="ru-RU" sz="3200" i="1">
                                  <a:latin typeface="Cambria Math" panose="02040503050406030204" pitchFamily="18" charset="0"/>
                                  <a:ea typeface="Times New Roman" panose="02020603050405020304" pitchFamily="18" charset="0"/>
                                  <a:cs typeface="Times New Roman" panose="02020603050405020304" pitchFamily="18" charset="0"/>
                                </a:rPr>
                                <m:t>𝑤</m:t>
                              </m:r>
                            </m:e>
                            <m:sup>
                              <m:r>
                                <a:rPr lang="ru-RU" sz="3200" i="1">
                                  <a:latin typeface="Cambria Math" panose="02040503050406030204" pitchFamily="18" charset="0"/>
                                  <a:ea typeface="Times New Roman" panose="02020603050405020304" pitchFamily="18" charset="0"/>
                                  <a:cs typeface="Times New Roman" panose="02020603050405020304" pitchFamily="18" charset="0"/>
                                </a:rPr>
                                <m:t>2</m:t>
                              </m:r>
                            </m:sup>
                          </m:sSup>
                        </m:e>
                      </m:d>
                    </m:oMath>
                  </m:oMathPara>
                </a14:m>
                <a:endParaRPr lang="ru-RU" sz="31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ru-RU" sz="3200" dirty="0" smtClean="0">
                    <a:latin typeface="Times New Roman" charset="0"/>
                    <a:ea typeface="Times New Roman" charset="0"/>
                    <a:cs typeface="Times New Roman" charset="0"/>
                  </a:rPr>
                  <a:t>Траектория частиц выражается в </a:t>
                </a:r>
                <a:r>
                  <a:rPr lang="ru-RU" sz="3200" dirty="0" err="1" smtClean="0">
                    <a:latin typeface="Times New Roman" charset="0"/>
                    <a:ea typeface="Times New Roman" charset="0"/>
                    <a:cs typeface="Times New Roman" charset="0"/>
                  </a:rPr>
                  <a:t>Лагранжевой</a:t>
                </a:r>
                <a:r>
                  <a:rPr lang="ru-RU" sz="3200" dirty="0" smtClean="0">
                    <a:latin typeface="Times New Roman" charset="0"/>
                    <a:ea typeface="Times New Roman" charset="0"/>
                    <a:cs typeface="Times New Roman" charset="0"/>
                  </a:rPr>
                  <a:t> системе отсчета:</a:t>
                </a:r>
                <a:endParaRPr lang="en-US" sz="3200" dirty="0" smtClean="0">
                  <a:latin typeface="Times New Roman" charset="0"/>
                  <a:ea typeface="Times New Roman" charset="0"/>
                  <a:cs typeface="Times New Roman"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f>
                        <m:fPr>
                          <m:ctrlPr>
                            <a:rPr lang="ru-RU" i="1">
                              <a:latin typeface="Cambria Math" charset="0"/>
                              <a:ea typeface="Calibri" panose="020F0502020204030204" pitchFamily="34" charset="0"/>
                              <a:cs typeface="Times New Roman" panose="02020603050405020304" pitchFamily="18" charset="0"/>
                            </a:rPr>
                          </m:ctrlPr>
                        </m:fPr>
                        <m:num>
                          <m:r>
                            <m:rPr>
                              <m:sty m:val="p"/>
                            </m:rPr>
                            <a:rPr lang="en-US" b="0" i="0" smtClean="0">
                              <a:latin typeface="Cambria Math" charset="0"/>
                              <a:ea typeface="Calibri" panose="020F0502020204030204" pitchFamily="34" charset="0"/>
                              <a:cs typeface="Times New Roman" panose="02020603050405020304" pitchFamily="18" charset="0"/>
                            </a:rPr>
                            <m:t>d</m:t>
                          </m:r>
                          <m:r>
                            <m:rPr>
                              <m:sty m:val="p"/>
                            </m:rPr>
                            <a:rPr lang="en-US" b="0" i="0" smtClean="0">
                              <a:latin typeface="Cambria Math" charset="0"/>
                              <a:ea typeface="Calibri" panose="020F0502020204030204" pitchFamily="34" charset="0"/>
                              <a:cs typeface="Times New Roman" panose="02020603050405020304" pitchFamily="18" charset="0"/>
                            </a:rPr>
                            <m:t>x</m:t>
                          </m:r>
                        </m:num>
                        <m:den>
                          <m:r>
                            <m:rPr>
                              <m:sty m:val="p"/>
                            </m:rPr>
                            <a:rPr lang="en-US" b="0" i="0" smtClean="0">
                              <a:latin typeface="Cambria Math" charset="0"/>
                              <a:ea typeface="Calibri" panose="020F0502020204030204" pitchFamily="34" charset="0"/>
                              <a:cs typeface="Times New Roman" panose="02020603050405020304" pitchFamily="18" charset="0"/>
                            </a:rPr>
                            <m:t>d</m:t>
                          </m:r>
                          <m:r>
                            <a:rPr lang="ru-RU" i="1">
                              <a:latin typeface="Cambria Math" panose="02040503050406030204" pitchFamily="18" charset="0"/>
                              <a:ea typeface="Calibri" panose="020F0502020204030204" pitchFamily="34" charset="0"/>
                              <a:cs typeface="Times New Roman" panose="02020603050405020304" pitchFamily="18" charset="0"/>
                            </a:rPr>
                            <m:t>𝑡</m:t>
                          </m:r>
                        </m:den>
                      </m:f>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charset="0"/>
                              <a:ea typeface="Calibri" panose="020F0502020204030204" pitchFamily="34" charset="0"/>
                              <a:cs typeface="Times New Roman" panose="02020603050405020304" pitchFamily="18" charset="0"/>
                            </a:rPr>
                          </m:ctrlPr>
                        </m:sSubPr>
                        <m:e>
                          <m:r>
                            <a:rPr lang="en-US" b="0" i="1" smtClean="0">
                              <a:latin typeface="Cambria Math" charset="0"/>
                              <a:ea typeface="Calibri" panose="020F0502020204030204" pitchFamily="34" charset="0"/>
                              <a:cs typeface="Times New Roman" panose="02020603050405020304" pitchFamily="18" charset="0"/>
                            </a:rPr>
                            <m:t>𝑉</m:t>
                          </m:r>
                        </m:e>
                        <m:sub>
                          <m:r>
                            <a:rPr lang="en-US" b="0" i="1" smtClean="0">
                              <a:latin typeface="Cambria Math" charset="0"/>
                              <a:ea typeface="Calibri" panose="020F0502020204030204" pitchFamily="34" charset="0"/>
                              <a:cs typeface="Times New Roman" panose="02020603050405020304" pitchFamily="18" charset="0"/>
                            </a:rPr>
                            <m:t>𝑝</m:t>
                          </m:r>
                        </m:sub>
                      </m:sSub>
                      <m:r>
                        <a:rPr lang="en-US" b="0" i="1" smtClean="0">
                          <a:latin typeface="Cambria Math" charset="0"/>
                          <a:ea typeface="Calibri" panose="020F0502020204030204" pitchFamily="34" charset="0"/>
                          <a:cs typeface="Times New Roman" panose="02020603050405020304" pitchFamily="18" charset="0"/>
                        </a:rPr>
                        <m:t>,  </m:t>
                      </m:r>
                      <m:f>
                        <m:fPr>
                          <m:ctrlPr>
                            <a:rPr lang="ru-RU" i="1">
                              <a:latin typeface="Cambria Math" charset="0"/>
                              <a:ea typeface="Calibri" panose="020F0502020204030204" pitchFamily="34" charset="0"/>
                              <a:cs typeface="Times New Roman" panose="02020603050405020304" pitchFamily="18" charset="0"/>
                            </a:rPr>
                          </m:ctrlPr>
                        </m:fPr>
                        <m:num>
                          <m:r>
                            <m:rPr>
                              <m:sty m:val="p"/>
                            </m:rPr>
                            <a:rPr lang="en-US">
                              <a:latin typeface="Cambria Math" charset="0"/>
                              <a:ea typeface="Calibri" panose="020F0502020204030204" pitchFamily="34" charset="0"/>
                              <a:cs typeface="Times New Roman" panose="02020603050405020304" pitchFamily="18" charset="0"/>
                            </a:rPr>
                            <m:t>d</m:t>
                          </m:r>
                          <m:sSub>
                            <m:sSubPr>
                              <m:ctrlPr>
                                <a:rPr lang="ru-RU" i="1">
                                  <a:latin typeface="Cambria Math" charset="0"/>
                                  <a:ea typeface="Calibri" panose="020F0502020204030204" pitchFamily="34" charset="0"/>
                                  <a:cs typeface="Times New Roman" panose="02020603050405020304" pitchFamily="18" charset="0"/>
                                </a:rPr>
                              </m:ctrlPr>
                            </m:sSubPr>
                            <m:e>
                              <m:r>
                                <a:rPr lang="en-US" i="1">
                                  <a:latin typeface="Cambria Math" charset="0"/>
                                  <a:ea typeface="Calibri" panose="020F0502020204030204" pitchFamily="34" charset="0"/>
                                  <a:cs typeface="Times New Roman" panose="02020603050405020304" pitchFamily="18" charset="0"/>
                                </a:rPr>
                                <m:t>𝑉</m:t>
                              </m:r>
                            </m:e>
                            <m:sub>
                              <m:r>
                                <a:rPr lang="en-US" i="1">
                                  <a:latin typeface="Cambria Math" charset="0"/>
                                  <a:ea typeface="Calibri" panose="020F0502020204030204" pitchFamily="34" charset="0"/>
                                  <a:cs typeface="Times New Roman" panose="02020603050405020304" pitchFamily="18" charset="0"/>
                                </a:rPr>
                                <m:t>𝑝</m:t>
                              </m:r>
                            </m:sub>
                          </m:sSub>
                        </m:num>
                        <m:den>
                          <m:r>
                            <m:rPr>
                              <m:sty m:val="p"/>
                            </m:rPr>
                            <a:rPr lang="en-US">
                              <a:latin typeface="Cambria Math" charset="0"/>
                              <a:ea typeface="Calibri" panose="020F0502020204030204" pitchFamily="34" charset="0"/>
                              <a:cs typeface="Times New Roman" panose="02020603050405020304" pitchFamily="18" charset="0"/>
                            </a:rPr>
                            <m:t>d</m:t>
                          </m:r>
                          <m:r>
                            <a:rPr lang="ru-RU" i="1">
                              <a:latin typeface="Cambria Math" panose="02040503050406030204" pitchFamily="18" charset="0"/>
                              <a:ea typeface="Calibri" panose="020F0502020204030204" pitchFamily="34" charset="0"/>
                              <a:cs typeface="Times New Roman" panose="02020603050405020304" pitchFamily="18" charset="0"/>
                            </a:rPr>
                            <m:t>𝑡</m:t>
                          </m:r>
                        </m:den>
                      </m:f>
                      <m:r>
                        <a:rPr lang="ru-RU" i="1">
                          <a:latin typeface="Cambria Math" panose="02040503050406030204" pitchFamily="18" charset="0"/>
                          <a:ea typeface="Calibri" panose="020F0502020204030204" pitchFamily="34" charset="0"/>
                          <a:cs typeface="Times New Roman" panose="02020603050405020304" pitchFamily="18" charset="0"/>
                        </a:rPr>
                        <m:t>=</m:t>
                      </m:r>
                      <m:sSub>
                        <m:sSubPr>
                          <m:ctrlPr>
                            <a:rPr lang="ru-RU" i="1">
                              <a:latin typeface="Cambria Math" charset="0"/>
                              <a:ea typeface="Calibri" panose="020F0502020204030204" pitchFamily="34" charset="0"/>
                              <a:cs typeface="Times New Roman" panose="02020603050405020304" pitchFamily="18" charset="0"/>
                            </a:rPr>
                          </m:ctrlPr>
                        </m:sSubPr>
                        <m:e>
                          <m:r>
                            <a:rPr lang="en-US" b="0" i="1" smtClean="0">
                              <a:latin typeface="Cambria Math" charset="0"/>
                              <a:ea typeface="Calibri" panose="020F0502020204030204" pitchFamily="34" charset="0"/>
                              <a:cs typeface="Times New Roman" panose="02020603050405020304" pitchFamily="18" charset="0"/>
                            </a:rPr>
                            <m:t>𝐹</m:t>
                          </m:r>
                        </m:e>
                        <m:sub>
                          <m:r>
                            <a:rPr lang="en-US" b="0" i="1" smtClean="0">
                              <a:latin typeface="Cambria Math" charset="0"/>
                              <a:ea typeface="Calibri" panose="020F0502020204030204" pitchFamily="34" charset="0"/>
                              <a:cs typeface="Times New Roman" panose="02020603050405020304" pitchFamily="18" charset="0"/>
                            </a:rPr>
                            <m:t>𝐷</m:t>
                          </m:r>
                        </m:sub>
                      </m:sSub>
                      <m:d>
                        <m:dPr>
                          <m:ctrlPr>
                            <a:rPr lang="en-US" b="0" i="1" smtClean="0">
                              <a:latin typeface="Cambria Math" charset="0"/>
                              <a:ea typeface="Calibri" panose="020F0502020204030204" pitchFamily="34" charset="0"/>
                              <a:cs typeface="Times New Roman" panose="02020603050405020304" pitchFamily="18" charset="0"/>
                            </a:rPr>
                          </m:ctrlPr>
                        </m:dPr>
                        <m:e>
                          <m:r>
                            <a:rPr lang="en-US" b="0" i="1" smtClean="0">
                              <a:latin typeface="Cambria Math" charset="0"/>
                              <a:ea typeface="Calibri" panose="020F0502020204030204" pitchFamily="34" charset="0"/>
                              <a:cs typeface="Times New Roman" panose="02020603050405020304" pitchFamily="18" charset="0"/>
                            </a:rPr>
                            <m:t>𝑈</m:t>
                          </m:r>
                          <m:r>
                            <a:rPr lang="en-US" b="0" i="1" smtClean="0">
                              <a:latin typeface="Cambria Math" charset="0"/>
                              <a:ea typeface="Calibri" panose="020F0502020204030204" pitchFamily="34" charset="0"/>
                              <a:cs typeface="Times New Roman" panose="02020603050405020304" pitchFamily="18" charset="0"/>
                            </a:rPr>
                            <m:t> −</m:t>
                          </m:r>
                          <m:sSub>
                            <m:sSubPr>
                              <m:ctrlPr>
                                <a:rPr lang="ru-RU" i="1">
                                  <a:latin typeface="Cambria Math" charset="0"/>
                                  <a:ea typeface="Calibri" panose="020F0502020204030204" pitchFamily="34" charset="0"/>
                                  <a:cs typeface="Times New Roman" panose="02020603050405020304" pitchFamily="18" charset="0"/>
                                </a:rPr>
                              </m:ctrlPr>
                            </m:sSubPr>
                            <m:e>
                              <m:r>
                                <a:rPr lang="en-US" i="1">
                                  <a:latin typeface="Cambria Math" charset="0"/>
                                  <a:ea typeface="Calibri" panose="020F0502020204030204" pitchFamily="34" charset="0"/>
                                  <a:cs typeface="Times New Roman" panose="02020603050405020304" pitchFamily="18" charset="0"/>
                                </a:rPr>
                                <m:t>𝑉</m:t>
                              </m:r>
                            </m:e>
                            <m:sub>
                              <m:r>
                                <a:rPr lang="en-US" i="1">
                                  <a:latin typeface="Cambria Math" charset="0"/>
                                  <a:ea typeface="Calibri" panose="020F0502020204030204" pitchFamily="34" charset="0"/>
                                  <a:cs typeface="Times New Roman" panose="02020603050405020304" pitchFamily="18" charset="0"/>
                                </a:rPr>
                                <m:t>𝑝</m:t>
                              </m:r>
                            </m:sub>
                          </m:sSub>
                        </m:e>
                      </m:d>
                      <m:r>
                        <a:rPr lang="en-US" b="0" i="1" smtClean="0">
                          <a:latin typeface="Cambria Math" charset="0"/>
                          <a:ea typeface="Calibri" panose="020F0502020204030204" pitchFamily="34" charset="0"/>
                          <a:cs typeface="Times New Roman" panose="02020603050405020304" pitchFamily="18" charset="0"/>
                        </a:rPr>
                        <m:t>+</m:t>
                      </m:r>
                      <m:f>
                        <m:fPr>
                          <m:ctrlPr>
                            <a:rPr lang="en-US" b="0" i="1" smtClean="0">
                              <a:latin typeface="Cambria Math" charset="0"/>
                              <a:ea typeface="Calibri" panose="020F0502020204030204" pitchFamily="34" charset="0"/>
                              <a:cs typeface="Times New Roman" panose="02020603050405020304" pitchFamily="18" charset="0"/>
                            </a:rPr>
                          </m:ctrlPr>
                        </m:fPr>
                        <m:num>
                          <m:r>
                            <a:rPr lang="en-US" b="0" i="1" smtClean="0">
                              <a:latin typeface="Cambria Math" charset="0"/>
                              <a:ea typeface="Calibri" panose="020F0502020204030204" pitchFamily="34" charset="0"/>
                              <a:cs typeface="Times New Roman" panose="02020603050405020304" pitchFamily="18" charset="0"/>
                            </a:rPr>
                            <m:t>𝑔</m:t>
                          </m:r>
                          <m:r>
                            <a:rPr lang="en-US" b="0" i="1" smtClean="0">
                              <a:latin typeface="Cambria Math" charset="0"/>
                              <a:ea typeface="Calibri" panose="020F0502020204030204" pitchFamily="34" charset="0"/>
                              <a:cs typeface="Times New Roman" panose="02020603050405020304" pitchFamily="18" charset="0"/>
                            </a:rPr>
                            <m:t>(</m:t>
                          </m:r>
                          <m:sSub>
                            <m:sSubPr>
                              <m:ctrlPr>
                                <a:rPr lang="ru-RU" i="1">
                                  <a:latin typeface="Cambria Math" charset="0"/>
                                  <a:ea typeface="Calibri" panose="020F0502020204030204" pitchFamily="34" charset="0"/>
                                  <a:cs typeface="Times New Roman" panose="02020603050405020304" pitchFamily="18" charset="0"/>
                                </a:rPr>
                              </m:ctrlPr>
                            </m:sSubPr>
                            <m:e>
                              <m:r>
                                <m:rPr>
                                  <m:sty m:val="p"/>
                                </m:rPr>
                                <a:rPr lang="ru-RU">
                                  <a:latin typeface="Cambria Math" panose="02040503050406030204" pitchFamily="18" charset="0"/>
                                  <a:ea typeface="Calibri" panose="020F0502020204030204" pitchFamily="34" charset="0"/>
                                  <a:cs typeface="Times New Roman" panose="02020603050405020304" pitchFamily="18" charset="0"/>
                                </a:rPr>
                                <m:t>ρ</m:t>
                              </m:r>
                            </m:e>
                            <m:sub>
                              <m:r>
                                <a:rPr lang="en-US" i="1">
                                  <a:latin typeface="Cambria Math" charset="0"/>
                                  <a:ea typeface="Calibri" panose="020F0502020204030204" pitchFamily="34" charset="0"/>
                                  <a:cs typeface="Times New Roman" panose="02020603050405020304" pitchFamily="18" charset="0"/>
                                </a:rPr>
                                <m:t>𝑝</m:t>
                              </m:r>
                            </m:sub>
                          </m:sSub>
                          <m:r>
                            <a:rPr lang="en-US" b="0" i="1" smtClean="0">
                              <a:latin typeface="Cambria Math" charset="0"/>
                              <a:ea typeface="Calibri" panose="020F0502020204030204" pitchFamily="34" charset="0"/>
                              <a:cs typeface="Times New Roman" panose="02020603050405020304" pitchFamily="18" charset="0"/>
                            </a:rPr>
                            <m:t>−</m:t>
                          </m:r>
                          <m:r>
                            <m:rPr>
                              <m:sty m:val="p"/>
                            </m:rPr>
                            <a:rPr lang="ru-RU">
                              <a:latin typeface="Cambria Math" panose="02040503050406030204" pitchFamily="18" charset="0"/>
                              <a:ea typeface="Calibri" panose="020F0502020204030204" pitchFamily="34" charset="0"/>
                              <a:cs typeface="Times New Roman" panose="02020603050405020304" pitchFamily="18" charset="0"/>
                            </a:rPr>
                            <m:t>ρ</m:t>
                          </m:r>
                          <m:r>
                            <a:rPr lang="en-US" b="0" i="1" smtClean="0">
                              <a:latin typeface="Cambria Math" charset="0"/>
                              <a:ea typeface="Calibri" panose="020F0502020204030204" pitchFamily="34" charset="0"/>
                              <a:cs typeface="Times New Roman" panose="02020603050405020304" pitchFamily="18" charset="0"/>
                            </a:rPr>
                            <m:t>)</m:t>
                          </m:r>
                        </m:num>
                        <m:den>
                          <m:sSub>
                            <m:sSubPr>
                              <m:ctrlPr>
                                <a:rPr lang="ru-RU" i="1">
                                  <a:latin typeface="Cambria Math" charset="0"/>
                                  <a:ea typeface="Calibri" panose="020F0502020204030204" pitchFamily="34" charset="0"/>
                                  <a:cs typeface="Times New Roman" panose="02020603050405020304" pitchFamily="18" charset="0"/>
                                </a:rPr>
                              </m:ctrlPr>
                            </m:sSubPr>
                            <m:e>
                              <m:r>
                                <m:rPr>
                                  <m:sty m:val="p"/>
                                </m:rPr>
                                <a:rPr lang="ru-RU">
                                  <a:latin typeface="Cambria Math" panose="02040503050406030204" pitchFamily="18" charset="0"/>
                                  <a:ea typeface="Calibri" panose="020F0502020204030204" pitchFamily="34" charset="0"/>
                                  <a:cs typeface="Times New Roman" panose="02020603050405020304" pitchFamily="18" charset="0"/>
                                </a:rPr>
                                <m:t>ρ</m:t>
                              </m:r>
                            </m:e>
                            <m:sub>
                              <m:r>
                                <a:rPr lang="en-US" i="1">
                                  <a:latin typeface="Cambria Math" charset="0"/>
                                  <a:ea typeface="Calibri" panose="020F0502020204030204" pitchFamily="34" charset="0"/>
                                  <a:cs typeface="Times New Roman" panose="02020603050405020304" pitchFamily="18" charset="0"/>
                                </a:rPr>
                                <m:t>𝑝</m:t>
                              </m:r>
                            </m:sub>
                          </m:sSub>
                        </m:den>
                      </m:f>
                      <m:r>
                        <a:rPr lang="en-US" b="0" i="1" smtClean="0">
                          <a:latin typeface="Cambria Math" charset="0"/>
                          <a:ea typeface="Calibri" panose="020F0502020204030204" pitchFamily="34" charset="0"/>
                          <a:cs typeface="Times New Roman" panose="02020603050405020304" pitchFamily="18" charset="0"/>
                        </a:rPr>
                        <m:t>+</m:t>
                      </m:r>
                      <m:r>
                        <a:rPr lang="en-US" b="0" i="1" smtClean="0">
                          <a:latin typeface="Cambria Math" charset="0"/>
                          <a:ea typeface="Calibri" panose="020F0502020204030204" pitchFamily="34" charset="0"/>
                          <a:cs typeface="Times New Roman" panose="02020603050405020304" pitchFamily="18" charset="0"/>
                        </a:rPr>
                        <m:t>𝐹</m:t>
                      </m:r>
                    </m:oMath>
                  </m:oMathPara>
                </a14:m>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ru-RU" sz="31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ru-RU" sz="31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ru-RU" sz="18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mc:Choice>
        <mc:Fallback>
          <p:sp>
            <p:nvSpPr>
              <p:cNvPr id="3" name="Объект 2">
                <a:extLst>
                  <a:ext uri="{FF2B5EF4-FFF2-40B4-BE49-F238E27FC236}">
                    <a16:creationId xmlns:a16="http://schemas.microsoft.com/office/drawing/2014/main" xmlns:a14="http://schemas.microsoft.com/office/drawing/2010/main" xmlns="" id="{57B73329-2896-434C-81DD-7626DA03D5B6}"/>
                  </a:ext>
                </a:extLst>
              </p:cNvPr>
              <p:cNvSpPr>
                <a:spLocks noGrp="1" noRot="1" noChangeAspect="1" noMove="1" noResize="1" noEditPoints="1" noAdjustHandles="1" noChangeArrowheads="1" noChangeShapeType="1" noTextEdit="1"/>
              </p:cNvSpPr>
              <p:nvPr>
                <p:ph idx="1"/>
              </p:nvPr>
            </p:nvSpPr>
            <p:spPr>
              <a:blipFill rotWithShape="0">
                <a:blip r:embed="rId3"/>
                <a:stretch>
                  <a:fillRect/>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xmlns="" id="{C6FCC953-4E45-4ED1-A063-99FDC68426B1}"/>
              </a:ext>
            </a:extLst>
          </p:cNvPr>
          <p:cNvSpPr>
            <a:spLocks noGrp="1"/>
          </p:cNvSpPr>
          <p:nvPr>
            <p:ph type="sldNum" sz="quarter" idx="12"/>
          </p:nvPr>
        </p:nvSpPr>
        <p:spPr/>
        <p:txBody>
          <a:bodyPr/>
          <a:lstStyle/>
          <a:p>
            <a:fld id="{47E8B3EB-C589-314F-BBE8-5A42F2EA3755}" type="slidenum">
              <a:rPr lang="ru-RU" smtClean="0"/>
              <a:pPr/>
              <a:t>4</a:t>
            </a:fld>
            <a:r>
              <a:rPr lang="ru-RU" dirty="0"/>
              <a:t>/22</a:t>
            </a:r>
          </a:p>
        </p:txBody>
      </p:sp>
      <p:sp>
        <p:nvSpPr>
          <p:cNvPr id="7" name="TextBox 6">
            <a:extLst>
              <a:ext uri="{FF2B5EF4-FFF2-40B4-BE49-F238E27FC236}">
                <a16:creationId xmlns:a16="http://schemas.microsoft.com/office/drawing/2014/main" xmlns="" id="{6FA67560-526F-4345-AF10-E24779C717AB}"/>
              </a:ext>
            </a:extLst>
          </p:cNvPr>
          <p:cNvSpPr txBox="1"/>
          <p:nvPr/>
        </p:nvSpPr>
        <p:spPr>
          <a:xfrm>
            <a:off x="9995211" y="1503102"/>
            <a:ext cx="45397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xmlns="" id="{5182B030-4289-4B5C-B057-7AECF573D5E0}"/>
              </a:ext>
            </a:extLst>
          </p:cNvPr>
          <p:cNvSpPr txBox="1"/>
          <p:nvPr/>
        </p:nvSpPr>
        <p:spPr>
          <a:xfrm>
            <a:off x="10006431" y="2793628"/>
            <a:ext cx="45397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xmlns="" id="{C203E022-8DA1-44BB-BEB3-FE85187D4D06}"/>
              </a:ext>
            </a:extLst>
          </p:cNvPr>
          <p:cNvSpPr txBox="1"/>
          <p:nvPr/>
        </p:nvSpPr>
        <p:spPr>
          <a:xfrm>
            <a:off x="9995211" y="4084154"/>
            <a:ext cx="45397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xmlns="" id="{24355F45-4618-41C5-A997-B20948F669FA}"/>
              </a:ext>
            </a:extLst>
          </p:cNvPr>
          <p:cNvSpPr txBox="1"/>
          <p:nvPr/>
        </p:nvSpPr>
        <p:spPr>
          <a:xfrm>
            <a:off x="10012041" y="5374680"/>
            <a:ext cx="45397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32394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90FA68E-2901-4427-9B74-7EC3D59E159E}"/>
              </a:ext>
            </a:extLst>
          </p:cNvPr>
          <p:cNvSpPr>
            <a:spLocks noGrp="1"/>
          </p:cNvSpPr>
          <p:nvPr>
            <p:ph type="title"/>
          </p:nvPr>
        </p:nvSpPr>
        <p:spPr/>
        <p:txBody>
          <a:bodyPr/>
          <a:lstStyle/>
          <a:p>
            <a:r>
              <a:rPr lang="ru-RU" dirty="0"/>
              <a:t>Модель турбулентности</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xmlns="" id="{6FB5B2EE-0FAE-4B47-9A95-E11DD8BD31F0}"/>
                  </a:ext>
                </a:extLst>
              </p:cNvPr>
              <p:cNvSpPr>
                <a:spLocks noGrp="1"/>
              </p:cNvSpPr>
              <p:nvPr>
                <p:ph idx="1"/>
              </p:nvPr>
            </p:nvSpPr>
            <p:spPr>
              <a:xfrm>
                <a:off x="622206" y="4043540"/>
                <a:ext cx="10967911" cy="2440137"/>
              </a:xfrm>
            </p:spPr>
            <p:txBody>
              <a:bodyPr>
                <a:normAutofit/>
              </a:bodyPr>
              <a:lstStyle/>
              <a:p>
                <a:pPr algn="just"/>
                <a:r>
                  <a:rPr lang="ru-RU" sz="2000" dirty="0">
                    <a:latin typeface="Times New Roman" panose="02020603050405020304" pitchFamily="18" charset="0"/>
                    <a:cs typeface="Times New Roman" panose="02020603050405020304" pitchFamily="18" charset="0"/>
                  </a:rPr>
                  <a:t>Модель турбулентности </a:t>
                </a:r>
                <a:r>
                  <a:rPr lang="en-US" sz="2000" dirty="0">
                    <a:latin typeface="Times New Roman" panose="02020603050405020304" pitchFamily="18" charset="0"/>
                    <a:cs typeface="Times New Roman" panose="02020603050405020304" pitchFamily="18" charset="0"/>
                  </a:rPr>
                  <a:t>k-omega / SST [1, </a:t>
                </a:r>
                <a:r>
                  <a:rPr lang="ru-RU" sz="2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f>
                        <m:fPr>
                          <m:ctrlPr>
                            <a:rPr lang="ru-RU" sz="2000" i="1">
                              <a:latin typeface="Cambria Math" charset="0"/>
                              <a:ea typeface="Times New Roman" panose="02020603050405020304" pitchFamily="18" charset="0"/>
                              <a:cs typeface="Times New Roman" panose="02020603050405020304" pitchFamily="18" charset="0"/>
                            </a:rPr>
                          </m:ctrlPr>
                        </m:fPr>
                        <m:num>
                          <m:r>
                            <a:rPr lang="ru-RU" sz="2000">
                              <a:latin typeface="Cambria Math" panose="02040503050406030204" pitchFamily="18" charset="0"/>
                              <a:ea typeface="Times New Roman" panose="02020603050405020304" pitchFamily="18" charset="0"/>
                              <a:cs typeface="Times New Roman" panose="02020603050405020304" pitchFamily="18" charset="0"/>
                            </a:rPr>
                            <m:t>𝜕</m:t>
                          </m:r>
                        </m:num>
                        <m:den>
                          <m:r>
                            <a:rPr lang="ru-RU" sz="2000">
                              <a:latin typeface="Cambria Math" panose="02040503050406030204" pitchFamily="18" charset="0"/>
                              <a:ea typeface="Times New Roman" panose="02020603050405020304" pitchFamily="18" charset="0"/>
                              <a:cs typeface="Times New Roman" panose="02020603050405020304" pitchFamily="18" charset="0"/>
                            </a:rPr>
                            <m:t>𝜕</m:t>
                          </m:r>
                          <m:r>
                            <a:rPr lang="ru-RU" sz="2000" i="1">
                              <a:latin typeface="Cambria Math" panose="02040503050406030204" pitchFamily="18" charset="0"/>
                              <a:ea typeface="Times New Roman" panose="02020603050405020304" pitchFamily="18" charset="0"/>
                              <a:cs typeface="Times New Roman" panose="02020603050405020304" pitchFamily="18" charset="0"/>
                            </a:rPr>
                            <m:t>𝑡</m:t>
                          </m:r>
                        </m:den>
                      </m:f>
                      <m:d>
                        <m:dPr>
                          <m:ctrlPr>
                            <a:rPr lang="ru-RU" sz="2000" i="1">
                              <a:latin typeface="Cambria Math" charset="0"/>
                              <a:ea typeface="Times New Roman" panose="02020603050405020304" pitchFamily="18" charset="0"/>
                              <a:cs typeface="Times New Roman" panose="02020603050405020304" pitchFamily="18" charset="0"/>
                            </a:rPr>
                          </m:ctrlPr>
                        </m:d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ρ</m:t>
                          </m:r>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e>
                      </m:d>
                      <m:r>
                        <a:rPr lang="ru-RU"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000" i="1">
                              <a:latin typeface="Cambria Math" charset="0"/>
                              <a:ea typeface="Times New Roman" panose="02020603050405020304" pitchFamily="18" charset="0"/>
                              <a:cs typeface="Times New Roman" panose="02020603050405020304" pitchFamily="18" charset="0"/>
                            </a:rPr>
                          </m:ctrlPr>
                        </m:fPr>
                        <m:num>
                          <m:r>
                            <a:rPr lang="ru-RU" sz="2000">
                              <a:latin typeface="Cambria Math" panose="02040503050406030204" pitchFamily="18" charset="0"/>
                              <a:ea typeface="Times New Roman" panose="02020603050405020304" pitchFamily="18" charset="0"/>
                              <a:cs typeface="Times New Roman" panose="02020603050405020304" pitchFamily="18" charset="0"/>
                            </a:rPr>
                            <m:t>𝜕</m:t>
                          </m:r>
                        </m:num>
                        <m:den>
                          <m:r>
                            <a:rPr lang="ru-RU"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𝑖</m:t>
                              </m:r>
                            </m:sub>
                          </m:sSub>
                        </m:den>
                      </m:f>
                      <m:d>
                        <m:dPr>
                          <m:ctrlPr>
                            <a:rPr lang="ru-RU" sz="2000" i="1">
                              <a:latin typeface="Cambria Math" charset="0"/>
                              <a:ea typeface="Times New Roman" panose="02020603050405020304" pitchFamily="18" charset="0"/>
                              <a:cs typeface="Times New Roman" panose="02020603050405020304" pitchFamily="18" charset="0"/>
                            </a:rPr>
                          </m:ctrlPr>
                        </m:d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ρ</m:t>
                          </m:r>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ru-RU"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000" i="1">
                              <a:latin typeface="Cambria Math" charset="0"/>
                              <a:ea typeface="Times New Roman" panose="02020603050405020304" pitchFamily="18" charset="0"/>
                              <a:cs typeface="Times New Roman" panose="02020603050405020304" pitchFamily="18" charset="0"/>
                            </a:rPr>
                          </m:ctrlPr>
                        </m:fPr>
                        <m:num>
                          <m:r>
                            <a:rPr lang="ru-RU" sz="2000">
                              <a:latin typeface="Cambria Math" panose="02040503050406030204" pitchFamily="18" charset="0"/>
                              <a:ea typeface="Times New Roman" panose="02020603050405020304" pitchFamily="18" charset="0"/>
                              <a:cs typeface="Times New Roman" panose="02020603050405020304" pitchFamily="18" charset="0"/>
                            </a:rPr>
                            <m:t>𝜕</m:t>
                          </m:r>
                        </m:num>
                        <m:den>
                          <m:r>
                            <a:rPr lang="ru-RU"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𝑗</m:t>
                              </m:r>
                            </m:sub>
                          </m:sSub>
                        </m:den>
                      </m:f>
                      <m:d>
                        <m:dPr>
                          <m:ctrlPr>
                            <a:rPr lang="ru-RU" sz="2000" i="1">
                              <a:latin typeface="Cambria Math" charset="0"/>
                              <a:ea typeface="Times New Roman" panose="02020603050405020304" pitchFamily="18" charset="0"/>
                              <a:cs typeface="Times New Roman" panose="02020603050405020304" pitchFamily="18" charset="0"/>
                            </a:rPr>
                          </m:ctrlPr>
                        </m:dPr>
                        <m:e>
                          <m:sSub>
                            <m:sSubPr>
                              <m:ctrlPr>
                                <a:rPr lang="ru-RU" sz="2000" i="1">
                                  <a:latin typeface="Cambria Math" charset="0"/>
                                  <a:ea typeface="Times New Roman" panose="02020603050405020304" pitchFamily="18" charset="0"/>
                                  <a:cs typeface="Times New Roman" panose="02020603050405020304" pitchFamily="18" charset="0"/>
                                </a:rPr>
                              </m:ctrlPr>
                            </m:sSub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Γ</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sub>
                          </m:sSub>
                          <m:f>
                            <m:fPr>
                              <m:ctrlPr>
                                <a:rPr lang="ru-RU" sz="2000" i="1">
                                  <a:latin typeface="Cambria Math" charset="0"/>
                                  <a:ea typeface="Times New Roman" panose="02020603050405020304" pitchFamily="18" charset="0"/>
                                  <a:cs typeface="Times New Roman" panose="02020603050405020304" pitchFamily="18" charset="0"/>
                                </a:rPr>
                              </m:ctrlPr>
                            </m:fPr>
                            <m:num>
                              <m:r>
                                <a:rPr lang="ru-RU" sz="2000">
                                  <a:latin typeface="Cambria Math" panose="02040503050406030204" pitchFamily="18" charset="0"/>
                                  <a:ea typeface="Times New Roman" panose="02020603050405020304" pitchFamily="18" charset="0"/>
                                  <a:cs typeface="Times New Roman" panose="02020603050405020304" pitchFamily="18" charset="0"/>
                                </a:rPr>
                                <m:t>𝜕</m:t>
                              </m:r>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num>
                            <m:den>
                              <m:r>
                                <a:rPr lang="ru-RU"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𝑗</m:t>
                                  </m:r>
                                </m:sub>
                              </m:sSub>
                            </m:den>
                          </m:f>
                        </m:e>
                      </m:d>
                      <m:r>
                        <a:rPr lang="ru-RU"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𝐺</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sub>
                      </m:sSub>
                      <m:r>
                        <a:rPr lang="ru-RU"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𝑌</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sub>
                      </m:sSub>
                    </m:oMath>
                  </m:oMathPara>
                </a14:m>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f>
                        <m:fPr>
                          <m:ctrlPr>
                            <a:rPr lang="ru-RU" sz="2000" i="1">
                              <a:latin typeface="Cambria Math" charset="0"/>
                              <a:ea typeface="Times New Roman" panose="02020603050405020304" pitchFamily="18" charset="0"/>
                              <a:cs typeface="Times New Roman" panose="02020603050405020304" pitchFamily="18" charset="0"/>
                            </a:rPr>
                          </m:ctrlPr>
                        </m:fPr>
                        <m:num>
                          <m:r>
                            <a:rPr lang="ru-RU" sz="2000">
                              <a:latin typeface="Cambria Math" panose="02040503050406030204" pitchFamily="18" charset="0"/>
                              <a:ea typeface="Times New Roman" panose="02020603050405020304" pitchFamily="18" charset="0"/>
                              <a:cs typeface="Times New Roman" panose="02020603050405020304" pitchFamily="18" charset="0"/>
                            </a:rPr>
                            <m:t>𝜕</m:t>
                          </m:r>
                        </m:num>
                        <m:den>
                          <m:r>
                            <a:rPr lang="ru-RU" sz="2000">
                              <a:latin typeface="Cambria Math" panose="02040503050406030204" pitchFamily="18" charset="0"/>
                              <a:ea typeface="Times New Roman" panose="02020603050405020304" pitchFamily="18" charset="0"/>
                              <a:cs typeface="Times New Roman" panose="02020603050405020304" pitchFamily="18" charset="0"/>
                            </a:rPr>
                            <m:t>𝜕</m:t>
                          </m:r>
                          <m:r>
                            <a:rPr lang="ru-RU" sz="2000" i="1">
                              <a:latin typeface="Cambria Math" panose="02040503050406030204" pitchFamily="18" charset="0"/>
                              <a:ea typeface="Times New Roman" panose="02020603050405020304" pitchFamily="18" charset="0"/>
                              <a:cs typeface="Times New Roman" panose="02020603050405020304" pitchFamily="18" charset="0"/>
                            </a:rPr>
                            <m:t>𝑡</m:t>
                          </m:r>
                        </m:den>
                      </m:f>
                      <m:d>
                        <m:dPr>
                          <m:ctrlPr>
                            <a:rPr lang="ru-RU" sz="2000" i="1">
                              <a:latin typeface="Cambria Math" charset="0"/>
                              <a:ea typeface="Times New Roman" panose="02020603050405020304" pitchFamily="18" charset="0"/>
                              <a:cs typeface="Times New Roman" panose="02020603050405020304" pitchFamily="18" charset="0"/>
                            </a:rPr>
                          </m:ctrlPr>
                        </m:d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ρω</m:t>
                          </m:r>
                        </m:e>
                      </m:d>
                      <m:r>
                        <a:rPr lang="ru-RU"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000" i="1">
                              <a:latin typeface="Cambria Math" charset="0"/>
                              <a:ea typeface="Times New Roman" panose="02020603050405020304" pitchFamily="18" charset="0"/>
                              <a:cs typeface="Times New Roman" panose="02020603050405020304" pitchFamily="18" charset="0"/>
                            </a:rPr>
                          </m:ctrlPr>
                        </m:fPr>
                        <m:num>
                          <m:r>
                            <a:rPr lang="ru-RU" sz="2000">
                              <a:latin typeface="Cambria Math" panose="02040503050406030204" pitchFamily="18" charset="0"/>
                              <a:ea typeface="Times New Roman" panose="02020603050405020304" pitchFamily="18" charset="0"/>
                              <a:cs typeface="Times New Roman" panose="02020603050405020304" pitchFamily="18" charset="0"/>
                            </a:rPr>
                            <m:t>𝜕</m:t>
                          </m:r>
                        </m:num>
                        <m:den>
                          <m:r>
                            <a:rPr lang="ru-RU"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𝑖</m:t>
                              </m:r>
                            </m:sub>
                          </m:sSub>
                        </m:den>
                      </m:f>
                      <m:d>
                        <m:dPr>
                          <m:ctrlPr>
                            <a:rPr lang="ru-RU" sz="2000" i="1">
                              <a:latin typeface="Cambria Math" charset="0"/>
                              <a:ea typeface="Times New Roman" panose="02020603050405020304" pitchFamily="18" charset="0"/>
                              <a:cs typeface="Times New Roman" panose="02020603050405020304" pitchFamily="18" charset="0"/>
                            </a:rPr>
                          </m:ctrlPr>
                        </m:d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ρω</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ru-RU"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ru-RU" sz="2000" i="1">
                              <a:latin typeface="Cambria Math" charset="0"/>
                              <a:ea typeface="Times New Roman" panose="02020603050405020304" pitchFamily="18" charset="0"/>
                              <a:cs typeface="Times New Roman" panose="02020603050405020304" pitchFamily="18" charset="0"/>
                            </a:rPr>
                          </m:ctrlPr>
                        </m:fPr>
                        <m:num>
                          <m:r>
                            <a:rPr lang="ru-RU" sz="2000">
                              <a:latin typeface="Cambria Math" panose="02040503050406030204" pitchFamily="18" charset="0"/>
                              <a:ea typeface="Times New Roman" panose="02020603050405020304" pitchFamily="18" charset="0"/>
                              <a:cs typeface="Times New Roman" panose="02020603050405020304" pitchFamily="18" charset="0"/>
                            </a:rPr>
                            <m:t>𝜕</m:t>
                          </m:r>
                        </m:num>
                        <m:den>
                          <m:r>
                            <a:rPr lang="ru-RU"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𝑗</m:t>
                              </m:r>
                            </m:sub>
                          </m:sSub>
                        </m:den>
                      </m:f>
                      <m:d>
                        <m:dPr>
                          <m:ctrlPr>
                            <a:rPr lang="ru-RU" sz="2000" i="1">
                              <a:latin typeface="Cambria Math" charset="0"/>
                              <a:ea typeface="Times New Roman" panose="02020603050405020304" pitchFamily="18" charset="0"/>
                              <a:cs typeface="Times New Roman" panose="02020603050405020304" pitchFamily="18" charset="0"/>
                            </a:rPr>
                          </m:ctrlPr>
                        </m:dPr>
                        <m:e>
                          <m:sSub>
                            <m:sSubPr>
                              <m:ctrlPr>
                                <a:rPr lang="ru-RU" sz="2000" i="1">
                                  <a:latin typeface="Cambria Math" charset="0"/>
                                  <a:ea typeface="Times New Roman" panose="02020603050405020304" pitchFamily="18" charset="0"/>
                                  <a:cs typeface="Times New Roman" panose="02020603050405020304" pitchFamily="18" charset="0"/>
                                </a:rPr>
                              </m:ctrlPr>
                            </m:sSub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Γ</m:t>
                              </m:r>
                            </m:e>
                            <m:sub>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ω</m:t>
                              </m:r>
                            </m:sub>
                          </m:sSub>
                          <m:f>
                            <m:fPr>
                              <m:ctrlPr>
                                <a:rPr lang="ru-RU" sz="2000" i="1">
                                  <a:latin typeface="Cambria Math" charset="0"/>
                                  <a:ea typeface="Times New Roman" panose="02020603050405020304" pitchFamily="18" charset="0"/>
                                  <a:cs typeface="Times New Roman" panose="02020603050405020304" pitchFamily="18" charset="0"/>
                                </a:rPr>
                              </m:ctrlPr>
                            </m:fPr>
                            <m:num>
                              <m:r>
                                <a:rPr lang="ru-RU" sz="20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ω</m:t>
                              </m:r>
                            </m:num>
                            <m:den>
                              <m:r>
                                <a:rPr lang="ru-RU"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𝑗</m:t>
                                  </m:r>
                                </m:sub>
                              </m:sSub>
                            </m:den>
                          </m:f>
                        </m:e>
                      </m:d>
                      <m:r>
                        <a:rPr lang="ru-RU"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𝐺</m:t>
                          </m:r>
                        </m:e>
                        <m:sub>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ω</m:t>
                          </m:r>
                        </m:sub>
                      </m:sSub>
                      <m:r>
                        <a:rPr lang="ru-RU"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𝑌</m:t>
                          </m:r>
                        </m:e>
                        <m:sub>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ω</m:t>
                          </m:r>
                        </m:sub>
                      </m:sSub>
                      <m:r>
                        <a:rPr lang="ru-RU"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𝐷</m:t>
                          </m:r>
                        </m:e>
                        <m:sub>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ω</m:t>
                          </m:r>
                        </m:sub>
                      </m:sSub>
                    </m:oMath>
                  </m:oMathPara>
                </a14:m>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Объект 2">
                <a:extLst>
                  <a:ext uri="{FF2B5EF4-FFF2-40B4-BE49-F238E27FC236}">
                    <a16:creationId xmlns:a16="http://schemas.microsoft.com/office/drawing/2014/main" id="{6FB5B2EE-0FAE-4B47-9A95-E11DD8BD31F0}"/>
                  </a:ext>
                </a:extLst>
              </p:cNvPr>
              <p:cNvSpPr>
                <a:spLocks noGrp="1" noRot="1" noChangeAspect="1" noMove="1" noResize="1" noEditPoints="1" noAdjustHandles="1" noChangeArrowheads="1" noChangeShapeType="1" noTextEdit="1"/>
              </p:cNvSpPr>
              <p:nvPr>
                <p:ph idx="1"/>
              </p:nvPr>
            </p:nvSpPr>
            <p:spPr>
              <a:xfrm>
                <a:off x="622206" y="4043540"/>
                <a:ext cx="10967911" cy="2440137"/>
              </a:xfrm>
              <a:blipFill>
                <a:blip r:embed="rId3"/>
                <a:stretch>
                  <a:fillRect/>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xmlns="" id="{35969CE0-AC14-4F6C-A153-9B771D65C3CD}"/>
              </a:ext>
            </a:extLst>
          </p:cNvPr>
          <p:cNvSpPr>
            <a:spLocks noGrp="1"/>
          </p:cNvSpPr>
          <p:nvPr>
            <p:ph type="sldNum" sz="quarter" idx="12"/>
          </p:nvPr>
        </p:nvSpPr>
        <p:spPr/>
        <p:txBody>
          <a:bodyPr/>
          <a:lstStyle/>
          <a:p>
            <a:fld id="{47E8B3EB-C589-314F-BBE8-5A42F2EA3755}" type="slidenum">
              <a:rPr lang="ru-RU" smtClean="0"/>
              <a:pPr/>
              <a:t>5</a:t>
            </a:fld>
            <a:r>
              <a:rPr lang="en-US" dirty="0"/>
              <a:t>/</a:t>
            </a:r>
            <a:r>
              <a:rPr lang="ru-RU" dirty="0"/>
              <a:t>22</a:t>
            </a:r>
          </a:p>
        </p:txBody>
      </p:sp>
      <p:sp>
        <p:nvSpPr>
          <p:cNvPr id="5" name="TextBox 4">
            <a:extLst>
              <a:ext uri="{FF2B5EF4-FFF2-40B4-BE49-F238E27FC236}">
                <a16:creationId xmlns:a16="http://schemas.microsoft.com/office/drawing/2014/main" xmlns="" id="{CBDF1DBA-1D8D-4EB0-AFEE-6945B06A40F7}"/>
              </a:ext>
            </a:extLst>
          </p:cNvPr>
          <p:cNvSpPr txBox="1"/>
          <p:nvPr/>
        </p:nvSpPr>
        <p:spPr>
          <a:xfrm>
            <a:off x="11115824" y="4583989"/>
            <a:ext cx="45397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(5)</a:t>
            </a:r>
          </a:p>
        </p:txBody>
      </p:sp>
      <p:sp>
        <p:nvSpPr>
          <p:cNvPr id="6" name="TextBox 5">
            <a:extLst>
              <a:ext uri="{FF2B5EF4-FFF2-40B4-BE49-F238E27FC236}">
                <a16:creationId xmlns:a16="http://schemas.microsoft.com/office/drawing/2014/main" xmlns="" id="{CF82762B-1AA4-4691-BF0C-00EB4419A1C1}"/>
              </a:ext>
            </a:extLst>
          </p:cNvPr>
          <p:cNvSpPr txBox="1"/>
          <p:nvPr/>
        </p:nvSpPr>
        <p:spPr>
          <a:xfrm rot="21436934">
            <a:off x="11127647" y="5479443"/>
            <a:ext cx="45397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(6)</a:t>
            </a:r>
          </a:p>
        </p:txBody>
      </p:sp>
      <p:pic>
        <p:nvPicPr>
          <p:cNvPr id="8" name="Рисунок 7">
            <a:extLst>
              <a:ext uri="{FF2B5EF4-FFF2-40B4-BE49-F238E27FC236}">
                <a16:creationId xmlns:a16="http://schemas.microsoft.com/office/drawing/2014/main" xmlns="" id="{1AAC8AF4-5F97-4665-8B19-0B010DEF41DE}"/>
              </a:ext>
            </a:extLst>
          </p:cNvPr>
          <p:cNvPicPr>
            <a:picLocks noChangeAspect="1"/>
          </p:cNvPicPr>
          <p:nvPr/>
        </p:nvPicPr>
        <p:blipFill>
          <a:blip r:embed="rId4"/>
          <a:srcRect/>
          <a:stretch/>
        </p:blipFill>
        <p:spPr>
          <a:xfrm>
            <a:off x="622206" y="728083"/>
            <a:ext cx="10947588" cy="2788406"/>
          </a:xfrm>
          <a:prstGeom prst="rect">
            <a:avLst/>
          </a:prstGeom>
        </p:spPr>
      </p:pic>
      <p:sp>
        <p:nvSpPr>
          <p:cNvPr id="10" name="TextBox 9">
            <a:extLst>
              <a:ext uri="{FF2B5EF4-FFF2-40B4-BE49-F238E27FC236}">
                <a16:creationId xmlns:a16="http://schemas.microsoft.com/office/drawing/2014/main" xmlns="" id="{7C80267F-12E5-4289-9448-F8A71DAF12B6}"/>
              </a:ext>
            </a:extLst>
          </p:cNvPr>
          <p:cNvSpPr txBox="1"/>
          <p:nvPr/>
        </p:nvSpPr>
        <p:spPr>
          <a:xfrm>
            <a:off x="622206" y="3514386"/>
            <a:ext cx="10947588" cy="369332"/>
          </a:xfrm>
          <a:prstGeom prst="rect">
            <a:avLst/>
          </a:prstGeom>
          <a:no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Рис. 2.</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Влияние потока на эрозионный износ</a:t>
            </a:r>
            <a:r>
              <a:rPr lang="en-US" dirty="0">
                <a:latin typeface="Times New Roman" panose="02020603050405020304" pitchFamily="18" charset="0"/>
                <a:ea typeface="Calibri" panose="020F0502020204030204" pitchFamily="34" charset="0"/>
                <a:cs typeface="Times New Roman" panose="02020603050405020304" pitchFamily="18" charset="0"/>
              </a:rPr>
              <a:t> [2].</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val="78326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xmlns="" id="{7CBAAB3E-54EE-4A9C-9276-D6698B6E1FF3}"/>
              </a:ext>
            </a:extLst>
          </p:cNvPr>
          <p:cNvSpPr>
            <a:spLocks noGrp="1"/>
          </p:cNvSpPr>
          <p:nvPr>
            <p:ph type="sldNum" sz="quarter" idx="12"/>
          </p:nvPr>
        </p:nvSpPr>
        <p:spPr/>
        <p:txBody>
          <a:bodyPr/>
          <a:lstStyle/>
          <a:p>
            <a:fld id="{47E8B3EB-C589-314F-BBE8-5A42F2EA3755}" type="slidenum">
              <a:rPr lang="ru-RU" smtClean="0"/>
              <a:pPr/>
              <a:t>6</a:t>
            </a:fld>
            <a:r>
              <a:rPr lang="en-US" dirty="0"/>
              <a:t>/2</a:t>
            </a:r>
            <a:r>
              <a:rPr lang="ru-RU" dirty="0"/>
              <a:t>2</a:t>
            </a:r>
          </a:p>
        </p:txBody>
      </p:sp>
      <p:pic>
        <p:nvPicPr>
          <p:cNvPr id="13" name="Объект 12">
            <a:extLst>
              <a:ext uri="{FF2B5EF4-FFF2-40B4-BE49-F238E27FC236}">
                <a16:creationId xmlns:a16="http://schemas.microsoft.com/office/drawing/2014/main" xmlns="" id="{532F4E2D-A1F9-4906-BA84-4704F076C7E2}"/>
              </a:ext>
            </a:extLst>
          </p:cNvPr>
          <p:cNvPicPr>
            <a:picLocks noGrp="1" noChangeAspect="1"/>
          </p:cNvPicPr>
          <p:nvPr>
            <p:ph sz="half" idx="1"/>
          </p:nvPr>
        </p:nvPicPr>
        <p:blipFill>
          <a:blip r:embed="rId3"/>
          <a:stretch>
            <a:fillRect/>
          </a:stretch>
        </p:blipFill>
        <p:spPr>
          <a:xfrm>
            <a:off x="554481" y="1787959"/>
            <a:ext cx="4985047" cy="3282081"/>
          </a:xfrm>
        </p:spPr>
      </p:pic>
      <mc:AlternateContent xmlns:mc="http://schemas.openxmlformats.org/markup-compatibility/2006" xmlns:a14="http://schemas.microsoft.com/office/drawing/2010/main">
        <mc:Choice Requires="a14">
          <p:sp>
            <p:nvSpPr>
              <p:cNvPr id="5" name="Объект 4">
                <a:extLst>
                  <a:ext uri="{FF2B5EF4-FFF2-40B4-BE49-F238E27FC236}">
                    <a16:creationId xmlns:a16="http://schemas.microsoft.com/office/drawing/2014/main" xmlns="" id="{9158C117-125C-4127-967F-AF0C269F5CD1}"/>
                  </a:ext>
                </a:extLst>
              </p:cNvPr>
              <p:cNvSpPr>
                <a:spLocks noGrp="1"/>
              </p:cNvSpPr>
              <p:nvPr>
                <p:ph sz="half" idx="2"/>
              </p:nvPr>
            </p:nvSpPr>
            <p:spPr>
              <a:xfrm>
                <a:off x="6096000" y="863591"/>
                <a:ext cx="5494115" cy="5313373"/>
              </a:xfrm>
            </p:spPr>
            <p:txBody>
              <a:bodyPr>
                <a:normAutofit/>
              </a:bodyPr>
              <a:lstStyle/>
              <a:p>
                <a:pPr marL="0" indent="0">
                  <a:lnSpc>
                    <a:spcPct val="120000"/>
                  </a:lnSpc>
                  <a:spcAft>
                    <a:spcPts val="800"/>
                  </a:spcAft>
                  <a:buNone/>
                </a:pPr>
                <a:r>
                  <a:rPr lang="ru-RU" sz="2000" dirty="0">
                    <a:latin typeface="Cambria Math" panose="02040503050406030204" pitchFamily="18" charset="0"/>
                    <a:ea typeface="Times New Roman" panose="02020603050405020304" pitchFamily="18" charset="0"/>
                    <a:cs typeface="Times New Roman" panose="02020603050405020304" pitchFamily="18" charset="0"/>
                  </a:rPr>
                  <a:t>Модель эрозии Ока </a:t>
                </a:r>
                <a:r>
                  <a:rPr lang="en-US" sz="2000" dirty="0">
                    <a:latin typeface="Cambria Math" panose="02040503050406030204" pitchFamily="18" charset="0"/>
                    <a:ea typeface="Times New Roman" panose="02020603050405020304" pitchFamily="18" charset="0"/>
                    <a:cs typeface="Times New Roman" panose="02020603050405020304" pitchFamily="18" charset="0"/>
                  </a:rPr>
                  <a:t>[</a:t>
                </a:r>
                <a:r>
                  <a:rPr lang="ru-RU" sz="2000" dirty="0">
                    <a:latin typeface="Cambria Math" panose="02040503050406030204" pitchFamily="18" charset="0"/>
                    <a:ea typeface="Times New Roman" panose="02020603050405020304" pitchFamily="18" charset="0"/>
                    <a:cs typeface="Times New Roman" panose="02020603050405020304" pitchFamily="18" charset="0"/>
                  </a:rPr>
                  <a:t>4</a:t>
                </a:r>
                <a:r>
                  <a:rPr lang="en-US" sz="2000" dirty="0">
                    <a:latin typeface="Cambria Math" panose="02040503050406030204" pitchFamily="18" charset="0"/>
                    <a:ea typeface="Times New Roman" panose="02020603050405020304" pitchFamily="18" charset="0"/>
                    <a:cs typeface="Times New Roman" panose="02020603050405020304" pitchFamily="18" charset="0"/>
                  </a:rPr>
                  <a:t>]</a:t>
                </a:r>
                <a:r>
                  <a:rPr lang="ru-RU" sz="2000" dirty="0">
                    <a:latin typeface="Cambria Math" panose="02040503050406030204" pitchFamily="18" charset="0"/>
                    <a:ea typeface="Times New Roman" panose="02020603050405020304" pitchFamily="18" charset="0"/>
                    <a:cs typeface="Times New Roman" panose="02020603050405020304" pitchFamily="18" charset="0"/>
                  </a:rPr>
                  <a:t>:</a:t>
                </a:r>
                <a:endParaRPr lang="en-US" sz="2000" dirty="0">
                  <a:latin typeface="Cambria Math" panose="02040503050406030204" pitchFamily="18" charset="0"/>
                  <a:ea typeface="Times New Roman" panose="02020603050405020304" pitchFamily="18" charset="0"/>
                  <a:cs typeface="Times New Roman" panose="02020603050405020304" pitchFamily="18" charset="0"/>
                </a:endParaRPr>
              </a:p>
              <a:p>
                <a:pPr marL="0" indent="0">
                  <a:lnSpc>
                    <a:spcPct val="120000"/>
                  </a:lnSpc>
                  <a:spcAft>
                    <a:spcPts val="800"/>
                  </a:spcAft>
                  <a:buNone/>
                </a:pPr>
                <a14:m>
                  <m:oMathPara xmlns:m="http://schemas.openxmlformats.org/officeDocument/2006/math">
                    <m:oMathParaPr>
                      <m:jc m:val="centerGroup"/>
                    </m:oMathParaPr>
                    <m:oMath xmlns:m="http://schemas.openxmlformats.org/officeDocument/2006/math">
                      <m:r>
                        <a:rPr lang="ru-RU" sz="2000" i="1">
                          <a:latin typeface="Cambria Math" panose="02040503050406030204" pitchFamily="18" charset="0"/>
                          <a:ea typeface="Times New Roman" panose="02020603050405020304" pitchFamily="18" charset="0"/>
                          <a:cs typeface="Times New Roman" panose="02020603050405020304" pitchFamily="18" charset="0"/>
                        </a:rPr>
                        <m:t>𝐸</m:t>
                      </m:r>
                      <m:d>
                        <m:dPr>
                          <m:ctrlPr>
                            <a:rPr lang="ru-RU" sz="2000" i="1">
                              <a:latin typeface="Cambria Math" charset="0"/>
                              <a:ea typeface="Times New Roman" panose="02020603050405020304" pitchFamily="18" charset="0"/>
                              <a:cs typeface="Times New Roman" panose="02020603050405020304" pitchFamily="18" charset="0"/>
                            </a:rPr>
                          </m:ctrlPr>
                        </m:d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α</m:t>
                          </m:r>
                        </m:e>
                      </m:d>
                      <m:r>
                        <a:rPr lang="ru-RU" sz="2000" i="1">
                          <a:latin typeface="Cambria Math" panose="02040503050406030204" pitchFamily="18" charset="0"/>
                          <a:ea typeface="Times New Roman" panose="02020603050405020304" pitchFamily="18" charset="0"/>
                          <a:cs typeface="Times New Roman" panose="02020603050405020304" pitchFamily="18" charset="0"/>
                        </a:rPr>
                        <m:t>=</m:t>
                      </m:r>
                      <m:r>
                        <a:rPr lang="ru-RU" sz="20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ru-RU" sz="2000" i="1">
                              <a:latin typeface="Cambria Math" charset="0"/>
                              <a:ea typeface="Times New Roman" panose="02020603050405020304" pitchFamily="18" charset="0"/>
                              <a:cs typeface="Times New Roman" panose="02020603050405020304" pitchFamily="18" charset="0"/>
                            </a:rPr>
                          </m:ctrlPr>
                        </m:d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α</m:t>
                          </m:r>
                        </m:e>
                      </m:d>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𝐸</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90</m:t>
                          </m:r>
                        </m:sub>
                      </m:sSub>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ru-RU" sz="2000" i="0" dirty="0">
                    <a:effectLst/>
                    <a:latin typeface="Times New Roman" panose="02020603050405020304" pitchFamily="18" charset="0"/>
                    <a:ea typeface="Calibri" panose="020F0502020204030204" pitchFamily="34" charset="0"/>
                    <a:cs typeface="Times New Roman" panose="02020603050405020304" pitchFamily="18" charset="0"/>
                  </a:rPr>
                  <a:t>где </a:t>
                </a:r>
                <a14:m>
                  <m:oMath xmlns:m="http://schemas.openxmlformats.org/officeDocument/2006/math">
                    <m:sSub>
                      <m:sSubPr>
                        <m:ctrlPr>
                          <a:rPr lang="ru-RU" sz="2000" i="1" dirty="0" smtClean="0">
                            <a:effectLst/>
                            <a:latin typeface="Cambria Math" charset="0"/>
                            <a:ea typeface="Times New Roman" panose="02020603050405020304" pitchFamily="18" charset="0"/>
                            <a:cs typeface="Times New Roman" panose="02020603050405020304" pitchFamily="18" charset="0"/>
                          </a:rPr>
                        </m:ctrlPr>
                      </m:sSubPr>
                      <m:e>
                        <m:r>
                          <a:rPr lang="ru-RU" sz="2000" i="1" dirty="0" smtClean="0">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ru-RU" sz="2000" i="1" dirty="0" smtClean="0">
                            <a:effectLst/>
                            <a:latin typeface="Cambria Math" panose="02040503050406030204" pitchFamily="18" charset="0"/>
                            <a:ea typeface="Times New Roman" panose="02020603050405020304" pitchFamily="18" charset="0"/>
                            <a:cs typeface="Times New Roman" panose="02020603050405020304" pitchFamily="18" charset="0"/>
                          </a:rPr>
                          <m:t>90</m:t>
                        </m:r>
                      </m:sub>
                    </m:sSub>
                  </m:oMath>
                </a14:m>
                <a:r>
                  <a:rPr lang="ru-RU" sz="2000" i="0" dirty="0">
                    <a:effectLst/>
                    <a:latin typeface="Times New Roman" panose="02020603050405020304" pitchFamily="18" charset="0"/>
                    <a:ea typeface="Calibri" panose="020F0502020204030204" pitchFamily="34" charset="0"/>
                    <a:cs typeface="Times New Roman" panose="02020603050405020304" pitchFamily="18" charset="0"/>
                  </a:rPr>
                  <a:t>является скоростью эрозии при нормальных ударах частиц, а </a:t>
                </a:r>
                <a14:m>
                  <m:oMath xmlns:m="http://schemas.openxmlformats.org/officeDocument/2006/math">
                    <m:r>
                      <a:rPr lang="ru-RU" sz="2000" i="1" dirty="0" smtClean="0">
                        <a:latin typeface="Cambria Math" panose="02040503050406030204" pitchFamily="18" charset="0"/>
                        <a:ea typeface="Times New Roman" panose="02020603050405020304" pitchFamily="18" charset="0"/>
                        <a:cs typeface="Times New Roman" panose="02020603050405020304" pitchFamily="18" charset="0"/>
                      </a:rPr>
                      <m:t>𝑔</m:t>
                    </m:r>
                    <m:d>
                      <m:dPr>
                        <m:ctrlPr>
                          <a:rPr lang="ru-RU" sz="2000" i="1" dirty="0" smtClean="0">
                            <a:latin typeface="Cambria Math" charset="0"/>
                            <a:ea typeface="Times New Roman" panose="02020603050405020304" pitchFamily="18" charset="0"/>
                            <a:cs typeface="Times New Roman" panose="02020603050405020304" pitchFamily="18" charset="0"/>
                          </a:rPr>
                        </m:ctrlPr>
                      </m:dPr>
                      <m:e>
                        <m:r>
                          <a:rPr lang="ru-RU" sz="2000" i="1" dirty="0">
                            <a:latin typeface="Cambria Math" panose="02040503050406030204" pitchFamily="18" charset="0"/>
                            <a:ea typeface="Times New Roman" panose="02020603050405020304" pitchFamily="18" charset="0"/>
                            <a:cs typeface="Times New Roman" panose="02020603050405020304" pitchFamily="18" charset="0"/>
                          </a:rPr>
                          <m:t>𝛼</m:t>
                        </m:r>
                      </m:e>
                    </m:d>
                  </m:oMath>
                </a14:m>
                <a:r>
                  <a:rPr lang="ru-RU" sz="2000" i="0" dirty="0">
                    <a:effectLst/>
                    <a:latin typeface="Times New Roman" panose="02020603050405020304" pitchFamily="18" charset="0"/>
                    <a:ea typeface="Calibri" panose="020F0502020204030204" pitchFamily="34" charset="0"/>
                    <a:cs typeface="Times New Roman" panose="02020603050405020304" pitchFamily="18" charset="0"/>
                  </a:rPr>
                  <a:t>обозначает зависимость угла удара нормализованной эрозии</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14:m>
                  <m:oMathPara xmlns:m="http://schemas.openxmlformats.org/officeDocument/2006/math">
                    <m:oMathParaPr>
                      <m:jc m:val="centerGroup"/>
                    </m:oMathParaPr>
                    <m:oMath xmlns:m="http://schemas.openxmlformats.org/officeDocument/2006/math">
                      <m:r>
                        <a:rPr lang="ru-RU" sz="20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ru-RU" sz="2000" i="1">
                              <a:latin typeface="Cambria Math" charset="0"/>
                              <a:ea typeface="Times New Roman" panose="02020603050405020304" pitchFamily="18" charset="0"/>
                              <a:cs typeface="Times New Roman" panose="02020603050405020304" pitchFamily="18" charset="0"/>
                            </a:rPr>
                          </m:ctrlPr>
                        </m:d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α</m:t>
                          </m:r>
                        </m:e>
                      </m:d>
                      <m:r>
                        <a:rPr lang="ru-RU" sz="2000" i="1">
                          <a:latin typeface="Cambria Math" panose="02040503050406030204" pitchFamily="18" charset="0"/>
                          <a:ea typeface="Times New Roman" panose="02020603050405020304" pitchFamily="18" charset="0"/>
                          <a:cs typeface="Times New Roman" panose="02020603050405020304" pitchFamily="18" charset="0"/>
                        </a:rPr>
                        <m:t>=</m:t>
                      </m:r>
                      <m:r>
                        <a:rPr lang="ru-RU" sz="2000" i="1">
                          <a:latin typeface="Cambria Math" panose="02040503050406030204" pitchFamily="18" charset="0"/>
                          <a:ea typeface="Times New Roman" panose="02020603050405020304" pitchFamily="18" charset="0"/>
                          <a:cs typeface="Times New Roman" panose="02020603050405020304" pitchFamily="18" charset="0"/>
                        </a:rPr>
                        <m:t>𝑠𝑖𝑛</m:t>
                      </m:r>
                      <m:sSup>
                        <m:sSupPr>
                          <m:ctrlPr>
                            <a:rPr lang="ru-RU" sz="2000" i="1">
                              <a:latin typeface="Cambria Math" charset="0"/>
                              <a:ea typeface="Times New Roman" panose="02020603050405020304" pitchFamily="18" charset="0"/>
                              <a:cs typeface="Times New Roman" panose="02020603050405020304" pitchFamily="18" charset="0"/>
                            </a:rPr>
                          </m:ctrlPr>
                        </m:sSupPr>
                        <m:e>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α</m:t>
                          </m:r>
                        </m:e>
                        <m:sup>
                          <m:r>
                            <a:rPr lang="ru-RU" sz="2000" i="1">
                              <a:latin typeface="Cambria Math" panose="02040503050406030204" pitchFamily="18" charset="0"/>
                              <a:ea typeface="Times New Roman" panose="02020603050405020304" pitchFamily="18" charset="0"/>
                              <a:cs typeface="Times New Roman" panose="02020603050405020304" pitchFamily="18" charset="0"/>
                            </a:rPr>
                            <m:t>𝑛</m:t>
                          </m:r>
                          <m:r>
                            <a:rPr lang="ru-RU" sz="2000" i="1">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ru-RU" sz="2000" i="1">
                              <a:latin typeface="Cambria Math" charset="0"/>
                              <a:ea typeface="Times New Roman" panose="02020603050405020304" pitchFamily="18" charset="0"/>
                              <a:cs typeface="Times New Roman" panose="02020603050405020304" pitchFamily="18" charset="0"/>
                            </a:rPr>
                          </m:ctrlPr>
                        </m:sSupPr>
                        <m:e>
                          <m:d>
                            <m:dPr>
                              <m:ctrlPr>
                                <a:rPr lang="ru-RU" sz="2000" i="1">
                                  <a:latin typeface="Cambria Math" charset="0"/>
                                  <a:ea typeface="Times New Roman" panose="02020603050405020304" pitchFamily="18" charset="0"/>
                                  <a:cs typeface="Times New Roman" panose="02020603050405020304" pitchFamily="18" charset="0"/>
                                </a:rPr>
                              </m:ctrlPr>
                            </m:dPr>
                            <m:e>
                              <m:r>
                                <a:rPr lang="ru-RU" sz="2000" i="1">
                                  <a:latin typeface="Cambria Math" panose="02040503050406030204" pitchFamily="18" charset="0"/>
                                  <a:ea typeface="Times New Roman" panose="02020603050405020304" pitchFamily="18" charset="0"/>
                                  <a:cs typeface="Times New Roman" panose="02020603050405020304" pitchFamily="18" charset="0"/>
                                </a:rPr>
                                <m:t>1+</m:t>
                              </m:r>
                              <m:r>
                                <a:rPr lang="ru-RU" sz="2000" i="1">
                                  <a:latin typeface="Cambria Math" panose="02040503050406030204" pitchFamily="18" charset="0"/>
                                  <a:ea typeface="Times New Roman" panose="02020603050405020304" pitchFamily="18" charset="0"/>
                                  <a:cs typeface="Times New Roman" panose="02020603050405020304" pitchFamily="18" charset="0"/>
                                </a:rPr>
                                <m:t>𝐻𝑣</m:t>
                              </m:r>
                              <m:d>
                                <m:dPr>
                                  <m:ctrlPr>
                                    <a:rPr lang="ru-RU" sz="2000" i="1">
                                      <a:latin typeface="Cambria Math" charset="0"/>
                                      <a:ea typeface="Times New Roman" panose="02020603050405020304" pitchFamily="18" charset="0"/>
                                      <a:cs typeface="Times New Roman" panose="02020603050405020304" pitchFamily="18" charset="0"/>
                                    </a:rPr>
                                  </m:ctrlPr>
                                </m:dPr>
                                <m:e>
                                  <m:r>
                                    <a:rPr lang="ru-RU" sz="2000" i="1">
                                      <a:latin typeface="Cambria Math" panose="02040503050406030204" pitchFamily="18" charset="0"/>
                                      <a:ea typeface="Times New Roman" panose="02020603050405020304" pitchFamily="18" charset="0"/>
                                      <a:cs typeface="Times New Roman" panose="02020603050405020304" pitchFamily="18" charset="0"/>
                                    </a:rPr>
                                    <m:t>1−</m:t>
                                  </m:r>
                                  <m:r>
                                    <a:rPr lang="ru-RU" sz="2000" i="1">
                                      <a:latin typeface="Cambria Math" panose="02040503050406030204" pitchFamily="18" charset="0"/>
                                      <a:ea typeface="Times New Roman" panose="02020603050405020304" pitchFamily="18" charset="0"/>
                                      <a:cs typeface="Times New Roman" panose="02020603050405020304" pitchFamily="18" charset="0"/>
                                    </a:rPr>
                                    <m:t>𝑠𝑖𝑛</m:t>
                                  </m:r>
                                  <m:r>
                                    <m:rPr>
                                      <m:sty m:val="p"/>
                                    </m:rPr>
                                    <a:rPr lang="ru-RU" sz="2000">
                                      <a:latin typeface="Cambria Math" panose="02040503050406030204" pitchFamily="18" charset="0"/>
                                      <a:ea typeface="Times New Roman" panose="02020603050405020304" pitchFamily="18" charset="0"/>
                                      <a:cs typeface="Times New Roman" panose="02020603050405020304" pitchFamily="18" charset="0"/>
                                    </a:rPr>
                                    <m:t>α</m:t>
                                  </m:r>
                                </m:e>
                              </m:d>
                            </m:e>
                          </m:d>
                        </m:e>
                        <m:sup>
                          <m:r>
                            <a:rPr lang="ru-RU" sz="2000" i="1">
                              <a:latin typeface="Cambria Math" panose="02040503050406030204" pitchFamily="18" charset="0"/>
                              <a:ea typeface="Times New Roman" panose="02020603050405020304" pitchFamily="18" charset="0"/>
                              <a:cs typeface="Times New Roman" panose="02020603050405020304" pitchFamily="18" charset="0"/>
                            </a:rPr>
                            <m:t>𝑛</m:t>
                          </m:r>
                          <m:r>
                            <a:rPr lang="ru-RU" sz="2000" i="1">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ru-RU" sz="2000" i="1" dirty="0">
                  <a:latin typeface="Cambria Math" panose="02040503050406030204" pitchFamily="18" charset="0"/>
                  <a:ea typeface="Times New Roman" panose="02020603050405020304" pitchFamily="18" charset="0"/>
                  <a:cs typeface="Times New Roman" panose="02020603050405020304" pitchFamily="18" charset="0"/>
                </a:endParaRPr>
              </a:p>
              <a:p>
                <a:pPr marL="0" indent="0" algn="just">
                  <a:lnSpc>
                    <a:spcPct val="100000"/>
                  </a:lnSpc>
                  <a:spcAft>
                    <a:spcPts val="800"/>
                  </a:spcAft>
                  <a:buNone/>
                </a:pPr>
                <a14:m>
                  <m:oMathPara xmlns:m="http://schemas.openxmlformats.org/officeDocument/2006/math">
                    <m:oMathParaPr>
                      <m:jc m:val="centerGroup"/>
                    </m:oMathParaPr>
                    <m:oMath xmlns:m="http://schemas.openxmlformats.org/officeDocument/2006/math">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𝐸</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90</m:t>
                          </m:r>
                        </m:sub>
                      </m:sSub>
                      <m:r>
                        <a:rPr lang="ru-RU" sz="2000" i="1">
                          <a:latin typeface="Cambria Math" panose="02040503050406030204" pitchFamily="18" charset="0"/>
                          <a:ea typeface="Times New Roman" panose="02020603050405020304" pitchFamily="18" charset="0"/>
                          <a:cs typeface="Times New Roman" panose="02020603050405020304" pitchFamily="18" charset="0"/>
                        </a:rPr>
                        <m:t>=</m:t>
                      </m:r>
                      <m:r>
                        <a:rPr lang="ru-RU" sz="2000" i="1">
                          <a:latin typeface="Cambria Math" panose="02040503050406030204" pitchFamily="18" charset="0"/>
                          <a:ea typeface="Times New Roman" panose="02020603050405020304" pitchFamily="18" charset="0"/>
                          <a:cs typeface="Times New Roman" panose="02020603050405020304" pitchFamily="18" charset="0"/>
                        </a:rPr>
                        <m:t>𝐾</m:t>
                      </m:r>
                      <m:sSup>
                        <m:sSupPr>
                          <m:ctrlPr>
                            <a:rPr lang="ru-RU" sz="2000" i="1">
                              <a:latin typeface="Cambria Math" charset="0"/>
                              <a:ea typeface="Times New Roman" panose="02020603050405020304" pitchFamily="18" charset="0"/>
                              <a:cs typeface="Times New Roman" panose="02020603050405020304" pitchFamily="18" charset="0"/>
                            </a:rPr>
                          </m:ctrlPr>
                        </m:sSupPr>
                        <m:e>
                          <m:d>
                            <m:dPr>
                              <m:ctrlPr>
                                <a:rPr lang="ru-RU" sz="2000" i="1">
                                  <a:latin typeface="Cambria Math" charset="0"/>
                                  <a:ea typeface="Times New Roman" panose="02020603050405020304" pitchFamily="18" charset="0"/>
                                  <a:cs typeface="Times New Roman" panose="02020603050405020304" pitchFamily="18" charset="0"/>
                                </a:rPr>
                              </m:ctrlPr>
                            </m:dPr>
                            <m:e>
                              <m:r>
                                <a:rPr lang="ru-RU" sz="2000" i="1">
                                  <a:latin typeface="Cambria Math" panose="02040503050406030204" pitchFamily="18" charset="0"/>
                                  <a:ea typeface="Times New Roman" panose="02020603050405020304" pitchFamily="18" charset="0"/>
                                  <a:cs typeface="Times New Roman" panose="02020603050405020304" pitchFamily="18" charset="0"/>
                                </a:rPr>
                                <m:t>𝐻𝑣</m:t>
                              </m:r>
                            </m:e>
                          </m:d>
                        </m:e>
                        <m:sup>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r>
                            <a:rPr lang="ru-RU" sz="2000" i="1">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ru-RU" sz="2000" i="1">
                              <a:latin typeface="Cambria Math" charset="0"/>
                              <a:ea typeface="Times New Roman" panose="02020603050405020304" pitchFamily="18" charset="0"/>
                              <a:cs typeface="Times New Roman" panose="02020603050405020304" pitchFamily="18" charset="0"/>
                            </a:rPr>
                          </m:ctrlPr>
                        </m:sSupPr>
                        <m:e>
                          <m:d>
                            <m:dPr>
                              <m:ctrlPr>
                                <a:rPr lang="ru-RU" sz="2000" i="1">
                                  <a:latin typeface="Cambria Math" charset="0"/>
                                  <a:ea typeface="Times New Roman" panose="02020603050405020304" pitchFamily="18" charset="0"/>
                                  <a:cs typeface="Times New Roman" panose="02020603050405020304" pitchFamily="18" charset="0"/>
                                </a:rPr>
                              </m:ctrlPr>
                            </m:dPr>
                            <m:e>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𝑉</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𝑝</m:t>
                                  </m:r>
                                </m:sub>
                              </m:sSub>
                              <m:r>
                                <m:rPr>
                                  <m:lit/>
                                </m:rPr>
                                <a:rPr lang="ru-RU" sz="20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2000" i="1">
                                      <a:latin typeface="Cambria Math" charset="0"/>
                                      <a:ea typeface="Times New Roman" panose="02020603050405020304" pitchFamily="18" charset="0"/>
                                      <a:cs typeface="Times New Roman" panose="02020603050405020304" pitchFamily="18" charset="0"/>
                                    </a:rPr>
                                  </m:ctrlPr>
                                </m:sSupPr>
                                <m:e>
                                  <m:r>
                                    <a:rPr lang="ru-RU" sz="2000" i="1">
                                      <a:latin typeface="Cambria Math" panose="02040503050406030204" pitchFamily="18" charset="0"/>
                                      <a:ea typeface="Times New Roman" panose="02020603050405020304" pitchFamily="18" charset="0"/>
                                      <a:cs typeface="Times New Roman" panose="02020603050405020304" pitchFamily="18" charset="0"/>
                                    </a:rPr>
                                    <m:t>𝑉</m:t>
                                  </m:r>
                                </m:e>
                                <m:sup>
                                  <m:r>
                                    <a:rPr lang="ru-RU" sz="2000" i="1">
                                      <a:latin typeface="Cambria Math" panose="02040503050406030204" pitchFamily="18" charset="0"/>
                                      <a:ea typeface="Times New Roman" panose="02020603050405020304" pitchFamily="18" charset="0"/>
                                      <a:cs typeface="Times New Roman" panose="02020603050405020304" pitchFamily="18" charset="0"/>
                                    </a:rPr>
                                    <m:t>′</m:t>
                                  </m:r>
                                </m:sup>
                              </m:sSup>
                            </m:e>
                          </m:d>
                        </m:e>
                        <m:sup>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r>
                            <a:rPr lang="ru-RU" sz="2000" i="1">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ru-RU" sz="2000" i="1">
                              <a:latin typeface="Cambria Math" charset="0"/>
                              <a:ea typeface="Times New Roman" panose="02020603050405020304" pitchFamily="18" charset="0"/>
                              <a:cs typeface="Times New Roman" panose="02020603050405020304" pitchFamily="18" charset="0"/>
                            </a:rPr>
                          </m:ctrlPr>
                        </m:sSupPr>
                        <m:e>
                          <m:d>
                            <m:dPr>
                              <m:ctrlPr>
                                <a:rPr lang="ru-RU" sz="2000" i="1">
                                  <a:latin typeface="Cambria Math" charset="0"/>
                                  <a:ea typeface="Times New Roman" panose="02020603050405020304" pitchFamily="18" charset="0"/>
                                  <a:cs typeface="Times New Roman" panose="02020603050405020304" pitchFamily="18" charset="0"/>
                                </a:rPr>
                              </m:ctrlPr>
                            </m:dPr>
                            <m:e>
                              <m:sSub>
                                <m:sSubPr>
                                  <m:ctrlPr>
                                    <a:rPr lang="ru-RU" sz="2000" i="1">
                                      <a:latin typeface="Cambria Math" charset="0"/>
                                      <a:ea typeface="Times New Roman" panose="02020603050405020304" pitchFamily="18" charset="0"/>
                                      <a:cs typeface="Times New Roman" panose="02020603050405020304" pitchFamily="18" charset="0"/>
                                    </a:rPr>
                                  </m:ctrlPr>
                                </m:sSubPr>
                                <m:e>
                                  <m:r>
                                    <a:rPr lang="ru-RU" sz="2000" i="1">
                                      <a:latin typeface="Cambria Math" panose="02040503050406030204" pitchFamily="18" charset="0"/>
                                      <a:ea typeface="Times New Roman" panose="02020603050405020304" pitchFamily="18" charset="0"/>
                                      <a:cs typeface="Times New Roman" panose="02020603050405020304" pitchFamily="18" charset="0"/>
                                    </a:rPr>
                                    <m:t>𝐷</m:t>
                                  </m:r>
                                </m:e>
                                <m:sub>
                                  <m:r>
                                    <a:rPr lang="ru-RU" sz="2000" i="1">
                                      <a:latin typeface="Cambria Math" panose="02040503050406030204" pitchFamily="18" charset="0"/>
                                      <a:ea typeface="Times New Roman" panose="02020603050405020304" pitchFamily="18" charset="0"/>
                                      <a:cs typeface="Times New Roman" panose="02020603050405020304" pitchFamily="18" charset="0"/>
                                    </a:rPr>
                                    <m:t>𝑝</m:t>
                                  </m:r>
                                </m:sub>
                              </m:sSub>
                              <m:r>
                                <m:rPr>
                                  <m:lit/>
                                </m:rPr>
                                <a:rPr lang="ru-RU" sz="20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RU" sz="2000" i="1">
                                      <a:latin typeface="Cambria Math" charset="0"/>
                                      <a:ea typeface="Times New Roman" panose="02020603050405020304" pitchFamily="18" charset="0"/>
                                      <a:cs typeface="Times New Roman" panose="02020603050405020304" pitchFamily="18" charset="0"/>
                                    </a:rPr>
                                  </m:ctrlPr>
                                </m:sSupPr>
                                <m:e>
                                  <m:r>
                                    <a:rPr lang="ru-RU" sz="2000" i="1">
                                      <a:latin typeface="Cambria Math" panose="02040503050406030204" pitchFamily="18" charset="0"/>
                                      <a:ea typeface="Times New Roman" panose="02020603050405020304" pitchFamily="18" charset="0"/>
                                      <a:cs typeface="Times New Roman" panose="02020603050405020304" pitchFamily="18" charset="0"/>
                                    </a:rPr>
                                    <m:t>𝐷</m:t>
                                  </m:r>
                                </m:e>
                                <m:sup>
                                  <m:r>
                                    <a:rPr lang="ru-RU" sz="2000" i="1">
                                      <a:latin typeface="Cambria Math" panose="02040503050406030204" pitchFamily="18" charset="0"/>
                                      <a:ea typeface="Times New Roman" panose="02020603050405020304" pitchFamily="18" charset="0"/>
                                      <a:cs typeface="Times New Roman" panose="02020603050405020304" pitchFamily="18" charset="0"/>
                                    </a:rPr>
                                    <m:t>′</m:t>
                                  </m:r>
                                </m:sup>
                              </m:sSup>
                            </m:e>
                          </m:d>
                        </m:e>
                        <m:sup>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r>
                            <a:rPr lang="ru-RU" sz="2000" i="1">
                              <a:latin typeface="Cambria Math" panose="02040503050406030204" pitchFamily="18" charset="0"/>
                              <a:ea typeface="Times New Roman" panose="02020603050405020304" pitchFamily="18" charset="0"/>
                              <a:cs typeface="Times New Roman" panose="02020603050405020304" pitchFamily="18" charset="0"/>
                            </a:rPr>
                            <m:t>3</m:t>
                          </m:r>
                        </m:sup>
                      </m:sSup>
                    </m:oMath>
                  </m:oMathPara>
                </a14:m>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14:m>
                  <m:oMathPara xmlns:m="http://schemas.openxmlformats.org/officeDocument/2006/math">
                    <m:oMathParaPr>
                      <m:jc m:val="centerGroup"/>
                    </m:oMathParaPr>
                    <m:oMath xmlns:m="http://schemas.openxmlformats.org/officeDocument/2006/math">
                      <m:r>
                        <a:rPr lang="ru-RU" sz="2000" i="1">
                          <a:latin typeface="Cambria Math" panose="02040503050406030204" pitchFamily="18" charset="0"/>
                          <a:ea typeface="Times New Roman" panose="02020603050405020304" pitchFamily="18" charset="0"/>
                          <a:cs typeface="Times New Roman" panose="02020603050405020304" pitchFamily="18" charset="0"/>
                        </a:rPr>
                        <m:t>𝑛</m:t>
                      </m:r>
                      <m:r>
                        <a:rPr lang="ru-RU" sz="2000" i="1">
                          <a:latin typeface="Cambria Math" panose="02040503050406030204" pitchFamily="18" charset="0"/>
                          <a:ea typeface="Times New Roman" panose="02020603050405020304" pitchFamily="18" charset="0"/>
                          <a:cs typeface="Times New Roman" panose="02020603050405020304" pitchFamily="18" charset="0"/>
                        </a:rPr>
                        <m:t>1=</m:t>
                      </m:r>
                      <m:r>
                        <a:rPr lang="ru-RU" sz="2000" i="1">
                          <a:latin typeface="Cambria Math" panose="02040503050406030204" pitchFamily="18" charset="0"/>
                          <a:ea typeface="Times New Roman" panose="02020603050405020304" pitchFamily="18" charset="0"/>
                          <a:cs typeface="Times New Roman" panose="02020603050405020304" pitchFamily="18" charset="0"/>
                        </a:rPr>
                        <m:t>𝑠</m:t>
                      </m:r>
                      <m:r>
                        <a:rPr lang="ru-RU" sz="2000" i="1">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ru-RU" sz="2000" i="1">
                              <a:latin typeface="Cambria Math" charset="0"/>
                              <a:ea typeface="Times New Roman" panose="02020603050405020304" pitchFamily="18" charset="0"/>
                              <a:cs typeface="Times New Roman" panose="02020603050405020304" pitchFamily="18" charset="0"/>
                            </a:rPr>
                          </m:ctrlPr>
                        </m:sSupPr>
                        <m:e>
                          <m:d>
                            <m:dPr>
                              <m:ctrlPr>
                                <a:rPr lang="ru-RU" sz="2000" i="1">
                                  <a:latin typeface="Cambria Math" charset="0"/>
                                  <a:ea typeface="Times New Roman" panose="02020603050405020304" pitchFamily="18" charset="0"/>
                                  <a:cs typeface="Times New Roman" panose="02020603050405020304" pitchFamily="18" charset="0"/>
                                </a:rPr>
                              </m:ctrlPr>
                            </m:dPr>
                            <m:e>
                              <m:r>
                                <a:rPr lang="ru-RU" sz="2000" i="1">
                                  <a:latin typeface="Cambria Math" panose="02040503050406030204" pitchFamily="18" charset="0"/>
                                  <a:ea typeface="Times New Roman" panose="02020603050405020304" pitchFamily="18" charset="0"/>
                                  <a:cs typeface="Times New Roman" panose="02020603050405020304" pitchFamily="18" charset="0"/>
                                </a:rPr>
                                <m:t>𝐻𝑣</m:t>
                              </m:r>
                            </m:e>
                          </m:d>
                        </m:e>
                        <m:sup>
                          <m:r>
                            <a:rPr lang="ru-RU" sz="2000" i="1">
                              <a:latin typeface="Cambria Math" panose="02040503050406030204" pitchFamily="18" charset="0"/>
                              <a:ea typeface="Times New Roman" panose="02020603050405020304" pitchFamily="18" charset="0"/>
                              <a:cs typeface="Times New Roman" panose="02020603050405020304" pitchFamily="18" charset="0"/>
                            </a:rPr>
                            <m:t>𝑞</m:t>
                          </m:r>
                          <m:r>
                            <a:rPr lang="ru-RU" sz="2000" i="1">
                              <a:latin typeface="Cambria Math" panose="02040503050406030204" pitchFamily="18" charset="0"/>
                              <a:ea typeface="Times New Roman" panose="02020603050405020304" pitchFamily="18" charset="0"/>
                              <a:cs typeface="Times New Roman" panose="02020603050405020304" pitchFamily="18" charset="0"/>
                            </a:rPr>
                            <m:t>1</m:t>
                          </m:r>
                        </m:sup>
                      </m:sSup>
                      <m:r>
                        <a:rPr lang="ru-RU"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  </m:t>
                      </m:r>
                      <m:r>
                        <a:rPr lang="ru-RU" sz="2000" i="1">
                          <a:latin typeface="Cambria Math" panose="02040503050406030204" pitchFamily="18" charset="0"/>
                          <a:ea typeface="Times New Roman" panose="02020603050405020304" pitchFamily="18" charset="0"/>
                          <a:cs typeface="Times New Roman" panose="02020603050405020304" pitchFamily="18" charset="0"/>
                        </a:rPr>
                        <m:t>𝑛</m:t>
                      </m:r>
                      <m:r>
                        <a:rPr lang="ru-RU" sz="2000" i="1">
                          <a:latin typeface="Cambria Math" panose="02040503050406030204" pitchFamily="18" charset="0"/>
                          <a:ea typeface="Times New Roman" panose="02020603050405020304" pitchFamily="18" charset="0"/>
                          <a:cs typeface="Times New Roman" panose="02020603050405020304" pitchFamily="18" charset="0"/>
                        </a:rPr>
                        <m:t>2=</m:t>
                      </m:r>
                      <m:r>
                        <a:rPr lang="ru-RU" sz="2000" i="1">
                          <a:latin typeface="Cambria Math" panose="02040503050406030204" pitchFamily="18" charset="0"/>
                          <a:ea typeface="Times New Roman" panose="02020603050405020304" pitchFamily="18" charset="0"/>
                          <a:cs typeface="Times New Roman" panose="02020603050405020304" pitchFamily="18" charset="0"/>
                        </a:rPr>
                        <m:t>𝑠</m:t>
                      </m:r>
                      <m:r>
                        <a:rPr lang="ru-RU" sz="2000" i="1">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ru-RU" sz="2000" i="1">
                              <a:latin typeface="Cambria Math" charset="0"/>
                              <a:ea typeface="Times New Roman" panose="02020603050405020304" pitchFamily="18" charset="0"/>
                              <a:cs typeface="Times New Roman" panose="02020603050405020304" pitchFamily="18" charset="0"/>
                            </a:rPr>
                          </m:ctrlPr>
                        </m:sSupPr>
                        <m:e>
                          <m:d>
                            <m:dPr>
                              <m:ctrlPr>
                                <a:rPr lang="ru-RU" sz="2000" i="1">
                                  <a:latin typeface="Cambria Math" charset="0"/>
                                  <a:ea typeface="Times New Roman" panose="02020603050405020304" pitchFamily="18" charset="0"/>
                                  <a:cs typeface="Times New Roman" panose="02020603050405020304" pitchFamily="18" charset="0"/>
                                </a:rPr>
                              </m:ctrlPr>
                            </m:dPr>
                            <m:e>
                              <m:r>
                                <a:rPr lang="ru-RU" sz="2000" i="1">
                                  <a:latin typeface="Cambria Math" panose="02040503050406030204" pitchFamily="18" charset="0"/>
                                  <a:ea typeface="Times New Roman" panose="02020603050405020304" pitchFamily="18" charset="0"/>
                                  <a:cs typeface="Times New Roman" panose="02020603050405020304" pitchFamily="18" charset="0"/>
                                </a:rPr>
                                <m:t>𝐻𝑣</m:t>
                              </m:r>
                            </m:e>
                          </m:d>
                        </m:e>
                        <m:sup>
                          <m:r>
                            <a:rPr lang="ru-RU" sz="2000" i="1">
                              <a:latin typeface="Cambria Math" panose="02040503050406030204" pitchFamily="18" charset="0"/>
                              <a:ea typeface="Times New Roman" panose="02020603050405020304" pitchFamily="18" charset="0"/>
                              <a:cs typeface="Times New Roman" panose="02020603050405020304" pitchFamily="18" charset="0"/>
                            </a:rPr>
                            <m:t>𝑞</m:t>
                          </m:r>
                          <m:r>
                            <a:rPr lang="ru-RU" sz="2000" i="1">
                              <a:latin typeface="Cambria Math" panose="02040503050406030204" pitchFamily="18" charset="0"/>
                              <a:ea typeface="Times New Roman" panose="02020603050405020304" pitchFamily="18" charset="0"/>
                              <a:cs typeface="Times New Roman" panose="02020603050405020304" pitchFamily="18" charset="0"/>
                            </a:rPr>
                            <m:t>2</m:t>
                          </m:r>
                        </m:sup>
                      </m:sSup>
                      <m:r>
                        <a:rPr lang="ru-RU" sz="20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ru-RU" sz="2000" dirty="0">
                  <a:latin typeface="Cambria Math" panose="02040503050406030204" pitchFamily="18" charset="0"/>
                  <a:ea typeface="Times New Roman" panose="02020603050405020304" pitchFamily="18" charset="0"/>
                  <a:cs typeface="Times New Roman" panose="02020603050405020304" pitchFamily="18" charset="0"/>
                </a:endParaRPr>
              </a:p>
              <a:p>
                <a:pPr marL="0" indent="0" algn="just">
                  <a:lnSpc>
                    <a:spcPct val="120000"/>
                  </a:lnSpc>
                  <a:spcAft>
                    <a:spcPts val="800"/>
                  </a:spcAft>
                  <a:buNone/>
                </a:pPr>
                <a14:m>
                  <m:oMathPara xmlns:m="http://schemas.openxmlformats.org/officeDocument/2006/math">
                    <m:oMathParaPr>
                      <m:jc m:val="centerGroup"/>
                    </m:oMathParaPr>
                    <m:oMath xmlns:m="http://schemas.openxmlformats.org/officeDocument/2006/math">
                      <m:r>
                        <a:rPr lang="ru-RU" sz="2000" i="1">
                          <a:latin typeface="Cambria Math" panose="02040503050406030204" pitchFamily="18" charset="0"/>
                          <a:ea typeface="Times New Roman" panose="02020603050405020304" pitchFamily="18" charset="0"/>
                          <a:cs typeface="Times New Roman" panose="02020603050405020304" pitchFamily="18" charset="0"/>
                        </a:rPr>
                        <m:t>𝑘</m:t>
                      </m:r>
                      <m:r>
                        <a:rPr lang="ru-RU" sz="2000" i="1">
                          <a:latin typeface="Cambria Math" panose="02040503050406030204" pitchFamily="18" charset="0"/>
                          <a:ea typeface="Times New Roman" panose="02020603050405020304" pitchFamily="18" charset="0"/>
                          <a:cs typeface="Times New Roman" panose="02020603050405020304" pitchFamily="18" charset="0"/>
                        </a:rPr>
                        <m:t>2=2.3</m:t>
                      </m:r>
                      <m:sSup>
                        <m:sSupPr>
                          <m:ctrlPr>
                            <a:rPr lang="ru-RU" sz="2000" i="1">
                              <a:latin typeface="Cambria Math" charset="0"/>
                              <a:ea typeface="Times New Roman" panose="02020603050405020304" pitchFamily="18" charset="0"/>
                              <a:cs typeface="Times New Roman" panose="02020603050405020304" pitchFamily="18" charset="0"/>
                            </a:rPr>
                          </m:ctrlPr>
                        </m:sSupPr>
                        <m:e>
                          <m:d>
                            <m:dPr>
                              <m:ctrlPr>
                                <a:rPr lang="ru-RU" sz="2000" i="1">
                                  <a:latin typeface="Cambria Math" charset="0"/>
                                  <a:ea typeface="Times New Roman" panose="02020603050405020304" pitchFamily="18" charset="0"/>
                                  <a:cs typeface="Times New Roman" panose="02020603050405020304" pitchFamily="18" charset="0"/>
                                </a:rPr>
                              </m:ctrlPr>
                            </m:dPr>
                            <m:e>
                              <m:r>
                                <a:rPr lang="ru-RU" sz="2000" i="1">
                                  <a:latin typeface="Cambria Math" panose="02040503050406030204" pitchFamily="18" charset="0"/>
                                  <a:ea typeface="Times New Roman" panose="02020603050405020304" pitchFamily="18" charset="0"/>
                                  <a:cs typeface="Times New Roman" panose="02020603050405020304" pitchFamily="18" charset="0"/>
                                </a:rPr>
                                <m:t>𝐻𝑣</m:t>
                              </m:r>
                            </m:e>
                          </m:d>
                        </m:e>
                        <m:sup>
                          <m:r>
                            <a:rPr lang="ru-RU" sz="2000" i="1">
                              <a:latin typeface="Cambria Math" panose="02040503050406030204" pitchFamily="18" charset="0"/>
                              <a:ea typeface="Times New Roman" panose="02020603050405020304" pitchFamily="18" charset="0"/>
                              <a:cs typeface="Times New Roman" panose="02020603050405020304" pitchFamily="18" charset="0"/>
                            </a:rPr>
                            <m:t>0.038</m:t>
                          </m:r>
                        </m:sup>
                      </m:sSup>
                    </m:oMath>
                  </m:oMathPara>
                </a14:m>
                <a:endParaRPr lang="ru-RU" sz="2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mc:Choice>
        <mc:Fallback xmlns="">
          <p:sp>
            <p:nvSpPr>
              <p:cNvPr id="5" name="Объект 4">
                <a:extLst>
                  <a:ext uri="{FF2B5EF4-FFF2-40B4-BE49-F238E27FC236}">
                    <a16:creationId xmlns:a16="http://schemas.microsoft.com/office/drawing/2014/main" id="{9158C117-125C-4127-967F-AF0C269F5CD1}"/>
                  </a:ext>
                </a:extLst>
              </p:cNvPr>
              <p:cNvSpPr>
                <a:spLocks noGrp="1" noRot="1" noChangeAspect="1" noMove="1" noResize="1" noEditPoints="1" noAdjustHandles="1" noChangeArrowheads="1" noChangeShapeType="1" noTextEdit="1"/>
              </p:cNvSpPr>
              <p:nvPr>
                <p:ph sz="half" idx="2"/>
              </p:nvPr>
            </p:nvSpPr>
            <p:spPr>
              <a:xfrm>
                <a:off x="6096000" y="863591"/>
                <a:ext cx="5494115" cy="5313373"/>
              </a:xfrm>
              <a:blipFill>
                <a:blip r:embed="rId4"/>
                <a:stretch>
                  <a:fillRect l="-1110" t="-230" r="-1110"/>
                </a:stretch>
              </a:blipFill>
            </p:spPr>
            <p:txBody>
              <a:bodyPr/>
              <a:lstStyle/>
              <a:p>
                <a:r>
                  <a:rPr lang="ru-RU">
                    <a:noFill/>
                  </a:rPr>
                  <a:t> </a:t>
                </a:r>
              </a:p>
            </p:txBody>
          </p:sp>
        </mc:Fallback>
      </mc:AlternateContent>
      <p:sp>
        <p:nvSpPr>
          <p:cNvPr id="6" name="Заголовок 5">
            <a:extLst>
              <a:ext uri="{FF2B5EF4-FFF2-40B4-BE49-F238E27FC236}">
                <a16:creationId xmlns:a16="http://schemas.microsoft.com/office/drawing/2014/main" xmlns="" id="{C5C094C6-4754-42DC-84C7-9531AFA48AD9}"/>
              </a:ext>
            </a:extLst>
          </p:cNvPr>
          <p:cNvSpPr>
            <a:spLocks noGrp="1"/>
          </p:cNvSpPr>
          <p:nvPr>
            <p:ph type="title"/>
          </p:nvPr>
        </p:nvSpPr>
        <p:spPr/>
        <p:txBody>
          <a:bodyPr/>
          <a:lstStyle/>
          <a:p>
            <a:r>
              <a:rPr lang="ru-RU" dirty="0"/>
              <a:t>Модель эрозии</a:t>
            </a:r>
          </a:p>
        </p:txBody>
      </p:sp>
      <p:sp>
        <p:nvSpPr>
          <p:cNvPr id="8" name="TextBox 7">
            <a:extLst>
              <a:ext uri="{FF2B5EF4-FFF2-40B4-BE49-F238E27FC236}">
                <a16:creationId xmlns:a16="http://schemas.microsoft.com/office/drawing/2014/main" xmlns="" id="{3777EB7E-884C-4BD3-B30C-E73BB746E610}"/>
              </a:ext>
            </a:extLst>
          </p:cNvPr>
          <p:cNvSpPr txBox="1"/>
          <p:nvPr/>
        </p:nvSpPr>
        <p:spPr>
          <a:xfrm>
            <a:off x="11125840" y="1418627"/>
            <a:ext cx="45397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(7)</a:t>
            </a:r>
          </a:p>
        </p:txBody>
      </p:sp>
      <p:sp>
        <p:nvSpPr>
          <p:cNvPr id="9" name="TextBox 8">
            <a:extLst>
              <a:ext uri="{FF2B5EF4-FFF2-40B4-BE49-F238E27FC236}">
                <a16:creationId xmlns:a16="http://schemas.microsoft.com/office/drawing/2014/main" xmlns="" id="{B9B52483-110B-42C1-99AB-E1E42732E8B6}"/>
              </a:ext>
            </a:extLst>
          </p:cNvPr>
          <p:cNvSpPr txBox="1"/>
          <p:nvPr/>
        </p:nvSpPr>
        <p:spPr>
          <a:xfrm>
            <a:off x="11125840" y="3523283"/>
            <a:ext cx="45397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(8)</a:t>
            </a:r>
          </a:p>
        </p:txBody>
      </p:sp>
      <p:sp>
        <p:nvSpPr>
          <p:cNvPr id="10" name="TextBox 9">
            <a:extLst>
              <a:ext uri="{FF2B5EF4-FFF2-40B4-BE49-F238E27FC236}">
                <a16:creationId xmlns:a16="http://schemas.microsoft.com/office/drawing/2014/main" xmlns="" id="{35EB3BEC-9828-4151-A9E8-65266B82EE33}"/>
              </a:ext>
            </a:extLst>
          </p:cNvPr>
          <p:cNvSpPr txBox="1"/>
          <p:nvPr/>
        </p:nvSpPr>
        <p:spPr>
          <a:xfrm>
            <a:off x="11125840" y="4002541"/>
            <a:ext cx="453970"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(9)</a:t>
            </a:r>
          </a:p>
        </p:txBody>
      </p:sp>
      <p:sp>
        <p:nvSpPr>
          <p:cNvPr id="11" name="TextBox 10">
            <a:extLst>
              <a:ext uri="{FF2B5EF4-FFF2-40B4-BE49-F238E27FC236}">
                <a16:creationId xmlns:a16="http://schemas.microsoft.com/office/drawing/2014/main" xmlns="" id="{46B52288-0257-42E7-9E56-10614C542A64}"/>
              </a:ext>
            </a:extLst>
          </p:cNvPr>
          <p:cNvSpPr txBox="1"/>
          <p:nvPr/>
        </p:nvSpPr>
        <p:spPr>
          <a:xfrm>
            <a:off x="11068132" y="4657521"/>
            <a:ext cx="569387" cy="369332"/>
          </a:xfrm>
          <a:prstGeom prst="rect">
            <a:avLst/>
          </a:prstGeom>
          <a:noFill/>
        </p:spPr>
        <p:txBody>
          <a:bodyPr wrap="none" rtlCol="0">
            <a:spAutoFit/>
          </a:bodyPr>
          <a:lstStyle/>
          <a:p>
            <a:r>
              <a:rPr lang="ru-RU" dirty="0">
                <a:latin typeface="Times New Roman" panose="02020603050405020304" pitchFamily="18" charset="0"/>
                <a:cs typeface="Times New Roman" panose="02020603050405020304" pitchFamily="18" charset="0"/>
              </a:rPr>
              <a:t>(10)</a:t>
            </a:r>
          </a:p>
        </p:txBody>
      </p:sp>
      <p:sp>
        <p:nvSpPr>
          <p:cNvPr id="14" name="TextBox 13">
            <a:extLst>
              <a:ext uri="{FF2B5EF4-FFF2-40B4-BE49-F238E27FC236}">
                <a16:creationId xmlns:a16="http://schemas.microsoft.com/office/drawing/2014/main" xmlns="" id="{2C5A02C6-0023-4C18-B70A-3D2A4AF7EFEC}"/>
              </a:ext>
            </a:extLst>
          </p:cNvPr>
          <p:cNvSpPr txBox="1"/>
          <p:nvPr/>
        </p:nvSpPr>
        <p:spPr>
          <a:xfrm>
            <a:off x="554481" y="5071543"/>
            <a:ext cx="4985048" cy="1015663"/>
          </a:xfrm>
          <a:prstGeom prst="rect">
            <a:avLst/>
          </a:prstGeom>
          <a:noFill/>
        </p:spPr>
        <p:txBody>
          <a:bodyPr wrap="square">
            <a:spAutoFit/>
          </a:bodyPr>
          <a:lstStyle/>
          <a:p>
            <a:pPr algn="ctr"/>
            <a:r>
              <a:rPr lang="ru-RU" sz="2000" dirty="0">
                <a:latin typeface="Times New Roman" panose="02020603050405020304" pitchFamily="18" charset="0"/>
                <a:ea typeface="Calibri" panose="020F0502020204030204" pitchFamily="34" charset="0"/>
                <a:cs typeface="Times New Roman" panose="02020603050405020304" pitchFamily="18" charset="0"/>
              </a:rPr>
              <a:t>Рис. 3.</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b="0" i="0" dirty="0">
                <a:effectLst/>
                <a:latin typeface="Times New Roman" panose="02020603050405020304" pitchFamily="18" charset="0"/>
                <a:cs typeface="Times New Roman" panose="02020603050405020304" pitchFamily="18" charset="0"/>
              </a:rPr>
              <a:t>Повторяющаяся пластическая деформация и износ при резании в зависимости от</a:t>
            </a:r>
            <a:r>
              <a:rPr lang="en-US" sz="2000" b="0" i="0" dirty="0">
                <a:effectLst/>
                <a:latin typeface="Times New Roman" panose="02020603050405020304" pitchFamily="18" charset="0"/>
                <a:cs typeface="Times New Roman" panose="02020603050405020304" pitchFamily="18" charset="0"/>
              </a:rPr>
              <a:t> </a:t>
            </a:r>
            <a:r>
              <a:rPr lang="ru-RU" sz="2000" b="0" i="0" dirty="0">
                <a:effectLst/>
                <a:latin typeface="Times New Roman" panose="02020603050405020304" pitchFamily="18" charset="0"/>
                <a:cs typeface="Times New Roman" panose="02020603050405020304" pitchFamily="18" charset="0"/>
              </a:rPr>
              <a:t>угла удара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08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C9CE68-7700-444F-BC1C-2A4E6E2801AD}"/>
              </a:ext>
            </a:extLst>
          </p:cNvPr>
          <p:cNvSpPr>
            <a:spLocks noGrp="1"/>
          </p:cNvSpPr>
          <p:nvPr>
            <p:ph type="title"/>
          </p:nvPr>
        </p:nvSpPr>
        <p:spPr/>
        <p:txBody>
          <a:bodyPr/>
          <a:lstStyle/>
          <a:p>
            <a:r>
              <a:rPr lang="ru-RU" dirty="0"/>
              <a:t>Описание эксперимента</a:t>
            </a:r>
          </a:p>
        </p:txBody>
      </p:sp>
      <p:sp>
        <p:nvSpPr>
          <p:cNvPr id="4" name="Номер слайда 3">
            <a:extLst>
              <a:ext uri="{FF2B5EF4-FFF2-40B4-BE49-F238E27FC236}">
                <a16:creationId xmlns:a16="http://schemas.microsoft.com/office/drawing/2014/main" xmlns="" id="{70574A1F-1EB9-47D3-B185-E07E30247427}"/>
              </a:ext>
            </a:extLst>
          </p:cNvPr>
          <p:cNvSpPr>
            <a:spLocks noGrp="1"/>
          </p:cNvSpPr>
          <p:nvPr>
            <p:ph type="sldNum" sz="quarter" idx="12"/>
          </p:nvPr>
        </p:nvSpPr>
        <p:spPr/>
        <p:txBody>
          <a:bodyPr/>
          <a:lstStyle/>
          <a:p>
            <a:fld id="{47E8B3EB-C589-314F-BBE8-5A42F2EA3755}" type="slidenum">
              <a:rPr lang="ru-RU" smtClean="0"/>
              <a:pPr/>
              <a:t>7</a:t>
            </a:fld>
            <a:r>
              <a:rPr lang="en-US" dirty="0"/>
              <a:t>/2</a:t>
            </a:r>
            <a:r>
              <a:rPr lang="ru-RU" dirty="0"/>
              <a:t>2</a:t>
            </a:r>
          </a:p>
        </p:txBody>
      </p:sp>
      <p:sp>
        <p:nvSpPr>
          <p:cNvPr id="8" name="TextBox 7">
            <a:extLst>
              <a:ext uri="{FF2B5EF4-FFF2-40B4-BE49-F238E27FC236}">
                <a16:creationId xmlns:a16="http://schemas.microsoft.com/office/drawing/2014/main" xmlns="" id="{259F2A5B-C94C-4A0C-B740-3BC3662A0640}"/>
              </a:ext>
            </a:extLst>
          </p:cNvPr>
          <p:cNvSpPr txBox="1"/>
          <p:nvPr/>
        </p:nvSpPr>
        <p:spPr>
          <a:xfrm>
            <a:off x="2434615" y="5713422"/>
            <a:ext cx="7218646" cy="400110"/>
          </a:xfrm>
          <a:prstGeom prst="rect">
            <a:avLst/>
          </a:prstGeom>
          <a:noFill/>
        </p:spPr>
        <p:txBody>
          <a:bodyPr wrap="square">
            <a:spAutoFit/>
          </a:bodyPr>
          <a:lstStyle/>
          <a:p>
            <a:pPr algn="ctr"/>
            <a:r>
              <a:rPr lang="ru-RU" sz="2000" dirty="0">
                <a:latin typeface="Times New Roman" panose="02020603050405020304" pitchFamily="18" charset="0"/>
                <a:ea typeface="Calibri" panose="020F0502020204030204" pitchFamily="34" charset="0"/>
                <a:cs typeface="Times New Roman" panose="02020603050405020304" pitchFamily="18" charset="0"/>
              </a:rPr>
              <a:t>Рис. </a:t>
            </a:r>
            <a:r>
              <a:rPr lang="en-US" sz="2000" dirty="0">
                <a:latin typeface="Times New Roman" panose="02020603050405020304" pitchFamily="18" charset="0"/>
                <a:ea typeface="Calibri" panose="020F0502020204030204" pitchFamily="34" charset="0"/>
                <a:cs typeface="Times New Roman" panose="02020603050405020304" pitchFamily="18" charset="0"/>
              </a:rPr>
              <a:t>4</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Экспериментальная установка</a:t>
            </a:r>
            <a:r>
              <a:rPr lang="en-US" sz="2000" dirty="0">
                <a:latin typeface="Times New Roman" panose="02020603050405020304" pitchFamily="18" charset="0"/>
                <a:ea typeface="Calibri" panose="020F0502020204030204" pitchFamily="34" charset="0"/>
                <a:cs typeface="Times New Roman" panose="02020603050405020304" pitchFamily="18" charset="0"/>
              </a:rPr>
              <a:t> [3]</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p>
        </p:txBody>
      </p:sp>
      <p:pic>
        <p:nvPicPr>
          <p:cNvPr id="9" name="Объект 8" descr="Изображение выглядит как текст, внутренний, фрезерный станок&#10;&#10;Автоматически созданное описание">
            <a:extLst>
              <a:ext uri="{FF2B5EF4-FFF2-40B4-BE49-F238E27FC236}">
                <a16:creationId xmlns:a16="http://schemas.microsoft.com/office/drawing/2014/main" xmlns="" id="{FF234690-E4B0-49C8-B44D-2E038D59821E}"/>
              </a:ext>
            </a:extLst>
          </p:cNvPr>
          <p:cNvPicPr>
            <a:picLocks noGrp="1" noChangeAspect="1"/>
          </p:cNvPicPr>
          <p:nvPr>
            <p:ph idx="1"/>
          </p:nvPr>
        </p:nvPicPr>
        <p:blipFill>
          <a:blip r:embed="rId3"/>
          <a:stretch>
            <a:fillRect/>
          </a:stretch>
        </p:blipFill>
        <p:spPr>
          <a:xfrm>
            <a:off x="2434615" y="868364"/>
            <a:ext cx="7218647" cy="4845058"/>
          </a:xfrm>
        </p:spPr>
      </p:pic>
    </p:spTree>
    <p:extLst>
      <p:ext uri="{BB962C8B-B14F-4D97-AF65-F5344CB8AC3E}">
        <p14:creationId xmlns:p14="http://schemas.microsoft.com/office/powerpoint/2010/main" val="70929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893868-67C2-419D-B767-CD559DC99216}"/>
              </a:ext>
            </a:extLst>
          </p:cNvPr>
          <p:cNvSpPr>
            <a:spLocks noGrp="1"/>
          </p:cNvSpPr>
          <p:nvPr>
            <p:ph type="title"/>
          </p:nvPr>
        </p:nvSpPr>
        <p:spPr/>
        <p:txBody>
          <a:bodyPr/>
          <a:lstStyle/>
          <a:p>
            <a:r>
              <a:rPr lang="ru-RU" dirty="0"/>
              <a:t>Построение расчетной области и сетки</a:t>
            </a:r>
            <a:r>
              <a:rPr lang="en-US" dirty="0"/>
              <a:t> 2D </a:t>
            </a:r>
            <a:r>
              <a:rPr lang="ru-RU" dirty="0"/>
              <a:t>модели</a:t>
            </a:r>
          </a:p>
        </p:txBody>
      </p:sp>
      <p:sp>
        <p:nvSpPr>
          <p:cNvPr id="4" name="Номер слайда 3">
            <a:extLst>
              <a:ext uri="{FF2B5EF4-FFF2-40B4-BE49-F238E27FC236}">
                <a16:creationId xmlns:a16="http://schemas.microsoft.com/office/drawing/2014/main" xmlns="" id="{715F8DCC-ED09-40BD-BADA-0FB03B2A8750}"/>
              </a:ext>
            </a:extLst>
          </p:cNvPr>
          <p:cNvSpPr>
            <a:spLocks noGrp="1"/>
          </p:cNvSpPr>
          <p:nvPr>
            <p:ph type="sldNum" sz="quarter" idx="12"/>
          </p:nvPr>
        </p:nvSpPr>
        <p:spPr/>
        <p:txBody>
          <a:bodyPr/>
          <a:lstStyle/>
          <a:p>
            <a:fld id="{47E8B3EB-C589-314F-BBE8-5A42F2EA3755}" type="slidenum">
              <a:rPr lang="ru-RU" smtClean="0"/>
              <a:pPr/>
              <a:t>8</a:t>
            </a:fld>
            <a:r>
              <a:rPr lang="en-US" dirty="0"/>
              <a:t>/2</a:t>
            </a:r>
            <a:r>
              <a:rPr lang="ru-RU" dirty="0"/>
              <a:t>2</a:t>
            </a:r>
          </a:p>
        </p:txBody>
      </p:sp>
      <p:pic>
        <p:nvPicPr>
          <p:cNvPr id="12" name="Объект 11">
            <a:extLst>
              <a:ext uri="{FF2B5EF4-FFF2-40B4-BE49-F238E27FC236}">
                <a16:creationId xmlns:a16="http://schemas.microsoft.com/office/drawing/2014/main" xmlns="" id="{D0D8A809-5251-4F6A-8E2A-CB53A234CC29}"/>
              </a:ext>
              <a:ext uri="{C183D7F6-B498-43B3-948B-1728B52AA6E4}">
                <adec:decorative xmlns:adec="http://schemas.microsoft.com/office/drawing/2017/decorative" xmlns="" val="0"/>
              </a:ext>
            </a:extLst>
          </p:cNvPr>
          <p:cNvPicPr>
            <a:picLocks noGrp="1" noChangeAspect="1"/>
          </p:cNvPicPr>
          <p:nvPr>
            <p:ph idx="1"/>
          </p:nvPr>
        </p:nvPicPr>
        <p:blipFill rotWithShape="1">
          <a:blip r:embed="rId3"/>
          <a:srcRect t="6501" b="3503"/>
          <a:stretch/>
        </p:blipFill>
        <p:spPr>
          <a:xfrm>
            <a:off x="6630248" y="651646"/>
            <a:ext cx="3618652" cy="5302902"/>
          </a:xfrm>
        </p:spPr>
      </p:pic>
      <p:pic>
        <p:nvPicPr>
          <p:cNvPr id="14" name="Рисунок 13">
            <a:extLst>
              <a:ext uri="{FF2B5EF4-FFF2-40B4-BE49-F238E27FC236}">
                <a16:creationId xmlns:a16="http://schemas.microsoft.com/office/drawing/2014/main" xmlns="" id="{D68E5F0D-8AD6-4E61-AE02-3BF0AC1E4FAC}"/>
              </a:ext>
            </a:extLst>
          </p:cNvPr>
          <p:cNvPicPr>
            <a:picLocks noChangeAspect="1"/>
          </p:cNvPicPr>
          <p:nvPr/>
        </p:nvPicPr>
        <p:blipFill>
          <a:blip r:embed="rId4"/>
          <a:srcRect/>
          <a:stretch/>
        </p:blipFill>
        <p:spPr>
          <a:xfrm>
            <a:off x="1827954" y="631239"/>
            <a:ext cx="3733799" cy="5283809"/>
          </a:xfrm>
          <a:prstGeom prst="rect">
            <a:avLst/>
          </a:prstGeom>
        </p:spPr>
      </p:pic>
      <p:sp>
        <p:nvSpPr>
          <p:cNvPr id="18" name="TextBox 17">
            <a:extLst>
              <a:ext uri="{FF2B5EF4-FFF2-40B4-BE49-F238E27FC236}">
                <a16:creationId xmlns:a16="http://schemas.microsoft.com/office/drawing/2014/main" xmlns="" id="{BCE2C6A9-3E55-4F3F-989A-4485F492628F}"/>
              </a:ext>
            </a:extLst>
          </p:cNvPr>
          <p:cNvSpPr txBox="1"/>
          <p:nvPr/>
        </p:nvSpPr>
        <p:spPr>
          <a:xfrm>
            <a:off x="1845471" y="5915048"/>
            <a:ext cx="3733799" cy="458074"/>
          </a:xfrm>
          <a:prstGeom prst="rect">
            <a:avLst/>
          </a:prstGeom>
          <a:noFill/>
        </p:spPr>
        <p:txBody>
          <a:bodyPr wrap="square">
            <a:spAutoFit/>
          </a:bodyPr>
          <a:lstStyle/>
          <a:p>
            <a:pPr algn="ctr">
              <a:lnSpc>
                <a:spcPct val="150000"/>
              </a:lnSpc>
              <a:spcBef>
                <a:spcPts val="1200"/>
              </a:spcBef>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5</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Расчетная область</a:t>
            </a:r>
            <a:r>
              <a:rPr lang="en-US" dirty="0">
                <a:latin typeface="Times New Roman" panose="02020603050405020304" pitchFamily="18" charset="0"/>
                <a:cs typeface="Times New Roman" panose="02020603050405020304" pitchFamily="18" charset="0"/>
              </a:rPr>
              <a:t> 2D</a:t>
            </a:r>
            <a:r>
              <a:rPr lang="ru-RU"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27E8C3DC-92C1-441B-BAF9-DAF2976862E8}"/>
              </a:ext>
            </a:extLst>
          </p:cNvPr>
          <p:cNvSpPr txBox="1"/>
          <p:nvPr/>
        </p:nvSpPr>
        <p:spPr>
          <a:xfrm>
            <a:off x="6368310" y="5915048"/>
            <a:ext cx="4142527" cy="458074"/>
          </a:xfrm>
          <a:prstGeom prst="rect">
            <a:avLst/>
          </a:prstGeom>
          <a:noFill/>
        </p:spPr>
        <p:txBody>
          <a:bodyPr wrap="square">
            <a:spAutoFit/>
          </a:bodyPr>
          <a:lstStyle/>
          <a:p>
            <a:pPr algn="ctr">
              <a:lnSpc>
                <a:spcPct val="150000"/>
              </a:lnSpc>
              <a:spcBef>
                <a:spcPts val="1200"/>
              </a:spcBef>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6</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Конечно-элементная модель</a:t>
            </a:r>
            <a:r>
              <a:rPr lang="en-US" dirty="0">
                <a:latin typeface="Times New Roman" panose="02020603050405020304" pitchFamily="18" charset="0"/>
                <a:cs typeface="Times New Roman" panose="02020603050405020304" pitchFamily="18" charset="0"/>
              </a:rPr>
              <a:t> 2D</a:t>
            </a:r>
            <a:r>
              <a:rPr lang="ru-RU"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57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893868-67C2-419D-B767-CD559DC99216}"/>
              </a:ext>
            </a:extLst>
          </p:cNvPr>
          <p:cNvSpPr>
            <a:spLocks noGrp="1"/>
          </p:cNvSpPr>
          <p:nvPr>
            <p:ph type="title"/>
          </p:nvPr>
        </p:nvSpPr>
        <p:spPr/>
        <p:txBody>
          <a:bodyPr/>
          <a:lstStyle/>
          <a:p>
            <a:r>
              <a:rPr lang="ru-RU" dirty="0"/>
              <a:t>Построение расчетной области и сетки</a:t>
            </a:r>
            <a:r>
              <a:rPr lang="en-US" dirty="0"/>
              <a:t> 3D </a:t>
            </a:r>
            <a:r>
              <a:rPr lang="ru-RU" dirty="0"/>
              <a:t>модели</a:t>
            </a:r>
          </a:p>
        </p:txBody>
      </p:sp>
      <p:sp>
        <p:nvSpPr>
          <p:cNvPr id="4" name="Номер слайда 3">
            <a:extLst>
              <a:ext uri="{FF2B5EF4-FFF2-40B4-BE49-F238E27FC236}">
                <a16:creationId xmlns:a16="http://schemas.microsoft.com/office/drawing/2014/main" xmlns="" id="{715F8DCC-ED09-40BD-BADA-0FB03B2A8750}"/>
              </a:ext>
            </a:extLst>
          </p:cNvPr>
          <p:cNvSpPr>
            <a:spLocks noGrp="1"/>
          </p:cNvSpPr>
          <p:nvPr>
            <p:ph type="sldNum" sz="quarter" idx="12"/>
          </p:nvPr>
        </p:nvSpPr>
        <p:spPr/>
        <p:txBody>
          <a:bodyPr/>
          <a:lstStyle/>
          <a:p>
            <a:fld id="{47E8B3EB-C589-314F-BBE8-5A42F2EA3755}" type="slidenum">
              <a:rPr lang="ru-RU" smtClean="0"/>
              <a:pPr/>
              <a:t>9</a:t>
            </a:fld>
            <a:r>
              <a:rPr lang="en-US" dirty="0"/>
              <a:t>/2</a:t>
            </a:r>
            <a:r>
              <a:rPr lang="ru-RU" dirty="0"/>
              <a:t>2</a:t>
            </a:r>
          </a:p>
        </p:txBody>
      </p:sp>
      <p:sp>
        <p:nvSpPr>
          <p:cNvPr id="18" name="TextBox 17">
            <a:extLst>
              <a:ext uri="{FF2B5EF4-FFF2-40B4-BE49-F238E27FC236}">
                <a16:creationId xmlns:a16="http://schemas.microsoft.com/office/drawing/2014/main" xmlns="" id="{BCE2C6A9-3E55-4F3F-989A-4485F492628F}"/>
              </a:ext>
            </a:extLst>
          </p:cNvPr>
          <p:cNvSpPr txBox="1"/>
          <p:nvPr/>
        </p:nvSpPr>
        <p:spPr>
          <a:xfrm>
            <a:off x="2168199" y="5951900"/>
            <a:ext cx="3393557" cy="458074"/>
          </a:xfrm>
          <a:prstGeom prst="rect">
            <a:avLst/>
          </a:prstGeom>
          <a:noFill/>
        </p:spPr>
        <p:txBody>
          <a:bodyPr wrap="square">
            <a:spAutoFit/>
          </a:bodyPr>
          <a:lstStyle/>
          <a:p>
            <a:pPr algn="ctr">
              <a:lnSpc>
                <a:spcPct val="150000"/>
              </a:lnSpc>
              <a:spcBef>
                <a:spcPts val="1200"/>
              </a:spcBef>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7</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Расчетная область 3</a:t>
            </a:r>
            <a:r>
              <a:rPr lang="en-US" dirty="0">
                <a:latin typeface="Times New Roman" panose="02020603050405020304" pitchFamily="18" charset="0"/>
                <a:cs typeface="Times New Roman" panose="02020603050405020304" pitchFamily="18" charset="0"/>
              </a:rPr>
              <a:t>D</a:t>
            </a:r>
            <a:r>
              <a:rPr lang="ru-RU"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27E8C3DC-92C1-441B-BAF9-DAF2976862E8}"/>
              </a:ext>
            </a:extLst>
          </p:cNvPr>
          <p:cNvSpPr txBox="1"/>
          <p:nvPr/>
        </p:nvSpPr>
        <p:spPr>
          <a:xfrm>
            <a:off x="6350152" y="5951900"/>
            <a:ext cx="4094009" cy="458074"/>
          </a:xfrm>
          <a:prstGeom prst="rect">
            <a:avLst/>
          </a:prstGeom>
          <a:noFill/>
        </p:spPr>
        <p:txBody>
          <a:bodyPr wrap="square">
            <a:spAutoFit/>
          </a:bodyPr>
          <a:lstStyle/>
          <a:p>
            <a:pPr algn="ctr">
              <a:lnSpc>
                <a:spcPct val="150000"/>
              </a:lnSpc>
              <a:spcBef>
                <a:spcPts val="1200"/>
              </a:spcBef>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 </a:t>
            </a:r>
            <a:r>
              <a:rPr lang="en-US" dirty="0">
                <a:latin typeface="Times New Roman" panose="02020603050405020304" pitchFamily="18" charset="0"/>
                <a:ea typeface="Calibri" panose="020F0502020204030204" pitchFamily="34" charset="0"/>
                <a:cs typeface="Times New Roman" panose="02020603050405020304" pitchFamily="18" charset="0"/>
              </a:rPr>
              <a:t>8</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Конечно-элементная модель</a:t>
            </a:r>
            <a:r>
              <a:rPr lang="en-US" dirty="0">
                <a:latin typeface="Times New Roman" panose="02020603050405020304" pitchFamily="18" charset="0"/>
                <a:cs typeface="Times New Roman" panose="02020603050405020304" pitchFamily="18" charset="0"/>
              </a:rPr>
              <a:t> 3D</a:t>
            </a:r>
            <a:r>
              <a:rPr lang="ru-RU"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AEBE30D9-27B1-439E-A7E4-04F5E9804B91}"/>
              </a:ext>
            </a:extLst>
          </p:cNvPr>
          <p:cNvPicPr>
            <a:picLocks noChangeAspect="1"/>
          </p:cNvPicPr>
          <p:nvPr/>
        </p:nvPicPr>
        <p:blipFill>
          <a:blip r:embed="rId2"/>
          <a:srcRect/>
          <a:stretch/>
        </p:blipFill>
        <p:spPr>
          <a:xfrm>
            <a:off x="2023824" y="641748"/>
            <a:ext cx="3537932" cy="5410955"/>
          </a:xfrm>
          <a:prstGeom prst="rect">
            <a:avLst/>
          </a:prstGeom>
        </p:spPr>
      </p:pic>
      <p:pic>
        <p:nvPicPr>
          <p:cNvPr id="15" name="Объект 14">
            <a:extLst>
              <a:ext uri="{FF2B5EF4-FFF2-40B4-BE49-F238E27FC236}">
                <a16:creationId xmlns:a16="http://schemas.microsoft.com/office/drawing/2014/main" xmlns="" id="{43D733AC-0867-4A3F-961C-3DAC8088D05B}"/>
              </a:ext>
            </a:extLst>
          </p:cNvPr>
          <p:cNvPicPr>
            <a:picLocks noGrp="1" noChangeAspect="1"/>
          </p:cNvPicPr>
          <p:nvPr>
            <p:ph idx="1"/>
          </p:nvPr>
        </p:nvPicPr>
        <p:blipFill>
          <a:blip r:embed="rId3"/>
          <a:srcRect/>
          <a:stretch/>
        </p:blipFill>
        <p:spPr>
          <a:xfrm>
            <a:off x="6545414" y="644721"/>
            <a:ext cx="3703486" cy="5405771"/>
          </a:xfrm>
        </p:spPr>
      </p:pic>
    </p:spTree>
    <p:extLst>
      <p:ext uri="{BB962C8B-B14F-4D97-AF65-F5344CB8AC3E}">
        <p14:creationId xmlns:p14="http://schemas.microsoft.com/office/powerpoint/2010/main" val="2007831514"/>
      </p:ext>
    </p:extLst>
  </p:cSld>
  <p:clrMapOvr>
    <a:masterClrMapping/>
  </p:clrMapOvr>
</p:sld>
</file>

<file path=ppt/theme/theme1.xml><?xml version="1.0" encoding="utf-8"?>
<a:theme xmlns:a="http://schemas.openxmlformats.org/drawingml/2006/main" name="Polytech_theme">
  <a:themeElements>
    <a:clrScheme name="Другое 1">
      <a:dk1>
        <a:srgbClr val="000000"/>
      </a:dk1>
      <a:lt1>
        <a:srgbClr val="FFFFFF"/>
      </a:lt1>
      <a:dk2>
        <a:srgbClr val="455F51"/>
      </a:dk2>
      <a:lt2>
        <a:srgbClr val="E3DED1"/>
      </a:lt2>
      <a:accent1>
        <a:srgbClr val="21A649"/>
      </a:accent1>
      <a:accent2>
        <a:srgbClr val="21A690"/>
      </a:accent2>
      <a:accent3>
        <a:srgbClr val="21A6D0"/>
      </a:accent3>
      <a:accent4>
        <a:srgbClr val="0296E2"/>
      </a:accent4>
      <a:accent5>
        <a:srgbClr val="4AB5FF"/>
      </a:accent5>
      <a:accent6>
        <a:srgbClr val="098900"/>
      </a:accent6>
      <a:hlink>
        <a:srgbClr val="21A649"/>
      </a:hlink>
      <a:folHlink>
        <a:srgbClr val="21A6D0"/>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pptx" id="{AEA92795-9EB2-134A-9741-39C3417CCAE0}" vid="{D6295F4B-026A-E64C-9062-81C41BC8E02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4415</TotalTime>
  <Words>1354</Words>
  <Application>Microsoft Macintosh PowerPoint</Application>
  <PresentationFormat>Широкоэкранный</PresentationFormat>
  <Paragraphs>201</Paragraphs>
  <Slides>23</Slides>
  <Notes>10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Calibri</vt:lpstr>
      <vt:lpstr>Calibri Light</vt:lpstr>
      <vt:lpstr>Cambria Math</vt:lpstr>
      <vt:lpstr>PT Sans</vt:lpstr>
      <vt:lpstr>Times New Roman</vt:lpstr>
      <vt:lpstr>Wingdings</vt:lpstr>
      <vt:lpstr>맑은 고딕</vt:lpstr>
      <vt:lpstr>Arial</vt:lpstr>
      <vt:lpstr>Polytech_theme</vt:lpstr>
      <vt:lpstr>Peter the Great Saint-Petersburg Polytechnic University Higher School of Theoretical Mechanics Математическое моделирование течения двухфазной среды с учётом эрозийного износа.</vt:lpstr>
      <vt:lpstr>Введение</vt:lpstr>
      <vt:lpstr>Цель работы и задачи</vt:lpstr>
      <vt:lpstr>Модели непрерывной и дискретной фазы</vt:lpstr>
      <vt:lpstr>Модель турбулентности</vt:lpstr>
      <vt:lpstr>Модель эрозии</vt:lpstr>
      <vt:lpstr>Описание эксперимента</vt:lpstr>
      <vt:lpstr>Построение расчетной области и сетки 2D модели</vt:lpstr>
      <vt:lpstr>Построение расчетной области и сетки 3D модели</vt:lpstr>
      <vt:lpstr>Граничные условия</vt:lpstr>
      <vt:lpstr>Свойства материалов  </vt:lpstr>
      <vt:lpstr>Результаты</vt:lpstr>
      <vt:lpstr>Результаты</vt:lpstr>
      <vt:lpstr>Результаты</vt:lpstr>
      <vt:lpstr>Результаты</vt:lpstr>
      <vt:lpstr>Результаты</vt:lpstr>
      <vt:lpstr>Результаты</vt:lpstr>
      <vt:lpstr>Результаты</vt:lpstr>
      <vt:lpstr>Результаты</vt:lpstr>
      <vt:lpstr>Результаты</vt:lpstr>
      <vt:lpstr>Заключение</vt:lpstr>
      <vt:lpstr>Список литературы</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Peter the Great St. Petersburg Polytechnic University</dc:title>
  <dc:creator>пользователь Microsoft Office</dc:creator>
  <cp:lastModifiedBy>Пользователь Microsoft Office</cp:lastModifiedBy>
  <cp:revision>273</cp:revision>
  <cp:lastPrinted>2016-11-14T07:22:19Z</cp:lastPrinted>
  <dcterms:created xsi:type="dcterms:W3CDTF">2016-04-18T11:03:11Z</dcterms:created>
  <dcterms:modified xsi:type="dcterms:W3CDTF">2021-06-29T07:56:21Z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631757</vt:lpwstr>
  </property>
  <property fmtid="{D5CDD505-2E9C-101B-9397-08002B2CF9AE}" pid="3" name="NXPowerLiteSettings">
    <vt:lpwstr>C7000400038000</vt:lpwstr>
  </property>
  <property fmtid="{D5CDD505-2E9C-101B-9397-08002B2CF9AE}" pid="4" name="NXPowerLiteVersion">
    <vt:lpwstr>D7.1.2</vt:lpwstr>
  </property>
</Properties>
</file>