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19"/>
  </p:notesMasterIdLst>
  <p:sldIdLst>
    <p:sldId id="256" r:id="rId2"/>
    <p:sldId id="257" r:id="rId3"/>
    <p:sldId id="260" r:id="rId4"/>
    <p:sldId id="261" r:id="rId5"/>
    <p:sldId id="258" r:id="rId6"/>
    <p:sldId id="267" r:id="rId7"/>
    <p:sldId id="264" r:id="rId8"/>
    <p:sldId id="282" r:id="rId9"/>
    <p:sldId id="259" r:id="rId10"/>
    <p:sldId id="269" r:id="rId11"/>
    <p:sldId id="280" r:id="rId12"/>
    <p:sldId id="281" r:id="rId13"/>
    <p:sldId id="270" r:id="rId14"/>
    <p:sldId id="286" r:id="rId15"/>
    <p:sldId id="287" r:id="rId16"/>
    <p:sldId id="285" r:id="rId17"/>
    <p:sldId id="279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Montserrat" panose="00000500000000000000" pitchFamily="2" charset="-52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ECBCBA-6A3D-4321-9707-6BF490DDD126}">
  <a:tblStyle styleId="{92ECBCBA-6A3D-4321-9707-6BF490DDD1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76" d="100"/>
          <a:sy n="76" d="100"/>
        </p:scale>
        <p:origin x="686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57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606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1" name="Google Shape;5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6637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305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3653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771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571500" y="571500"/>
            <a:ext cx="5524500" cy="571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6096000" y="571500"/>
            <a:ext cx="5522686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>
            <a:spLocks noGrp="1"/>
          </p:cNvSpPr>
          <p:nvPr>
            <p:ph type="pic" idx="2"/>
          </p:nvPr>
        </p:nvSpPr>
        <p:spPr>
          <a:xfrm>
            <a:off x="6781800" y="1222868"/>
            <a:ext cx="2997200" cy="5067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94143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2206170" y="3937001"/>
            <a:ext cx="9414329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150" rIns="0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ctr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2209800" y="-1"/>
            <a:ext cx="619760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94143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6781800" y="4131732"/>
            <a:ext cx="4838700" cy="198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150" rIns="0" bIns="45700" anchor="t" anchorCtr="0">
            <a:noAutofit/>
          </a:bodyPr>
          <a:lstStyle>
            <a:lvl1pPr marL="457200" lvl="0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ctr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2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>
            <a:spLocks noGrp="1"/>
          </p:cNvSpPr>
          <p:nvPr>
            <p:ph type="pic" idx="3"/>
          </p:nvPr>
        </p:nvSpPr>
        <p:spPr>
          <a:xfrm>
            <a:off x="6781800" y="1219200"/>
            <a:ext cx="4838700" cy="44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2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2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/>
          </p:nvPr>
        </p:nvSpPr>
        <p:spPr>
          <a:xfrm>
            <a:off x="2206171" y="1026737"/>
            <a:ext cx="3889829" cy="188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1"/>
          </p:nvPr>
        </p:nvSpPr>
        <p:spPr>
          <a:xfrm>
            <a:off x="2206171" y="2913743"/>
            <a:ext cx="3165929" cy="337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ctr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ctr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>
            <a:spLocks noGrp="1"/>
          </p:cNvSpPr>
          <p:nvPr>
            <p:ph type="pic" idx="2"/>
          </p:nvPr>
        </p:nvSpPr>
        <p:spPr>
          <a:xfrm>
            <a:off x="8636000" y="0"/>
            <a:ext cx="2984501" cy="32036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>
            <a:spLocks noGrp="1"/>
          </p:cNvSpPr>
          <p:nvPr>
            <p:ph type="pic" idx="3"/>
          </p:nvPr>
        </p:nvSpPr>
        <p:spPr>
          <a:xfrm>
            <a:off x="8635999" y="3654308"/>
            <a:ext cx="2984501" cy="32036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>
            <a:spLocks noGrp="1"/>
          </p:cNvSpPr>
          <p:nvPr>
            <p:ph type="pic" idx="4"/>
          </p:nvPr>
        </p:nvSpPr>
        <p:spPr>
          <a:xfrm>
            <a:off x="6096000" y="1827154"/>
            <a:ext cx="2984501" cy="32036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>
            <a:spLocks noGrp="1"/>
          </p:cNvSpPr>
          <p:nvPr>
            <p:ph type="pic" idx="2"/>
          </p:nvPr>
        </p:nvSpPr>
        <p:spPr>
          <a:xfrm>
            <a:off x="2209800" y="1219200"/>
            <a:ext cx="2997200" cy="5067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94143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25"/>
          <p:cNvSpPr>
            <a:spLocks noGrp="1"/>
          </p:cNvSpPr>
          <p:nvPr>
            <p:ph type="pic" idx="2"/>
          </p:nvPr>
        </p:nvSpPr>
        <p:spPr>
          <a:xfrm>
            <a:off x="2206171" y="3429000"/>
            <a:ext cx="9414329" cy="28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>
            <a:spLocks noGrp="1"/>
          </p:cNvSpPr>
          <p:nvPr>
            <p:ph type="pic" idx="2"/>
          </p:nvPr>
        </p:nvSpPr>
        <p:spPr>
          <a:xfrm>
            <a:off x="2872014" y="1977572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>
            <a:spLocks noGrp="1"/>
          </p:cNvSpPr>
          <p:nvPr>
            <p:ph type="pic" idx="3"/>
          </p:nvPr>
        </p:nvSpPr>
        <p:spPr>
          <a:xfrm>
            <a:off x="4755243" y="1977572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>
            <a:spLocks noGrp="1"/>
          </p:cNvSpPr>
          <p:nvPr>
            <p:ph type="pic" idx="4"/>
          </p:nvPr>
        </p:nvSpPr>
        <p:spPr>
          <a:xfrm>
            <a:off x="6638472" y="1977572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26"/>
          <p:cNvSpPr>
            <a:spLocks noGrp="1"/>
          </p:cNvSpPr>
          <p:nvPr>
            <p:ph type="pic" idx="5"/>
          </p:nvPr>
        </p:nvSpPr>
        <p:spPr>
          <a:xfrm>
            <a:off x="8521700" y="1977572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3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27"/>
          <p:cNvSpPr>
            <a:spLocks noGrp="1"/>
          </p:cNvSpPr>
          <p:nvPr>
            <p:ph type="pic" idx="2"/>
          </p:nvPr>
        </p:nvSpPr>
        <p:spPr>
          <a:xfrm>
            <a:off x="2209800" y="1988197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9" name="Google Shape;129;p27"/>
          <p:cNvSpPr>
            <a:spLocks noGrp="1"/>
          </p:cNvSpPr>
          <p:nvPr>
            <p:ph type="pic" idx="3"/>
          </p:nvPr>
        </p:nvSpPr>
        <p:spPr>
          <a:xfrm>
            <a:off x="5434695" y="2791881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0" name="Google Shape;130;p27"/>
          <p:cNvSpPr>
            <a:spLocks noGrp="1"/>
          </p:cNvSpPr>
          <p:nvPr>
            <p:ph type="pic" idx="4"/>
          </p:nvPr>
        </p:nvSpPr>
        <p:spPr>
          <a:xfrm>
            <a:off x="8599622" y="1371959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1" name="Google Shape;131;p27"/>
          <p:cNvSpPr>
            <a:spLocks noGrp="1"/>
          </p:cNvSpPr>
          <p:nvPr>
            <p:ph type="pic" idx="5"/>
          </p:nvPr>
        </p:nvSpPr>
        <p:spPr>
          <a:xfrm>
            <a:off x="2209800" y="-818108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>
            <a:spLocks noGrp="1"/>
          </p:cNvSpPr>
          <p:nvPr>
            <p:ph type="pic" idx="6"/>
          </p:nvPr>
        </p:nvSpPr>
        <p:spPr>
          <a:xfrm>
            <a:off x="5434695" y="-14424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>
            <a:spLocks noGrp="1"/>
          </p:cNvSpPr>
          <p:nvPr>
            <p:ph type="pic" idx="7"/>
          </p:nvPr>
        </p:nvSpPr>
        <p:spPr>
          <a:xfrm>
            <a:off x="8599622" y="-1434345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>
            <a:spLocks noGrp="1"/>
          </p:cNvSpPr>
          <p:nvPr>
            <p:ph type="pic" idx="8"/>
          </p:nvPr>
        </p:nvSpPr>
        <p:spPr>
          <a:xfrm>
            <a:off x="2209800" y="4794500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5" name="Google Shape;135;p27"/>
          <p:cNvSpPr>
            <a:spLocks noGrp="1"/>
          </p:cNvSpPr>
          <p:nvPr>
            <p:ph type="pic" idx="9"/>
          </p:nvPr>
        </p:nvSpPr>
        <p:spPr>
          <a:xfrm>
            <a:off x="5434695" y="5598184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>
            <a:spLocks noGrp="1"/>
          </p:cNvSpPr>
          <p:nvPr>
            <p:ph type="pic" idx="13"/>
          </p:nvPr>
        </p:nvSpPr>
        <p:spPr>
          <a:xfrm>
            <a:off x="8599622" y="4186783"/>
            <a:ext cx="3020878" cy="26535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28"/>
          <p:cNvSpPr>
            <a:spLocks noGrp="1"/>
          </p:cNvSpPr>
          <p:nvPr>
            <p:ph type="pic" idx="2"/>
          </p:nvPr>
        </p:nvSpPr>
        <p:spPr>
          <a:xfrm>
            <a:off x="7096196" y="1219200"/>
            <a:ext cx="5095805" cy="56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6_Custom Layout">
  <p:cSld name="36_Custom Layout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29"/>
          <p:cNvSpPr>
            <a:spLocks noGrp="1"/>
          </p:cNvSpPr>
          <p:nvPr>
            <p:ph type="pic" idx="2"/>
          </p:nvPr>
        </p:nvSpPr>
        <p:spPr>
          <a:xfrm>
            <a:off x="-1" y="1219200"/>
            <a:ext cx="5095805" cy="56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7_Custom Layout">
  <p:cSld name="37_Custom Layout"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30"/>
          <p:cNvSpPr>
            <a:spLocks noGrp="1"/>
          </p:cNvSpPr>
          <p:nvPr>
            <p:ph type="pic" idx="2"/>
          </p:nvPr>
        </p:nvSpPr>
        <p:spPr>
          <a:xfrm>
            <a:off x="-1" y="0"/>
            <a:ext cx="5095805" cy="56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7096196" y="0"/>
            <a:ext cx="5095805" cy="56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5747658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>
            <a:spLocks noGrp="1"/>
          </p:cNvSpPr>
          <p:nvPr>
            <p:ph type="pic" idx="2"/>
          </p:nvPr>
        </p:nvSpPr>
        <p:spPr>
          <a:xfrm>
            <a:off x="5859779" y="1219200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>
            <a:spLocks noGrp="1"/>
          </p:cNvSpPr>
          <p:nvPr>
            <p:ph type="pic" idx="3"/>
          </p:nvPr>
        </p:nvSpPr>
        <p:spPr>
          <a:xfrm>
            <a:off x="6883036" y="2478314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4" name="Google Shape;154;p32"/>
          <p:cNvSpPr>
            <a:spLocks noGrp="1"/>
          </p:cNvSpPr>
          <p:nvPr>
            <p:ph type="pic" idx="4"/>
          </p:nvPr>
        </p:nvSpPr>
        <p:spPr>
          <a:xfrm>
            <a:off x="4344849" y="4648200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5" name="Google Shape;155;p32"/>
          <p:cNvSpPr>
            <a:spLocks noGrp="1"/>
          </p:cNvSpPr>
          <p:nvPr>
            <p:ph type="pic" idx="5"/>
          </p:nvPr>
        </p:nvSpPr>
        <p:spPr>
          <a:xfrm>
            <a:off x="5375363" y="5902295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33"/>
          <p:cNvSpPr>
            <a:spLocks noGrp="1"/>
          </p:cNvSpPr>
          <p:nvPr>
            <p:ph type="pic" idx="2"/>
          </p:nvPr>
        </p:nvSpPr>
        <p:spPr>
          <a:xfrm>
            <a:off x="4358282" y="-2213134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9" name="Google Shape;159;p33"/>
          <p:cNvSpPr>
            <a:spLocks noGrp="1"/>
          </p:cNvSpPr>
          <p:nvPr>
            <p:ph type="pic" idx="3"/>
          </p:nvPr>
        </p:nvSpPr>
        <p:spPr>
          <a:xfrm>
            <a:off x="5292273" y="-745248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0" name="Google Shape;160;p33"/>
          <p:cNvSpPr>
            <a:spLocks noGrp="1"/>
          </p:cNvSpPr>
          <p:nvPr>
            <p:ph type="pic" idx="4"/>
          </p:nvPr>
        </p:nvSpPr>
        <p:spPr>
          <a:xfrm>
            <a:off x="2845167" y="1215866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1" name="Google Shape;161;p33"/>
          <p:cNvSpPr>
            <a:spLocks noGrp="1"/>
          </p:cNvSpPr>
          <p:nvPr>
            <p:ph type="pic" idx="5"/>
          </p:nvPr>
        </p:nvSpPr>
        <p:spPr>
          <a:xfrm>
            <a:off x="3771901" y="2683752"/>
            <a:ext cx="3098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5747658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5" name="Google Shape;165;p34" descr="iPhone6_mockup_front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96174" y="3347026"/>
            <a:ext cx="3196773" cy="500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4" descr="iPhone6_mockup_front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95227" y="2514600"/>
            <a:ext cx="3196773" cy="500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4" descr="iPhone6_mockup_front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97121" y="2798909"/>
            <a:ext cx="3196773" cy="5000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4"/>
          <p:cNvSpPr>
            <a:spLocks noGrp="1"/>
          </p:cNvSpPr>
          <p:nvPr>
            <p:ph type="pic" idx="2"/>
          </p:nvPr>
        </p:nvSpPr>
        <p:spPr>
          <a:xfrm>
            <a:off x="4804229" y="3570515"/>
            <a:ext cx="1970314" cy="3418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9" name="Google Shape;169;p34"/>
          <p:cNvSpPr>
            <a:spLocks noGrp="1"/>
          </p:cNvSpPr>
          <p:nvPr>
            <p:ph type="pic" idx="3"/>
          </p:nvPr>
        </p:nvSpPr>
        <p:spPr>
          <a:xfrm>
            <a:off x="7191830" y="4122058"/>
            <a:ext cx="1970314" cy="3418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>
            <a:spLocks noGrp="1"/>
          </p:cNvSpPr>
          <p:nvPr>
            <p:ph type="pic" idx="4"/>
          </p:nvPr>
        </p:nvSpPr>
        <p:spPr>
          <a:xfrm>
            <a:off x="9585550" y="3287487"/>
            <a:ext cx="1970314" cy="3418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35"/>
          <p:cNvSpPr/>
          <p:nvPr/>
        </p:nvSpPr>
        <p:spPr>
          <a:xfrm>
            <a:off x="571500" y="2968172"/>
            <a:ext cx="1037771" cy="1037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36"/>
          <p:cNvSpPr>
            <a:spLocks noGrp="1"/>
          </p:cNvSpPr>
          <p:nvPr>
            <p:ph type="pic" idx="2"/>
          </p:nvPr>
        </p:nvSpPr>
        <p:spPr>
          <a:xfrm>
            <a:off x="2206171" y="1219201"/>
            <a:ext cx="3889829" cy="22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7" name="Google Shape;177;p36"/>
          <p:cNvSpPr>
            <a:spLocks noGrp="1"/>
          </p:cNvSpPr>
          <p:nvPr>
            <p:ph type="pic" idx="3"/>
          </p:nvPr>
        </p:nvSpPr>
        <p:spPr>
          <a:xfrm>
            <a:off x="6781800" y="1219201"/>
            <a:ext cx="3889829" cy="22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2"/>
          </p:nvPr>
        </p:nvSpPr>
        <p:spPr>
          <a:xfrm>
            <a:off x="4595586" y="0"/>
            <a:ext cx="7596415" cy="68681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37"/>
          <p:cNvSpPr>
            <a:spLocks noGrp="1"/>
          </p:cNvSpPr>
          <p:nvPr>
            <p:ph type="pic" idx="2"/>
          </p:nvPr>
        </p:nvSpPr>
        <p:spPr>
          <a:xfrm>
            <a:off x="3806331" y="1219201"/>
            <a:ext cx="4579338" cy="50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8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38"/>
          <p:cNvSpPr>
            <a:spLocks noGrp="1"/>
          </p:cNvSpPr>
          <p:nvPr>
            <p:ph type="pic" idx="2"/>
          </p:nvPr>
        </p:nvSpPr>
        <p:spPr>
          <a:xfrm>
            <a:off x="4595585" y="-1"/>
            <a:ext cx="7596415" cy="68580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39"/>
          <p:cNvSpPr>
            <a:spLocks noGrp="1"/>
          </p:cNvSpPr>
          <p:nvPr>
            <p:ph type="pic" idx="2"/>
          </p:nvPr>
        </p:nvSpPr>
        <p:spPr>
          <a:xfrm>
            <a:off x="2209800" y="3429000"/>
            <a:ext cx="3886200" cy="28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>
            <a:spLocks noGrp="1"/>
          </p:cNvSpPr>
          <p:nvPr>
            <p:ph type="pic" idx="2"/>
          </p:nvPr>
        </p:nvSpPr>
        <p:spPr>
          <a:xfrm>
            <a:off x="2206170" y="3429002"/>
            <a:ext cx="3889192" cy="34289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1"/>
          <p:cNvSpPr>
            <a:spLocks noGrp="1"/>
          </p:cNvSpPr>
          <p:nvPr>
            <p:ph type="pic" idx="2"/>
          </p:nvPr>
        </p:nvSpPr>
        <p:spPr>
          <a:xfrm>
            <a:off x="2206170" y="3429002"/>
            <a:ext cx="3889192" cy="34289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6" name="Google Shape;196;p41"/>
          <p:cNvSpPr>
            <a:spLocks noGrp="1"/>
          </p:cNvSpPr>
          <p:nvPr>
            <p:ph type="pic" idx="3"/>
          </p:nvPr>
        </p:nvSpPr>
        <p:spPr>
          <a:xfrm>
            <a:off x="6096002" y="0"/>
            <a:ext cx="609599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2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42"/>
          <p:cNvSpPr>
            <a:spLocks noGrp="1"/>
          </p:cNvSpPr>
          <p:nvPr>
            <p:ph type="pic" idx="2"/>
          </p:nvPr>
        </p:nvSpPr>
        <p:spPr>
          <a:xfrm>
            <a:off x="2223260" y="0"/>
            <a:ext cx="9397240" cy="55578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3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43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5279570" y="571499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4" name="Google Shape;204;p43"/>
          <p:cNvSpPr>
            <a:spLocks noGrp="1"/>
          </p:cNvSpPr>
          <p:nvPr>
            <p:ph type="pic" idx="3"/>
          </p:nvPr>
        </p:nvSpPr>
        <p:spPr>
          <a:xfrm>
            <a:off x="4435929" y="2473451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5" name="Google Shape;205;p43"/>
          <p:cNvSpPr>
            <a:spLocks noGrp="1"/>
          </p:cNvSpPr>
          <p:nvPr>
            <p:ph type="pic" idx="4"/>
          </p:nvPr>
        </p:nvSpPr>
        <p:spPr>
          <a:xfrm>
            <a:off x="3588968" y="4375403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4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44"/>
          <p:cNvSpPr>
            <a:spLocks noGrp="1"/>
          </p:cNvSpPr>
          <p:nvPr>
            <p:ph type="pic" idx="2"/>
          </p:nvPr>
        </p:nvSpPr>
        <p:spPr>
          <a:xfrm>
            <a:off x="2206171" y="0"/>
            <a:ext cx="998582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5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45"/>
          <p:cNvSpPr>
            <a:spLocks noGrp="1"/>
          </p:cNvSpPr>
          <p:nvPr>
            <p:ph type="pic" idx="2"/>
          </p:nvPr>
        </p:nvSpPr>
        <p:spPr>
          <a:xfrm>
            <a:off x="2209800" y="-1"/>
            <a:ext cx="5943599" cy="4593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2" name="Google Shape;212;p45"/>
          <p:cNvSpPr>
            <a:spLocks noGrp="1"/>
          </p:cNvSpPr>
          <p:nvPr>
            <p:ph type="pic" idx="3"/>
          </p:nvPr>
        </p:nvSpPr>
        <p:spPr>
          <a:xfrm>
            <a:off x="5370287" y="3425370"/>
            <a:ext cx="6821714" cy="34326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6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46"/>
          <p:cNvSpPr>
            <a:spLocks noGrp="1"/>
          </p:cNvSpPr>
          <p:nvPr>
            <p:ph type="pic" idx="2"/>
          </p:nvPr>
        </p:nvSpPr>
        <p:spPr>
          <a:xfrm>
            <a:off x="2209799" y="1629229"/>
            <a:ext cx="2538186" cy="253818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6" name="Google Shape;216;p46"/>
          <p:cNvSpPr>
            <a:spLocks noGrp="1"/>
          </p:cNvSpPr>
          <p:nvPr>
            <p:ph type="pic" idx="3"/>
          </p:nvPr>
        </p:nvSpPr>
        <p:spPr>
          <a:xfrm>
            <a:off x="5126264" y="1629229"/>
            <a:ext cx="2538186" cy="253818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7" name="Google Shape;217;p46"/>
          <p:cNvSpPr>
            <a:spLocks noGrp="1"/>
          </p:cNvSpPr>
          <p:nvPr>
            <p:ph type="pic" idx="4"/>
          </p:nvPr>
        </p:nvSpPr>
        <p:spPr>
          <a:xfrm>
            <a:off x="8042729" y="1629229"/>
            <a:ext cx="2538186" cy="253818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5747658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7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47"/>
          <p:cNvSpPr>
            <a:spLocks noGrp="1"/>
          </p:cNvSpPr>
          <p:nvPr>
            <p:ph type="pic" idx="2"/>
          </p:nvPr>
        </p:nvSpPr>
        <p:spPr>
          <a:xfrm>
            <a:off x="2206171" y="2000250"/>
            <a:ext cx="9414329" cy="28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1" name="Google Shape;221;p47"/>
          <p:cNvSpPr>
            <a:spLocks noGrp="1"/>
          </p:cNvSpPr>
          <p:nvPr>
            <p:ph type="pic" idx="3"/>
          </p:nvPr>
        </p:nvSpPr>
        <p:spPr>
          <a:xfrm>
            <a:off x="7041161" y="1219200"/>
            <a:ext cx="4579339" cy="50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2" name="Google Shape;222;p47"/>
          <p:cNvSpPr txBox="1">
            <a:spLocks noGrp="1"/>
          </p:cNvSpPr>
          <p:nvPr>
            <p:ph type="title"/>
          </p:nvPr>
        </p:nvSpPr>
        <p:spPr>
          <a:xfrm>
            <a:off x="2982685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8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" name="Google Shape;225;p48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8"/>
          <p:cNvSpPr>
            <a:spLocks noGrp="1"/>
          </p:cNvSpPr>
          <p:nvPr>
            <p:ph type="pic" idx="2"/>
          </p:nvPr>
        </p:nvSpPr>
        <p:spPr>
          <a:xfrm>
            <a:off x="5652892" y="4093720"/>
            <a:ext cx="2605737" cy="21927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7" name="Google Shape;227;p48"/>
          <p:cNvSpPr>
            <a:spLocks noGrp="1"/>
          </p:cNvSpPr>
          <p:nvPr>
            <p:ph type="pic" idx="3"/>
          </p:nvPr>
        </p:nvSpPr>
        <p:spPr>
          <a:xfrm>
            <a:off x="8113063" y="-3506"/>
            <a:ext cx="4078937" cy="34325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8" name="Google Shape;228;p48"/>
          <p:cNvSpPr>
            <a:spLocks noGrp="1"/>
          </p:cNvSpPr>
          <p:nvPr>
            <p:ph type="pic" idx="4"/>
          </p:nvPr>
        </p:nvSpPr>
        <p:spPr>
          <a:xfrm>
            <a:off x="4602843" y="1219200"/>
            <a:ext cx="3104244" cy="34350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9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1" name="Google Shape;231;p49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9"/>
          <p:cNvSpPr>
            <a:spLocks noGrp="1"/>
          </p:cNvSpPr>
          <p:nvPr>
            <p:ph type="pic" idx="2"/>
          </p:nvPr>
        </p:nvSpPr>
        <p:spPr>
          <a:xfrm>
            <a:off x="5279570" y="571499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49"/>
          <p:cNvSpPr>
            <a:spLocks noGrp="1"/>
          </p:cNvSpPr>
          <p:nvPr>
            <p:ph type="pic" idx="3"/>
          </p:nvPr>
        </p:nvSpPr>
        <p:spPr>
          <a:xfrm>
            <a:off x="3741368" y="2473451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49"/>
          <p:cNvSpPr>
            <a:spLocks noGrp="1"/>
          </p:cNvSpPr>
          <p:nvPr>
            <p:ph type="pic" idx="4"/>
          </p:nvPr>
        </p:nvSpPr>
        <p:spPr>
          <a:xfrm>
            <a:off x="4735596" y="4375403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49"/>
          <p:cNvSpPr>
            <a:spLocks noGrp="1"/>
          </p:cNvSpPr>
          <p:nvPr>
            <p:ph type="pic" idx="5"/>
          </p:nvPr>
        </p:nvSpPr>
        <p:spPr>
          <a:xfrm>
            <a:off x="8665962" y="571499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6" name="Google Shape;236;p49"/>
          <p:cNvSpPr>
            <a:spLocks noGrp="1"/>
          </p:cNvSpPr>
          <p:nvPr>
            <p:ph type="pic" idx="6"/>
          </p:nvPr>
        </p:nvSpPr>
        <p:spPr>
          <a:xfrm>
            <a:off x="6876454" y="2473451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49"/>
          <p:cNvSpPr>
            <a:spLocks noGrp="1"/>
          </p:cNvSpPr>
          <p:nvPr>
            <p:ph type="pic" idx="7"/>
          </p:nvPr>
        </p:nvSpPr>
        <p:spPr>
          <a:xfrm>
            <a:off x="8255311" y="4375403"/>
            <a:ext cx="2366452" cy="1901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0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50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0"/>
          <p:cNvSpPr>
            <a:spLocks noGrp="1"/>
          </p:cNvSpPr>
          <p:nvPr>
            <p:ph type="pic" idx="2"/>
          </p:nvPr>
        </p:nvSpPr>
        <p:spPr>
          <a:xfrm>
            <a:off x="4493985" y="3751"/>
            <a:ext cx="4078937" cy="34325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50"/>
          <p:cNvSpPr>
            <a:spLocks noGrp="1"/>
          </p:cNvSpPr>
          <p:nvPr>
            <p:ph type="pic" idx="3"/>
          </p:nvPr>
        </p:nvSpPr>
        <p:spPr>
          <a:xfrm>
            <a:off x="2972011" y="3425494"/>
            <a:ext cx="4078937" cy="34325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1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" name="Google Shape;245;p51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1"/>
          <p:cNvSpPr>
            <a:spLocks noGrp="1"/>
          </p:cNvSpPr>
          <p:nvPr>
            <p:ph type="pic" idx="2"/>
          </p:nvPr>
        </p:nvSpPr>
        <p:spPr>
          <a:xfrm>
            <a:off x="4372428" y="0"/>
            <a:ext cx="2997200" cy="5067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7" name="Google Shape;247;p51"/>
          <p:cNvSpPr>
            <a:spLocks noGrp="1"/>
          </p:cNvSpPr>
          <p:nvPr>
            <p:ph type="pic" idx="3"/>
          </p:nvPr>
        </p:nvSpPr>
        <p:spPr>
          <a:xfrm>
            <a:off x="3365499" y="571500"/>
            <a:ext cx="2997200" cy="5067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8" name="Google Shape;248;p51"/>
          <p:cNvSpPr>
            <a:spLocks noGrp="1"/>
          </p:cNvSpPr>
          <p:nvPr>
            <p:ph type="pic" idx="4"/>
          </p:nvPr>
        </p:nvSpPr>
        <p:spPr>
          <a:xfrm>
            <a:off x="4325256" y="1790366"/>
            <a:ext cx="2997200" cy="5067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2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52"/>
          <p:cNvSpPr>
            <a:spLocks noGrp="1"/>
          </p:cNvSpPr>
          <p:nvPr>
            <p:ph type="pic" idx="2"/>
          </p:nvPr>
        </p:nvSpPr>
        <p:spPr>
          <a:xfrm>
            <a:off x="4845930" y="1228332"/>
            <a:ext cx="7346070" cy="50581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3_Title Slide">
  <p:cSld name="23_Title Slid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6"/>
          <p:cNvSpPr>
            <a:spLocks noGrp="1"/>
          </p:cNvSpPr>
          <p:nvPr>
            <p:ph type="pic" idx="2"/>
          </p:nvPr>
        </p:nvSpPr>
        <p:spPr>
          <a:xfrm>
            <a:off x="9700086" y="1216040"/>
            <a:ext cx="2491914" cy="5641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2452914" cy="22924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>
            <a:spLocks noGrp="1"/>
          </p:cNvSpPr>
          <p:nvPr>
            <p:ph type="pic" idx="3"/>
          </p:nvPr>
        </p:nvSpPr>
        <p:spPr>
          <a:xfrm>
            <a:off x="6096001" y="2287548"/>
            <a:ext cx="2452914" cy="22852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>
            <a:spLocks noGrp="1"/>
          </p:cNvSpPr>
          <p:nvPr>
            <p:ph type="pic" idx="4"/>
          </p:nvPr>
        </p:nvSpPr>
        <p:spPr>
          <a:xfrm>
            <a:off x="6096000" y="4572774"/>
            <a:ext cx="2452914" cy="22852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>
            <a:spLocks noGrp="1"/>
          </p:cNvSpPr>
          <p:nvPr>
            <p:ph type="pic" idx="2"/>
          </p:nvPr>
        </p:nvSpPr>
        <p:spPr>
          <a:xfrm>
            <a:off x="7431314" y="571500"/>
            <a:ext cx="4189185" cy="571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>
            <a:spLocks noGrp="1"/>
          </p:cNvSpPr>
          <p:nvPr>
            <p:ph type="pic" idx="2"/>
          </p:nvPr>
        </p:nvSpPr>
        <p:spPr>
          <a:xfrm>
            <a:off x="9791700" y="1600200"/>
            <a:ext cx="18288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>
            <a:spLocks noGrp="1"/>
          </p:cNvSpPr>
          <p:nvPr>
            <p:ph type="pic" idx="3"/>
          </p:nvPr>
        </p:nvSpPr>
        <p:spPr>
          <a:xfrm>
            <a:off x="7962900" y="1600200"/>
            <a:ext cx="18288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>
            <a:spLocks noGrp="1"/>
          </p:cNvSpPr>
          <p:nvPr>
            <p:ph type="pic" idx="4"/>
          </p:nvPr>
        </p:nvSpPr>
        <p:spPr>
          <a:xfrm>
            <a:off x="6134100" y="1600200"/>
            <a:ext cx="18288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>
            <a:spLocks noGrp="1"/>
          </p:cNvSpPr>
          <p:nvPr>
            <p:ph type="pic" idx="5"/>
          </p:nvPr>
        </p:nvSpPr>
        <p:spPr>
          <a:xfrm>
            <a:off x="9791700" y="3429000"/>
            <a:ext cx="18288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6"/>
          </p:nvPr>
        </p:nvSpPr>
        <p:spPr>
          <a:xfrm>
            <a:off x="7962900" y="3429000"/>
            <a:ext cx="18288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>
            <a:spLocks noGrp="1"/>
          </p:cNvSpPr>
          <p:nvPr>
            <p:ph type="pic" idx="7"/>
          </p:nvPr>
        </p:nvSpPr>
        <p:spPr>
          <a:xfrm>
            <a:off x="6134100" y="3429000"/>
            <a:ext cx="18288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38898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>
            <a:spLocks noGrp="1"/>
          </p:cNvSpPr>
          <p:nvPr>
            <p:ph type="pic" idx="2"/>
          </p:nvPr>
        </p:nvSpPr>
        <p:spPr>
          <a:xfrm>
            <a:off x="5994400" y="-1"/>
            <a:ext cx="619760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45756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06171" y="1026738"/>
            <a:ext cx="9414329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11121577" y="6132407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/25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2206170" y="2514600"/>
            <a:ext cx="9414330" cy="311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0"/>
            <a:ext cx="100965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59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360">
          <p15:clr>
            <a:srgbClr val="F26B43"/>
          </p15:clr>
        </p15:guide>
        <p15:guide id="6" pos="7320">
          <p15:clr>
            <a:srgbClr val="F26B43"/>
          </p15:clr>
        </p15:guide>
        <p15:guide id="7" pos="3384">
          <p15:clr>
            <a:srgbClr val="F26B43"/>
          </p15:clr>
        </p15:guide>
        <p15:guide id="8" pos="4272">
          <p15:clr>
            <a:srgbClr val="F26B43"/>
          </p15:clr>
        </p15:guide>
        <p15:guide id="9">
          <p15:clr>
            <a:srgbClr val="F26B43"/>
          </p15:clr>
        </p15:guide>
        <p15:guide id="10" pos="7680">
          <p15:clr>
            <a:srgbClr val="F26B43"/>
          </p15:clr>
        </p15:guide>
        <p15:guide id="11" orient="horz">
          <p15:clr>
            <a:srgbClr val="F26B43"/>
          </p15:clr>
        </p15:guide>
        <p15:guide id="12" orient="horz" pos="4320">
          <p15:clr>
            <a:srgbClr val="F26B43"/>
          </p15:clr>
        </p15:guide>
        <p15:guide id="13" pos="1392">
          <p15:clr>
            <a:srgbClr val="F26B43"/>
          </p15:clr>
        </p15:guide>
        <p15:guide id="14" orient="horz" pos="7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595" r="24429"/>
          <a:stretch/>
        </p:blipFill>
        <p:spPr>
          <a:xfrm>
            <a:off x="571500" y="571500"/>
            <a:ext cx="4541274" cy="5715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60" name="Google Shape;260;p55"/>
          <p:cNvSpPr txBox="1">
            <a:spLocks noGrp="1"/>
          </p:cNvSpPr>
          <p:nvPr>
            <p:ph type="sldNum" idx="12"/>
          </p:nvPr>
        </p:nvSpPr>
        <p:spPr>
          <a:xfrm>
            <a:off x="11146904" y="6188408"/>
            <a:ext cx="527921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latin typeface="Montserrat"/>
                <a:ea typeface="Montserrat"/>
                <a:cs typeface="Montserrat"/>
                <a:sym typeface="Montserrat"/>
              </a:rPr>
              <a:t>1</a:t>
            </a:fld>
            <a:r>
              <a:rPr lang="ru-RU" dirty="0"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1100" b="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55"/>
          <p:cNvSpPr txBox="1">
            <a:spLocks noGrp="1"/>
          </p:cNvSpPr>
          <p:nvPr>
            <p:ph type="title"/>
          </p:nvPr>
        </p:nvSpPr>
        <p:spPr>
          <a:xfrm>
            <a:off x="5456904" y="1653049"/>
            <a:ext cx="6153788" cy="296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ru-RU" sz="4000" dirty="0"/>
              <a:t>МОДЕЛИРОВАНИЕ</a:t>
            </a:r>
            <a:br>
              <a:rPr lang="ru-RU" sz="4000" dirty="0"/>
            </a:br>
            <a:r>
              <a:rPr lang="ru-RU" b="1" dirty="0">
                <a:solidFill>
                  <a:schemeClr val="accent1"/>
                </a:solidFill>
              </a:rPr>
              <a:t>ТЕПЛОГО АСФАЛЬТА </a:t>
            </a:r>
            <a:br>
              <a:rPr lang="en-US" sz="4000" dirty="0"/>
            </a:br>
            <a:r>
              <a:rPr lang="ru-RU" sz="4000" dirty="0"/>
              <a:t>В ПРОГРАММНОЙ СРЕДЕ </a:t>
            </a:r>
            <a:r>
              <a:rPr lang="en-US" sz="4000" dirty="0"/>
              <a:t>ANSYS</a:t>
            </a:r>
            <a:endParaRPr sz="4000" dirty="0"/>
          </a:p>
        </p:txBody>
      </p:sp>
      <p:grpSp>
        <p:nvGrpSpPr>
          <p:cNvPr id="262" name="Google Shape;262;p55"/>
          <p:cNvGrpSpPr/>
          <p:nvPr/>
        </p:nvGrpSpPr>
        <p:grpSpPr>
          <a:xfrm>
            <a:off x="2325721" y="3019316"/>
            <a:ext cx="1032831" cy="822960"/>
            <a:chOff x="2871266" y="3019316"/>
            <a:chExt cx="1032831" cy="822960"/>
          </a:xfrm>
        </p:grpSpPr>
        <p:sp>
          <p:nvSpPr>
            <p:cNvPr id="263" name="Google Shape;263;p55"/>
            <p:cNvSpPr/>
            <p:nvPr/>
          </p:nvSpPr>
          <p:spPr>
            <a:xfrm>
              <a:off x="2871266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4" name="Google Shape;264;p55"/>
            <p:cNvSpPr/>
            <p:nvPr/>
          </p:nvSpPr>
          <p:spPr>
            <a:xfrm>
              <a:off x="3053299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5" name="Google Shape;265;p55"/>
            <p:cNvSpPr/>
            <p:nvPr/>
          </p:nvSpPr>
          <p:spPr>
            <a:xfrm>
              <a:off x="3235332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6" name="Google Shape;266;p55"/>
            <p:cNvSpPr/>
            <p:nvPr/>
          </p:nvSpPr>
          <p:spPr>
            <a:xfrm>
              <a:off x="3417366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7" name="Google Shape;267;p55"/>
          <p:cNvSpPr/>
          <p:nvPr/>
        </p:nvSpPr>
        <p:spPr>
          <a:xfrm>
            <a:off x="4869408" y="3019316"/>
            <a:ext cx="486731" cy="822960"/>
          </a:xfrm>
          <a:prstGeom prst="parallelogram">
            <a:avLst>
              <a:gd name="adj" fmla="val 7467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00F3C-9FF4-FA6F-6784-48B6219F80CB}"/>
              </a:ext>
            </a:extLst>
          </p:cNvPr>
          <p:cNvSpPr txBox="1"/>
          <p:nvPr/>
        </p:nvSpPr>
        <p:spPr>
          <a:xfrm>
            <a:off x="5456904" y="669592"/>
            <a:ext cx="61001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dk1"/>
                </a:solidFill>
                <a:latin typeface="Montserrat"/>
              </a:rPr>
              <a:t>САНКТ-ПЕТЕРБУРГСКИЙ ПОЛИТЕХНИЧЕСКИЙ УНИВЕРСИТЕТ ПЕТРА ВЕЛИКОГО</a:t>
            </a:r>
          </a:p>
          <a:p>
            <a:pPr algn="r"/>
            <a:r>
              <a:rPr lang="ru-RU" sz="1600" dirty="0">
                <a:solidFill>
                  <a:schemeClr val="dk1"/>
                </a:solidFill>
                <a:latin typeface="Montserrat"/>
              </a:rPr>
              <a:t>Физико-механический институт </a:t>
            </a:r>
            <a:endParaRPr lang="en-US" sz="16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9C872-8EA1-6182-645E-03807439B4D6}"/>
              </a:ext>
            </a:extLst>
          </p:cNvPr>
          <p:cNvSpPr txBox="1"/>
          <p:nvPr/>
        </p:nvSpPr>
        <p:spPr>
          <a:xfrm>
            <a:off x="4965291" y="4733065"/>
            <a:ext cx="6587614" cy="109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-52"/>
                <a:sym typeface="Tenor Sans"/>
              </a:rPr>
              <a:t>Студентка гр. 5030103/00101: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-52"/>
                <a:sym typeface="Tenor Sans"/>
              </a:rPr>
              <a:t>Еремеева Н. Ю. 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Montserrat" panose="00000500000000000000" pitchFamily="2" charset="-52"/>
              <a:sym typeface="Tenor Sans"/>
            </a:endParaRPr>
          </a:p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-52"/>
                <a:sym typeface="Tenor Sans"/>
              </a:rPr>
              <a:t>Научный руководитель: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-52"/>
                <a:sym typeface="Tenor Sans"/>
              </a:rPr>
              <a:t>Михайлова Н. В.</a:t>
            </a:r>
          </a:p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-52"/>
                <a:sym typeface="Tenor Sans"/>
              </a:rPr>
              <a:t>Консультант: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-52"/>
                <a:sym typeface="Tenor Sans"/>
              </a:rPr>
              <a:t>Васильева Д. Г.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8"/>
          <p:cNvSpPr txBox="1"/>
          <p:nvPr/>
        </p:nvSpPr>
        <p:spPr>
          <a:xfrm>
            <a:off x="1123227" y="1848897"/>
            <a:ext cx="5177090" cy="9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Геометрическая модель для вяжущего: битум(75%) и химическая добавка(25%)</a:t>
            </a:r>
            <a:endParaRPr sz="3200" dirty="0"/>
          </a:p>
        </p:txBody>
      </p:sp>
      <p:sp>
        <p:nvSpPr>
          <p:cNvPr id="536" name="Google Shape;536;p68"/>
          <p:cNvSpPr txBox="1">
            <a:spLocks noGrp="1"/>
          </p:cNvSpPr>
          <p:nvPr>
            <p:ph type="sldNum" idx="12"/>
          </p:nvPr>
        </p:nvSpPr>
        <p:spPr>
          <a:xfrm>
            <a:off x="11043272" y="6112751"/>
            <a:ext cx="753492" cy="2579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10</a:t>
            </a:fld>
            <a:r>
              <a:rPr lang="ru-RU" sz="1400" dirty="0"/>
              <a:t> </a:t>
            </a:r>
            <a:r>
              <a:rPr lang="ru-RU" dirty="0"/>
              <a:t>    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dirty="0"/>
          </a:p>
        </p:txBody>
      </p:sp>
      <p:sp>
        <p:nvSpPr>
          <p:cNvPr id="14" name="Google Shape;346;p59">
            <a:extLst>
              <a:ext uri="{FF2B5EF4-FFF2-40B4-BE49-F238E27FC236}">
                <a16:creationId xmlns:a16="http://schemas.microsoft.com/office/drawing/2014/main" id="{A1B15C77-53CF-4E99-BCD9-7DE80BDD30C3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68"/>
          <p:cNvSpPr txBox="1">
            <a:spLocks noGrp="1"/>
          </p:cNvSpPr>
          <p:nvPr>
            <p:ph type="title"/>
          </p:nvPr>
        </p:nvSpPr>
        <p:spPr>
          <a:xfrm>
            <a:off x="1418263" y="343831"/>
            <a:ext cx="5930832" cy="10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ru-RU" b="1" dirty="0"/>
              <a:t>ГЕОМЕТРИЧЕСКАЯ МОДЕЛЬ</a:t>
            </a:r>
            <a:endParaRPr dirty="0"/>
          </a:p>
        </p:txBody>
      </p:sp>
      <p:sp>
        <p:nvSpPr>
          <p:cNvPr id="19" name="Google Shape;529;p68">
            <a:extLst>
              <a:ext uri="{FF2B5EF4-FFF2-40B4-BE49-F238E27FC236}">
                <a16:creationId xmlns:a16="http://schemas.microsoft.com/office/drawing/2014/main" id="{310C8E23-C5DD-91FF-EEE8-F263356DDA11}"/>
              </a:ext>
            </a:extLst>
          </p:cNvPr>
          <p:cNvSpPr txBox="1"/>
          <p:nvPr/>
        </p:nvSpPr>
        <p:spPr>
          <a:xfrm>
            <a:off x="6300317" y="1848896"/>
            <a:ext cx="5496448" cy="9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Геометрическая модель: вяжущее(18%) и щебень(82%) (диапазон частиц 1,5 – 16,5мм)</a:t>
            </a:r>
            <a:endParaRPr sz="3200" dirty="0"/>
          </a:p>
        </p:txBody>
      </p:sp>
      <p:pic>
        <p:nvPicPr>
          <p:cNvPr id="2" name="Рисунок 1" descr="Изображение выглядит как куб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951CF5B-F499-86F8-5A58-B50573A70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047" y="2782373"/>
            <a:ext cx="3989451" cy="37421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40C545-7BF5-D043-9096-DFEC94866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987" y="2730376"/>
            <a:ext cx="3321107" cy="38461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8"/>
          <p:cNvSpPr txBox="1"/>
          <p:nvPr/>
        </p:nvSpPr>
        <p:spPr>
          <a:xfrm>
            <a:off x="1157182" y="1767187"/>
            <a:ext cx="4846981" cy="88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Геометрическая модель: песок(73%) и </a:t>
            </a:r>
          </a:p>
          <a:p>
            <a:pPr marL="0" marR="0" lvl="0" indent="0" algn="ctr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вяжущее(27%) </a:t>
            </a:r>
            <a:r>
              <a:rPr lang="ru-RU" sz="1600" dirty="0">
                <a:solidFill>
                  <a:schemeClr val="dk1"/>
                </a:solidFill>
                <a:latin typeface="Montserrat"/>
                <a:sym typeface="Montserrat"/>
              </a:rPr>
              <a:t>(диапазон частиц 0,25 – 2,5мм)</a:t>
            </a:r>
            <a:endParaRPr sz="16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536" name="Google Shape;536;p68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648856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11</a:t>
            </a:fld>
            <a:r>
              <a:rPr lang="ru-RU" dirty="0"/>
              <a:t>    </a:t>
            </a:r>
            <a:r>
              <a:rPr lang="ru-RU" sz="1200" b="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dirty="0"/>
          </a:p>
        </p:txBody>
      </p:sp>
      <p:sp>
        <p:nvSpPr>
          <p:cNvPr id="14" name="Google Shape;346;p59">
            <a:extLst>
              <a:ext uri="{FF2B5EF4-FFF2-40B4-BE49-F238E27FC236}">
                <a16:creationId xmlns:a16="http://schemas.microsoft.com/office/drawing/2014/main" id="{A1B15C77-53CF-4E99-BCD9-7DE80BDD30C3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68"/>
          <p:cNvSpPr txBox="1">
            <a:spLocks noGrp="1"/>
          </p:cNvSpPr>
          <p:nvPr>
            <p:ph type="title"/>
          </p:nvPr>
        </p:nvSpPr>
        <p:spPr>
          <a:xfrm>
            <a:off x="1418263" y="343831"/>
            <a:ext cx="5930832" cy="10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ru-RU" b="1" dirty="0"/>
              <a:t>ГЕОМЕТРИЧЕСКАЯ МОДЕЛЬ</a:t>
            </a:r>
            <a:endParaRPr dirty="0"/>
          </a:p>
        </p:txBody>
      </p:sp>
      <p:sp>
        <p:nvSpPr>
          <p:cNvPr id="19" name="Google Shape;529;p68">
            <a:extLst>
              <a:ext uri="{FF2B5EF4-FFF2-40B4-BE49-F238E27FC236}">
                <a16:creationId xmlns:a16="http://schemas.microsoft.com/office/drawing/2014/main" id="{310C8E23-C5DD-91FF-EEE8-F263356DDA11}"/>
              </a:ext>
            </a:extLst>
          </p:cNvPr>
          <p:cNvSpPr txBox="1"/>
          <p:nvPr/>
        </p:nvSpPr>
        <p:spPr>
          <a:xfrm>
            <a:off x="6096000" y="1707798"/>
            <a:ext cx="5695768" cy="88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Итоговая геометрическая модель: щебень</a:t>
            </a: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&amp;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вяжущее(62,5%)</a:t>
            </a: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песок</a:t>
            </a: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&amp;</a:t>
            </a: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вяжущее(37,5%)</a:t>
            </a:r>
            <a:endParaRPr sz="2800" dirty="0"/>
          </a:p>
        </p:txBody>
      </p:sp>
      <p:pic>
        <p:nvPicPr>
          <p:cNvPr id="2" name="Рисунок 1" descr="Изображение выглядит как круг, Детское искусство, искусство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7E09D8D-2AD8-6BE9-86BC-D5A8BE87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31" y="2647771"/>
            <a:ext cx="3723881" cy="3854741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уб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788BB5D9-C240-9425-0135-749D9F182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256" y="2563104"/>
            <a:ext cx="4114098" cy="39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8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8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658277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12</a:t>
            </a:fld>
            <a:r>
              <a:rPr lang="ru-RU" dirty="0"/>
              <a:t>    </a:t>
            </a:r>
            <a:r>
              <a:rPr lang="ru-RU" sz="1200" b="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1100" dirty="0"/>
          </a:p>
        </p:txBody>
      </p:sp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EE04AB84-6BB1-CB1D-922D-885E0977C435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58"/>
          <p:cNvSpPr txBox="1">
            <a:spLocks noGrp="1"/>
          </p:cNvSpPr>
          <p:nvPr>
            <p:ph type="title"/>
          </p:nvPr>
        </p:nvSpPr>
        <p:spPr>
          <a:xfrm>
            <a:off x="1158879" y="813091"/>
            <a:ext cx="11457526" cy="63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ru-RU" b="1" dirty="0"/>
              <a:t>СРАВНЕНИЕ С ТЕОРИЕЙ</a:t>
            </a:r>
            <a:endParaRPr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4050449-4009-B304-823D-C0D697AC4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460170"/>
              </p:ext>
            </p:extLst>
          </p:nvPr>
        </p:nvGraphicFramePr>
        <p:xfrm>
          <a:off x="1344073" y="1970828"/>
          <a:ext cx="10010690" cy="31047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02138">
                  <a:extLst>
                    <a:ext uri="{9D8B030D-6E8A-4147-A177-3AD203B41FA5}">
                      <a16:colId xmlns:a16="http://schemas.microsoft.com/office/drawing/2014/main" val="179843745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741054586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3632753416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2471820270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3316703386"/>
                    </a:ext>
                  </a:extLst>
                </a:gridCol>
              </a:tblGrid>
              <a:tr h="11797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Плотность, г/см</a:t>
                      </a:r>
                      <a:r>
                        <a:rPr lang="en-US" dirty="0">
                          <a:latin typeface="Montserrat" panose="00000500000000000000" pitchFamily="2" charset="-52"/>
                        </a:rPr>
                        <a:t>^3</a:t>
                      </a:r>
                      <a:endParaRPr lang="ru-RU" dirty="0">
                        <a:latin typeface="Montserrat" panose="00000500000000000000" pitchFamily="2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Коэффициент теплового расширения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ctr"/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^(-5), C^-1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Модуль Юнга, ГПа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Коэффициент Пуассона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924949"/>
                  </a:ext>
                </a:extLst>
              </a:tr>
              <a:tr h="962516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Теоретические значения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2,20 – 2,80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0,74 – 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1,70 – 8,60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0,16 – 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767507"/>
                  </a:ext>
                </a:extLst>
              </a:tr>
              <a:tr h="962516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Полученные значения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2,21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1,24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7,12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73413"/>
                  </a:ext>
                </a:extLst>
              </a:tr>
            </a:tbl>
          </a:graphicData>
        </a:graphic>
      </p:graphicFrame>
      <p:sp>
        <p:nvSpPr>
          <p:cNvPr id="4" name="Google Shape;529;p68">
            <a:extLst>
              <a:ext uri="{FF2B5EF4-FFF2-40B4-BE49-F238E27FC236}">
                <a16:creationId xmlns:a16="http://schemas.microsoft.com/office/drawing/2014/main" id="{D62E6B5D-6B40-0CE5-F455-CC6F43CE0FFD}"/>
              </a:ext>
            </a:extLst>
          </p:cNvPr>
          <p:cNvSpPr txBox="1"/>
          <p:nvPr/>
        </p:nvSpPr>
        <p:spPr>
          <a:xfrm>
            <a:off x="1951665" y="5264059"/>
            <a:ext cx="8288670" cy="88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Вывод: полученные свойства материала соответствуют  свойствам теплого асфальта.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157800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4F6836-1E79-9615-148E-B41E90D6CBB4}"/>
              </a:ext>
            </a:extLst>
          </p:cNvPr>
          <p:cNvSpPr/>
          <p:nvPr/>
        </p:nvSpPr>
        <p:spPr>
          <a:xfrm>
            <a:off x="96152" y="0"/>
            <a:ext cx="4493274" cy="684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" name="Рисунок 1" descr="Изображение выглядит как дизайн, электрони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37C65B8A-DD5C-FCE8-BF5D-768C840C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/>
          <a:stretch>
            <a:fillRect/>
          </a:stretch>
        </p:blipFill>
        <p:spPr bwMode="auto">
          <a:xfrm>
            <a:off x="600502" y="2175459"/>
            <a:ext cx="6064114" cy="313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4" name="Google Shape;544;p69"/>
          <p:cNvSpPr txBox="1">
            <a:spLocks noGrp="1"/>
          </p:cNvSpPr>
          <p:nvPr>
            <p:ph type="sldNum" idx="12"/>
          </p:nvPr>
        </p:nvSpPr>
        <p:spPr>
          <a:xfrm>
            <a:off x="11143805" y="6195741"/>
            <a:ext cx="597318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13</a:t>
            </a:fld>
            <a:r>
              <a:rPr lang="ru-RU" sz="1400" dirty="0"/>
              <a:t> </a:t>
            </a:r>
            <a:r>
              <a:rPr lang="ru-RU" dirty="0"/>
              <a:t>  </a:t>
            </a:r>
            <a:r>
              <a:rPr lang="ru-RU" sz="1200" b="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</p:txBody>
      </p:sp>
      <p:sp>
        <p:nvSpPr>
          <p:cNvPr id="546" name="Google Shape;546;p69"/>
          <p:cNvSpPr txBox="1"/>
          <p:nvPr/>
        </p:nvSpPr>
        <p:spPr>
          <a:xfrm>
            <a:off x="4507594" y="2607058"/>
            <a:ext cx="165732" cy="35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/>
                <a:sym typeface="Montserrat"/>
              </a:rPr>
              <a:t> 1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E43E2470-4ED1-33EB-E8AD-8E8CB53A7ED4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69"/>
          <p:cNvSpPr txBox="1">
            <a:spLocks noGrp="1"/>
          </p:cNvSpPr>
          <p:nvPr>
            <p:ph type="title"/>
          </p:nvPr>
        </p:nvSpPr>
        <p:spPr>
          <a:xfrm>
            <a:off x="1347561" y="374013"/>
            <a:ext cx="10609977" cy="117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ru-RU" sz="4000" b="1" dirty="0"/>
              <a:t>ЗАДАЧА С ИСПОЛЬЗОВАНИЕМ ПОЛУЧЕННЫХ СВОЙСТВ МАТЕРИАЛА</a:t>
            </a:r>
            <a:endParaRPr sz="40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33934C2-FB00-D004-15C3-47AC242B1750}"/>
              </a:ext>
            </a:extLst>
          </p:cNvPr>
          <p:cNvCxnSpPr>
            <a:cxnSpLocks/>
          </p:cNvCxnSpPr>
          <p:nvPr/>
        </p:nvCxnSpPr>
        <p:spPr>
          <a:xfrm flipH="1">
            <a:off x="3946394" y="2896594"/>
            <a:ext cx="553749" cy="3806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08A0348-6797-425E-622D-F85BBA911A60}"/>
              </a:ext>
            </a:extLst>
          </p:cNvPr>
          <p:cNvCxnSpPr>
            <a:cxnSpLocks/>
          </p:cNvCxnSpPr>
          <p:nvPr/>
        </p:nvCxnSpPr>
        <p:spPr>
          <a:xfrm flipV="1">
            <a:off x="4954666" y="3176333"/>
            <a:ext cx="745972" cy="456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Google Shape;546;p69">
            <a:extLst>
              <a:ext uri="{FF2B5EF4-FFF2-40B4-BE49-F238E27FC236}">
                <a16:creationId xmlns:a16="http://schemas.microsoft.com/office/drawing/2014/main" id="{13DA6A49-2BE1-1C33-7A2F-998F40076153}"/>
              </a:ext>
            </a:extLst>
          </p:cNvPr>
          <p:cNvSpPr txBox="1"/>
          <p:nvPr/>
        </p:nvSpPr>
        <p:spPr>
          <a:xfrm>
            <a:off x="5755175" y="2913528"/>
            <a:ext cx="165732" cy="35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/>
                <a:sym typeface="Montserrat"/>
              </a:rPr>
              <a:t>2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344F9D-C1B9-AD29-35EA-BE6BEB778B39}"/>
              </a:ext>
            </a:extLst>
          </p:cNvPr>
          <p:cNvSpPr txBox="1"/>
          <p:nvPr/>
        </p:nvSpPr>
        <p:spPr>
          <a:xfrm>
            <a:off x="6944098" y="3013116"/>
            <a:ext cx="5048503" cy="192360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ru-RU" sz="1700" b="1" dirty="0">
                <a:solidFill>
                  <a:schemeClr val="dk1"/>
                </a:solidFill>
                <a:latin typeface="Montserrat"/>
              </a:rPr>
              <a:t>Тело 1 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– упрощенная модель колеса автомобиля</a:t>
            </a:r>
          </a:p>
          <a:p>
            <a:r>
              <a:rPr lang="ru-RU" sz="1700" dirty="0">
                <a:solidFill>
                  <a:schemeClr val="dk1"/>
                </a:solidFill>
                <a:latin typeface="Montserrat"/>
              </a:rPr>
              <a:t>Материал: резина</a:t>
            </a:r>
          </a:p>
          <a:p>
            <a:endParaRPr lang="ru-RU" sz="1700" dirty="0">
              <a:solidFill>
                <a:schemeClr val="dk1"/>
              </a:solidFill>
              <a:latin typeface="Montserrat"/>
            </a:endParaRPr>
          </a:p>
          <a:p>
            <a:endParaRPr lang="ru-RU" sz="1700" dirty="0">
              <a:solidFill>
                <a:schemeClr val="dk1"/>
              </a:solidFill>
              <a:latin typeface="Montserrat"/>
            </a:endParaRPr>
          </a:p>
          <a:p>
            <a:endParaRPr lang="ru-RU" sz="1700" dirty="0">
              <a:solidFill>
                <a:schemeClr val="dk1"/>
              </a:solidFill>
              <a:latin typeface="Montserrat"/>
            </a:endParaRPr>
          </a:p>
          <a:p>
            <a:r>
              <a:rPr lang="ru-RU" sz="1700" b="1" dirty="0">
                <a:solidFill>
                  <a:schemeClr val="dk1"/>
                </a:solidFill>
                <a:latin typeface="Montserrat"/>
              </a:rPr>
              <a:t>Тело 2 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– модель слоя асфальта</a:t>
            </a:r>
          </a:p>
          <a:p>
            <a:r>
              <a:rPr lang="ru-RU" sz="1700" dirty="0">
                <a:solidFill>
                  <a:schemeClr val="dk1"/>
                </a:solidFill>
                <a:latin typeface="Montserrat"/>
              </a:rPr>
              <a:t>Материал: теплый асфальт</a:t>
            </a:r>
            <a:endParaRPr lang="ru-RU" sz="1700" dirty="0"/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B85DBBAF-3A17-C4DC-19CC-F23188581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191634"/>
              </p:ext>
            </p:extLst>
          </p:nvPr>
        </p:nvGraphicFramePr>
        <p:xfrm>
          <a:off x="7052570" y="4304092"/>
          <a:ext cx="4864259" cy="18916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84738">
                  <a:extLst>
                    <a:ext uri="{9D8B030D-6E8A-4147-A177-3AD203B41FA5}">
                      <a16:colId xmlns:a16="http://schemas.microsoft.com/office/drawing/2014/main" val="179843745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741054586"/>
                    </a:ext>
                  </a:extLst>
                </a:gridCol>
                <a:gridCol w="994786">
                  <a:extLst>
                    <a:ext uri="{9D8B030D-6E8A-4147-A177-3AD203B41FA5}">
                      <a16:colId xmlns:a16="http://schemas.microsoft.com/office/drawing/2014/main" val="2471820270"/>
                    </a:ext>
                  </a:extLst>
                </a:gridCol>
                <a:gridCol w="1498062">
                  <a:extLst>
                    <a:ext uri="{9D8B030D-6E8A-4147-A177-3AD203B41FA5}">
                      <a16:colId xmlns:a16="http://schemas.microsoft.com/office/drawing/2014/main" val="3316703386"/>
                    </a:ext>
                  </a:extLst>
                </a:gridCol>
              </a:tblGrid>
              <a:tr h="839444">
                <a:tc>
                  <a:txBody>
                    <a:bodyPr/>
                    <a:lstStyle/>
                    <a:p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Montserrat" panose="00000500000000000000" pitchFamily="2" charset="-52"/>
                        </a:rPr>
                        <a:t>Плотность, г/см</a:t>
                      </a:r>
                      <a:r>
                        <a:rPr lang="en-US" b="0" dirty="0">
                          <a:latin typeface="Montserrat" panose="00000500000000000000" pitchFamily="2" charset="-52"/>
                        </a:rPr>
                        <a:t>^3</a:t>
                      </a:r>
                      <a:endParaRPr lang="ru-RU" b="0" dirty="0">
                        <a:latin typeface="Montserrat" panose="00000500000000000000" pitchFamily="2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Montserrat" panose="00000500000000000000" pitchFamily="2" charset="-52"/>
                        </a:rPr>
                        <a:t>Модуль Юнга, ГПа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Montserrat" panose="00000500000000000000" pitchFamily="2" charset="-52"/>
                        </a:rPr>
                        <a:t>Коэффициент Пуассона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924949"/>
                  </a:ext>
                </a:extLst>
              </a:tr>
              <a:tr h="485030">
                <a:tc>
                  <a:txBody>
                    <a:bodyPr/>
                    <a:lstStyle/>
                    <a:p>
                      <a:r>
                        <a:rPr lang="ru-RU" sz="15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Резина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latin typeface="Montserrat" panose="00000500000000000000" pitchFamily="2" charset="-52"/>
                        </a:rPr>
                        <a:t>1,20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latin typeface="Montserrat" panose="00000500000000000000" pitchFamily="2" charset="-52"/>
                        </a:rPr>
                        <a:t>0,01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latin typeface="Montserrat" panose="00000500000000000000" pitchFamily="2" charset="-52"/>
                        </a:rPr>
                        <a:t>0,49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767507"/>
                  </a:ext>
                </a:extLst>
              </a:tr>
              <a:tr h="567169">
                <a:tc>
                  <a:txBody>
                    <a:bodyPr/>
                    <a:lstStyle/>
                    <a:p>
                      <a:r>
                        <a:rPr lang="ru-RU" sz="15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Теплый асфальт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latin typeface="Montserrat" panose="00000500000000000000" pitchFamily="2" charset="-52"/>
                        </a:rPr>
                        <a:t>2,21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latin typeface="Montserrat" panose="00000500000000000000" pitchFamily="2" charset="-52"/>
                        </a:rPr>
                        <a:t>7,12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latin typeface="Montserrat" panose="00000500000000000000" pitchFamily="2" charset="-52"/>
                        </a:rPr>
                        <a:t>0,23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7341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CDC201D-E16F-DB05-3A4C-FF547296B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462" y="5610132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9B1CE-4420-04B3-3E96-7DF0E43E4CD1}"/>
              </a:ext>
            </a:extLst>
          </p:cNvPr>
          <p:cNvSpPr txBox="1"/>
          <p:nvPr/>
        </p:nvSpPr>
        <p:spPr>
          <a:xfrm>
            <a:off x="220869" y="1720450"/>
            <a:ext cx="1177173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dk1"/>
                </a:solidFill>
                <a:latin typeface="Montserrat"/>
              </a:rPr>
              <a:t>Постановка задачи: 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Необходимо рассмотреть статическую задачу давления автомобиля на слой асфальта</a:t>
            </a:r>
          </a:p>
          <a:p>
            <a:endParaRPr lang="ru-RU" sz="1700" b="1" dirty="0">
              <a:solidFill>
                <a:schemeClr val="dk1"/>
              </a:solidFill>
              <a:latin typeface="Montserrat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33254E9B-295A-D0AA-1F50-E1229F70C202}"/>
              </a:ext>
            </a:extLst>
          </p:cNvPr>
          <p:cNvCxnSpPr>
            <a:cxnSpLocks/>
          </p:cNvCxnSpPr>
          <p:nvPr/>
        </p:nvCxnSpPr>
        <p:spPr>
          <a:xfrm>
            <a:off x="552848" y="3726781"/>
            <a:ext cx="4089194" cy="153490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A58A60BB-CC27-EF8B-B179-59DE8BB32EFE}"/>
              </a:ext>
            </a:extLst>
          </p:cNvPr>
          <p:cNvCxnSpPr>
            <a:cxnSpLocks/>
          </p:cNvCxnSpPr>
          <p:nvPr/>
        </p:nvCxnSpPr>
        <p:spPr>
          <a:xfrm rot="-120000">
            <a:off x="536943" y="3453955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5C6B9836-DCD6-02E1-4243-C508D7313F3E}"/>
              </a:ext>
            </a:extLst>
          </p:cNvPr>
          <p:cNvCxnSpPr>
            <a:cxnSpLocks/>
          </p:cNvCxnSpPr>
          <p:nvPr/>
        </p:nvCxnSpPr>
        <p:spPr>
          <a:xfrm flipV="1">
            <a:off x="535466" y="2373243"/>
            <a:ext cx="1800342" cy="99215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3AB13FD0-F087-8BA2-5C17-24428B753907}"/>
              </a:ext>
            </a:extLst>
          </p:cNvPr>
          <p:cNvCxnSpPr>
            <a:cxnSpLocks/>
          </p:cNvCxnSpPr>
          <p:nvPr/>
        </p:nvCxnSpPr>
        <p:spPr>
          <a:xfrm>
            <a:off x="3059767" y="2900998"/>
            <a:ext cx="15824" cy="79398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5A2EE963-691F-3EA7-DA88-4C574B18969E}"/>
              </a:ext>
            </a:extLst>
          </p:cNvPr>
          <p:cNvCxnSpPr>
            <a:cxnSpLocks/>
          </p:cNvCxnSpPr>
          <p:nvPr/>
        </p:nvCxnSpPr>
        <p:spPr>
          <a:xfrm flipV="1">
            <a:off x="3195780" y="2607058"/>
            <a:ext cx="819024" cy="1309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FC30CB0-0D0C-CB88-9C20-A56458CBF180}"/>
              </a:ext>
            </a:extLst>
          </p:cNvPr>
          <p:cNvCxnSpPr>
            <a:cxnSpLocks/>
          </p:cNvCxnSpPr>
          <p:nvPr/>
        </p:nvCxnSpPr>
        <p:spPr>
          <a:xfrm flipV="1">
            <a:off x="4483204" y="5142665"/>
            <a:ext cx="426606" cy="23803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C30A963-CDE5-2BEF-17E7-5B64348C9563}"/>
              </a:ext>
            </a:extLst>
          </p:cNvPr>
          <p:cNvCxnSpPr>
            <a:cxnSpLocks/>
          </p:cNvCxnSpPr>
          <p:nvPr/>
        </p:nvCxnSpPr>
        <p:spPr>
          <a:xfrm flipV="1">
            <a:off x="442487" y="3661829"/>
            <a:ext cx="229717" cy="1299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08F95C78-1320-A60A-F2D0-EFA752C2D576}"/>
              </a:ext>
            </a:extLst>
          </p:cNvPr>
          <p:cNvCxnSpPr>
            <a:cxnSpLocks/>
          </p:cNvCxnSpPr>
          <p:nvPr/>
        </p:nvCxnSpPr>
        <p:spPr>
          <a:xfrm flipV="1">
            <a:off x="183269" y="3426265"/>
            <a:ext cx="426606" cy="23803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85D87C77-3F16-576F-A306-62473B844BDC}"/>
              </a:ext>
            </a:extLst>
          </p:cNvPr>
          <p:cNvCxnSpPr/>
          <p:nvPr/>
        </p:nvCxnSpPr>
        <p:spPr>
          <a:xfrm flipH="1" flipV="1">
            <a:off x="2068513" y="2277283"/>
            <a:ext cx="441760" cy="17830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E75267B-6F4A-102E-A7D7-86DF273D980E}"/>
              </a:ext>
            </a:extLst>
          </p:cNvPr>
          <p:cNvCxnSpPr>
            <a:cxnSpLocks/>
          </p:cNvCxnSpPr>
          <p:nvPr/>
        </p:nvCxnSpPr>
        <p:spPr>
          <a:xfrm flipH="1" flipV="1">
            <a:off x="366847" y="3319608"/>
            <a:ext cx="318025" cy="10147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B3A3CA16-EE53-0680-9098-AB9DAAB37B7F}"/>
              </a:ext>
            </a:extLst>
          </p:cNvPr>
          <p:cNvCxnSpPr/>
          <p:nvPr/>
        </p:nvCxnSpPr>
        <p:spPr>
          <a:xfrm flipH="1">
            <a:off x="3043380" y="2912316"/>
            <a:ext cx="104943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B7CE0A6E-F7E0-2746-DE43-2A9007E0FC3B}"/>
              </a:ext>
            </a:extLst>
          </p:cNvPr>
          <p:cNvCxnSpPr/>
          <p:nvPr/>
        </p:nvCxnSpPr>
        <p:spPr>
          <a:xfrm flipH="1">
            <a:off x="3043380" y="3694981"/>
            <a:ext cx="104943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" name="Прямая соединительная линия 512">
            <a:extLst>
              <a:ext uri="{FF2B5EF4-FFF2-40B4-BE49-F238E27FC236}">
                <a16:creationId xmlns:a16="http://schemas.microsoft.com/office/drawing/2014/main" id="{5D18C3CD-26AF-F7BB-54FC-37B5EF4C2642}"/>
              </a:ext>
            </a:extLst>
          </p:cNvPr>
          <p:cNvCxnSpPr>
            <a:cxnSpLocks/>
          </p:cNvCxnSpPr>
          <p:nvPr/>
        </p:nvCxnSpPr>
        <p:spPr>
          <a:xfrm flipV="1">
            <a:off x="3196562" y="2552228"/>
            <a:ext cx="0" cy="417656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Прямая соединительная линия 513">
            <a:extLst>
              <a:ext uri="{FF2B5EF4-FFF2-40B4-BE49-F238E27FC236}">
                <a16:creationId xmlns:a16="http://schemas.microsoft.com/office/drawing/2014/main" id="{6F6CDCAB-C87E-B536-FEE1-2843FA379E9A}"/>
              </a:ext>
            </a:extLst>
          </p:cNvPr>
          <p:cNvCxnSpPr>
            <a:cxnSpLocks/>
          </p:cNvCxnSpPr>
          <p:nvPr/>
        </p:nvCxnSpPr>
        <p:spPr>
          <a:xfrm flipV="1">
            <a:off x="4007132" y="2552228"/>
            <a:ext cx="15345" cy="43942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TextBox 517">
            <a:extLst>
              <a:ext uri="{FF2B5EF4-FFF2-40B4-BE49-F238E27FC236}">
                <a16:creationId xmlns:a16="http://schemas.microsoft.com/office/drawing/2014/main" id="{C732920E-5335-5C4E-8374-C50367D0CAFE}"/>
              </a:ext>
            </a:extLst>
          </p:cNvPr>
          <p:cNvSpPr txBox="1"/>
          <p:nvPr/>
        </p:nvSpPr>
        <p:spPr>
          <a:xfrm>
            <a:off x="2126494" y="4365181"/>
            <a:ext cx="325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5FDFA15-43F0-6412-E724-816A7062958A}"/>
              </a:ext>
            </a:extLst>
          </p:cNvPr>
          <p:cNvSpPr txBox="1"/>
          <p:nvPr/>
        </p:nvSpPr>
        <p:spPr>
          <a:xfrm>
            <a:off x="1134122" y="2591542"/>
            <a:ext cx="325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b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C631566B-CA91-AAFE-3A7E-8E8C8362EA85}"/>
              </a:ext>
            </a:extLst>
          </p:cNvPr>
          <p:cNvSpPr txBox="1"/>
          <p:nvPr/>
        </p:nvSpPr>
        <p:spPr>
          <a:xfrm>
            <a:off x="231023" y="3445585"/>
            <a:ext cx="325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31B10C95-28AA-D426-7F02-AD428EB9C226}"/>
              </a:ext>
            </a:extLst>
          </p:cNvPr>
          <p:cNvSpPr txBox="1"/>
          <p:nvPr/>
        </p:nvSpPr>
        <p:spPr>
          <a:xfrm>
            <a:off x="2755052" y="3078917"/>
            <a:ext cx="325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h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35FD379B-3C95-D7F0-EBC0-C0FD7FD9D7C5}"/>
              </a:ext>
            </a:extLst>
          </p:cNvPr>
          <p:cNvSpPr txBox="1"/>
          <p:nvPr/>
        </p:nvSpPr>
        <p:spPr>
          <a:xfrm>
            <a:off x="3441624" y="2271376"/>
            <a:ext cx="325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D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5B0D3D3E-3A58-5994-0CFC-C627E644E6F9}"/>
              </a:ext>
            </a:extLst>
          </p:cNvPr>
          <p:cNvSpPr txBox="1"/>
          <p:nvPr/>
        </p:nvSpPr>
        <p:spPr>
          <a:xfrm>
            <a:off x="6913096" y="2342860"/>
            <a:ext cx="5143901" cy="877163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ru-RU" sz="1700" dirty="0">
                <a:solidFill>
                  <a:schemeClr val="dk1"/>
                </a:solidFill>
                <a:latin typeface="Montserrat"/>
              </a:rPr>
              <a:t>Тело 1:                              </a:t>
            </a:r>
            <a:r>
              <a:rPr lang="en-US" sz="1700" dirty="0">
                <a:solidFill>
                  <a:schemeClr val="dk1"/>
                </a:solidFill>
                <a:latin typeface="Montserrat"/>
              </a:rPr>
              <a:t>h = 0,65 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м,</a:t>
            </a:r>
            <a:r>
              <a:rPr lang="en-US" sz="1700" dirty="0">
                <a:solidFill>
                  <a:schemeClr val="dk1"/>
                </a:solidFill>
                <a:latin typeface="Montserrat"/>
              </a:rPr>
              <a:t> D = 0,3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 м    </a:t>
            </a:r>
          </a:p>
          <a:p>
            <a:endParaRPr lang="ru-RU" sz="1700" dirty="0">
              <a:solidFill>
                <a:schemeClr val="dk1"/>
              </a:solidFill>
              <a:latin typeface="Montserrat"/>
            </a:endParaRPr>
          </a:p>
          <a:p>
            <a:r>
              <a:rPr lang="ru-RU" sz="1700" dirty="0">
                <a:solidFill>
                  <a:schemeClr val="dk1"/>
                </a:solidFill>
                <a:latin typeface="Montserrat"/>
              </a:rPr>
              <a:t>Тело 2:                              </a:t>
            </a:r>
            <a:r>
              <a:rPr lang="en-US" sz="1700" dirty="0">
                <a:solidFill>
                  <a:schemeClr val="dk1"/>
                </a:solidFill>
                <a:latin typeface="Montserrat"/>
              </a:rPr>
              <a:t>a = 2 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м</a:t>
            </a:r>
            <a:r>
              <a:rPr lang="en-US" sz="1700" dirty="0">
                <a:solidFill>
                  <a:schemeClr val="dk1"/>
                </a:solidFill>
                <a:latin typeface="Montserrat"/>
              </a:rPr>
              <a:t>,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 </a:t>
            </a:r>
            <a:r>
              <a:rPr lang="en-US" sz="1700" dirty="0">
                <a:solidFill>
                  <a:schemeClr val="dk1"/>
                </a:solidFill>
                <a:latin typeface="Montserrat"/>
              </a:rPr>
              <a:t>b = 1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 м</a:t>
            </a:r>
            <a:r>
              <a:rPr lang="en-US" sz="1700" dirty="0">
                <a:solidFill>
                  <a:schemeClr val="dk1"/>
                </a:solidFill>
                <a:latin typeface="Montserrat"/>
              </a:rPr>
              <a:t>, c = 0,1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 м</a:t>
            </a:r>
            <a:endParaRPr lang="ru-RU" sz="1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19D5-0C38-AC5D-A703-B4AF2CF42F66}"/>
              </a:ext>
            </a:extLst>
          </p:cNvPr>
          <p:cNvSpPr txBox="1"/>
          <p:nvPr/>
        </p:nvSpPr>
        <p:spPr>
          <a:xfrm>
            <a:off x="186688" y="5417950"/>
            <a:ext cx="672145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chemeClr val="dk1"/>
                </a:solidFill>
                <a:latin typeface="Montserrat"/>
              </a:rPr>
              <a:t>Согласно ОДМ 218.2.062 от</a:t>
            </a:r>
            <a:r>
              <a:rPr lang="en-US" sz="1500" dirty="0">
                <a:solidFill>
                  <a:schemeClr val="dk1"/>
                </a:solidFill>
                <a:latin typeface="Montserrat"/>
              </a:rPr>
              <a:t> </a:t>
            </a:r>
            <a:r>
              <a:rPr lang="ru-RU" sz="1500" dirty="0">
                <a:solidFill>
                  <a:schemeClr val="dk1"/>
                </a:solidFill>
                <a:latin typeface="Montserrat"/>
              </a:rPr>
              <a:t>2015 года при проектировании дорожной одежды принимают схему нагружения конструкции колесом автомобиля в виде круговой площадки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760E764-76DB-98B2-CBDD-D6FD7ABE60E9}"/>
              </a:ext>
            </a:extLst>
          </p:cNvPr>
          <p:cNvSpPr/>
          <p:nvPr/>
        </p:nvSpPr>
        <p:spPr>
          <a:xfrm>
            <a:off x="234462" y="10886"/>
            <a:ext cx="4493274" cy="684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4" name="Google Shape;544;p69"/>
          <p:cNvSpPr txBox="1">
            <a:spLocks noGrp="1"/>
          </p:cNvSpPr>
          <p:nvPr>
            <p:ph type="sldNum" idx="12"/>
          </p:nvPr>
        </p:nvSpPr>
        <p:spPr>
          <a:xfrm>
            <a:off x="11034731" y="6112752"/>
            <a:ext cx="597318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14</a:t>
            </a:fld>
            <a:r>
              <a:rPr lang="ru-RU" sz="1400" dirty="0"/>
              <a:t> </a:t>
            </a:r>
            <a:r>
              <a:rPr lang="ru-RU" dirty="0"/>
              <a:t>  </a:t>
            </a:r>
            <a:r>
              <a:rPr lang="ru-RU" sz="1200" b="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/19 </a:t>
            </a:r>
            <a:endParaRPr dirty="0"/>
          </a:p>
        </p:txBody>
      </p:sp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E43E2470-4ED1-33EB-E8AD-8E8CB53A7ED4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69"/>
          <p:cNvSpPr txBox="1">
            <a:spLocks noGrp="1"/>
          </p:cNvSpPr>
          <p:nvPr>
            <p:ph type="title"/>
          </p:nvPr>
        </p:nvSpPr>
        <p:spPr>
          <a:xfrm>
            <a:off x="1347561" y="374013"/>
            <a:ext cx="10609977" cy="117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ru-RU" sz="4000" b="1" dirty="0"/>
              <a:t>РЕЗУЛЬТАТЫ</a:t>
            </a:r>
            <a:br>
              <a:rPr lang="ru-RU" sz="4000" b="1" dirty="0"/>
            </a:br>
            <a:r>
              <a:rPr lang="ru-RU" sz="4000" b="1" dirty="0"/>
              <a:t>ПЕРЕМЕЩЕНИЯ</a:t>
            </a:r>
            <a:endParaRPr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C201D-E16F-DB05-3A4C-FF547296B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462" y="5610132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Google Shape;544;p69">
            <a:extLst>
              <a:ext uri="{FF2B5EF4-FFF2-40B4-BE49-F238E27FC236}">
                <a16:creationId xmlns:a16="http://schemas.microsoft.com/office/drawing/2014/main" id="{DC063C44-07EB-EA0A-3A77-40B50A31F6A7}"/>
              </a:ext>
            </a:extLst>
          </p:cNvPr>
          <p:cNvSpPr txBox="1">
            <a:spLocks/>
          </p:cNvSpPr>
          <p:nvPr/>
        </p:nvSpPr>
        <p:spPr>
          <a:xfrm>
            <a:off x="11034731" y="6112752"/>
            <a:ext cx="597318" cy="227164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z="1400" smtClean="0"/>
              <a:pPr/>
              <a:t>14</a:t>
            </a:fld>
            <a:r>
              <a:rPr lang="en-US" sz="1400"/>
              <a:t> </a:t>
            </a:r>
            <a:r>
              <a:rPr lang="en-US"/>
              <a:t>  </a:t>
            </a:r>
            <a:r>
              <a:rPr lang="en-US" b="0"/>
              <a:t> </a:t>
            </a:r>
            <a:r>
              <a:rPr lang="en-US" sz="1100" b="0"/>
              <a:t>/17 </a:t>
            </a:r>
            <a:endParaRPr lang="en-US" dirty="0"/>
          </a:p>
        </p:txBody>
      </p:sp>
      <p:pic>
        <p:nvPicPr>
          <p:cNvPr id="11" name="Рисунок 10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C1FD4F8-BC3D-3239-AF7E-C1959DFC0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/>
          <a:stretch/>
        </p:blipFill>
        <p:spPr bwMode="auto">
          <a:xfrm>
            <a:off x="5130858" y="1865278"/>
            <a:ext cx="6573195" cy="327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Красочность, вода, синий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C05C69-67BC-F6D6-2CDA-7ADC5E538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9797" y="2777057"/>
            <a:ext cx="4429024" cy="24695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CC0465-410B-18F4-1197-B5C1091DF065}"/>
                  </a:ext>
                </a:extLst>
              </p:cNvPr>
              <p:cNvSpPr txBox="1"/>
              <p:nvPr/>
            </p:nvSpPr>
            <p:spPr>
              <a:xfrm>
                <a:off x="5370293" y="5302355"/>
                <a:ext cx="6094324" cy="668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700" dirty="0">
                    <a:solidFill>
                      <a:schemeClr val="dk1"/>
                    </a:solidFill>
                    <a:latin typeface="Montserrat"/>
                  </a:rPr>
                  <a:t>Максимальное значение по перемещениям слоя асфальта составило </a:t>
                </a:r>
                <a14:m>
                  <m:oMath xmlns:m="http://schemas.openxmlformats.org/officeDocument/2006/math">
                    <m:r>
                      <a:rPr lang="ru-RU" sz="20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ru-RU" sz="2000" b="1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2000" b="1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𝟒𝟔𝟒</m:t>
                    </m:r>
                    <m:r>
                      <a:rPr lang="ru-RU" sz="2000" b="1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ru-RU" sz="2000" b="1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1" i="0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sz="2000" b="1" i="0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2000" b="1" i="0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ru-RU" sz="1700" dirty="0">
                    <a:solidFill>
                      <a:schemeClr val="dk1"/>
                    </a:solidFill>
                    <a:latin typeface="Montserrat"/>
                  </a:rPr>
                  <a:t> </a:t>
                </a:r>
                <a:r>
                  <a:rPr lang="ru-RU" sz="1700" b="1" dirty="0">
                    <a:solidFill>
                      <a:schemeClr val="dk1"/>
                    </a:solidFill>
                    <a:latin typeface="Montserrat"/>
                  </a:rPr>
                  <a:t>м</a:t>
                </a:r>
                <a:r>
                  <a:rPr lang="ru-RU" sz="1700" dirty="0">
                    <a:solidFill>
                      <a:schemeClr val="dk1"/>
                    </a:solidFill>
                    <a:latin typeface="Montserrat"/>
                  </a:rPr>
                  <a:t>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CC0465-410B-18F4-1197-B5C1091DF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93" y="5302355"/>
                <a:ext cx="6094324" cy="668709"/>
              </a:xfrm>
              <a:prstGeom prst="rect">
                <a:avLst/>
              </a:prstGeom>
              <a:blipFill>
                <a:blip r:embed="rId5"/>
                <a:stretch>
                  <a:fillRect t="-2727" b="-109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2E1DEC-FB63-34A7-6539-0B59D498D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480" y="1797309"/>
            <a:ext cx="2033119" cy="44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0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9D8DDF-B422-E003-479D-8F730022C7AB}"/>
              </a:ext>
            </a:extLst>
          </p:cNvPr>
          <p:cNvSpPr/>
          <p:nvPr/>
        </p:nvSpPr>
        <p:spPr>
          <a:xfrm>
            <a:off x="234462" y="0"/>
            <a:ext cx="4493274" cy="684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4" name="Google Shape;544;p69"/>
          <p:cNvSpPr txBox="1">
            <a:spLocks noGrp="1"/>
          </p:cNvSpPr>
          <p:nvPr>
            <p:ph type="sldNum" idx="12"/>
          </p:nvPr>
        </p:nvSpPr>
        <p:spPr>
          <a:xfrm>
            <a:off x="11034731" y="6170003"/>
            <a:ext cx="597318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15</a:t>
            </a:fld>
            <a:r>
              <a:rPr lang="ru-RU" sz="1400" dirty="0"/>
              <a:t> </a:t>
            </a:r>
            <a:r>
              <a:rPr lang="ru-RU" dirty="0"/>
              <a:t>  </a:t>
            </a:r>
            <a:r>
              <a:rPr lang="ru-RU" sz="1200" b="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/19 </a:t>
            </a:r>
            <a:endParaRPr dirty="0"/>
          </a:p>
        </p:txBody>
      </p:sp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E43E2470-4ED1-33EB-E8AD-8E8CB53A7ED4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69"/>
          <p:cNvSpPr txBox="1">
            <a:spLocks noGrp="1"/>
          </p:cNvSpPr>
          <p:nvPr>
            <p:ph type="title"/>
          </p:nvPr>
        </p:nvSpPr>
        <p:spPr>
          <a:xfrm>
            <a:off x="1347561" y="374013"/>
            <a:ext cx="10609977" cy="117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ru-RU" sz="4000" b="1" dirty="0"/>
              <a:t>РЕЗУЛЬТАТЫ</a:t>
            </a:r>
            <a:br>
              <a:rPr lang="ru-RU" sz="4000" b="1" dirty="0"/>
            </a:br>
            <a:r>
              <a:rPr lang="ru-RU" sz="4000" b="1" dirty="0"/>
              <a:t>ЭКВИВАЛЕНТНЫЕ НАПРЯЖЕНИЯ</a:t>
            </a:r>
            <a:endParaRPr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C201D-E16F-DB05-3A4C-FF547296B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462" y="5610132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4BA8F6D-ECF6-E66D-A214-22D5F84846ED}"/>
              </a:ext>
            </a:extLst>
          </p:cNvPr>
          <p:cNvSpPr/>
          <p:nvPr/>
        </p:nvSpPr>
        <p:spPr>
          <a:xfrm>
            <a:off x="5086832" y="1542272"/>
            <a:ext cx="723482" cy="740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544;p69">
            <a:extLst>
              <a:ext uri="{FF2B5EF4-FFF2-40B4-BE49-F238E27FC236}">
                <a16:creationId xmlns:a16="http://schemas.microsoft.com/office/drawing/2014/main" id="{427EC66C-E113-C587-9B9A-8FB4D4CD8D55}"/>
              </a:ext>
            </a:extLst>
          </p:cNvPr>
          <p:cNvSpPr txBox="1">
            <a:spLocks/>
          </p:cNvSpPr>
          <p:nvPr/>
        </p:nvSpPr>
        <p:spPr>
          <a:xfrm>
            <a:off x="11034731" y="6170003"/>
            <a:ext cx="597318" cy="227164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z="1400" smtClean="0"/>
              <a:pPr/>
              <a:t>15</a:t>
            </a:fld>
            <a:r>
              <a:rPr lang="en-US" sz="1400"/>
              <a:t> </a:t>
            </a:r>
            <a:r>
              <a:rPr lang="en-US"/>
              <a:t>  </a:t>
            </a:r>
            <a:r>
              <a:rPr lang="en-US" b="0"/>
              <a:t> </a:t>
            </a:r>
            <a:r>
              <a:rPr lang="en-US" sz="1100" b="0"/>
              <a:t>/17 </a:t>
            </a:r>
            <a:endParaRPr lang="en-US" dirty="0"/>
          </a:p>
        </p:txBody>
      </p:sp>
      <p:pic>
        <p:nvPicPr>
          <p:cNvPr id="10" name="Рисунок 9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5E34CAE-D413-0D14-3417-067C47424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/>
          <a:stretch/>
        </p:blipFill>
        <p:spPr bwMode="auto">
          <a:xfrm>
            <a:off x="3971568" y="1912570"/>
            <a:ext cx="6674448" cy="2916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49BD77-557B-9028-673E-9673F65EAE76}"/>
              </a:ext>
            </a:extLst>
          </p:cNvPr>
          <p:cNvSpPr/>
          <p:nvPr/>
        </p:nvSpPr>
        <p:spPr>
          <a:xfrm>
            <a:off x="5086832" y="1542272"/>
            <a:ext cx="723482" cy="740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89C8CD-7CD7-A934-4C97-FD3D9EA3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6" r="87628" b="17496"/>
          <a:stretch/>
        </p:blipFill>
        <p:spPr bwMode="auto">
          <a:xfrm>
            <a:off x="679103" y="1782371"/>
            <a:ext cx="2409575" cy="37682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2370CB-07A1-19B8-DAF5-26EDF2086D84}"/>
              </a:ext>
            </a:extLst>
          </p:cNvPr>
          <p:cNvSpPr txBox="1"/>
          <p:nvPr/>
        </p:nvSpPr>
        <p:spPr>
          <a:xfrm>
            <a:off x="679103" y="5439620"/>
            <a:ext cx="1026242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dk1"/>
                </a:solidFill>
                <a:latin typeface="Montserrat"/>
              </a:rPr>
              <a:t>Согласно ОДМ 218.3.119</a:t>
            </a:r>
            <a:r>
              <a:rPr lang="en-US" sz="1700" dirty="0">
                <a:solidFill>
                  <a:schemeClr val="dk1"/>
                </a:solidFill>
                <a:latin typeface="Montserrat"/>
              </a:rPr>
              <a:t>, 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2019 при статическом нагружении для асфальтобетона предел прочности при сжатии составляет 33,5 МПа. Следовательно, </a:t>
            </a:r>
            <a:r>
              <a:rPr lang="ru-RU" sz="1700" b="1" dirty="0">
                <a:solidFill>
                  <a:schemeClr val="dk1"/>
                </a:solidFill>
                <a:latin typeface="Montserrat"/>
              </a:rPr>
              <a:t>значение предела прочности не превышено.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B35C1C-96BE-DAE9-6081-24EDFD680476}"/>
                  </a:ext>
                </a:extLst>
              </p:cNvPr>
              <p:cNvSpPr txBox="1"/>
              <p:nvPr/>
            </p:nvSpPr>
            <p:spPr>
              <a:xfrm>
                <a:off x="3161146" y="4937204"/>
                <a:ext cx="8351751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700" dirty="0">
                    <a:solidFill>
                      <a:schemeClr val="dk1"/>
                    </a:solidFill>
                    <a:latin typeface="Montserrat"/>
                  </a:rPr>
                  <a:t>Максимальные эквивалентные напряжения составили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ru-RU" sz="2000" b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ru-RU" sz="2000" b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20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ru-RU" sz="1700" b="1" dirty="0">
                    <a:solidFill>
                      <a:schemeClr val="dk1"/>
                    </a:solidFill>
                    <a:latin typeface="Montserrat"/>
                  </a:rPr>
                  <a:t> МПа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B35C1C-96BE-DAE9-6081-24EDFD680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146" y="4937204"/>
                <a:ext cx="8351751" cy="392993"/>
              </a:xfrm>
              <a:prstGeom prst="rect">
                <a:avLst/>
              </a:prstGeom>
              <a:blipFill>
                <a:blip r:embed="rId4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AED6C18-57F8-A248-D07E-928E2CB06540}"/>
              </a:ext>
            </a:extLst>
          </p:cNvPr>
          <p:cNvSpPr/>
          <p:nvPr/>
        </p:nvSpPr>
        <p:spPr>
          <a:xfrm>
            <a:off x="3687745" y="1912570"/>
            <a:ext cx="803868" cy="519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673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8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658277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16</a:t>
            </a:fld>
            <a:r>
              <a:rPr lang="ru-RU" dirty="0"/>
              <a:t>    </a:t>
            </a:r>
            <a:r>
              <a:rPr lang="ru-RU" sz="1200" b="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1100" dirty="0"/>
          </a:p>
        </p:txBody>
      </p:sp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EE04AB84-6BB1-CB1D-922D-885E0977C435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58"/>
          <p:cNvSpPr txBox="1">
            <a:spLocks noGrp="1"/>
          </p:cNvSpPr>
          <p:nvPr>
            <p:ph type="title"/>
          </p:nvPr>
        </p:nvSpPr>
        <p:spPr>
          <a:xfrm>
            <a:off x="1158879" y="813091"/>
            <a:ext cx="11457526" cy="63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ru-RU" b="1" dirty="0"/>
              <a:t>ЗАКЛЮЧЕНИЕ</a:t>
            </a:r>
            <a:endParaRPr dirty="0"/>
          </a:p>
        </p:txBody>
      </p:sp>
      <p:sp>
        <p:nvSpPr>
          <p:cNvPr id="4" name="Google Shape;529;p68">
            <a:extLst>
              <a:ext uri="{FF2B5EF4-FFF2-40B4-BE49-F238E27FC236}">
                <a16:creationId xmlns:a16="http://schemas.microsoft.com/office/drawing/2014/main" id="{D62E6B5D-6B40-0CE5-F455-CC6F43CE0FFD}"/>
              </a:ext>
            </a:extLst>
          </p:cNvPr>
          <p:cNvSpPr txBox="1"/>
          <p:nvPr/>
        </p:nvSpPr>
        <p:spPr>
          <a:xfrm>
            <a:off x="1158880" y="1853328"/>
            <a:ext cx="10575920" cy="4065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 panose="00000500000000000000" pitchFamily="2" charset="-52"/>
              <a:buChar char="▶"/>
            </a:pP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последующего создания модели была изучена теория и описаны особенности состава и структуры теплого асфальтобетона. 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 panose="00000500000000000000" pitchFamily="2" charset="-52"/>
              <a:buChar char="▶"/>
            </a:pP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несколько этапов была разработана геометрия модели теплого асфальта в модуле Ansys Material Designer. 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 panose="00000500000000000000" pitchFamily="2" charset="-52"/>
              <a:buChar char="▶"/>
            </a:pP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Были вычислены гомогенизированные свойства материала рассматриваемого состава. Полученный материал соответствует заявленным свойствам теплого асфальта.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 panose="00000500000000000000" pitchFamily="2" charset="-52"/>
              <a:buChar char="▶"/>
            </a:pPr>
            <a:r>
              <a:rPr lang="ru-RU" sz="17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Была поставлена задача с использованием полученных свойств материала, и рассчитано напряженно-деформированное состояние слоя асфальта. Полученные результаты подтверждают, что рассмотренный материал может быть рассмотрен в качестве материала дорожного покрытия.</a:t>
            </a:r>
          </a:p>
        </p:txBody>
      </p:sp>
    </p:spTree>
    <p:extLst>
      <p:ext uri="{BB962C8B-B14F-4D97-AF65-F5344CB8AC3E}">
        <p14:creationId xmlns:p14="http://schemas.microsoft.com/office/powerpoint/2010/main" val="256704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8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646085" cy="227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17</a:t>
            </a:fld>
            <a:r>
              <a:rPr lang="ru-RU" sz="1200" b="0" dirty="0"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/>
              <a:t>7</a:t>
            </a:r>
            <a:endParaRPr dirty="0"/>
          </a:p>
        </p:txBody>
      </p:sp>
      <p:sp>
        <p:nvSpPr>
          <p:cNvPr id="801" name="Google Shape;801;p78"/>
          <p:cNvSpPr txBox="1"/>
          <p:nvPr/>
        </p:nvSpPr>
        <p:spPr>
          <a:xfrm>
            <a:off x="2468691" y="2585588"/>
            <a:ext cx="7426218" cy="70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Montserrat"/>
              <a:buNone/>
            </a:pPr>
            <a:r>
              <a:rPr lang="ru-RU" sz="8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Спасибо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Montserrat"/>
              <a:buNone/>
            </a:pPr>
            <a:r>
              <a:rPr lang="ru-RU" sz="8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внимание </a:t>
            </a:r>
            <a:endParaRPr dirty="0"/>
          </a:p>
        </p:txBody>
      </p:sp>
      <p:grpSp>
        <p:nvGrpSpPr>
          <p:cNvPr id="3" name="Google Shape;262;p55">
            <a:extLst>
              <a:ext uri="{FF2B5EF4-FFF2-40B4-BE49-F238E27FC236}">
                <a16:creationId xmlns:a16="http://schemas.microsoft.com/office/drawing/2014/main" id="{2CD33DA4-FFA0-4DBD-BF13-1C6BF0CA7FD9}"/>
              </a:ext>
            </a:extLst>
          </p:cNvPr>
          <p:cNvGrpSpPr/>
          <p:nvPr/>
        </p:nvGrpSpPr>
        <p:grpSpPr>
          <a:xfrm>
            <a:off x="5705585" y="1303717"/>
            <a:ext cx="780829" cy="648965"/>
            <a:chOff x="2871266" y="3019316"/>
            <a:chExt cx="1032831" cy="822960"/>
          </a:xfrm>
        </p:grpSpPr>
        <p:sp>
          <p:nvSpPr>
            <p:cNvPr id="4" name="Google Shape;263;p55">
              <a:extLst>
                <a:ext uri="{FF2B5EF4-FFF2-40B4-BE49-F238E27FC236}">
                  <a16:creationId xmlns:a16="http://schemas.microsoft.com/office/drawing/2014/main" id="{CA10753C-4E1E-548A-9545-F4AD85408FE2}"/>
                </a:ext>
              </a:extLst>
            </p:cNvPr>
            <p:cNvSpPr/>
            <p:nvPr/>
          </p:nvSpPr>
          <p:spPr>
            <a:xfrm>
              <a:off x="2871266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" name="Google Shape;264;p55">
              <a:extLst>
                <a:ext uri="{FF2B5EF4-FFF2-40B4-BE49-F238E27FC236}">
                  <a16:creationId xmlns:a16="http://schemas.microsoft.com/office/drawing/2014/main" id="{A395CFA6-11C1-0DD9-D9DB-505B65D2D777}"/>
                </a:ext>
              </a:extLst>
            </p:cNvPr>
            <p:cNvSpPr/>
            <p:nvPr/>
          </p:nvSpPr>
          <p:spPr>
            <a:xfrm>
              <a:off x="3053299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" name="Google Shape;265;p55">
              <a:extLst>
                <a:ext uri="{FF2B5EF4-FFF2-40B4-BE49-F238E27FC236}">
                  <a16:creationId xmlns:a16="http://schemas.microsoft.com/office/drawing/2014/main" id="{7B354877-C262-3383-2225-A76377272A19}"/>
                </a:ext>
              </a:extLst>
            </p:cNvPr>
            <p:cNvSpPr/>
            <p:nvPr/>
          </p:nvSpPr>
          <p:spPr>
            <a:xfrm>
              <a:off x="3235332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" name="Google Shape;266;p55">
              <a:extLst>
                <a:ext uri="{FF2B5EF4-FFF2-40B4-BE49-F238E27FC236}">
                  <a16:creationId xmlns:a16="http://schemas.microsoft.com/office/drawing/2014/main" id="{6BF5C727-4D5F-1683-9591-6B230CCB0A24}"/>
                </a:ext>
              </a:extLst>
            </p:cNvPr>
            <p:cNvSpPr/>
            <p:nvPr/>
          </p:nvSpPr>
          <p:spPr>
            <a:xfrm>
              <a:off x="3417366" y="3019316"/>
              <a:ext cx="486731" cy="822960"/>
            </a:xfrm>
            <a:prstGeom prst="parallelogram">
              <a:avLst>
                <a:gd name="adj" fmla="val 74678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0798FE-AFAC-F297-3108-3248B126CFB6}"/>
              </a:ext>
            </a:extLst>
          </p:cNvPr>
          <p:cNvSpPr/>
          <p:nvPr/>
        </p:nvSpPr>
        <p:spPr>
          <a:xfrm>
            <a:off x="5111476" y="1581901"/>
            <a:ext cx="1969047" cy="457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6C89118-D619-B13B-1FD4-EE729918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Google Shape;272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9" r="8"/>
          <a:stretch/>
        </p:blipFill>
        <p:spPr>
          <a:xfrm>
            <a:off x="6910815" y="7787148"/>
            <a:ext cx="1989345" cy="93423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73" name="Google Shape;273;p5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3493E">
              <a:alpha val="82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56"/>
          <p:cNvSpPr/>
          <p:nvPr/>
        </p:nvSpPr>
        <p:spPr>
          <a:xfrm>
            <a:off x="6096000" y="-318138"/>
            <a:ext cx="1750785" cy="3747138"/>
          </a:xfrm>
          <a:prstGeom prst="parallelogram">
            <a:avLst>
              <a:gd name="adj" fmla="val 94801"/>
            </a:avLst>
          </a:prstGeom>
          <a:solidFill>
            <a:schemeClr val="lt1">
              <a:alpha val="1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62;p36">
            <a:extLst>
              <a:ext uri="{FF2B5EF4-FFF2-40B4-BE49-F238E27FC236}">
                <a16:creationId xmlns:a16="http://schemas.microsoft.com/office/drawing/2014/main" id="{49F183E8-6B52-978A-7EC6-82F8A4BE21DF}"/>
              </a:ext>
            </a:extLst>
          </p:cNvPr>
          <p:cNvSpPr txBox="1"/>
          <p:nvPr/>
        </p:nvSpPr>
        <p:spPr>
          <a:xfrm>
            <a:off x="1163157" y="4444955"/>
            <a:ext cx="10485501" cy="19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ru-RU" sz="1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sym typeface="Tenor Sans"/>
              </a:rPr>
              <a:t>Используя сведения о составе теплого асфальта, создать модель с использованием модуля </a:t>
            </a:r>
            <a:r>
              <a:rPr lang="en-US" sz="1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Ansys Material Designer </a:t>
            </a:r>
            <a:r>
              <a:rPr lang="ru-RU" sz="1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и получить гомогенизированные свойства</a:t>
            </a:r>
            <a:r>
              <a:rPr lang="ru-RU" sz="1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sym typeface="Tenor Sans"/>
              </a:rPr>
              <a:t> материала.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1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sym typeface="Tenor Sans"/>
              </a:rPr>
              <a:t>Калибровка модели материала.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1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Провести анализ применимости теплого асфальта путем оценки его статической прочности в условиях эксплуатации.</a:t>
            </a:r>
          </a:p>
        </p:txBody>
      </p:sp>
      <p:sp>
        <p:nvSpPr>
          <p:cNvPr id="11" name="Google Shape;664;p36">
            <a:extLst>
              <a:ext uri="{FF2B5EF4-FFF2-40B4-BE49-F238E27FC236}">
                <a16:creationId xmlns:a16="http://schemas.microsoft.com/office/drawing/2014/main" id="{A49D49AD-4D7F-26E9-18E6-EBA7FCDCA40D}"/>
              </a:ext>
            </a:extLst>
          </p:cNvPr>
          <p:cNvSpPr txBox="1"/>
          <p:nvPr/>
        </p:nvSpPr>
        <p:spPr>
          <a:xfrm>
            <a:off x="1443746" y="2894588"/>
            <a:ext cx="9706669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l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sym typeface="Tenor Sans"/>
              </a:rPr>
              <a:t>Исследование применимости теплого асфальта выбранного состава к использованию на автомобильных дорогах.</a:t>
            </a:r>
            <a:endParaRPr sz="1700" dirty="0">
              <a:solidFill>
                <a:schemeClr val="l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</p:txBody>
      </p:sp>
      <p:sp>
        <p:nvSpPr>
          <p:cNvPr id="12" name="Google Shape;664;p36">
            <a:extLst>
              <a:ext uri="{FF2B5EF4-FFF2-40B4-BE49-F238E27FC236}">
                <a16:creationId xmlns:a16="http://schemas.microsoft.com/office/drawing/2014/main" id="{9CAF23C7-F43D-B42A-1B3C-5AC79964AA6C}"/>
              </a:ext>
            </a:extLst>
          </p:cNvPr>
          <p:cNvSpPr txBox="1"/>
          <p:nvPr/>
        </p:nvSpPr>
        <p:spPr>
          <a:xfrm>
            <a:off x="1443747" y="2113374"/>
            <a:ext cx="3839042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sym typeface="Tenor Sans"/>
              </a:rPr>
              <a:t>Цель:</a:t>
            </a:r>
            <a:endParaRPr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</p:txBody>
      </p:sp>
      <p:sp>
        <p:nvSpPr>
          <p:cNvPr id="13" name="Google Shape;664;p36">
            <a:extLst>
              <a:ext uri="{FF2B5EF4-FFF2-40B4-BE49-F238E27FC236}">
                <a16:creationId xmlns:a16="http://schemas.microsoft.com/office/drawing/2014/main" id="{A6E79BA9-B714-A64A-0E55-3EA0D74D4B96}"/>
              </a:ext>
            </a:extLst>
          </p:cNvPr>
          <p:cNvSpPr txBox="1"/>
          <p:nvPr/>
        </p:nvSpPr>
        <p:spPr>
          <a:xfrm>
            <a:off x="1443746" y="3668463"/>
            <a:ext cx="3839042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958"/>
              </a:lnSpc>
            </a:pPr>
            <a:r>
              <a:rPr lang="ru-RU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sym typeface="Tenor Sans"/>
              </a:rPr>
              <a:t>Задачи:</a:t>
            </a:r>
            <a:endParaRPr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</p:txBody>
      </p:sp>
      <p:sp>
        <p:nvSpPr>
          <p:cNvPr id="15" name="Google Shape;346;p59">
            <a:extLst>
              <a:ext uri="{FF2B5EF4-FFF2-40B4-BE49-F238E27FC236}">
                <a16:creationId xmlns:a16="http://schemas.microsoft.com/office/drawing/2014/main" id="{78434F17-28E6-E865-0978-5A08721BCAB9}"/>
              </a:ext>
            </a:extLst>
          </p:cNvPr>
          <p:cNvSpPr/>
          <p:nvPr/>
        </p:nvSpPr>
        <p:spPr>
          <a:xfrm>
            <a:off x="943635" y="374984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>
              <a:alpha val="66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56"/>
          <p:cNvSpPr txBox="1"/>
          <p:nvPr/>
        </p:nvSpPr>
        <p:spPr>
          <a:xfrm>
            <a:off x="1163157" y="950651"/>
            <a:ext cx="574765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ru-RU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sym typeface="Montserrat"/>
              </a:rPr>
              <a:t>ЦЕЛИ И ЗАДАЧИ</a:t>
            </a:r>
            <a:endParaRPr sz="4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"/>
              <a:sym typeface="Montserrat"/>
            </a:endParaRPr>
          </a:p>
        </p:txBody>
      </p:sp>
      <p:sp>
        <p:nvSpPr>
          <p:cNvPr id="274" name="Google Shape;274;p56"/>
          <p:cNvSpPr txBox="1">
            <a:spLocks noGrp="1"/>
          </p:cNvSpPr>
          <p:nvPr>
            <p:ph type="sldNum" idx="12"/>
          </p:nvPr>
        </p:nvSpPr>
        <p:spPr>
          <a:xfrm>
            <a:off x="11294255" y="6209143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bg1"/>
                </a:solidFill>
              </a:rPr>
              <a:t>2</a:t>
            </a:fld>
            <a:r>
              <a:rPr lang="ru-RU" sz="1400" dirty="0">
                <a:solidFill>
                  <a:schemeClr val="bg1"/>
                </a:solidFill>
              </a:rPr>
              <a:t>  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1100" b="0" dirty="0">
                <a:solidFill>
                  <a:schemeClr val="bg1"/>
                </a:solidFill>
              </a:rPr>
              <a:t>/ 1</a:t>
            </a:r>
            <a:r>
              <a:rPr lang="en-US" sz="1100" b="0" dirty="0">
                <a:solidFill>
                  <a:schemeClr val="bg1"/>
                </a:solidFill>
              </a:rPr>
              <a:t>7</a:t>
            </a:r>
            <a:endParaRPr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9"/>
          <p:cNvSpPr txBox="1">
            <a:spLocks noGrp="1"/>
          </p:cNvSpPr>
          <p:nvPr>
            <p:ph type="sldNum" idx="12"/>
          </p:nvPr>
        </p:nvSpPr>
        <p:spPr>
          <a:xfrm>
            <a:off x="11043272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46" name="Google Shape;346;p59"/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59"/>
          <p:cNvSpPr txBox="1"/>
          <p:nvPr/>
        </p:nvSpPr>
        <p:spPr>
          <a:xfrm>
            <a:off x="1192353" y="2057152"/>
            <a:ext cx="7199293" cy="428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150" rIns="0" bIns="45700" anchor="t" anchorCtr="0">
            <a:noAutofit/>
          </a:bodyPr>
          <a:lstStyle/>
          <a:p>
            <a:pPr algn="l"/>
            <a:r>
              <a:rPr lang="ru-RU" sz="1900" b="1" dirty="0">
                <a:solidFill>
                  <a:schemeClr val="dk1"/>
                </a:solidFill>
                <a:latin typeface="Montserrat"/>
              </a:rPr>
              <a:t>Теплый асфальт </a:t>
            </a:r>
            <a:r>
              <a:rPr lang="ru-RU" sz="1900" dirty="0">
                <a:solidFill>
                  <a:schemeClr val="dk1"/>
                </a:solidFill>
                <a:latin typeface="Montserrat"/>
              </a:rPr>
              <a:t>изготавливается на основе маловязкого битума и требует укладки при температуре смеси от 40 до 80 °C, что сильно ниже температуры укладки горячего асфальта. Это позволяет снизить потребление энергии и производственные затраты.</a:t>
            </a:r>
          </a:p>
          <a:p>
            <a:pPr algn="l"/>
            <a:endParaRPr lang="ru-RU" sz="1900" dirty="0">
              <a:solidFill>
                <a:schemeClr val="dk1"/>
              </a:solidFill>
              <a:latin typeface="Montserrat"/>
            </a:endParaRPr>
          </a:p>
          <a:p>
            <a:pPr algn="l"/>
            <a:r>
              <a:rPr lang="ru-RU" sz="1900" dirty="0">
                <a:solidFill>
                  <a:schemeClr val="dk1"/>
                </a:solidFill>
                <a:latin typeface="Montserrat"/>
              </a:rPr>
              <a:t>Теплый асфальт интересен своим составом, в котором ключевую роль играют специальные химические добавки. Они позволяют снизить температуру производства и укладки асфальтобетонных смесей на 30 - 40 ⁰С. </a:t>
            </a:r>
          </a:p>
        </p:txBody>
      </p:sp>
      <p:pic>
        <p:nvPicPr>
          <p:cNvPr id="354" name="Google Shape;354;p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3434" r="33433"/>
          <a:stretch/>
        </p:blipFill>
        <p:spPr>
          <a:xfrm>
            <a:off x="9700086" y="1216040"/>
            <a:ext cx="2491914" cy="56419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" name="Google Shape;314;p58">
            <a:extLst>
              <a:ext uri="{FF2B5EF4-FFF2-40B4-BE49-F238E27FC236}">
                <a16:creationId xmlns:a16="http://schemas.microsoft.com/office/drawing/2014/main" id="{AAC7EC63-384E-BB17-6517-A7670A82873C}"/>
              </a:ext>
            </a:extLst>
          </p:cNvPr>
          <p:cNvSpPr txBox="1">
            <a:spLocks/>
          </p:cNvSpPr>
          <p:nvPr/>
        </p:nvSpPr>
        <p:spPr>
          <a:xfrm>
            <a:off x="1344691" y="301141"/>
            <a:ext cx="6403362" cy="13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dk1"/>
              </a:buClr>
              <a:buSzPts val="4400"/>
            </a:pPr>
            <a:r>
              <a:rPr lang="ru-RU" sz="4400" b="1" dirty="0">
                <a:solidFill>
                  <a:schemeClr val="dk1"/>
                </a:solidFill>
                <a:latin typeface="Montserrat"/>
                <a:sym typeface="Montserrat"/>
              </a:rPr>
              <a:t>ОБЪЕКТ И ПРЕДМЕТ ИССЛЕДОВАНИЯ</a:t>
            </a:r>
            <a:endParaRPr lang="en-US" sz="4400" b="1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FD90133-F9DE-4F0A-00E3-963D33EB7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3" r="27402" b="-1"/>
          <a:stretch/>
        </p:blipFill>
        <p:spPr bwMode="auto">
          <a:xfrm>
            <a:off x="8693190" y="-4270"/>
            <a:ext cx="3985365" cy="6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74;p56">
            <a:extLst>
              <a:ext uri="{FF2B5EF4-FFF2-40B4-BE49-F238E27FC236}">
                <a16:creationId xmlns:a16="http://schemas.microsoft.com/office/drawing/2014/main" id="{37C7E8F1-301A-1D3C-1FBE-DAA0DE05E1B1}"/>
              </a:ext>
            </a:extLst>
          </p:cNvPr>
          <p:cNvSpPr txBox="1">
            <a:spLocks/>
          </p:cNvSpPr>
          <p:nvPr/>
        </p:nvSpPr>
        <p:spPr>
          <a:xfrm>
            <a:off x="11391791" y="6258910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z="1400" smtClean="0">
                <a:solidFill>
                  <a:schemeClr val="bg1"/>
                </a:solidFill>
              </a:rPr>
              <a:pPr/>
              <a:t>3</a:t>
            </a:fld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100" b="0" dirty="0">
                <a:solidFill>
                  <a:schemeClr val="bg1"/>
                </a:solidFill>
              </a:rPr>
              <a:t>/ </a:t>
            </a:r>
            <a:r>
              <a:rPr lang="ru-RU" sz="1100" b="0" dirty="0">
                <a:solidFill>
                  <a:schemeClr val="bg1"/>
                </a:solidFill>
              </a:rPr>
              <a:t>1</a:t>
            </a:r>
            <a:r>
              <a:rPr lang="en-US" sz="1100" b="0" dirty="0">
                <a:solidFill>
                  <a:schemeClr val="bg1"/>
                </a:solidFill>
              </a:rPr>
              <a:t>7</a:t>
            </a:r>
            <a:endParaRPr lang="en-US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0"/>
          <p:cNvSpPr txBox="1">
            <a:spLocks noGrp="1"/>
          </p:cNvSpPr>
          <p:nvPr>
            <p:ph type="sldNum" idx="12"/>
          </p:nvPr>
        </p:nvSpPr>
        <p:spPr>
          <a:xfrm>
            <a:off x="11076523" y="6112752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63" name="Google Shape;363;p60"/>
          <p:cNvSpPr txBox="1"/>
          <p:nvPr/>
        </p:nvSpPr>
        <p:spPr>
          <a:xfrm>
            <a:off x="691381" y="2047103"/>
            <a:ext cx="8659888" cy="332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285750" indent="-285750" algn="l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dk1"/>
                </a:solidFill>
                <a:latin typeface="Montserrat"/>
              </a:rPr>
              <a:t>  Экологичность</a:t>
            </a:r>
          </a:p>
          <a:p>
            <a:pPr marL="285750" indent="-285750" algn="l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dk1"/>
                </a:solidFill>
                <a:latin typeface="Montserrat"/>
              </a:rPr>
              <a:t>  Экономичность</a:t>
            </a:r>
          </a:p>
          <a:p>
            <a:pPr marL="285750" indent="-285750" algn="l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dk1"/>
                </a:solidFill>
                <a:latin typeface="Montserrat"/>
              </a:rPr>
              <a:t>  Увеличение срока службы дорожного покрытия</a:t>
            </a:r>
          </a:p>
          <a:p>
            <a:pPr marL="285750" indent="-285750" algn="l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dk1"/>
                </a:solidFill>
                <a:latin typeface="Montserrat"/>
              </a:rPr>
              <a:t>  Улучшение условий труда на асфальтовых заводах</a:t>
            </a:r>
          </a:p>
          <a:p>
            <a:pPr marL="285750" indent="-285750" algn="l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dk1"/>
                </a:solidFill>
                <a:latin typeface="Montserrat"/>
              </a:rPr>
              <a:t>  Возможность затраты большого количества времени на транспортировку, укладку и уплотнение асфальтобетонных смесей</a:t>
            </a:r>
          </a:p>
          <a:p>
            <a:pPr marL="285750" indent="-285750" algn="l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dk1"/>
                </a:solidFill>
                <a:latin typeface="Montserrat"/>
              </a:rPr>
              <a:t>  Высокие прочностные характеристики полученного покрытия</a:t>
            </a:r>
            <a:endParaRPr sz="2400" dirty="0"/>
          </a:p>
        </p:txBody>
      </p:sp>
      <p:pic>
        <p:nvPicPr>
          <p:cNvPr id="373" name="Google Shape;373;p6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334" r="14335"/>
          <a:stretch/>
        </p:blipFill>
        <p:spPr>
          <a:xfrm>
            <a:off x="9739087" y="-900"/>
            <a:ext cx="2452914" cy="229248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74" name="Google Shape;374;p6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4112" r="14112"/>
          <a:stretch/>
        </p:blipFill>
        <p:spPr>
          <a:xfrm>
            <a:off x="9739087" y="2286648"/>
            <a:ext cx="2452914" cy="228522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" name="Google Shape;274;p56">
            <a:extLst>
              <a:ext uri="{FF2B5EF4-FFF2-40B4-BE49-F238E27FC236}">
                <a16:creationId xmlns:a16="http://schemas.microsoft.com/office/drawing/2014/main" id="{61EF0763-5E85-80EE-94B1-B6D5C207802F}"/>
              </a:ext>
            </a:extLst>
          </p:cNvPr>
          <p:cNvSpPr txBox="1">
            <a:spLocks/>
          </p:cNvSpPr>
          <p:nvPr/>
        </p:nvSpPr>
        <p:spPr>
          <a:xfrm>
            <a:off x="11391791" y="6258910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z="1400" smtClean="0">
                <a:solidFill>
                  <a:schemeClr val="bg1"/>
                </a:solidFill>
              </a:rPr>
              <a:pPr/>
              <a:t>4</a:t>
            </a:fld>
            <a:r>
              <a:rPr lang="en-US" sz="1400">
                <a:solidFill>
                  <a:schemeClr val="bg1"/>
                </a:solidFill>
              </a:rPr>
              <a:t>  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1100" b="0">
                <a:solidFill>
                  <a:schemeClr val="bg1"/>
                </a:solidFill>
              </a:rPr>
              <a:t>/ 25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Google Shape;346;p59">
            <a:extLst>
              <a:ext uri="{FF2B5EF4-FFF2-40B4-BE49-F238E27FC236}">
                <a16:creationId xmlns:a16="http://schemas.microsoft.com/office/drawing/2014/main" id="{56F4F6B9-FBC0-C18A-E4DA-AC5A93D74C21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60"/>
          <p:cNvSpPr txBox="1">
            <a:spLocks noGrp="1"/>
          </p:cNvSpPr>
          <p:nvPr>
            <p:ph type="title"/>
          </p:nvPr>
        </p:nvSpPr>
        <p:spPr>
          <a:xfrm>
            <a:off x="1340139" y="280079"/>
            <a:ext cx="7362372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ru-RU" b="1" dirty="0"/>
              <a:t>АКТУАЛЬНОСТЬ ТЕМЫ ИССЛЕДОВАНИЯ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C4CD2-E359-D870-E718-33DD037FD2E3}"/>
              </a:ext>
            </a:extLst>
          </p:cNvPr>
          <p:cNvSpPr txBox="1"/>
          <p:nvPr/>
        </p:nvSpPr>
        <p:spPr>
          <a:xfrm>
            <a:off x="1077473" y="5047896"/>
            <a:ext cx="8146878" cy="129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1800" b="1" dirty="0">
                <a:solidFill>
                  <a:schemeClr val="dk1"/>
                </a:solidFill>
                <a:latin typeface="Montserrat"/>
              </a:rPr>
              <a:t>Все эти преимущества делают теплый асфальт актуальным объектом для исследований в области дорожного строительства.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1E189F-1FC7-229C-02FF-7EC0BBF15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72"/>
                    </a14:imgEffect>
                    <a14:imgEffect>
                      <a14:saturation sa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9086" y="0"/>
            <a:ext cx="2452914" cy="2291583"/>
          </a:xfrm>
          <a:prstGeom prst="rect">
            <a:avLst/>
          </a:prstGeom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62BC2B94-AFF2-CBEF-2EEC-A20EEA15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54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086" y="2280293"/>
            <a:ext cx="2452914" cy="22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E7BA2C-F831-C946-5A58-8431557591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492"/>
                    </a14:imgEffect>
                    <a14:imgEffect>
                      <a14:saturation sat="176000"/>
                    </a14:imgEffect>
                  </a14:imgLayer>
                </a14:imgProps>
              </a:ext>
            </a:extLst>
          </a:blip>
          <a:srcRect l="4916"/>
          <a:stretch/>
        </p:blipFill>
        <p:spPr>
          <a:xfrm>
            <a:off x="9737361" y="4566417"/>
            <a:ext cx="2456681" cy="2294391"/>
          </a:xfrm>
          <a:prstGeom prst="rect">
            <a:avLst/>
          </a:prstGeom>
        </p:spPr>
      </p:pic>
      <p:sp>
        <p:nvSpPr>
          <p:cNvPr id="10" name="Google Shape;274;p56">
            <a:extLst>
              <a:ext uri="{FF2B5EF4-FFF2-40B4-BE49-F238E27FC236}">
                <a16:creationId xmlns:a16="http://schemas.microsoft.com/office/drawing/2014/main" id="{1DA2CDFA-5F56-9B1D-D891-B18BFE770354}"/>
              </a:ext>
            </a:extLst>
          </p:cNvPr>
          <p:cNvSpPr txBox="1">
            <a:spLocks/>
          </p:cNvSpPr>
          <p:nvPr/>
        </p:nvSpPr>
        <p:spPr>
          <a:xfrm>
            <a:off x="11544191" y="6411310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z="1400" smtClean="0">
                <a:solidFill>
                  <a:schemeClr val="bg1"/>
                </a:solidFill>
              </a:rPr>
              <a:pPr/>
              <a:t>4</a:t>
            </a:fld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100" b="0" dirty="0">
                <a:solidFill>
                  <a:schemeClr val="bg1"/>
                </a:solidFill>
              </a:rPr>
              <a:t>/ </a:t>
            </a:r>
            <a:r>
              <a:rPr lang="ru-RU" sz="1100" b="0" dirty="0">
                <a:solidFill>
                  <a:schemeClr val="bg1"/>
                </a:solidFill>
              </a:rPr>
              <a:t>1</a:t>
            </a:r>
            <a:r>
              <a:rPr lang="en-US" sz="1100" b="0" dirty="0">
                <a:solidFill>
                  <a:schemeClr val="bg1"/>
                </a:solidFill>
              </a:rPr>
              <a:t>7</a:t>
            </a:r>
            <a:endParaRPr lang="en-US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араллелограмм 5">
            <a:extLst>
              <a:ext uri="{FF2B5EF4-FFF2-40B4-BE49-F238E27FC236}">
                <a16:creationId xmlns:a16="http://schemas.microsoft.com/office/drawing/2014/main" id="{8E7A7EE4-179D-103E-28B8-EBF8435B27EF}"/>
              </a:ext>
            </a:extLst>
          </p:cNvPr>
          <p:cNvSpPr/>
          <p:nvPr/>
        </p:nvSpPr>
        <p:spPr>
          <a:xfrm flipH="1">
            <a:off x="-2711957" y="0"/>
            <a:ext cx="14402778" cy="6858000"/>
          </a:xfrm>
          <a:prstGeom prst="parallelogram">
            <a:avLst>
              <a:gd name="adj" fmla="val 113791"/>
            </a:avLst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5" name="Google Shape;285;p57"/>
          <p:cNvSpPr txBox="1">
            <a:spLocks noGrp="1"/>
          </p:cNvSpPr>
          <p:nvPr>
            <p:ph type="sldNum" idx="12"/>
          </p:nvPr>
        </p:nvSpPr>
        <p:spPr>
          <a:xfrm>
            <a:off x="11154237" y="6140676"/>
            <a:ext cx="641009" cy="2271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5</a:t>
            </a:fld>
            <a:r>
              <a:rPr lang="ru-RU" sz="1400" b="0" dirty="0"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1100" dirty="0"/>
          </a:p>
        </p:txBody>
      </p:sp>
      <p:cxnSp>
        <p:nvCxnSpPr>
          <p:cNvPr id="290" name="Google Shape;290;p57"/>
          <p:cNvCxnSpPr>
            <a:cxnSpLocks/>
          </p:cNvCxnSpPr>
          <p:nvPr/>
        </p:nvCxnSpPr>
        <p:spPr>
          <a:xfrm>
            <a:off x="-24934" y="2539882"/>
            <a:ext cx="4913409" cy="4318118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1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" name="Google Shape;291;p57"/>
          <p:cNvSpPr/>
          <p:nvPr/>
        </p:nvSpPr>
        <p:spPr>
          <a:xfrm rot="20700000" flipH="1">
            <a:off x="-71651" y="2524479"/>
            <a:ext cx="319793" cy="334728"/>
          </a:xfrm>
          <a:prstGeom prst="parallelogram">
            <a:avLst>
              <a:gd name="adj" fmla="val 7467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2" name="Google Shape;292;p57"/>
          <p:cNvGrpSpPr/>
          <p:nvPr/>
        </p:nvGrpSpPr>
        <p:grpSpPr>
          <a:xfrm>
            <a:off x="7858542" y="1230031"/>
            <a:ext cx="2787377" cy="783265"/>
            <a:chOff x="7020005" y="1817201"/>
            <a:chExt cx="2787377" cy="783265"/>
          </a:xfrm>
        </p:grpSpPr>
        <p:sp>
          <p:nvSpPr>
            <p:cNvPr id="293" name="Google Shape;293;p57"/>
            <p:cNvSpPr txBox="1"/>
            <p:nvPr/>
          </p:nvSpPr>
          <p:spPr>
            <a:xfrm>
              <a:off x="7020005" y="1817201"/>
              <a:ext cx="95378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WEB DESIGN</a:t>
              </a:r>
              <a:endParaRPr/>
            </a:p>
          </p:txBody>
        </p:sp>
        <p:sp>
          <p:nvSpPr>
            <p:cNvPr id="294" name="Google Shape;294;p57"/>
            <p:cNvSpPr txBox="1"/>
            <p:nvPr/>
          </p:nvSpPr>
          <p:spPr>
            <a:xfrm>
              <a:off x="7020005" y="2094200"/>
              <a:ext cx="2787377" cy="506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rtl="0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en-US" sz="1000" b="0" u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There are many variations of passages of Lorem Ipsum available.</a:t>
              </a:r>
              <a:endParaRPr dirty="0"/>
            </a:p>
          </p:txBody>
        </p:sp>
      </p:grpSp>
      <p:sp>
        <p:nvSpPr>
          <p:cNvPr id="295" name="Google Shape;295;p57"/>
          <p:cNvSpPr/>
          <p:nvPr/>
        </p:nvSpPr>
        <p:spPr>
          <a:xfrm>
            <a:off x="6632251" y="987467"/>
            <a:ext cx="710133" cy="710133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57"/>
          <p:cNvSpPr/>
          <p:nvPr/>
        </p:nvSpPr>
        <p:spPr>
          <a:xfrm>
            <a:off x="6847027" y="1202243"/>
            <a:ext cx="280580" cy="2805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9"/>
                  <a:pt x="6873" y="21109"/>
                </a:cubicBezTo>
                <a:cubicBezTo>
                  <a:pt x="6873" y="21380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0"/>
                  <a:pt x="14727" y="21109"/>
                </a:cubicBezTo>
                <a:cubicBezTo>
                  <a:pt x="14727" y="20839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57"/>
          <p:cNvSpPr/>
          <p:nvPr/>
        </p:nvSpPr>
        <p:spPr>
          <a:xfrm>
            <a:off x="2290681" y="3422265"/>
            <a:ext cx="710133" cy="710133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57"/>
          <p:cNvSpPr/>
          <p:nvPr/>
        </p:nvSpPr>
        <p:spPr>
          <a:xfrm>
            <a:off x="370597" y="1732790"/>
            <a:ext cx="710133" cy="710133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57"/>
          <p:cNvSpPr/>
          <p:nvPr/>
        </p:nvSpPr>
        <p:spPr>
          <a:xfrm>
            <a:off x="2467356" y="3599450"/>
            <a:ext cx="369217" cy="3663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2013"/>
                </a:moveTo>
                <a:cubicBezTo>
                  <a:pt x="20614" y="12014"/>
                  <a:pt x="20611" y="12016"/>
                  <a:pt x="20607" y="12017"/>
                </a:cubicBezTo>
                <a:lnTo>
                  <a:pt x="19602" y="12269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3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8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3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9"/>
                </a:cubicBezTo>
                <a:lnTo>
                  <a:pt x="993" y="12017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7"/>
                  <a:pt x="2616" y="8979"/>
                  <a:pt x="2708" y="8634"/>
                </a:cubicBezTo>
                <a:cubicBezTo>
                  <a:pt x="2897" y="7928"/>
                  <a:pt x="3179" y="7250"/>
                  <a:pt x="3548" y="6615"/>
                </a:cubicBezTo>
                <a:cubicBezTo>
                  <a:pt x="3727" y="6305"/>
                  <a:pt x="3724" y="5924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40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40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7"/>
                </a:lnTo>
                <a:cubicBezTo>
                  <a:pt x="17876" y="5924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7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1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6"/>
                </a:lnTo>
                <a:cubicBezTo>
                  <a:pt x="17292" y="2018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6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6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8"/>
                  <a:pt x="4181" y="2146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1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4"/>
                  <a:pt x="1864" y="17138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3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3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8"/>
                  <a:pt x="19641" y="16714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3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9"/>
                  <a:pt x="11291" y="15685"/>
                </a:cubicBezTo>
                <a:lnTo>
                  <a:pt x="11291" y="12695"/>
                </a:lnTo>
                <a:cubicBezTo>
                  <a:pt x="12137" y="12476"/>
                  <a:pt x="12764" y="11715"/>
                  <a:pt x="12764" y="10800"/>
                </a:cubicBezTo>
                <a:cubicBezTo>
                  <a:pt x="12764" y="10630"/>
                  <a:pt x="12735" y="10467"/>
                  <a:pt x="12694" y="10310"/>
                </a:cubicBezTo>
                <a:lnTo>
                  <a:pt x="15308" y="8857"/>
                </a:lnTo>
                <a:cubicBezTo>
                  <a:pt x="15565" y="9454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3"/>
                  <a:pt x="11342" y="11782"/>
                  <a:pt x="10800" y="11782"/>
                </a:cubicBezTo>
                <a:cubicBezTo>
                  <a:pt x="10258" y="11782"/>
                  <a:pt x="9818" y="11343"/>
                  <a:pt x="9818" y="10800"/>
                </a:cubicBezTo>
                <a:moveTo>
                  <a:pt x="10309" y="15685"/>
                </a:moveTo>
                <a:cubicBezTo>
                  <a:pt x="7829" y="15439"/>
                  <a:pt x="5891" y="13346"/>
                  <a:pt x="5891" y="10800"/>
                </a:cubicBezTo>
                <a:cubicBezTo>
                  <a:pt x="5891" y="10110"/>
                  <a:pt x="6035" y="9454"/>
                  <a:pt x="6292" y="8857"/>
                </a:cubicBezTo>
                <a:lnTo>
                  <a:pt x="8906" y="10310"/>
                </a:lnTo>
                <a:cubicBezTo>
                  <a:pt x="8865" y="10467"/>
                  <a:pt x="8836" y="10630"/>
                  <a:pt x="8836" y="10800"/>
                </a:cubicBezTo>
                <a:cubicBezTo>
                  <a:pt x="8836" y="11715"/>
                  <a:pt x="9463" y="12476"/>
                  <a:pt x="10309" y="12695"/>
                </a:cubicBezTo>
                <a:cubicBezTo>
                  <a:pt x="10309" y="12695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57"/>
          <p:cNvSpPr/>
          <p:nvPr/>
        </p:nvSpPr>
        <p:spPr>
          <a:xfrm>
            <a:off x="585373" y="1947566"/>
            <a:ext cx="280580" cy="2805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" name="Google Shape;290;p57">
            <a:extLst>
              <a:ext uri="{FF2B5EF4-FFF2-40B4-BE49-F238E27FC236}">
                <a16:creationId xmlns:a16="http://schemas.microsoft.com/office/drawing/2014/main" id="{2564F39F-CCBF-BD5D-1D26-4006EC6AC9A0}"/>
              </a:ext>
            </a:extLst>
          </p:cNvPr>
          <p:cNvCxnSpPr>
            <a:cxnSpLocks/>
          </p:cNvCxnSpPr>
          <p:nvPr/>
        </p:nvCxnSpPr>
        <p:spPr>
          <a:xfrm>
            <a:off x="4199408" y="0"/>
            <a:ext cx="7795345" cy="685800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1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291;p57">
            <a:extLst>
              <a:ext uri="{FF2B5EF4-FFF2-40B4-BE49-F238E27FC236}">
                <a16:creationId xmlns:a16="http://schemas.microsoft.com/office/drawing/2014/main" id="{FB66F902-2D82-C2B4-548E-7D4359298FDB}"/>
              </a:ext>
            </a:extLst>
          </p:cNvPr>
          <p:cNvSpPr/>
          <p:nvPr/>
        </p:nvSpPr>
        <p:spPr>
          <a:xfrm rot="20760000" flipV="1">
            <a:off x="11772053" y="6587401"/>
            <a:ext cx="319793" cy="334728"/>
          </a:xfrm>
          <a:prstGeom prst="parallelogram">
            <a:avLst>
              <a:gd name="adj" fmla="val 7467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57"/>
          <p:cNvSpPr txBox="1">
            <a:spLocks noGrp="1"/>
          </p:cNvSpPr>
          <p:nvPr>
            <p:ph type="title"/>
          </p:nvPr>
        </p:nvSpPr>
        <p:spPr>
          <a:xfrm>
            <a:off x="6338089" y="299553"/>
            <a:ext cx="5349494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ru-RU" b="1" dirty="0"/>
              <a:t>ЭТАПЫ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b="1" dirty="0"/>
              <a:t>ИССЛЕДОВАНИЯ</a:t>
            </a:r>
            <a:endParaRPr b="1" dirty="0"/>
          </a:p>
        </p:txBody>
      </p:sp>
      <p:sp>
        <p:nvSpPr>
          <p:cNvPr id="16" name="Google Shape;348;p59">
            <a:extLst>
              <a:ext uri="{FF2B5EF4-FFF2-40B4-BE49-F238E27FC236}">
                <a16:creationId xmlns:a16="http://schemas.microsoft.com/office/drawing/2014/main" id="{21F9344C-FE48-D137-405D-497EBAFC8E42}"/>
              </a:ext>
            </a:extLst>
          </p:cNvPr>
          <p:cNvSpPr txBox="1"/>
          <p:nvPr/>
        </p:nvSpPr>
        <p:spPr>
          <a:xfrm>
            <a:off x="1305290" y="1797709"/>
            <a:ext cx="3495675" cy="57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ПОДГОТОВКА ГЕОМЕТРИЧЕСКОЙ МОДЕЛИ</a:t>
            </a:r>
            <a:endParaRPr sz="1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Google Shape;348;p59">
            <a:extLst>
              <a:ext uri="{FF2B5EF4-FFF2-40B4-BE49-F238E27FC236}">
                <a16:creationId xmlns:a16="http://schemas.microsoft.com/office/drawing/2014/main" id="{90054FE3-8110-651F-6AAD-56DB8BBB74F0}"/>
              </a:ext>
            </a:extLst>
          </p:cNvPr>
          <p:cNvSpPr txBox="1"/>
          <p:nvPr/>
        </p:nvSpPr>
        <p:spPr>
          <a:xfrm>
            <a:off x="3206290" y="3246241"/>
            <a:ext cx="4469215" cy="1051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ВЫЧИСЛЕНИЕ ГОМОГЕНИЗИРОВАННЫХ СВОЙСТВ И СРАВНЕНИЕ С ТЕОРЕТИЧЕСКИМИ ЗНАЧЕНИЯМИ</a:t>
            </a:r>
            <a:endParaRPr sz="1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EE74B5-2E11-B2C0-EE33-AD0A534FCE10}"/>
              </a:ext>
            </a:extLst>
          </p:cNvPr>
          <p:cNvSpPr txBox="1"/>
          <p:nvPr/>
        </p:nvSpPr>
        <p:spPr>
          <a:xfrm>
            <a:off x="5074715" y="5062546"/>
            <a:ext cx="4539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РАСЧЕТ СТАТИЧЕСКОЙ ЗАДАЧИ С ИСПОЛЬЗОВАНИЕМ ПОЛУЧЕННЫХ СВОЙСТВ МАТЕРИАЛА</a:t>
            </a: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И АНАЛИЗ ПРИМЕНИМОСТИ</a:t>
            </a:r>
          </a:p>
        </p:txBody>
      </p:sp>
      <p:sp>
        <p:nvSpPr>
          <p:cNvPr id="29" name="Google Shape;300;p57">
            <a:extLst>
              <a:ext uri="{FF2B5EF4-FFF2-40B4-BE49-F238E27FC236}">
                <a16:creationId xmlns:a16="http://schemas.microsoft.com/office/drawing/2014/main" id="{5B6BFC56-3EB2-D16F-5237-860467A4F3A9}"/>
              </a:ext>
            </a:extLst>
          </p:cNvPr>
          <p:cNvSpPr/>
          <p:nvPr/>
        </p:nvSpPr>
        <p:spPr>
          <a:xfrm>
            <a:off x="4231863" y="5122979"/>
            <a:ext cx="710133" cy="710133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602;p71">
            <a:extLst>
              <a:ext uri="{FF2B5EF4-FFF2-40B4-BE49-F238E27FC236}">
                <a16:creationId xmlns:a16="http://schemas.microsoft.com/office/drawing/2014/main" id="{F1F84126-A0B0-9880-2391-69B26B80B06D}"/>
              </a:ext>
            </a:extLst>
          </p:cNvPr>
          <p:cNvSpPr/>
          <p:nvPr/>
        </p:nvSpPr>
        <p:spPr>
          <a:xfrm>
            <a:off x="4413914" y="5337727"/>
            <a:ext cx="350519" cy="32047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9"/>
                  <a:pt x="6873" y="21109"/>
                </a:cubicBezTo>
                <a:cubicBezTo>
                  <a:pt x="6873" y="21380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0"/>
                  <a:pt x="14727" y="21109"/>
                </a:cubicBezTo>
                <a:cubicBezTo>
                  <a:pt x="14727" y="20839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6"/>
          <p:cNvSpPr txBox="1">
            <a:spLocks noGrp="1"/>
          </p:cNvSpPr>
          <p:nvPr>
            <p:ph type="sldNum" idx="12"/>
          </p:nvPr>
        </p:nvSpPr>
        <p:spPr>
          <a:xfrm>
            <a:off x="11111248" y="6089602"/>
            <a:ext cx="629648" cy="2271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6</a:t>
            </a:fld>
            <a:r>
              <a:rPr lang="ru-RU" sz="1400" dirty="0"/>
              <a:t>   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F830B-6861-E040-A96E-BB09A35EF5C5}"/>
              </a:ext>
            </a:extLst>
          </p:cNvPr>
          <p:cNvSpPr txBox="1"/>
          <p:nvPr/>
        </p:nvSpPr>
        <p:spPr>
          <a:xfrm>
            <a:off x="1158832" y="1808097"/>
            <a:ext cx="108701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1700" dirty="0">
                <a:solidFill>
                  <a:schemeClr val="dk1"/>
                </a:solidFill>
                <a:latin typeface="Montserrat"/>
              </a:rPr>
              <a:t>Material Designer </a:t>
            </a:r>
            <a:r>
              <a:rPr lang="ru-RU" altLang="fr-FR" sz="1700" dirty="0">
                <a:solidFill>
                  <a:schemeClr val="dk1"/>
                </a:solidFill>
                <a:latin typeface="Montserrat"/>
              </a:rPr>
              <a:t>позволяет моделировать и проводить анализ микроструктуры материалов, вычислять их гомогенизированные свойства для элемента представительного объема (</a:t>
            </a:r>
            <a:r>
              <a:rPr lang="en-US" altLang="fr-FR" sz="1700" dirty="0">
                <a:solidFill>
                  <a:schemeClr val="dk1"/>
                </a:solidFill>
                <a:latin typeface="Montserrat"/>
              </a:rPr>
              <a:t>RVE)</a:t>
            </a:r>
            <a:r>
              <a:rPr lang="ru-RU" altLang="fr-FR" sz="1700" dirty="0">
                <a:solidFill>
                  <a:schemeClr val="dk1"/>
                </a:solidFill>
                <a:latin typeface="Montserrat"/>
              </a:rPr>
              <a:t>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2138B9-6965-2748-606E-74B516518BAC}"/>
              </a:ext>
            </a:extLst>
          </p:cNvPr>
          <p:cNvGrpSpPr/>
          <p:nvPr/>
        </p:nvGrpSpPr>
        <p:grpSpPr>
          <a:xfrm>
            <a:off x="3913628" y="2655256"/>
            <a:ext cx="4958617" cy="1779095"/>
            <a:chOff x="3429000" y="3200400"/>
            <a:chExt cx="5421630" cy="2002062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9BFEF533-67EA-A965-7A30-D8DC0A245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689" y="3219450"/>
              <a:ext cx="1405890" cy="1504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ube 6">
              <a:extLst>
                <a:ext uri="{FF2B5EF4-FFF2-40B4-BE49-F238E27FC236}">
                  <a16:creationId xmlns:a16="http://schemas.microsoft.com/office/drawing/2014/main" id="{EF5D7C3A-DE11-656B-688B-2064ADD7C765}"/>
                </a:ext>
              </a:extLst>
            </p:cNvPr>
            <p:cNvSpPr/>
            <p:nvPr/>
          </p:nvSpPr>
          <p:spPr>
            <a:xfrm>
              <a:off x="7391400" y="3200400"/>
              <a:ext cx="1459230" cy="145923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16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91AD6B2-CDC7-3159-1B9F-D8CBBC8EECCF}"/>
                </a:ext>
              </a:extLst>
            </p:cNvPr>
            <p:cNvCxnSpPr/>
            <p:nvPr/>
          </p:nvCxnSpPr>
          <p:spPr>
            <a:xfrm>
              <a:off x="5305425" y="3729990"/>
              <a:ext cx="1405890" cy="0"/>
            </a:xfrm>
            <a:prstGeom prst="straightConnector1">
              <a:avLst/>
            </a:prstGeom>
            <a:ln w="38100">
              <a:solidFill>
                <a:srgbClr val="003D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FE33FFE-2CE9-F8A8-E2AE-161212D488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4945" y="4227194"/>
              <a:ext cx="1436370" cy="0"/>
            </a:xfrm>
            <a:prstGeom prst="straightConnector1">
              <a:avLst/>
            </a:prstGeom>
            <a:ln w="38100">
              <a:solidFill>
                <a:srgbClr val="003D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4DAC4F3E-52F9-36E3-99A1-8576216F7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2549" y="3310890"/>
              <a:ext cx="1519968" cy="31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1440"/>
                <a:t>Homogenization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1DBA7878-A4B8-6FAC-D72C-F1A1A2073A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8735" y="4391024"/>
              <a:ext cx="1784335" cy="31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1440" dirty="0"/>
                <a:t>Effective Properties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3199404F-1D43-1091-8395-C15B50C7E4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29000" y="4724400"/>
                  <a:ext cx="1267270" cy="417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altLang="fr-FR" sz="216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fr-FR" sz="216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altLang="fr-FR" sz="2160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altLang="fr-FR" sz="2160" i="0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altLang="fr-FR" sz="216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altLang="fr-FR" sz="2160" i="1" dirty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altLang="fr-FR" sz="2160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fr-FR" sz="216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altLang="fr-FR" sz="216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altLang="fr-FR" sz="2160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FR" altLang="fr-FR" sz="2160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altLang="fr-FR" sz="2160" baseline="-25000" dirty="0"/>
                </a:p>
              </p:txBody>
            </p:sp>
          </mc:Choice>
          <mc:Fallback xmlns=""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3199404F-1D43-1091-8395-C15B50C7E4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29000" y="4724400"/>
                  <a:ext cx="1267270" cy="417102"/>
                </a:xfrm>
                <a:prstGeom prst="rect">
                  <a:avLst/>
                </a:prstGeom>
                <a:blipFill>
                  <a:blip r:embed="rId4"/>
                  <a:stretch>
                    <a:fillRect b="-294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5">
                  <a:extLst>
                    <a:ext uri="{FF2B5EF4-FFF2-40B4-BE49-F238E27FC236}">
                      <a16:creationId xmlns:a16="http://schemas.microsoft.com/office/drawing/2014/main" id="{8006DF9F-E6AE-0C51-6983-C2AD629AE0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91400" y="4785360"/>
                  <a:ext cx="1310551" cy="417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altLang="fr-FR" sz="216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fr-FR" sz="216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fr-FR" sz="2160" b="0" i="0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fr-FR" altLang="fr-FR" sz="2160" i="0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altLang="fr-FR" sz="216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altLang="fr-FR" sz="2160" i="1" dirty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fr-FR" sz="2160" b="0" i="0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fr-FR" sz="216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altLang="fr-FR" sz="216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altLang="fr-FR" sz="2160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fr-FR" sz="2160" b="0" i="0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fr-FR" altLang="fr-FR" sz="2160" baseline="-25000" dirty="0"/>
                </a:p>
              </p:txBody>
            </p:sp>
          </mc:Choice>
          <mc:Fallback xmlns="">
            <p:sp>
              <p:nvSpPr>
                <p:cNvPr id="14" name="TextBox 15">
                  <a:extLst>
                    <a:ext uri="{FF2B5EF4-FFF2-40B4-BE49-F238E27FC236}">
                      <a16:creationId xmlns:a16="http://schemas.microsoft.com/office/drawing/2014/main" id="{8006DF9F-E6AE-0C51-6983-C2AD629AE0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91400" y="4785360"/>
                  <a:ext cx="1310551" cy="417102"/>
                </a:xfrm>
                <a:prstGeom prst="rect">
                  <a:avLst/>
                </a:prstGeom>
                <a:blipFill>
                  <a:blip r:embed="rId5"/>
                  <a:stretch>
                    <a:fillRect b="-441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Google Shape;346;p59">
            <a:extLst>
              <a:ext uri="{FF2B5EF4-FFF2-40B4-BE49-F238E27FC236}">
                <a16:creationId xmlns:a16="http://schemas.microsoft.com/office/drawing/2014/main" id="{4A53D022-387F-7916-0B62-63F104F13C1C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66"/>
          <p:cNvSpPr txBox="1">
            <a:spLocks noGrp="1"/>
          </p:cNvSpPr>
          <p:nvPr>
            <p:ph type="title"/>
          </p:nvPr>
        </p:nvSpPr>
        <p:spPr>
          <a:xfrm>
            <a:off x="1263390" y="838124"/>
            <a:ext cx="8713979" cy="61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 b="1" dirty="0"/>
              <a:t>MATERIAL DESIGNER </a:t>
            </a:r>
            <a:endParaRPr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0B9B3-E704-0011-A775-2D75C079C113}"/>
              </a:ext>
            </a:extLst>
          </p:cNvPr>
          <p:cNvSpPr txBox="1"/>
          <p:nvPr/>
        </p:nvSpPr>
        <p:spPr>
          <a:xfrm>
            <a:off x="1158832" y="4571621"/>
            <a:ext cx="1087013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solidFill>
                  <a:schemeClr val="dk1"/>
                </a:solidFill>
                <a:latin typeface="Montserrat"/>
              </a:rPr>
              <a:t>M</a:t>
            </a:r>
            <a:r>
              <a:rPr lang="fr-FR" sz="1700" dirty="0">
                <a:solidFill>
                  <a:schemeClr val="dk1"/>
                </a:solidFill>
                <a:latin typeface="Montserrat"/>
              </a:rPr>
              <a:t>D </a:t>
            </a:r>
            <a:r>
              <a:rPr lang="ru-RU" sz="1700" dirty="0">
                <a:solidFill>
                  <a:schemeClr val="dk1"/>
                </a:solidFill>
                <a:latin typeface="Montserrat"/>
              </a:rPr>
              <a:t>часто используется для моделирования композитов. При гомогенизации композитный материал заменяется условно однородным (гомогенным), физические характеристики которого интегрально совпадают с реальным материалом. Композиционный материал (композиты) — это материал, который представляет собой объёмное сочетание компонентов с чётко выраженной границей раздела.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2CC56BBB-877E-32B9-1D83-A4FC4A9E92B8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63"/>
          <p:cNvSpPr txBox="1">
            <a:spLocks noGrp="1"/>
          </p:cNvSpPr>
          <p:nvPr>
            <p:ph type="title"/>
          </p:nvPr>
        </p:nvSpPr>
        <p:spPr>
          <a:xfrm>
            <a:off x="1253705" y="302938"/>
            <a:ext cx="10102835" cy="112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r>
              <a:rPr lang="ru-RU" altLang="fr-FR" b="1" dirty="0"/>
              <a:t>СЛУЧАЙ АНИЗОТРОПНОЙ МОДЕЛИ КОМПОЗИТА</a:t>
            </a:r>
            <a:endParaRPr lang="en-US" altLang="fr-FR" sz="4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1396B-D00D-8CC5-FEC1-D67F9D2866A4}"/>
              </a:ext>
            </a:extLst>
          </p:cNvPr>
          <p:cNvSpPr txBox="1"/>
          <p:nvPr/>
        </p:nvSpPr>
        <p:spPr>
          <a:xfrm>
            <a:off x="1418263" y="2634622"/>
            <a:ext cx="691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fr-FR" sz="1800" b="1" dirty="0">
                <a:latin typeface="Montserrat" panose="00000500000000000000" pitchFamily="2" charset="-52"/>
              </a:rPr>
              <a:t>Определяющее уравнение с учетом симметрии:</a:t>
            </a:r>
            <a:endParaRPr lang="fr-FR" altLang="fr-FR" sz="1800" b="1" dirty="0">
              <a:latin typeface="Montserrat" panose="00000500000000000000" pitchFamily="2" charset="-52"/>
            </a:endParaRPr>
          </a:p>
        </p:txBody>
      </p:sp>
      <p:sp>
        <p:nvSpPr>
          <p:cNvPr id="6" name="Google Shape;274;p56">
            <a:extLst>
              <a:ext uri="{FF2B5EF4-FFF2-40B4-BE49-F238E27FC236}">
                <a16:creationId xmlns:a16="http://schemas.microsoft.com/office/drawing/2014/main" id="{EE8DDBE9-40A6-26B1-12F6-F85F9FD922F5}"/>
              </a:ext>
            </a:extLst>
          </p:cNvPr>
          <p:cNvSpPr txBox="1">
            <a:spLocks/>
          </p:cNvSpPr>
          <p:nvPr/>
        </p:nvSpPr>
        <p:spPr>
          <a:xfrm>
            <a:off x="11356541" y="6106510"/>
            <a:ext cx="739800" cy="29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z="140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pPr/>
              <a:t>7</a:t>
            </a:fld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1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/ </a:t>
            </a:r>
            <a:r>
              <a:rPr lang="ru-RU" sz="11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</a:t>
            </a:r>
            <a:r>
              <a:rPr lang="en-US" sz="11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7</a:t>
            </a:r>
            <a:endParaRPr lang="en-US" b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A32EC6-5ED5-64EB-6FF5-12D586F44D9A}"/>
                  </a:ext>
                </a:extLst>
              </p:cNvPr>
              <p:cNvSpPr txBox="1"/>
              <p:nvPr/>
            </p:nvSpPr>
            <p:spPr>
              <a:xfrm>
                <a:off x="2076074" y="5635467"/>
                <a:ext cx="8725175" cy="765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2000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>
                    <a:latin typeface="Montserrat" panose="00000500000000000000" pitchFamily="2" charset="-52"/>
                  </a:rPr>
                  <a:t> </a:t>
                </a:r>
                <a:r>
                  <a:rPr lang="en-US" sz="1800" dirty="0">
                    <a:latin typeface="Montserrat" panose="00000500000000000000" pitchFamily="2" charset="-52"/>
                  </a:rPr>
                  <a:t>- </a:t>
                </a:r>
                <a:r>
                  <a:rPr lang="ru-RU" sz="1800" dirty="0">
                    <a:latin typeface="Montserrat" panose="00000500000000000000" pitchFamily="2" charset="-52"/>
                  </a:rPr>
                  <a:t>тензор напряжений,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𝑖𝑗𝑘𝑙</m:t>
                        </m:r>
                      </m:sub>
                    </m:sSub>
                  </m:oMath>
                </a14:m>
                <a:r>
                  <a:rPr lang="ru-RU" sz="1800" dirty="0">
                    <a:latin typeface="Montserrat" panose="00000500000000000000" pitchFamily="2" charset="-52"/>
                  </a:rPr>
                  <a:t> </a:t>
                </a:r>
                <a:r>
                  <a:rPr lang="en-US" sz="1800" dirty="0">
                    <a:latin typeface="Montserrat" panose="00000500000000000000" pitchFamily="2" charset="-52"/>
                  </a:rPr>
                  <a:t>- </a:t>
                </a:r>
                <a:r>
                  <a:rPr lang="ru-RU" sz="1800" dirty="0">
                    <a:latin typeface="Montserrat" panose="00000500000000000000" pitchFamily="2" charset="-52"/>
                  </a:rPr>
                  <a:t>константы жесткости,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𝑘𝑙</m:t>
                        </m:r>
                      </m:sub>
                    </m:sSub>
                  </m:oMath>
                </a14:m>
                <a:r>
                  <a:rPr lang="ru-RU" sz="1800" dirty="0"/>
                  <a:t> </a:t>
                </a:r>
                <a:r>
                  <a:rPr lang="ru-RU" sz="1800" dirty="0">
                    <a:latin typeface="Montserrat" panose="00000500000000000000" pitchFamily="2" charset="-52"/>
                  </a:rPr>
                  <a:t>– константы податливости,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ru-RU" sz="2000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800" i="1" dirty="0"/>
                  <a:t> </a:t>
                </a:r>
                <a:r>
                  <a:rPr lang="en-US" sz="1800" dirty="0">
                    <a:latin typeface="Montserrat" panose="00000500000000000000" pitchFamily="2" charset="-52"/>
                  </a:rPr>
                  <a:t>- </a:t>
                </a:r>
                <a:r>
                  <a:rPr lang="ru-RU" sz="1800" dirty="0">
                    <a:latin typeface="Montserrat" panose="00000500000000000000" pitchFamily="2" charset="-52"/>
                  </a:rPr>
                  <a:t>тензор деформаций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A32EC6-5ED5-64EB-6FF5-12D586F44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074" y="5635467"/>
                <a:ext cx="8725175" cy="765979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06A3E0-D040-851F-33AA-419417159050}"/>
                  </a:ext>
                </a:extLst>
              </p:cNvPr>
              <p:cNvSpPr txBox="1"/>
              <p:nvPr/>
            </p:nvSpPr>
            <p:spPr>
              <a:xfrm>
                <a:off x="1253705" y="3234305"/>
                <a:ext cx="7378262" cy="2256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ru-RU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𝑦𝑧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ru-RU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ru-RU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36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41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42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43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44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46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53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54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55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b="0" i="0" smtClean="0">
                                        <a:latin typeface="Cambria Math" panose="02040503050406030204" pitchFamily="18" charset="0"/>
                                      </a:rPr>
                                      <m:t>56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61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62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63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64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65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66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𝑦𝑧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06A3E0-D040-851F-33AA-419417159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705" y="3234305"/>
                <a:ext cx="7378262" cy="22561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455BBB-1A28-E5E4-78F0-6E968190328D}"/>
                  </a:ext>
                </a:extLst>
              </p:cNvPr>
              <p:cNvSpPr txBox="1"/>
              <p:nvPr/>
            </p:nvSpPr>
            <p:spPr>
              <a:xfrm>
                <a:off x="8334703" y="4131569"/>
                <a:ext cx="30032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ru-RU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{"/>
                          <m:endChr m:val="}"/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ru-RU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 ⇒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455BBB-1A28-E5E4-78F0-6E9681903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703" y="4131569"/>
                <a:ext cx="300322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A21386-4864-FC8A-FD00-7F01EE075DA3}"/>
                  </a:ext>
                </a:extLst>
              </p:cNvPr>
              <p:cNvSpPr txBox="1"/>
              <p:nvPr/>
            </p:nvSpPr>
            <p:spPr>
              <a:xfrm>
                <a:off x="4876483" y="1906186"/>
                <a:ext cx="6419670" cy="4980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𝑖𝑗𝑘𝑙</m:t>
                          </m:r>
                        </m:sub>
                      </m:sSub>
                      <m:sSub>
                        <m:sSub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𝑘𝑙</m:t>
                          </m:r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, 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𝑖𝑗𝑘𝑙</m:t>
                          </m:r>
                        </m:sub>
                      </m:sSub>
                      <m:sSub>
                        <m:sSub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𝑘𝑙</m:t>
                          </m:r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, 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A21386-4864-FC8A-FD00-7F01EE075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483" y="1906186"/>
                <a:ext cx="6419670" cy="498085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F4382CE-6012-82E8-0E17-B9ABA828EFCD}"/>
              </a:ext>
            </a:extLst>
          </p:cNvPr>
          <p:cNvSpPr txBox="1"/>
          <p:nvPr/>
        </p:nvSpPr>
        <p:spPr>
          <a:xfrm>
            <a:off x="1418263" y="2034939"/>
            <a:ext cx="3495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fr-FR" sz="1800" b="1" dirty="0">
                <a:latin typeface="Montserrat" panose="00000500000000000000" pitchFamily="2" charset="-52"/>
              </a:rPr>
              <a:t>Обобщенный закон Гука:</a:t>
            </a:r>
            <a:endParaRPr lang="fr-FR" altLang="fr-FR" sz="1800" b="1" dirty="0"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2CC56BBB-877E-32B9-1D83-A4FC4A9E92B8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63"/>
          <p:cNvSpPr txBox="1">
            <a:spLocks noGrp="1"/>
          </p:cNvSpPr>
          <p:nvPr>
            <p:ph type="title"/>
          </p:nvPr>
        </p:nvSpPr>
        <p:spPr>
          <a:xfrm>
            <a:off x="1253705" y="302938"/>
            <a:ext cx="10102835" cy="112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r>
              <a:rPr lang="ru-RU" altLang="fr-FR" b="1" dirty="0"/>
              <a:t>СЛУЧАЙ АНИЗОТРОПНОЙ МОДЕЛИ КОМПОЗИТА</a:t>
            </a:r>
            <a:endParaRPr lang="en-US" altLang="fr-FR" sz="4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1396B-D00D-8CC5-FEC1-D67F9D2866A4}"/>
              </a:ext>
            </a:extLst>
          </p:cNvPr>
          <p:cNvSpPr txBox="1"/>
          <p:nvPr/>
        </p:nvSpPr>
        <p:spPr>
          <a:xfrm>
            <a:off x="1418262" y="1726294"/>
            <a:ext cx="10308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fr-FR" sz="1800" dirty="0">
                <a:latin typeface="Montserrat" panose="00000500000000000000" pitchFamily="2" charset="-52"/>
              </a:rPr>
              <a:t>С учетом граничных условий и допущений получим матрицу  для упругих свойств:</a:t>
            </a:r>
            <a:endParaRPr lang="fr-FR" altLang="fr-FR" sz="1800" dirty="0">
              <a:latin typeface="Montserrat" panose="00000500000000000000" pitchFamily="2" charset="-52"/>
            </a:endParaRPr>
          </a:p>
        </p:txBody>
      </p:sp>
      <p:sp>
        <p:nvSpPr>
          <p:cNvPr id="6" name="Google Shape;274;p56">
            <a:extLst>
              <a:ext uri="{FF2B5EF4-FFF2-40B4-BE49-F238E27FC236}">
                <a16:creationId xmlns:a16="http://schemas.microsoft.com/office/drawing/2014/main" id="{EE8DDBE9-40A6-26B1-12F6-F85F9FD922F5}"/>
              </a:ext>
            </a:extLst>
          </p:cNvPr>
          <p:cNvSpPr txBox="1">
            <a:spLocks/>
          </p:cNvSpPr>
          <p:nvPr/>
        </p:nvSpPr>
        <p:spPr>
          <a:xfrm>
            <a:off x="11356541" y="6106510"/>
            <a:ext cx="739800" cy="29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z="140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pPr/>
              <a:t>8</a:t>
            </a:fld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1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/ </a:t>
            </a:r>
            <a:r>
              <a:rPr lang="ru-RU" sz="11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</a:t>
            </a:r>
            <a:r>
              <a:rPr lang="en-US" sz="11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7</a:t>
            </a:r>
            <a:endParaRPr lang="en-US" b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A32EC6-5ED5-64EB-6FF5-12D586F44D9A}"/>
                  </a:ext>
                </a:extLst>
              </p:cNvPr>
              <p:cNvSpPr txBox="1"/>
              <p:nvPr/>
            </p:nvSpPr>
            <p:spPr>
              <a:xfrm>
                <a:off x="8145294" y="2511256"/>
                <a:ext cx="3581147" cy="2507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2000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>
                    <a:latin typeface="Montserrat" panose="00000500000000000000" pitchFamily="2" charset="-52"/>
                  </a:rPr>
                  <a:t> </a:t>
                </a:r>
                <a:r>
                  <a:rPr lang="en-US" sz="1800" dirty="0">
                    <a:latin typeface="Montserrat" panose="00000500000000000000" pitchFamily="2" charset="-52"/>
                  </a:rPr>
                  <a:t>- </a:t>
                </a:r>
                <a:r>
                  <a:rPr lang="ru-RU" sz="1800" dirty="0">
                    <a:latin typeface="Montserrat" panose="00000500000000000000" pitchFamily="2" charset="-52"/>
                  </a:rPr>
                  <a:t>тензор напряжений, </a:t>
                </a:r>
                <a:endParaRPr lang="ru-RU" sz="200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ru-RU" sz="2000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800" i="1" dirty="0"/>
                  <a:t> </a:t>
                </a:r>
                <a:r>
                  <a:rPr lang="en-US" sz="1800" dirty="0">
                    <a:latin typeface="Montserrat" panose="00000500000000000000" pitchFamily="2" charset="-52"/>
                  </a:rPr>
                  <a:t>- </a:t>
                </a:r>
                <a:r>
                  <a:rPr lang="ru-RU" sz="1800" dirty="0">
                    <a:latin typeface="Montserrat" panose="00000500000000000000" pitchFamily="2" charset="-52"/>
                  </a:rPr>
                  <a:t>тензор деформации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000" i="1" dirty="0">
                    <a:latin typeface="Cambria Math" panose="02040503050406030204" pitchFamily="18" charset="0"/>
                  </a:rPr>
                  <a:t> </a:t>
                </a:r>
                <a:r>
                  <a:rPr lang="ru-RU" sz="1800" dirty="0">
                    <a:latin typeface="Montserrat" panose="00000500000000000000" pitchFamily="2" charset="-52"/>
                  </a:rPr>
                  <a:t>- модуль Юнга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800" dirty="0">
                    <a:latin typeface="Montserrat" panose="00000500000000000000" pitchFamily="2" charset="-52"/>
                  </a:rPr>
                  <a:t>- </a:t>
                </a:r>
                <a:r>
                  <a:rPr lang="ru-RU" sz="1800" dirty="0">
                    <a:latin typeface="Montserrat" panose="00000500000000000000" pitchFamily="2" charset="-52"/>
                  </a:rPr>
                  <a:t>модуль сдвига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800" dirty="0">
                    <a:latin typeface="Montserrat" panose="00000500000000000000" pitchFamily="2" charset="-52"/>
                  </a:rPr>
                  <a:t>- </a:t>
                </a:r>
                <a:r>
                  <a:rPr lang="ru-RU" sz="1800" dirty="0">
                    <a:latin typeface="Montserrat" panose="00000500000000000000" pitchFamily="2" charset="-52"/>
                  </a:rPr>
                  <a:t>коэффициент Пуассона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A32EC6-5ED5-64EB-6FF5-12D586F44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294" y="2511256"/>
                <a:ext cx="3581147" cy="2507353"/>
              </a:xfrm>
              <a:prstGeom prst="rect">
                <a:avLst/>
              </a:prstGeom>
              <a:blipFill>
                <a:blip r:embed="rId3"/>
                <a:stretch>
                  <a:fillRect b="-19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C49D6A-2920-277E-A8B5-433F132FB9CA}"/>
                  </a:ext>
                </a:extLst>
              </p:cNvPr>
              <p:cNvSpPr txBox="1"/>
              <p:nvPr/>
            </p:nvSpPr>
            <p:spPr>
              <a:xfrm>
                <a:off x="1140719" y="2244669"/>
                <a:ext cx="6916440" cy="426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𝑦𝑧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0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𝑦𝑥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𝑧𝑥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𝑥𝑦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0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𝑧𝑦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𝑥𝑧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𝑦𝑧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0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0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𝑥𝑦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0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𝑦𝑧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0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</a:rPr>
                                          <m:t>𝑥𝑧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ru-RU" sz="2000" i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𝑦𝑧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0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C49D6A-2920-277E-A8B5-433F132FB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719" y="2244669"/>
                <a:ext cx="6916440" cy="4265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210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8"/>
          <p:cNvSpPr txBox="1">
            <a:spLocks noGrp="1"/>
          </p:cNvSpPr>
          <p:nvPr>
            <p:ph type="sldNum" idx="12"/>
          </p:nvPr>
        </p:nvSpPr>
        <p:spPr>
          <a:xfrm>
            <a:off x="11174059" y="6131040"/>
            <a:ext cx="513735" cy="2271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/>
              <a:t>9</a:t>
            </a:fld>
            <a:r>
              <a:rPr lang="ru-RU" dirty="0"/>
              <a:t>     </a:t>
            </a:r>
            <a:r>
              <a:rPr lang="ru-RU" sz="1100" b="0" dirty="0">
                <a:latin typeface="Montserrat"/>
                <a:ea typeface="Montserrat"/>
                <a:cs typeface="Montserrat"/>
                <a:sym typeface="Montserrat"/>
              </a:rPr>
              <a:t>/1</a:t>
            </a:r>
            <a:r>
              <a:rPr lang="en-US" sz="1100" b="0" dirty="0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dirty="0"/>
          </a:p>
        </p:txBody>
      </p:sp>
      <p:sp>
        <p:nvSpPr>
          <p:cNvPr id="2" name="Google Shape;346;p59">
            <a:extLst>
              <a:ext uri="{FF2B5EF4-FFF2-40B4-BE49-F238E27FC236}">
                <a16:creationId xmlns:a16="http://schemas.microsoft.com/office/drawing/2014/main" id="{EE04AB84-6BB1-CB1D-922D-885E0977C435}"/>
              </a:ext>
            </a:extLst>
          </p:cNvPr>
          <p:cNvSpPr/>
          <p:nvPr/>
        </p:nvSpPr>
        <p:spPr>
          <a:xfrm>
            <a:off x="997349" y="0"/>
            <a:ext cx="841829" cy="1423356"/>
          </a:xfrm>
          <a:prstGeom prst="parallelogram">
            <a:avLst>
              <a:gd name="adj" fmla="val 7467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58"/>
          <p:cNvSpPr txBox="1">
            <a:spLocks noGrp="1"/>
          </p:cNvSpPr>
          <p:nvPr>
            <p:ph type="title"/>
          </p:nvPr>
        </p:nvSpPr>
        <p:spPr>
          <a:xfrm>
            <a:off x="1418263" y="294523"/>
            <a:ext cx="9125444" cy="148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ru-RU" b="1" dirty="0"/>
              <a:t>ПОДГОТОВКА ГЕОМЕТРИЧЕСКОЙ МОДЕЛИ</a:t>
            </a:r>
            <a:endParaRPr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4050449-4009-B304-823D-C0D697AC4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819247"/>
              </p:ext>
            </p:extLst>
          </p:nvPr>
        </p:nvGraphicFramePr>
        <p:xfrm>
          <a:off x="1344072" y="1790284"/>
          <a:ext cx="10010690" cy="378896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02138">
                  <a:extLst>
                    <a:ext uri="{9D8B030D-6E8A-4147-A177-3AD203B41FA5}">
                      <a16:colId xmlns:a16="http://schemas.microsoft.com/office/drawing/2014/main" val="179843745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741054586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3632753416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2471820270"/>
                    </a:ext>
                  </a:extLst>
                </a:gridCol>
                <a:gridCol w="2002138">
                  <a:extLst>
                    <a:ext uri="{9D8B030D-6E8A-4147-A177-3AD203B41FA5}">
                      <a16:colId xmlns:a16="http://schemas.microsoft.com/office/drawing/2014/main" val="3316703386"/>
                    </a:ext>
                  </a:extLst>
                </a:gridCol>
              </a:tblGrid>
              <a:tr h="9807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Плотность, г/см</a:t>
                      </a:r>
                      <a:r>
                        <a:rPr lang="en-US" dirty="0">
                          <a:latin typeface="Montserrat" panose="00000500000000000000" pitchFamily="2" charset="-52"/>
                        </a:rPr>
                        <a:t>^3</a:t>
                      </a:r>
                      <a:endParaRPr lang="ru-RU" dirty="0">
                        <a:latin typeface="Montserrat" panose="00000500000000000000" pitchFamily="2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Коэффициент теплового расширения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ctr"/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  <a:sym typeface="Arial"/>
                        </a:rPr>
                        <a:t>^(-5), C^-1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Модуль Юнга, ГПа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Коэффициент Пуассона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924949"/>
                  </a:ext>
                </a:extLst>
              </a:tr>
              <a:tr h="702057">
                <a:tc>
                  <a:txBody>
                    <a:bodyPr/>
                    <a:lstStyle/>
                    <a:p>
                      <a:r>
                        <a:rPr lang="ru-RU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Добавка </a:t>
                      </a:r>
                      <a:r>
                        <a:rPr lang="en-US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Fischer Tropsch*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1,82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Montserrat" panose="00000500000000000000" pitchFamily="2" charset="-52"/>
                        </a:rPr>
                        <a:t>1,89</a:t>
                      </a:r>
                      <a:endParaRPr lang="ru-RU" sz="1800" i="0" dirty="0">
                        <a:latin typeface="Montserrat" panose="00000500000000000000" pitchFamily="2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3,10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767507"/>
                  </a:ext>
                </a:extLst>
              </a:tr>
              <a:tr h="702057">
                <a:tc>
                  <a:txBody>
                    <a:bodyPr/>
                    <a:lstStyle/>
                    <a:p>
                      <a:r>
                        <a:rPr lang="ru-RU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Битум 60/90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Montserrat" panose="00000500000000000000" pitchFamily="2" charset="-52"/>
                        </a:rPr>
                        <a:t>1,</a:t>
                      </a:r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Montserrat" panose="00000500000000000000" pitchFamily="2" charset="-52"/>
                        </a:rPr>
                        <a:t>6</a:t>
                      </a:r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,</a:t>
                      </a:r>
                      <a:r>
                        <a:rPr lang="en-US" sz="1800" i="0" dirty="0">
                          <a:latin typeface="Montserrat" panose="00000500000000000000" pitchFamily="2" charset="-52"/>
                        </a:rPr>
                        <a:t>5</a:t>
                      </a:r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4,50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73413"/>
                  </a:ext>
                </a:extLst>
              </a:tr>
              <a:tr h="702057">
                <a:tc>
                  <a:txBody>
                    <a:bodyPr/>
                    <a:lstStyle/>
                    <a:p>
                      <a:r>
                        <a:rPr lang="ru-RU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Гранитный щебень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2,60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10,00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3905452"/>
                  </a:ext>
                </a:extLst>
              </a:tr>
              <a:tr h="702057">
                <a:tc>
                  <a:txBody>
                    <a:bodyPr/>
                    <a:lstStyle/>
                    <a:p>
                      <a:r>
                        <a:rPr lang="ru-RU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anose="00000500000000000000" pitchFamily="2" charset="-52"/>
                        </a:rPr>
                        <a:t>Песок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2,50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15,90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latin typeface="Montserrat" panose="00000500000000000000" pitchFamily="2" charset="-52"/>
                        </a:rPr>
                        <a:t>0,33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3759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8F15FE9-CD0D-D5E9-64C8-2C0C6208B4F1}"/>
              </a:ext>
            </a:extLst>
          </p:cNvPr>
          <p:cNvSpPr txBox="1"/>
          <p:nvPr/>
        </p:nvSpPr>
        <p:spPr>
          <a:xfrm>
            <a:off x="1550339" y="5712384"/>
            <a:ext cx="9598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000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*</a:t>
            </a:r>
            <a:r>
              <a:rPr lang="ru-RU" sz="1600" dirty="0">
                <a:solidFill>
                  <a:schemeClr val="dk1"/>
                </a:solidFill>
                <a:latin typeface="Montserrat"/>
              </a:rPr>
              <a:t> - парафин Fischer Tropsch от компании </a:t>
            </a:r>
            <a:r>
              <a:rPr lang="ru-RU" sz="1600" dirty="0" err="1">
                <a:solidFill>
                  <a:schemeClr val="dk1"/>
                </a:solidFill>
                <a:latin typeface="Montserrat"/>
              </a:rPr>
              <a:t>Saso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l</a:t>
            </a:r>
            <a:r>
              <a:rPr lang="ru-RU" sz="1600" dirty="0">
                <a:solidFill>
                  <a:schemeClr val="dk1"/>
                </a:solidFill>
                <a:latin typeface="Montserrat"/>
              </a:rPr>
              <a:t>. Fischer Tropsch - популярный модификатор для теплого асфальта, применяемый для улучшения физических и реологических свойств битума.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ShapeShift's Aqua White">
      <a:dk1>
        <a:srgbClr val="203738"/>
      </a:dk1>
      <a:lt1>
        <a:srgbClr val="FFFFFF"/>
      </a:lt1>
      <a:dk2>
        <a:srgbClr val="203738"/>
      </a:dk2>
      <a:lt2>
        <a:srgbClr val="FFFFFF"/>
      </a:lt2>
      <a:accent1>
        <a:srgbClr val="27937E"/>
      </a:accent1>
      <a:accent2>
        <a:srgbClr val="35AF98"/>
      </a:accent2>
      <a:accent3>
        <a:srgbClr val="60CCB7"/>
      </a:accent3>
      <a:accent4>
        <a:srgbClr val="78DDCA"/>
      </a:accent4>
      <a:accent5>
        <a:srgbClr val="95E8D9"/>
      </a:accent5>
      <a:accent6>
        <a:srgbClr val="B0F7E9"/>
      </a:accent6>
      <a:hlink>
        <a:srgbClr val="5B9BD5"/>
      </a:hlink>
      <a:folHlink>
        <a:srgbClr val="70AD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996</Words>
  <Application>Microsoft Office PowerPoint</Application>
  <PresentationFormat>Широкоэкранный</PresentationFormat>
  <Paragraphs>169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Montserrat</vt:lpstr>
      <vt:lpstr>Wingdings</vt:lpstr>
      <vt:lpstr>Cambria Math</vt:lpstr>
      <vt:lpstr>B&amp;D-Powerpoint Template_16x9</vt:lpstr>
      <vt:lpstr>МОДЕЛИРОВАНИЕ ТЕПЛОГО АСФАЛЬТА  В ПРОГРАММНОЙ СРЕДЕ ANSYS</vt:lpstr>
      <vt:lpstr>Презентация PowerPoint</vt:lpstr>
      <vt:lpstr>Презентация PowerPoint</vt:lpstr>
      <vt:lpstr>АКТУАЛЬНОСТЬ ТЕМЫ ИССЛЕДОВАНИЯ</vt:lpstr>
      <vt:lpstr>ЭТАПЫ ИССЛЕДОВАНИЯ</vt:lpstr>
      <vt:lpstr>MATERIAL DESIGNER </vt:lpstr>
      <vt:lpstr>СЛУЧАЙ АНИЗОТРОПНОЙ МОДЕЛИ КОМПОЗИТА</vt:lpstr>
      <vt:lpstr>СЛУЧАЙ АНИЗОТРОПНОЙ МОДЕЛИ КОМПОЗИТА</vt:lpstr>
      <vt:lpstr>ПОДГОТОВКА ГЕОМЕТРИЧЕСКОЙ МОДЕЛИ</vt:lpstr>
      <vt:lpstr>ГЕОМЕТРИЧЕСКАЯ МОДЕЛЬ</vt:lpstr>
      <vt:lpstr>ГЕОМЕТРИЧЕСКАЯ МОДЕЛЬ</vt:lpstr>
      <vt:lpstr>СРАВНЕНИЕ С ТЕОРИЕЙ</vt:lpstr>
      <vt:lpstr>ЗАДАЧА С ИСПОЛЬЗОВАНИЕМ ПОЛУЧЕННЫХ СВОЙСТВ МАТЕРИАЛА</vt:lpstr>
      <vt:lpstr>РЕЗУЛЬТАТЫ ПЕРЕМЕЩЕНИЯ</vt:lpstr>
      <vt:lpstr>РЕЗУЛЬТАТЫ ЭКВИВАЛЕНТНЫЕ НАПРЯЖЕНИЯ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ТЕПЛОГО АСФАЛЬТА  В ПРОГРАММНОЙ СРЕДЕ ANSYS</dc:title>
  <dc:creator>acer</dc:creator>
  <cp:lastModifiedBy>nata eremeeva</cp:lastModifiedBy>
  <cp:revision>24</cp:revision>
  <dcterms:modified xsi:type="dcterms:W3CDTF">2024-06-26T16:14:30Z</dcterms:modified>
</cp:coreProperties>
</file>