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87" r:id="rId4"/>
    <p:sldId id="257" r:id="rId5"/>
    <p:sldId id="259" r:id="rId6"/>
    <p:sldId id="281" r:id="rId7"/>
    <p:sldId id="260" r:id="rId8"/>
    <p:sldId id="282" r:id="rId9"/>
    <p:sldId id="261" r:id="rId10"/>
    <p:sldId id="263" r:id="rId11"/>
    <p:sldId id="262" r:id="rId12"/>
    <p:sldId id="265" r:id="rId13"/>
    <p:sldId id="274" r:id="rId14"/>
    <p:sldId id="264" r:id="rId15"/>
    <p:sldId id="266" r:id="rId16"/>
    <p:sldId id="284" r:id="rId17"/>
    <p:sldId id="285" r:id="rId18"/>
    <p:sldId id="286" r:id="rId19"/>
    <p:sldId id="288" r:id="rId20"/>
    <p:sldId id="268" r:id="rId21"/>
    <p:sldId id="269" r:id="rId22"/>
    <p:sldId id="275" r:id="rId23"/>
    <p:sldId id="270" r:id="rId24"/>
    <p:sldId id="289" r:id="rId25"/>
    <p:sldId id="271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6F4A263-3516-479A-9035-EBCA8B7CC5F3}">
          <p14:sldIdLst>
            <p14:sldId id="256"/>
            <p14:sldId id="258"/>
            <p14:sldId id="287"/>
            <p14:sldId id="257"/>
            <p14:sldId id="259"/>
            <p14:sldId id="281"/>
            <p14:sldId id="260"/>
            <p14:sldId id="282"/>
            <p14:sldId id="261"/>
            <p14:sldId id="263"/>
            <p14:sldId id="262"/>
            <p14:sldId id="265"/>
            <p14:sldId id="274"/>
            <p14:sldId id="264"/>
            <p14:sldId id="266"/>
            <p14:sldId id="284"/>
            <p14:sldId id="285"/>
            <p14:sldId id="286"/>
            <p14:sldId id="288"/>
            <p14:sldId id="268"/>
            <p14:sldId id="269"/>
            <p14:sldId id="275"/>
            <p14:sldId id="270"/>
            <p14:sldId id="289"/>
            <p14:sldId id="271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45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2" autoAdjust="0"/>
  </p:normalViewPr>
  <p:slideViewPr>
    <p:cSldViewPr>
      <p:cViewPr>
        <p:scale>
          <a:sx n="77" d="100"/>
          <a:sy n="77" d="100"/>
        </p:scale>
        <p:origin x="-119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76E5-12A0-44B5-8B41-FF2612F01DB0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4142-7E59-4771-8255-8A0E0033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4142-7E59-4771-8255-8A0E0033ED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5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4142-7E59-4771-8255-8A0E0033ED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2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4142-7E59-4771-8255-8A0E0033ED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3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33E4-4501-49E8-87FD-A2D3A3F5C96B}" type="datetime1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5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3D779-12DB-4F8C-806A-F5D39D1765FD}" type="datetime1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5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8509-F1BB-4592-8659-F10E54438E04}" type="datetime1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2866-B55D-47B7-8B0D-91D5299CB77D}" type="datetime1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4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2E82F-D649-4D29-A6D9-193A6535DA5F}" type="datetime1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6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FD08-10DF-4554-8908-158B1A5AFB03}" type="datetime1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7DF6-0EF5-4A6A-8B21-AAE1BADDF79B}" type="datetime1">
              <a:rPr lang="ru-RU" smtClean="0"/>
              <a:t>24.06.2021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A671-48A1-4B76-8A30-A89DDA9FDD02}" type="datetime1">
              <a:rPr lang="ru-RU" smtClean="0"/>
              <a:t>24.06.2021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B2101-B783-4A68-9095-7E8D081D68BF}" type="datetime1">
              <a:rPr lang="ru-RU" smtClean="0"/>
              <a:t>24.06.2021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5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03C6-882A-4DB3-A354-188825A152E8}" type="datetime1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2996-0516-46A4-9BDF-1152FC3BCEC9}" type="datetime1">
              <a:rPr lang="ru-RU" smtClean="0"/>
              <a:t>24.06.2021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A01C-ACDF-42AB-A31A-C509F76BC37F}" type="datetime1">
              <a:rPr lang="ru-RU" smtClean="0"/>
              <a:t>24.06.2021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E18D-82C3-40D7-81A8-B160B91DF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4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ubmed.ncbi.nlm.nih.gov/?term=Peng+Q&amp;cauthor_id=2480872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ОПИСАНИЕ МЕХАНИЧЕСКИХ СВОЙСТВ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GRAPHYNE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ОСНОВЕ ПАРНЫХ ПОТЕНЦИАЛОВ ВЗАИМОДЕЙСТВИЯ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7560840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Выполнил: </a:t>
            </a:r>
            <a:r>
              <a:rPr lang="ru-RU" sz="2800" dirty="0" err="1" smtClean="0"/>
              <a:t>Уразлин</a:t>
            </a:r>
            <a:r>
              <a:rPr lang="ru-RU" sz="2800" dirty="0" smtClean="0"/>
              <a:t> В.С.</a:t>
            </a:r>
          </a:p>
          <a:p>
            <a:pPr algn="l"/>
            <a:r>
              <a:rPr lang="ru-RU" sz="2800" dirty="0" smtClean="0"/>
              <a:t>Научный руководитель: Подольская Е.А.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z="3200" smtClean="0"/>
              <a:t>1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14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Расчетные формулы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26678" y="1124744"/>
                <a:ext cx="8229600" cy="4525963"/>
              </a:xfrm>
            </p:spPr>
            <p:txBody>
              <a:bodyPr/>
              <a:lstStyle/>
              <a:p>
                <a:r>
                  <a:rPr lang="ru-RU" sz="2400" dirty="0">
                    <a:latin typeface="+mj-lt"/>
                    <a:cs typeface="Times New Roman" pitchFamily="18" charset="0"/>
                  </a:rPr>
                  <a:t>Приведенные ниже формулы отвечают за жесткость между атомами, которые связаны различными </a:t>
                </a:r>
                <a:r>
                  <a:rPr lang="ru-RU" sz="2400" dirty="0" smtClean="0">
                    <a:latin typeface="+mj-lt"/>
                    <a:cs typeface="Times New Roman" pitchFamily="18" charset="0"/>
                  </a:rPr>
                  <a:t>связями</a:t>
                </a:r>
              </a:p>
              <a:p>
                <a:endParaRPr lang="en-US" b="1" i="1" dirty="0" smtClean="0">
                  <a:latin typeface="Cambria Math"/>
                </a:endParaRPr>
              </a:p>
              <a:p>
                <a:endParaRPr lang="en-US" b="1" i="1" dirty="0" smtClean="0">
                  <a:latin typeface="Cambria Math"/>
                </a:endParaRPr>
              </a:p>
              <a:p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ʋ</m:t>
                        </m:r>
                      </m:sub>
                    </m:sSub>
                  </m:oMath>
                </a14:m>
                <a:r>
                  <a:rPr lang="en-US" dirty="0" smtClean="0"/>
                  <a:t> -</a:t>
                </a:r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678" y="1124744"/>
                <a:ext cx="8229600" cy="4525963"/>
              </a:xfrm>
              <a:blipFill rotWithShape="1">
                <a:blip r:embed="rId2"/>
                <a:stretch>
                  <a:fillRect l="-1037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67685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38545" y="3501008"/>
            <a:ext cx="5665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вектор положения атома решетки (узла),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зятый из </a:t>
            </a:r>
            <a:r>
              <a:rPr lang="ru-RU" dirty="0"/>
              <a:t>рассматриваемого атома (альфа-номер узла)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857" y="504618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058090"/>
            <a:ext cx="7014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A.M</a:t>
            </a:r>
            <a:r>
              <a:rPr lang="en-US" dirty="0"/>
              <a:t>. </a:t>
            </a:r>
            <a:r>
              <a:rPr lang="en-US" dirty="0" err="1" smtClean="0"/>
              <a:t>Krivtsov</a:t>
            </a:r>
            <a:r>
              <a:rPr lang="en-US" dirty="0" smtClean="0"/>
              <a:t>. Elastic </a:t>
            </a:r>
            <a:r>
              <a:rPr lang="en-US" dirty="0"/>
              <a:t>Properties of One-Atomic and Two-Atomic </a:t>
            </a:r>
            <a:r>
              <a:rPr lang="en-US" dirty="0" smtClean="0"/>
              <a:t>Crystals. </a:t>
            </a:r>
            <a:br>
              <a:rPr lang="en-US" dirty="0" smtClean="0"/>
            </a:br>
            <a:r>
              <a:rPr lang="en-US" dirty="0" err="1" smtClean="0"/>
              <a:t>Izd</a:t>
            </a:r>
            <a:r>
              <a:rPr lang="en-US" dirty="0"/>
              <a:t>. </a:t>
            </a:r>
            <a:r>
              <a:rPr lang="en-US" dirty="0" err="1"/>
              <a:t>Politekh</a:t>
            </a:r>
            <a:r>
              <a:rPr lang="en-US" dirty="0"/>
              <a:t>. Univ</a:t>
            </a:r>
            <a:r>
              <a:rPr lang="en-US" dirty="0" smtClean="0"/>
              <a:t>., St</a:t>
            </a:r>
            <a:r>
              <a:rPr lang="en-US" dirty="0"/>
              <a:t>. Petersburg, </a:t>
            </a:r>
            <a:r>
              <a:rPr lang="en-US" dirty="0" smtClean="0"/>
              <a:t>2009</a:t>
            </a:r>
            <a:r>
              <a:rPr lang="en-US" dirty="0"/>
              <a:t>,</a:t>
            </a:r>
            <a:r>
              <a:rPr lang="en-US" dirty="0" smtClean="0"/>
              <a:t> 126 p.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41731" y="1881196"/>
                <a:ext cx="41011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ʋ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ʋ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ʋ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400" dirty="0" smtClean="0"/>
                  <a:t>(</a:t>
                </a:r>
                <a:r>
                  <a:rPr lang="en-US" sz="2400" b="1" dirty="0" smtClean="0"/>
                  <a:t>E -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ʋ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ʋ</m:t>
                        </m:r>
                      </m:sub>
                    </m:sSub>
                  </m:oMath>
                </a14:m>
                <a:r>
                  <a:rPr lang="en-US" sz="2400" b="1" dirty="0" smtClean="0"/>
                  <a:t>) </a:t>
                </a:r>
                <a:r>
                  <a:rPr lang="en-US" sz="2400" dirty="0" smtClean="0"/>
                  <a:t>(1)</a:t>
                </a:r>
                <a:endParaRPr lang="ru-RU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" y="1881196"/>
                <a:ext cx="4101123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46" t="-10667" r="-1488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5806" y="2457362"/>
                <a:ext cx="248042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ru-RU" sz="20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acc>
                          <m:accPr>
                            <m:chr m:val="̀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𝑪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/>
                              </a:rPr>
                              <m:t>𝑺</m:t>
                            </m:r>
                          </m:den>
                        </m:f>
                      </m:e>
                    </m:sPre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20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ʋ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(1.1)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06" y="2457362"/>
                <a:ext cx="2480423" cy="536942"/>
              </a:xfrm>
              <a:prstGeom prst="rect">
                <a:avLst/>
              </a:prstGeom>
              <a:blipFill rotWithShape="1">
                <a:blip r:embed="rId4"/>
                <a:stretch>
                  <a:fillRect r="-1474" b="-7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5036" y="2307001"/>
                <a:ext cx="2597121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𝑺</m:t>
                              </m:r>
                            </m:den>
                          </m:f>
                        </m:e>
                      </m:sPre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20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ʋ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/>
                            </a:rPr>
                            <m:t>(1.2)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36" y="2307001"/>
                <a:ext cx="2597121" cy="837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16282" y="2307001"/>
                <a:ext cx="2329997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𝑺</m:t>
                              </m:r>
                            </m:den>
                          </m:f>
                        </m:e>
                      </m:sPre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2000" b="1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ʋ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/>
                            </a:rPr>
                            <m:t>(1.3)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82" y="2307001"/>
                <a:ext cx="2329997" cy="837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981" y="3190623"/>
                <a:ext cx="3545714" cy="410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ru-RU" sz="20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000" b="1" i="1" smtClean="0">
                            <a:latin typeface="Cambria Math"/>
                          </a:rPr>
                          <m:t>𝑪</m:t>
                        </m:r>
                        <m:r>
                          <a:rPr lang="en-US" sz="2000" b="1" i="1">
                            <a:latin typeface="Cambria Math"/>
                          </a:rPr>
                          <m:t>=</m:t>
                        </m:r>
                      </m:e>
                    </m:sPre>
                    <m:sPre>
                      <m:sPrePr>
                        <m:ctrlPr>
                          <a:rPr lang="ru-RU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p>
                      <m:e>
                        <m:acc>
                          <m:accPr>
                            <m:chr m:val="̀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𝑪</m:t>
                            </m:r>
                          </m:e>
                        </m:acc>
                        <m:r>
                          <a:rPr lang="en-US" sz="2000" b="1" i="1" smtClean="0">
                            <a:latin typeface="Cambria Math"/>
                          </a:rPr>
                          <m:t> −</m:t>
                        </m:r>
                        <m:sPre>
                          <m:sPre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𝑪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∗</m:t>
                            </m:r>
                          </m:e>
                        </m:sPre>
                      </m:e>
                    </m:sPre>
                    <m:sPre>
                      <m:sPrePr>
                        <m:ctrlPr>
                          <a:rPr lang="ru-RU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∗</m:t>
                        </m:r>
                        <m:sPre>
                          <m:sPrePr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0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𝑻</m:t>
                                </m:r>
                              </m:sup>
                            </m:sSup>
                          </m:e>
                        </m:sPre>
                      </m:e>
                    </m:sPre>
                  </m:oMath>
                </a14:m>
                <a:r>
                  <a:rPr lang="en-US" sz="2000" dirty="0" smtClean="0"/>
                  <a:t> (2) </a:t>
                </a:r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1" y="3190623"/>
                <a:ext cx="3545714" cy="410946"/>
              </a:xfrm>
              <a:prstGeom prst="rect">
                <a:avLst/>
              </a:prstGeom>
              <a:blipFill rotWithShape="1">
                <a:blip r:embed="rId7"/>
                <a:stretch>
                  <a:fillRect t="-4412" r="-859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1731" y="4538680"/>
                <a:ext cx="3636445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ru-RU" sz="20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p>
                      <m:e>
                        <m:acc>
                          <m:accPr>
                            <m:chr m:val="̀"/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𝑪</m:t>
                            </m:r>
                          </m:e>
                        </m:acc>
                        <m:r>
                          <a:rPr lang="en-US" sz="20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latin typeface="Cambria Math"/>
                              </a:rPr>
                              <m:t>𝑺</m:t>
                            </m:r>
                          </m:den>
                        </m:f>
                      </m:e>
                    </m:sPre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20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ʋ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+ </m:t>
                        </m:r>
                      </m:e>
                    </m:nary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ʋ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ʋ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ʋ</m:t>
                        </m:r>
                      </m:sub>
                    </m:sSub>
                  </m:oMath>
                </a14:m>
                <a:r>
                  <a:rPr lang="en-US" sz="2000" dirty="0" smtClean="0"/>
                  <a:t>(3)</a:t>
                </a:r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1" y="4538680"/>
                <a:ext cx="3636445" cy="536942"/>
              </a:xfrm>
              <a:prstGeom prst="rect">
                <a:avLst/>
              </a:prstGeom>
              <a:blipFill rotWithShape="1">
                <a:blip r:embed="rId8"/>
                <a:stretch>
                  <a:fillRect r="-839" b="-7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23528" y="4858023"/>
            <a:ext cx="6550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ru-RU" dirty="0"/>
              <a:t>В формуле 3 есть 2 </a:t>
            </a:r>
            <a:r>
              <a:rPr lang="ru-RU" dirty="0" smtClean="0"/>
              <a:t>два слагаемых, </a:t>
            </a:r>
          </a:p>
          <a:p>
            <a:r>
              <a:rPr lang="ru-RU" dirty="0" smtClean="0"/>
              <a:t>которые </a:t>
            </a:r>
            <a:r>
              <a:rPr lang="ru-RU" dirty="0"/>
              <a:t>позволяют моделировать различные типы соединений.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базиса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/>
                  <a:t>Орты, которые определяют направления от определенного атома кристаллической решетки к его соседям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(-1;0)                                      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Второй тип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(1;0</a:t>
                </a:r>
                <a:r>
                  <a:rPr lang="en-US" dirty="0"/>
                  <a:t>)                                      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/>
                  <a:t>Есть 3 </a:t>
                </a:r>
                <a:r>
                  <a:rPr lang="ru-RU" dirty="0" smtClean="0"/>
                  <a:t>связи </a:t>
                </a:r>
                <a:r>
                  <a:rPr lang="ru-RU" dirty="0"/>
                  <a:t>первого типа и 3 </a:t>
                </a:r>
                <a:r>
                  <a:rPr lang="ru-RU" dirty="0" smtClean="0"/>
                  <a:t>связи </a:t>
                </a:r>
                <a:r>
                  <a:rPr lang="ru-RU" dirty="0"/>
                  <a:t>второго типа.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b="-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11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1"/>
          <a:stretch/>
        </p:blipFill>
        <p:spPr bwMode="auto">
          <a:xfrm>
            <a:off x="6607196" y="2040947"/>
            <a:ext cx="1514475" cy="115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8"/>
          <a:stretch/>
        </p:blipFill>
        <p:spPr bwMode="auto">
          <a:xfrm>
            <a:off x="6607197" y="4005064"/>
            <a:ext cx="1685925" cy="111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3257" y="3407812"/>
            <a:ext cx="250235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Рис.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ru-RU" dirty="0" smtClean="0"/>
              <a:t>Первый тип узла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3257" y="5138382"/>
            <a:ext cx="25023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Рис.</a:t>
            </a:r>
            <a:r>
              <a:rPr lang="en-US" dirty="0" smtClean="0"/>
              <a:t> </a:t>
            </a:r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Второй тип узла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Разные ориентации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4741987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ru-RU" sz="2800" dirty="0">
                    <a:cs typeface="Times New Roman" pitchFamily="18" charset="0"/>
                  </a:rPr>
                  <a:t>В будущем </a:t>
                </a:r>
                <a:r>
                  <a:rPr lang="ru-RU" sz="2800" dirty="0" smtClean="0">
                    <a:cs typeface="Times New Roman" pitchFamily="18" charset="0"/>
                  </a:rPr>
                  <a:t>понадобятся </a:t>
                </a:r>
                <a:r>
                  <a:rPr lang="ru-RU" sz="2800" dirty="0">
                    <a:cs typeface="Times New Roman" pitchFamily="18" charset="0"/>
                  </a:rPr>
                  <a:t>векторы, которые будут отличаться для разных </a:t>
                </a:r>
                <a:r>
                  <a:rPr lang="ru-RU" sz="2800" dirty="0" smtClean="0">
                    <a:cs typeface="Times New Roman" pitchFamily="18" charset="0"/>
                  </a:rPr>
                  <a:t>связей. </a:t>
                </a:r>
                <a:r>
                  <a:rPr lang="ru-RU" sz="2800" dirty="0">
                    <a:cs typeface="Times New Roman" pitchFamily="18" charset="0"/>
                  </a:rPr>
                  <a:t>a,b - длины звеньев (a в кольце, b вне </a:t>
                </a:r>
                <a:r>
                  <a:rPr lang="ru-RU" sz="2800" dirty="0" smtClean="0">
                    <a:cs typeface="Times New Roman" pitchFamily="18" charset="0"/>
                  </a:rPr>
                  <a:t>него</a:t>
                </a:r>
                <a:r>
                  <a:rPr lang="ru-RU" sz="2800" dirty="0">
                    <a:cs typeface="Times New Roman" pitchFamily="18" charset="0"/>
                  </a:rPr>
                  <a:t>)</a:t>
                </a:r>
                <a:endParaRPr lang="ru-RU" i="1" dirty="0" smtClean="0">
                  <a:latin typeface="Cambria Math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(-a;0)                                      </a:t>
                </a:r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b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;−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Площадь элементарной ячейки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∗(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+2∗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4741987"/>
              </a:xfrm>
              <a:blipFill rotWithShape="1">
                <a:blip r:embed="rId2"/>
                <a:stretch>
                  <a:fillRect l="-1407" t="-1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2365"/>
            <a:ext cx="2350368" cy="216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2120" y="4445772"/>
            <a:ext cx="266451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Рис</a:t>
            </a:r>
            <a:r>
              <a:rPr lang="en-US" dirty="0" smtClean="0"/>
              <a:t> </a:t>
            </a:r>
            <a:r>
              <a:rPr lang="ru-RU" dirty="0" smtClean="0"/>
              <a:t>5.</a:t>
            </a:r>
            <a:r>
              <a:rPr lang="en-US" dirty="0"/>
              <a:t> </a:t>
            </a:r>
            <a:r>
              <a:rPr lang="ru-RU" dirty="0" smtClean="0"/>
              <a:t>Обозначения длин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Тензор жесткости </a:t>
            </a:r>
            <a:r>
              <a:rPr lang="ru-RU" dirty="0" smtClean="0"/>
              <a:t>для </a:t>
            </a:r>
            <a:r>
              <a:rPr lang="ru-RU" dirty="0" smtClean="0">
                <a:solidFill>
                  <a:schemeClr val="tx1"/>
                </a:solidFill>
              </a:rPr>
              <a:t>γ</a:t>
            </a:r>
            <a:r>
              <a:rPr lang="en-US" dirty="0"/>
              <a:t>-</a:t>
            </a:r>
            <a:r>
              <a:rPr lang="en-US" dirty="0" err="1"/>
              <a:t>graphyne</a:t>
            </a:r>
            <a:r>
              <a:rPr lang="ru-RU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30379"/>
                <a:ext cx="8352928" cy="50351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Рассматриваемая структура обладает симметрией упругих характеристик относительно двух ортогональных направлений. Тензор жесткости в двумерном случае будет иметь четыре независимых </a:t>
                </a:r>
                <a:r>
                  <a:rPr lang="ru-RU" sz="2400" dirty="0" smtClean="0"/>
                  <a:t>компоненты. </a:t>
                </a:r>
                <a:r>
                  <a:rPr lang="ru-RU" sz="2400" dirty="0"/>
                  <a:t>Горизонтальное направление-кресло, вертикальное-зигзаг</a:t>
                </a:r>
                <a:r>
                  <a:rPr lang="ru-RU" sz="2400" dirty="0" smtClean="0"/>
                  <a:t>.</a:t>
                </a:r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Модуль Юнга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𝑗𝑗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  <m:sup/>
                              </m:sSubSup>
                            </m:e>
                            <m:sub/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 smtClean="0"/>
                  <a:t>Коэффициент Пуассона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30379"/>
                <a:ext cx="8352928" cy="5035189"/>
              </a:xfrm>
              <a:blipFill rotWithShape="1">
                <a:blip r:embed="rId2"/>
                <a:stretch>
                  <a:fillRect l="-1168" t="-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500" y="6404907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A.M. </a:t>
            </a:r>
            <a:r>
              <a:rPr lang="en-US" dirty="0" err="1" smtClean="0"/>
              <a:t>Krivtsov</a:t>
            </a:r>
            <a:r>
              <a:rPr lang="en-US" dirty="0" smtClean="0"/>
              <a:t>. Deformation </a:t>
            </a:r>
            <a:r>
              <a:rPr lang="en-US" dirty="0"/>
              <a:t>and fracture of solids with microstructure. </a:t>
            </a:r>
            <a:r>
              <a:rPr lang="en-US" dirty="0" smtClean="0"/>
              <a:t>M: </a:t>
            </a:r>
            <a:r>
              <a:rPr lang="en-US" dirty="0" err="1"/>
              <a:t>Fizmatlit</a:t>
            </a:r>
            <a:r>
              <a:rPr lang="en-US" dirty="0"/>
              <a:t>. 2007. 304 p.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4108" y="3212976"/>
                <a:ext cx="2420663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С</m:t>
                                  </m:r>
                                </m:e>
                                <m:sub>
                                  <m:r>
                                    <a:rPr lang="ru-RU" b="0" i="1" smtClean="0">
                                      <a:latin typeface="Cambria Math"/>
                                    </a:rPr>
                                    <m:t>66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08" y="3212976"/>
                <a:ext cx="2420663" cy="984052"/>
              </a:xfrm>
              <a:prstGeom prst="rect">
                <a:avLst/>
              </a:prstGeom>
              <a:blipFill rotWithShape="1">
                <a:blip r:embed="rId3"/>
                <a:stretch>
                  <a:fillRect l="-2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5523127"/>
                <a:ext cx="1368152" cy="69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23127"/>
                <a:ext cx="1368152" cy="6988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80368" y="5672495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r>
              <a:rPr lang="en-US" sz="2000" dirty="0" err="1" smtClean="0"/>
              <a:t>,j</a:t>
            </a:r>
            <a:r>
              <a:rPr lang="en-US" sz="2000" dirty="0" smtClean="0"/>
              <a:t> = 1,2;i</a:t>
            </a:r>
            <a:r>
              <a:rPr lang="en-US" sz="2000" dirty="0" smtClean="0">
                <a:latin typeface="Times New Roman"/>
                <a:cs typeface="Times New Roman"/>
              </a:rPr>
              <a:t>≠j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32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856984" cy="6552728"/>
              </a:xfrm>
            </p:spPr>
            <p:txBody>
              <a:bodyPr>
                <a:normAutofit/>
              </a:bodyPr>
              <a:lstStyle/>
              <a:p>
                <a:endParaRPr lang="ru-RU" dirty="0" smtClean="0"/>
              </a:p>
              <a:p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ru-RU" dirty="0" smtClean="0"/>
                  <a:t> = 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= = 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66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:r>
                  <a:rPr lang="ru-RU" dirty="0" smtClean="0"/>
                  <a:t>=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856984" cy="655272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14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507" y="1052736"/>
            <a:ext cx="6801013" cy="100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78" y="2564904"/>
            <a:ext cx="70770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431" y="4523947"/>
            <a:ext cx="3538537" cy="111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507" y="3564346"/>
            <a:ext cx="6564285" cy="9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Тензор жесткости </a:t>
            </a:r>
            <a:r>
              <a:rPr lang="ru-RU" dirty="0" smtClean="0"/>
              <a:t>для γ</a:t>
            </a:r>
            <a:r>
              <a:rPr lang="en-US" dirty="0"/>
              <a:t>-graphyne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9145016" cy="6192688"/>
              </a:xfrm>
            </p:spPr>
            <p:txBody>
              <a:bodyPr>
                <a:normAutofit/>
              </a:bodyPr>
              <a:lstStyle/>
              <a:p>
                <a:endParaRPr lang="ru-RU" dirty="0" smtClean="0"/>
              </a:p>
              <a:p>
                <a:pPr marL="0" indent="0">
                  <a:buNone/>
                </a:pPr>
                <a:endParaRPr lang="ru-RU" dirty="0" smtClean="0"/>
              </a:p>
              <a:p>
                <a:r>
                  <a:rPr lang="ru-RU" sz="2800" dirty="0"/>
                  <a:t>Модуль Юнга и коэффициент Пуассона взяты из экспериментальных данных, </a:t>
                </a:r>
                <a:r>
                  <a:rPr lang="ru-RU" sz="2800" dirty="0" smtClean="0"/>
                  <a:t>и решается </a:t>
                </a:r>
                <a:r>
                  <a:rPr lang="ru-RU" sz="2800" dirty="0"/>
                  <a:t>з</a:t>
                </a:r>
                <a:r>
                  <a:rPr lang="ru-RU" sz="2800" dirty="0" smtClean="0"/>
                  <a:t>адача нелинейного программирования</a:t>
                </a:r>
                <a:endParaRPr lang="ru-RU" sz="2800" i="1" dirty="0" smtClean="0">
                  <a:latin typeface="Cambria Math"/>
                  <a:cs typeface="Times New Roman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/>
                              <m:t>(</m:t>
                            </m:r>
                            <m:f>
                              <m:f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/>
                              <m:t>– 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/>
                                <a:cs typeface="Times New Roman"/>
                              </a:rPr>
                              <m:t>ʋ)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/>
                                <a:cs typeface="Times New Roman"/>
                              </a:rPr>
                              <m:t>ʋ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2800" b="0" i="1" dirty="0" smtClean="0">
                        <a:latin typeface="Cambria Math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dirty="0" smtClean="0"/>
                          <m:t>(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/>
                              <m:t>(</m:t>
                            </m:r>
                            <m:f>
                              <m:fPr>
                                <m:ctrlPr>
                                  <a:rPr lang="en-US" sz="2800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ru-RU" sz="28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С</m:t>
                                    </m:r>
                                  </m:e>
                                  <m:sub>
                                    <m:r>
                                      <a:rPr lang="ru-RU" sz="28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800" dirty="0"/>
                              <m:t>)– </m:t>
                            </m:r>
                            <m:r>
                              <m:rPr>
                                <m:nor/>
                              </m:rPr>
                              <a:rPr lang="en-US" sz="2800" dirty="0"/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latin typeface="Times New Roman"/>
                                <a:cs typeface="Times New Roman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/>
                                <a:cs typeface="Times New Roman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  <a:cs typeface="Times New Roman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ru-RU" sz="2800" b="0" i="0" smtClean="0">
                        <a:latin typeface="Cambria Math"/>
                        <a:cs typeface="Times New Roman"/>
                      </a:rPr>
                      <m:t>−</m:t>
                    </m:r>
                  </m:oMath>
                </a14:m>
                <a:r>
                  <a:rPr lang="en-US" sz="3000" dirty="0" smtClean="0"/>
                  <a:t>&gt;</a:t>
                </a:r>
                <a:r>
                  <a:rPr lang="ru-RU" sz="3000" dirty="0" smtClean="0"/>
                  <a:t> </a:t>
                </a:r>
                <a:r>
                  <a:rPr lang="en-US" sz="3000" dirty="0" smtClean="0"/>
                  <a:t>min</a:t>
                </a:r>
              </a:p>
              <a:p>
                <a:pPr marL="0" indent="0">
                  <a:buNone/>
                </a:pPr>
                <a:r>
                  <a:rPr lang="ru-RU" sz="2800" dirty="0"/>
                  <a:t>Условие устойчивого равновесия: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ru-RU" sz="2800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/>
                  <a:t>;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ru-RU" sz="28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ru-RU" sz="2800">
                        <a:latin typeface="Cambria Math"/>
                      </a:rPr>
                      <m:t>≥0</m:t>
                    </m:r>
                  </m:oMath>
                </a14:m>
                <a:r>
                  <a:rPr lang="en-US" sz="2800" dirty="0"/>
                  <a:t>;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2800">
                            <a:latin typeface="Cambria Math"/>
                          </a:rPr>
                          <m:t>66</m:t>
                        </m:r>
                      </m:sub>
                    </m:sSub>
                    <m:r>
                      <a:rPr lang="ru-RU" sz="2800">
                        <a:latin typeface="Cambria Math"/>
                      </a:rPr>
                      <m:t>≥0 </m:t>
                    </m:r>
                    <m:r>
                      <m:rPr>
                        <m:nor/>
                      </m:rPr>
                      <a:rPr lang="en-US" sz="2800" dirty="0"/>
                      <m:t>;</m:t>
                    </m:r>
                  </m:oMath>
                </a14:m>
                <a:endParaRPr lang="ru-RU" sz="2800" dirty="0"/>
              </a:p>
              <a:p>
                <a:r>
                  <a:rPr lang="ru-RU" sz="2800" dirty="0"/>
                  <a:t>Тензор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ru-RU" sz="28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sup>
                      <m:e>
                        <m:r>
                          <a:rPr lang="en-US" sz="2800">
                            <a:latin typeface="Cambria Math"/>
                          </a:rPr>
                          <m:t>𝑪</m:t>
                        </m:r>
                        <m:r>
                          <a:rPr lang="ru-RU" sz="2800">
                            <a:latin typeface="Cambria Math"/>
                          </a:rPr>
                          <m:t> </m:t>
                        </m:r>
                      </m:e>
                    </m:sPre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положительно определенный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ru-RU" sz="2800" dirty="0"/>
                  <a:t>В</a:t>
                </a:r>
                <a14:m>
                  <m:oMath xmlns:m="http://schemas.openxmlformats.org/officeDocument/2006/math">
                    <m:r>
                      <a:rPr lang="ru-RU" sz="2800">
                        <a:latin typeface="Cambria Math"/>
                      </a:rPr>
                      <m:t> метрике </m:t>
                    </m:r>
                    <m:sSup>
                      <m:sSupPr>
                        <m:ctrlPr>
                          <a:rPr lang="ru-RU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800"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a:rPr lang="en-US" sz="280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,</a:t>
                </a:r>
                <a:r>
                  <a:rPr lang="ru-RU" sz="2800" dirty="0"/>
                  <a:t>была найдена разница между функциями упругих макропараметров</a:t>
                </a:r>
                <a:endParaRPr lang="en-US" sz="28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9145016" cy="6192688"/>
              </a:xfrm>
              <a:blipFill rotWithShape="1">
                <a:blip r:embed="rId2"/>
                <a:stretch>
                  <a:fillRect l="-1400" b="-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15</a:t>
            </a:fld>
            <a:endParaRPr lang="ru-RU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Определение микропараметров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/>
          <a:lstStyle/>
          <a:p>
            <a:r>
              <a:rPr lang="ru-RU" dirty="0"/>
              <a:t>Вводится еще одна пара продольных </a:t>
            </a:r>
            <a:r>
              <a:rPr lang="ru-RU" dirty="0" smtClean="0"/>
              <a:t>жесткостей </a:t>
            </a:r>
            <a:r>
              <a:rPr lang="en-US" dirty="0" smtClean="0"/>
              <a:t>c</a:t>
            </a:r>
            <a:r>
              <a:rPr lang="en-US" baseline="-25000" dirty="0" smtClean="0"/>
              <a:t>A3</a:t>
            </a:r>
            <a:r>
              <a:rPr lang="en-US" dirty="0" smtClean="0"/>
              <a:t> </a:t>
            </a:r>
            <a:r>
              <a:rPr lang="ru-RU" dirty="0" smtClean="0"/>
              <a:t>и поперечных жесткостей</a:t>
            </a:r>
            <a:r>
              <a:rPr lang="en-US" dirty="0" smtClean="0"/>
              <a:t>c</a:t>
            </a:r>
            <a:r>
              <a:rPr lang="en-US" baseline="-25000" dirty="0" smtClean="0"/>
              <a:t>D3 </a:t>
            </a:r>
            <a:endParaRPr lang="ru-RU" baseline="-25000" dirty="0" smtClean="0"/>
          </a:p>
          <a:p>
            <a:r>
              <a:rPr lang="ru-RU" dirty="0" smtClean="0"/>
              <a:t>Третий </a:t>
            </a:r>
            <a:r>
              <a:rPr lang="ru-RU" dirty="0"/>
              <a:t>тип </a:t>
            </a:r>
            <a:r>
              <a:rPr lang="ru-RU" dirty="0" smtClean="0"/>
              <a:t>связи </a:t>
            </a:r>
            <a:r>
              <a:rPr lang="ru-RU" dirty="0"/>
              <a:t>отмечен зеленым </a:t>
            </a:r>
            <a:r>
              <a:rPr lang="ru-RU" dirty="0" smtClean="0"/>
              <a:t>цветом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16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5950"/>
            <a:ext cx="3595982" cy="198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8117" y="5467635"/>
            <a:ext cx="36062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6,6,12-graphyne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69"/>
            <a:ext cx="36290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6697" y="5410371"/>
            <a:ext cx="360625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Рис. 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.1. </a:t>
            </a:r>
            <a:r>
              <a:rPr lang="en-US" dirty="0" smtClean="0">
                <a:solidFill>
                  <a:schemeClr val="bg1"/>
                </a:solidFill>
              </a:rPr>
              <a:t>6,6,12-graphyne</a:t>
            </a:r>
            <a:r>
              <a:rPr lang="ru-RU" dirty="0" smtClean="0">
                <a:solidFill>
                  <a:schemeClr val="bg1"/>
                </a:solidFill>
              </a:rPr>
              <a:t> с тремя типами связей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/>
              <a:t>6,6,12-graphyne</a:t>
            </a:r>
          </a:p>
        </p:txBody>
      </p:sp>
    </p:spTree>
    <p:extLst>
      <p:ext uri="{BB962C8B-B14F-4D97-AF65-F5344CB8AC3E}">
        <p14:creationId xmlns:p14="http://schemas.microsoft.com/office/powerpoint/2010/main" val="6884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424936" cy="65527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Элементарная ячейка также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представляет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собой прямоугольник. Зная параметры решетки (длины 3 типов связей), вычисляется площадь элементарной ячейки. Кроме того, будет связь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(-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;0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Площадь элементарной ячейки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2 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ru-RU" sz="2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 algn="r">
                  <a:buNone/>
                </a:pPr>
                <a:endParaRPr lang="ru-RU" sz="2400" dirty="0" smtClean="0"/>
              </a:p>
              <a:p>
                <a:pPr algn="r"/>
                <a:endParaRPr lang="ru-RU" sz="2400" dirty="0"/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424936" cy="6552728"/>
              </a:xfrm>
              <a:blipFill rotWithShape="1">
                <a:blip r:embed="rId2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811663"/>
            <a:ext cx="302895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</a:t>
            </a:r>
            <a:r>
              <a:rPr lang="en-US" dirty="0" smtClean="0"/>
              <a:t> 7</a:t>
            </a:r>
            <a:r>
              <a:rPr lang="ru-RU" dirty="0" smtClean="0"/>
              <a:t>. Элементарная ячейка</a:t>
            </a:r>
            <a:r>
              <a:rPr lang="en-US" dirty="0" smtClean="0"/>
              <a:t> 6,6,12-graphyne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93" y="2647351"/>
            <a:ext cx="2088232" cy="193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30289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48064" y="4844166"/>
            <a:ext cx="252028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</a:t>
            </a:r>
            <a:r>
              <a:rPr lang="en-US" dirty="0" smtClean="0"/>
              <a:t> 7.1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  <a:r>
              <a:rPr lang="ru-RU" dirty="0" smtClean="0"/>
              <a:t>Обозначение расстояний</a:t>
            </a:r>
            <a:endParaRPr lang="en-US" dirty="0"/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6,6,12-graphyne</a:t>
            </a:r>
          </a:p>
        </p:txBody>
      </p:sp>
    </p:spTree>
    <p:extLst>
      <p:ext uri="{BB962C8B-B14F-4D97-AF65-F5344CB8AC3E}">
        <p14:creationId xmlns:p14="http://schemas.microsoft.com/office/powerpoint/2010/main" val="34418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8353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j-lt"/>
                <a:cs typeface="Times New Roman" pitchFamily="18" charset="0"/>
              </a:rPr>
              <a:t>Подводя промежуточный итог, отмечается, что возможен переход от 6,6,12-графина к другим структурам. Для этого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нужно </a:t>
            </a:r>
            <a:r>
              <a:rPr lang="ru-RU" sz="1800" dirty="0">
                <a:latin typeface="+mj-lt"/>
                <a:cs typeface="Times New Roman" pitchFamily="18" charset="0"/>
              </a:rPr>
              <a:t>изменить длину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соединения (</a:t>
            </a:r>
            <a:r>
              <a:rPr lang="ru-RU" sz="1800" dirty="0">
                <a:latin typeface="+mj-lt"/>
                <a:cs typeface="Times New Roman" pitchFamily="18" charset="0"/>
              </a:rPr>
              <a:t>изменить площадь элементарной ячейки) </a:t>
            </a:r>
            <a:r>
              <a:rPr lang="ru-RU" sz="1800" dirty="0" smtClean="0">
                <a:latin typeface="+mj-lt"/>
                <a:cs typeface="Times New Roman" pitchFamily="18" charset="0"/>
              </a:rPr>
              <a:t>и обнулить </a:t>
            </a:r>
            <a:r>
              <a:rPr lang="ru-RU" sz="1800" dirty="0">
                <a:latin typeface="+mj-lt"/>
                <a:cs typeface="Times New Roman" pitchFamily="18" charset="0"/>
              </a:rPr>
              <a:t>жесткость соединения. Ниже приведена возможная схема перехода.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18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Связь между структурами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400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 smtClean="0"/>
              <a:t>Упругие модули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19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9308" y="2557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21288"/>
            <a:ext cx="8579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Anisotropic Elastic Modulus, High Poisson’s ratio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Negative Thermal Expansion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Graphynes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Graphdiynes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Sergio A. Hernandez,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Alexandre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F. Fonseca *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Applied Physics Department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Institute of Physics “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Gleb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Wataghin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”,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Campinas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4481940"/>
            <a:ext cx="4146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Таблица</a:t>
            </a:r>
            <a:r>
              <a:rPr lang="en-US" dirty="0" smtClean="0"/>
              <a:t> </a:t>
            </a:r>
            <a:r>
              <a:rPr lang="ru-RU" dirty="0" smtClean="0"/>
              <a:t>1</a:t>
            </a:r>
            <a:r>
              <a:rPr lang="en-US" dirty="0" smtClean="0"/>
              <a:t>. </a:t>
            </a:r>
            <a:r>
              <a:rPr lang="ru-RU" dirty="0" smtClean="0"/>
              <a:t>Микропараметры материала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1995"/>
              </p:ext>
            </p:extLst>
          </p:nvPr>
        </p:nvGraphicFramePr>
        <p:xfrm>
          <a:off x="1115617" y="1198944"/>
          <a:ext cx="7344815" cy="3094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846"/>
                <a:gridCol w="1185947"/>
                <a:gridCol w="1209621"/>
                <a:gridCol w="1293030"/>
                <a:gridCol w="1202602"/>
                <a:gridCol w="1287769"/>
              </a:tblGrid>
              <a:tr h="773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Name,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>
                          <a:effectLst/>
                        </a:rPr>
                        <a:t>graphyne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Graphene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Gamma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6,6,12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betta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alfa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73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c</a:t>
                      </a:r>
                      <a:r>
                        <a:rPr lang="en-US" sz="1800" kern="1200" baseline="-25000" dirty="0" smtClean="0">
                          <a:effectLst/>
                        </a:rPr>
                        <a:t>A1</a:t>
                      </a:r>
                      <a:r>
                        <a:rPr lang="en-US" sz="1800" kern="1200" dirty="0" smtClean="0">
                          <a:effectLst/>
                        </a:rPr>
                        <a:t>/c</a:t>
                      </a:r>
                      <a:r>
                        <a:rPr lang="en-US" sz="1800" kern="1200" baseline="-25000" dirty="0" smtClean="0">
                          <a:effectLst/>
                        </a:rPr>
                        <a:t>D1</a:t>
                      </a:r>
                      <a:r>
                        <a:rPr lang="ru-RU" sz="1800" kern="1200" dirty="0">
                          <a:effectLst/>
                        </a:rPr>
                        <a:t>,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n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smtClean="0">
                          <a:effectLst/>
                        </a:rPr>
                        <a:t>m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704.724</a:t>
                      </a:r>
                      <a:r>
                        <a:rPr lang="ru-RU" sz="1800" kern="1200" dirty="0">
                          <a:effectLst/>
                        </a:rPr>
                        <a:t>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346.955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742.439</a:t>
                      </a:r>
                      <a:r>
                        <a:rPr lang="en-US" sz="1800" kern="1200" dirty="0" smtClean="0">
                          <a:effectLst/>
                        </a:rPr>
                        <a:t>/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631.23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424.57</a:t>
                      </a:r>
                      <a:r>
                        <a:rPr lang="en-US" sz="1800" kern="1200">
                          <a:effectLst/>
                        </a:rPr>
                        <a:t>/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616.4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322.294/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76.364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218.1</a:t>
                      </a:r>
                      <a:r>
                        <a:rPr lang="en-US" sz="1800" kern="1200" dirty="0">
                          <a:effectLst/>
                        </a:rPr>
                        <a:t>55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42.413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73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c</a:t>
                      </a:r>
                      <a:r>
                        <a:rPr lang="en-US" sz="1800" kern="1200" baseline="-25000" dirty="0" smtClean="0">
                          <a:effectLst/>
                        </a:rPr>
                        <a:t>A2</a:t>
                      </a:r>
                      <a:r>
                        <a:rPr lang="en-US" sz="1800" kern="1200" dirty="0" smtClean="0">
                          <a:effectLst/>
                        </a:rPr>
                        <a:t>/c</a:t>
                      </a:r>
                      <a:r>
                        <a:rPr lang="en-US" sz="1800" kern="1200" baseline="-25000" dirty="0" smtClean="0">
                          <a:effectLst/>
                        </a:rPr>
                        <a:t>D2</a:t>
                      </a:r>
                      <a:r>
                        <a:rPr lang="ru-RU" sz="1800" kern="1200" dirty="0">
                          <a:effectLst/>
                        </a:rPr>
                        <a:t>,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n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smtClean="0">
                          <a:effectLst/>
                        </a:rPr>
                        <a:t>m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704.724</a:t>
                      </a:r>
                      <a:r>
                        <a:rPr lang="ru-RU" sz="1800" kern="1200" dirty="0">
                          <a:effectLst/>
                        </a:rPr>
                        <a:t>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346.955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449.530</a:t>
                      </a:r>
                      <a:r>
                        <a:rPr lang="en-US" sz="1800" kern="1200" dirty="0" smtClean="0">
                          <a:effectLst/>
                        </a:rPr>
                        <a:t>/</a:t>
                      </a:r>
                      <a:endParaRPr lang="ru-RU" sz="1800" kern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</a:rPr>
                        <a:t>149.14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412.154</a:t>
                      </a:r>
                      <a:r>
                        <a:rPr lang="en-US" sz="1800" kern="1200" dirty="0">
                          <a:effectLst/>
                        </a:rPr>
                        <a:t>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128.887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40.172/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111.776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218.1</a:t>
                      </a:r>
                      <a:r>
                        <a:rPr lang="en-US" sz="1800" kern="1200" dirty="0">
                          <a:effectLst/>
                        </a:rPr>
                        <a:t>55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42.413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773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effectLst/>
                        </a:rPr>
                        <a:t>c</a:t>
                      </a:r>
                      <a:r>
                        <a:rPr lang="en-US" sz="1800" kern="1200" baseline="-25000" dirty="0" err="1" smtClean="0">
                          <a:effectLst/>
                        </a:rPr>
                        <a:t>A</a:t>
                      </a:r>
                      <a:r>
                        <a:rPr lang="ru-RU" sz="1800" kern="1200" baseline="-25000" dirty="0" smtClean="0">
                          <a:effectLst/>
                        </a:rPr>
                        <a:t>3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err="1" smtClean="0">
                          <a:effectLst/>
                        </a:rPr>
                        <a:t>c</a:t>
                      </a:r>
                      <a:r>
                        <a:rPr lang="en-US" sz="1800" kern="1200" baseline="-25000" dirty="0" err="1" smtClean="0">
                          <a:effectLst/>
                        </a:rPr>
                        <a:t>D</a:t>
                      </a:r>
                      <a:r>
                        <a:rPr lang="ru-RU" sz="1800" kern="1200" baseline="-25000" dirty="0" smtClean="0">
                          <a:effectLst/>
                        </a:rPr>
                        <a:t>3</a:t>
                      </a:r>
                      <a:r>
                        <a:rPr lang="ru-RU" sz="1800" kern="1200" dirty="0">
                          <a:effectLst/>
                        </a:rPr>
                        <a:t>, </a:t>
                      </a:r>
                      <a:r>
                        <a:rPr lang="en-US" sz="1800" kern="1200" dirty="0" smtClean="0">
                          <a:effectLst/>
                        </a:rPr>
                        <a:t>n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en-US" sz="1800" kern="1200" dirty="0" smtClean="0">
                          <a:effectLst/>
                        </a:rPr>
                        <a:t>m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174.971/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174.351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2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Исследуемые </a:t>
            </a:r>
            <a:r>
              <a:rPr lang="ru-RU" dirty="0"/>
              <a:t>структуры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raphene</a:t>
            </a:r>
            <a:endParaRPr lang="ru-RU" dirty="0" smtClean="0"/>
          </a:p>
          <a:p>
            <a:r>
              <a:rPr lang="ru-RU" dirty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graphyne</a:t>
            </a:r>
            <a:endParaRPr lang="ru-RU" dirty="0" smtClean="0"/>
          </a:p>
          <a:p>
            <a:r>
              <a:rPr lang="ru-RU" dirty="0" smtClean="0"/>
              <a:t>6,6,12</a:t>
            </a:r>
            <a:r>
              <a:rPr lang="en-US" dirty="0" smtClean="0"/>
              <a:t>-</a:t>
            </a:r>
            <a:r>
              <a:rPr lang="ru-RU" dirty="0" smtClean="0"/>
              <a:t>graphyne</a:t>
            </a:r>
          </a:p>
          <a:p>
            <a:r>
              <a:rPr lang="el-GR" dirty="0" smtClean="0"/>
              <a:t>β</a:t>
            </a:r>
            <a:r>
              <a:rPr lang="ru-RU" dirty="0" smtClean="0"/>
              <a:t>-graphyne</a:t>
            </a:r>
          </a:p>
          <a:p>
            <a:r>
              <a:rPr lang="el-GR" dirty="0" smtClean="0"/>
              <a:t>α</a:t>
            </a:r>
            <a:r>
              <a:rPr lang="ru-RU" dirty="0" smtClean="0"/>
              <a:t>-graphyne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800" dirty="0"/>
              <a:t>В рассматриваемых </a:t>
            </a:r>
            <a:r>
              <a:rPr lang="ru-RU" sz="2800" dirty="0" smtClean="0"/>
              <a:t>структурах материала электроны </a:t>
            </a:r>
            <a:r>
              <a:rPr lang="ru-RU" sz="2800" dirty="0"/>
              <a:t>могут перемещаться по кристаллической решетке быстрее, чем в </a:t>
            </a:r>
            <a:r>
              <a:rPr lang="ru-RU" sz="2800" dirty="0" smtClean="0"/>
              <a:t>графене </a:t>
            </a:r>
            <a:r>
              <a:rPr lang="ru-RU" sz="2800" dirty="0"/>
              <a:t>благодаря наличию тройных связей. </a:t>
            </a:r>
            <a:r>
              <a:rPr lang="ru-RU" sz="2800" dirty="0" smtClean="0"/>
              <a:t>В </a:t>
            </a:r>
            <a:r>
              <a:rPr lang="ru-RU" sz="2800" dirty="0"/>
              <a:t>отличие от  </a:t>
            </a:r>
            <a:r>
              <a:rPr lang="en-US" sz="2800" dirty="0"/>
              <a:t>graphyne </a:t>
            </a:r>
            <a:r>
              <a:rPr lang="ru-RU" sz="2800" dirty="0" err="1" smtClean="0"/>
              <a:t>графен</a:t>
            </a:r>
            <a:r>
              <a:rPr lang="ru-RU" sz="2800" dirty="0" smtClean="0"/>
              <a:t> </a:t>
            </a:r>
            <a:r>
              <a:rPr lang="ru-RU" sz="2800" dirty="0"/>
              <a:t>имеет запрещенную </a:t>
            </a:r>
            <a:r>
              <a:rPr lang="ru-RU" sz="2800" dirty="0" smtClean="0"/>
              <a:t>зону, </a:t>
            </a:r>
            <a:r>
              <a:rPr lang="ru-RU" sz="2800" dirty="0"/>
              <a:t>что </a:t>
            </a:r>
            <a:r>
              <a:rPr lang="ru-RU" sz="2800" dirty="0" smtClean="0"/>
              <a:t>позволяет ему обладать большей </a:t>
            </a:r>
            <a:r>
              <a:rPr lang="ru-RU" sz="2800" dirty="0"/>
              <a:t>электропроводностью</a:t>
            </a:r>
            <a:r>
              <a:rPr lang="ru-RU" sz="2800" dirty="0" smtClean="0"/>
              <a:t>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z="3200" smtClean="0"/>
              <a:t>2</a:t>
            </a:fld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5637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 smtClean="0"/>
              <a:t>Упругие модули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20</a:t>
            </a:fld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9308" y="2557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21288"/>
            <a:ext cx="8579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Anisotropic Elastic Modulus, High Poisson’s ratio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Negative Thermal Expansion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Graphynes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Graphdiynes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Sergio A. Hernandez,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Alexandre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F. Fonseca *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Applied Physics Department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Institute of Physics “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Gleb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Wataghin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”,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Campinas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0056915"/>
                  </p:ext>
                </p:extLst>
              </p:nvPr>
            </p:nvGraphicFramePr>
            <p:xfrm>
              <a:off x="981944" y="810743"/>
              <a:ext cx="7820247" cy="38795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33872"/>
                    <a:gridCol w="720080"/>
                    <a:gridCol w="864096"/>
                    <a:gridCol w="936104"/>
                    <a:gridCol w="1008112"/>
                    <a:gridCol w="792088"/>
                    <a:gridCol w="720080"/>
                    <a:gridCol w="845815"/>
                  </a:tblGrid>
                  <a:tr h="8369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Name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nm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nm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E</a:t>
                          </a:r>
                          <a:r>
                            <a:rPr lang="en-US" sz="1800" kern="1200" baseline="-25000" dirty="0" err="1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lit</a:t>
                          </a:r>
                          <a:endParaRPr lang="ru-RU" sz="1800" dirty="0"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i="1" kern="12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kern="1200" smtClean="0">
                                      <a:effectLst/>
                                      <a:latin typeface="Cambria Math"/>
                                    </a:rPr>
                                    <m:t>𝐦𝐦</m:t>
                                  </m:r>
                                </m:e>
                                <m:sup>
                                  <m:r>
                                    <a:rPr lang="ru-RU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E</a:t>
                          </a:r>
                          <a:r>
                            <a:rPr lang="en-US" sz="1800" kern="1200" baseline="-25000" dirty="0" err="1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calc</a:t>
                          </a:r>
                          <a:endParaRPr lang="ru-RU" sz="1800" dirty="0"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800" i="1" kern="1200" smtClean="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kern="1200" smtClean="0">
                                      <a:effectLst/>
                                      <a:latin typeface="Cambria Math"/>
                                    </a:rPr>
                                    <m:t>𝐦𝐦</m:t>
                                  </m:r>
                                </m:e>
                                <m:sup>
                                  <m:r>
                                    <a:rPr lang="ru-RU" sz="1800" kern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ʋ</a:t>
                          </a:r>
                          <a:r>
                            <a:rPr lang="en-US" sz="1800" kern="1200" baseline="-250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lit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ʋ</a:t>
                          </a:r>
                          <a:r>
                            <a:rPr lang="en-US" sz="1800" kern="1200" baseline="-25000" dirty="0" err="1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calc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smtClean="0">
                                        <a:effectLst/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ru-RU" sz="1800" kern="1200" dirty="0" smtClean="0">
                                        <a:effectLst/>
                                        <a:latin typeface="+mn-lt"/>
                                        <a:cs typeface="Times New Roman" pitchFamily="18" charset="0"/>
                                      </a:rPr>
                                      <m:t>ʋ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kern="1200" baseline="-25000" dirty="0" smtClean="0">
                                        <a:effectLst/>
                                        <a:latin typeface="+mn-lt"/>
                                        <a:cs typeface="Times New Roman" pitchFamily="18" charset="0"/>
                                      </a:rPr>
                                      <m:t>lit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800" dirty="0" smtClean="0">
                                        <a:effectLst/>
                                        <a:latin typeface="+mn-lt"/>
                                        <a:ea typeface="Calibri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ru-RU" sz="1800" kern="1200" dirty="0" smtClean="0">
                                        <a:effectLst/>
                                        <a:latin typeface="+mn-lt"/>
                                        <a:cs typeface="Times New Roman" pitchFamily="18" charset="0"/>
                                      </a:rPr>
                                      <m:t>ʋ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kern="1200" baseline="-25000" dirty="0" smtClean="0">
                                        <a:effectLst/>
                                        <a:latin typeface="+mn-lt"/>
                                        <a:cs typeface="Times New Roman" pitchFamily="18" charset="0"/>
                                      </a:rPr>
                                      <m:t>calc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1800" dirty="0" smtClean="0">
                                        <a:effectLst/>
                                        <a:latin typeface="+mn-lt"/>
                                        <a:ea typeface="Calibri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  <m:r>
                                  <a:rPr lang="ru-RU" sz="1800" b="1" i="0" dirty="0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443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Graphene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300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98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0.29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33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13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8316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Gamma-graphyne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3.66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158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15</a:t>
                          </a: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3.8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0.4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29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0.41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5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8764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6,6,12</a:t>
                          </a: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ru-RU" sz="1800" kern="1200" dirty="0" err="1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graphyne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3.66</a:t>
                          </a:r>
                          <a:endParaRPr lang="ru-RU" sz="1800" dirty="0"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1.2©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145.16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144.38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0.303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0.257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443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betta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-graphyne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7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93.6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92,5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0.52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0.49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443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alfa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-graphyne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42.8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42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86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0.72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0.7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3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40056915"/>
                  </p:ext>
                </p:extLst>
              </p:nvPr>
            </p:nvGraphicFramePr>
            <p:xfrm>
              <a:off x="981944" y="810743"/>
              <a:ext cx="7820247" cy="38795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33872"/>
                    <a:gridCol w="720080"/>
                    <a:gridCol w="864096"/>
                    <a:gridCol w="936104"/>
                    <a:gridCol w="1008112"/>
                    <a:gridCol w="792088"/>
                    <a:gridCol w="720080"/>
                    <a:gridCol w="845815"/>
                  </a:tblGrid>
                  <a:tr h="841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Name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nm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,</a:t>
                          </a: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nm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 rotWithShape="1">
                          <a:blip r:embed="rId2"/>
                          <a:stretch>
                            <a:fillRect l="-374675" t="-725" r="-358442" b="-371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9525" marB="0">
                        <a:blipFill rotWithShape="1">
                          <a:blip r:embed="rId2"/>
                          <a:stretch>
                            <a:fillRect l="-443030" t="-725" r="-234545" b="-371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ʋ</a:t>
                          </a:r>
                          <a:r>
                            <a:rPr lang="en-US" sz="1800" kern="1200" baseline="-250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lit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ʋ</a:t>
                          </a:r>
                          <a:r>
                            <a:rPr lang="en-US" sz="1800" kern="1200" baseline="-25000" dirty="0" err="1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calc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0" marR="0" marT="0" marB="0">
                        <a:blipFill rotWithShape="1">
                          <a:blip r:embed="rId2"/>
                          <a:stretch>
                            <a:fillRect l="-823022" t="-725" b="-371014"/>
                          </a:stretch>
                        </a:blipFill>
                      </a:tcPr>
                    </a:tc>
                  </a:tr>
                  <a:tr h="443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Graphene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300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2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98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0.29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33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13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8316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Gamma-graphyne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3.66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158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15</a:t>
                          </a: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3.8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0.4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29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0.41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5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8764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6,6,12</a:t>
                          </a: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ru-RU" sz="1800" kern="1200" dirty="0" err="1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graphyne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3.66</a:t>
                          </a:r>
                          <a:endParaRPr lang="ru-RU" sz="1800" dirty="0">
                            <a:effectLst/>
                            <a:latin typeface="+mn-lt"/>
                            <a:cs typeface="Times New Roman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  <a:latin typeface="+mn-lt"/>
                              <a:cs typeface="Times New Roman" pitchFamily="18" charset="0"/>
                            </a:rPr>
                            <a:t>1.2©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145.16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144.38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0.303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0.257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443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betta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-graphyne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3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7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93.6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92,5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0.52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0.49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  <a:tr h="4432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alfa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-graphyne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1.41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1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41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42.8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42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.</a:t>
                          </a: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86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0.72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0.7</a:t>
                          </a:r>
                          <a:r>
                            <a:rPr lang="ru-RU" sz="1800" kern="1200">
                              <a:effectLst/>
                              <a:latin typeface="+mn-lt"/>
                              <a:cs typeface="Times New Roman" pitchFamily="18" charset="0"/>
                            </a:rPr>
                            <a:t>0</a:t>
                          </a:r>
                          <a:endParaRPr lang="ru-RU" sz="180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9525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  <a:latin typeface="+mn-lt"/>
                              <a:cs typeface="Times New Roman" pitchFamily="18" charset="0"/>
                            </a:rPr>
                            <a:t>3</a:t>
                          </a:r>
                          <a:endParaRPr lang="ru-RU" sz="1800" dirty="0">
                            <a:effectLst/>
                            <a:latin typeface="+mn-lt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Прямоугольник 7"/>
          <p:cNvSpPr/>
          <p:nvPr/>
        </p:nvSpPr>
        <p:spPr>
          <a:xfrm>
            <a:off x="179512" y="5157192"/>
            <a:ext cx="379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- обозначает длину третьей связи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773036"/>
            <a:ext cx="4132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Таблица</a:t>
            </a:r>
            <a:r>
              <a:rPr lang="en-US" dirty="0" smtClean="0"/>
              <a:t> </a:t>
            </a:r>
            <a:r>
              <a:rPr lang="ru-RU" dirty="0" smtClean="0"/>
              <a:t>2. Макропараметры материала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γ</a:t>
            </a:r>
            <a:r>
              <a:rPr lang="en-US" dirty="0"/>
              <a:t>-graphyne </a:t>
            </a:r>
            <a:r>
              <a:rPr lang="ru-RU" dirty="0" smtClean="0"/>
              <a:t>поведение при нагрузке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21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4" y="1340768"/>
            <a:ext cx="431510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24744"/>
            <a:ext cx="41906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140" y="3415317"/>
            <a:ext cx="388331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 smtClean="0"/>
              <a:t>8</a:t>
            </a:r>
            <a:r>
              <a:rPr lang="ru-RU" dirty="0" smtClean="0"/>
              <a:t>. График напряжения-деформации</a:t>
            </a:r>
            <a:r>
              <a:rPr lang="en-US" dirty="0" smtClean="0"/>
              <a:t>. </a:t>
            </a:r>
            <a:r>
              <a:rPr lang="ru-RU" dirty="0" smtClean="0"/>
              <a:t>Направление зигзаг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50407" y="3415316"/>
            <a:ext cx="368657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Рис.</a:t>
            </a:r>
            <a:r>
              <a:rPr lang="en-US" dirty="0" smtClean="0"/>
              <a:t> </a:t>
            </a:r>
            <a:r>
              <a:rPr lang="en-US" dirty="0"/>
              <a:t>8</a:t>
            </a:r>
            <a:r>
              <a:rPr lang="en-US" dirty="0" smtClean="0"/>
              <a:t>.1</a:t>
            </a:r>
            <a:r>
              <a:rPr lang="ru-RU" dirty="0" smtClean="0"/>
              <a:t>.</a:t>
            </a:r>
            <a:r>
              <a:rPr lang="en-US" dirty="0"/>
              <a:t> </a:t>
            </a:r>
            <a:r>
              <a:rPr lang="ru-RU" dirty="0"/>
              <a:t>График напряжения-деформации</a:t>
            </a:r>
            <a:r>
              <a:rPr lang="en-US" dirty="0"/>
              <a:t>. </a:t>
            </a:r>
            <a:r>
              <a:rPr lang="ru-RU" dirty="0"/>
              <a:t>Направление </a:t>
            </a:r>
            <a:r>
              <a:rPr lang="ru-RU" dirty="0" smtClean="0"/>
              <a:t>кресло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336" y="5912405"/>
            <a:ext cx="736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Steven W. Cranford , Markus J. Buehler , Mechanical properties of graphyne, </a:t>
            </a:r>
            <a:endParaRPr lang="en-US" dirty="0" smtClean="0"/>
          </a:p>
          <a:p>
            <a:pPr lvl="0"/>
            <a:r>
              <a:rPr lang="en-US" dirty="0" smtClean="0"/>
              <a:t>Carbon</a:t>
            </a:r>
            <a:r>
              <a:rPr lang="en-US" dirty="0"/>
              <a:t> 49(13),p. 4111-4121,2011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3694" y="4328175"/>
            <a:ext cx="813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рисунке 8-8.1 показано линейное </a:t>
            </a:r>
            <a:r>
              <a:rPr lang="ru-RU" sz="2400" dirty="0"/>
              <a:t>поведение материала почти до разрушения</a:t>
            </a:r>
            <a:r>
              <a:rPr lang="ru-RU" sz="2400" dirty="0" smtClean="0"/>
              <a:t>. Основываясь </a:t>
            </a:r>
            <a:r>
              <a:rPr lang="ru-RU" sz="2400" dirty="0"/>
              <a:t>на этом факте, можно примерно оценить деформации и напряжения для построения потенциала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0558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Потенциал парного взаимодействия для γ</a:t>
            </a:r>
            <a:r>
              <a:rPr lang="en-US" dirty="0"/>
              <a:t>-</a:t>
            </a:r>
            <a:r>
              <a:rPr lang="en-US" dirty="0" err="1"/>
              <a:t>graphyne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6747" y="17218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При построении потенциала </a:t>
            </a:r>
            <a:r>
              <a:rPr lang="ru-RU" sz="2400" dirty="0" smtClean="0"/>
              <a:t>учитывались следующие предположения: вторая </a:t>
            </a:r>
            <a:r>
              <a:rPr lang="ru-RU" sz="2400" dirty="0"/>
              <a:t>производная </a:t>
            </a:r>
            <a:r>
              <a:rPr lang="ru-RU" sz="2400" dirty="0" smtClean="0"/>
              <a:t>потенциала - жесткость</a:t>
            </a:r>
            <a:r>
              <a:rPr lang="ru-RU" sz="2400" dirty="0"/>
              <a:t>. Максимальное напряжение составляет 107,5 ГПа, полученное по закону Гука, относительное удлинение-0,1848, наименьшая жесткость связи-149 Н / м</a:t>
            </a:r>
            <a:r>
              <a:rPr lang="ru-RU" sz="2400" dirty="0" smtClean="0"/>
              <a:t>. </a:t>
            </a:r>
            <a:r>
              <a:rPr lang="ru-RU" sz="2400" dirty="0" err="1" smtClean="0"/>
              <a:t>Кусочные</a:t>
            </a:r>
            <a:r>
              <a:rPr lang="ru-RU" sz="2400" dirty="0" smtClean="0"/>
              <a:t> </a:t>
            </a:r>
            <a:r>
              <a:rPr lang="ru-RU" sz="2400" dirty="0"/>
              <a:t>значения будут нанесены на три интервала</a:t>
            </a:r>
            <a:r>
              <a:rPr lang="ru-RU" sz="2400" dirty="0" smtClean="0"/>
              <a:t>. Первый интервал предполагает </a:t>
            </a:r>
            <a:r>
              <a:rPr lang="ru-RU" sz="2400" dirty="0"/>
              <a:t>положительную жесткость, </a:t>
            </a:r>
            <a:r>
              <a:rPr lang="ru-RU" sz="2400" dirty="0" smtClean="0"/>
              <a:t>на втором -  меняется </a:t>
            </a:r>
            <a:r>
              <a:rPr lang="ru-RU" sz="2400" dirty="0"/>
              <a:t>знак жесткости, </a:t>
            </a:r>
            <a:r>
              <a:rPr lang="ru-RU" sz="2400" dirty="0" smtClean="0"/>
              <a:t>на третьем - взаимодействия </a:t>
            </a:r>
            <a:r>
              <a:rPr lang="ru-RU" sz="2400" dirty="0"/>
              <a:t>нет.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6747" y="5912405"/>
            <a:ext cx="7362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Steven W. Cranford , Markus J. Buehler , Mechanical properties of graphyne, </a:t>
            </a:r>
            <a:endParaRPr lang="en-US" dirty="0" smtClean="0"/>
          </a:p>
          <a:p>
            <a:pPr lvl="0"/>
            <a:r>
              <a:rPr lang="en-US" dirty="0" smtClean="0"/>
              <a:t>Carbon</a:t>
            </a:r>
            <a:r>
              <a:rPr lang="en-US" dirty="0"/>
              <a:t> 49(13),p. 4111-4121,2011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3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6737" y="4293096"/>
            <a:ext cx="3882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Таким образом, критические деформации были найдены на основе значения критического напряжения.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45\Desktop\hyeFWdxqH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69437"/>
            <a:ext cx="4536504" cy="28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6736" y="3395910"/>
            <a:ext cx="388267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/>
              <a:t>9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График напряжения-деформации</a:t>
            </a:r>
            <a:r>
              <a:rPr lang="en-US" dirty="0"/>
              <a:t>. </a:t>
            </a:r>
            <a:r>
              <a:rPr lang="ru-RU" dirty="0"/>
              <a:t>Направление кресло</a:t>
            </a:r>
            <a:r>
              <a:rPr lang="en-US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9408" y="5997800"/>
            <a:ext cx="396775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 smtClean="0"/>
              <a:t>9.1</a:t>
            </a:r>
            <a:r>
              <a:rPr lang="ru-RU" dirty="0" smtClean="0"/>
              <a:t>.</a:t>
            </a:r>
            <a:r>
              <a:rPr lang="en-US" dirty="0"/>
              <a:t> </a:t>
            </a:r>
            <a:r>
              <a:rPr lang="ru-RU" dirty="0"/>
              <a:t>График напряжения-деформации</a:t>
            </a:r>
            <a:r>
              <a:rPr lang="en-US" dirty="0"/>
              <a:t>. </a:t>
            </a:r>
            <a:r>
              <a:rPr lang="ru-RU" dirty="0"/>
              <a:t>Направление зигзаг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7" y="938460"/>
            <a:ext cx="45529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53135" y="938460"/>
            <a:ext cx="4067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основе парного потенциала, построенного для двух различных направлений, получена зависимость </a:t>
            </a:r>
            <a:r>
              <a:rPr lang="ru-RU" sz="2400" dirty="0" smtClean="0"/>
              <a:t>напряжения от </a:t>
            </a:r>
            <a:r>
              <a:rPr lang="ru-RU" sz="2400" dirty="0"/>
              <a:t>деформации.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901077"/>
                  </p:ext>
                </p:extLst>
              </p:nvPr>
            </p:nvGraphicFramePr>
            <p:xfrm>
              <a:off x="539552" y="2564904"/>
              <a:ext cx="8424936" cy="2118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1766"/>
                    <a:gridCol w="1442530"/>
                    <a:gridCol w="1008112"/>
                    <a:gridCol w="1368152"/>
                    <a:gridCol w="936104"/>
                    <a:gridCol w="1224136"/>
                    <a:gridCol w="1224136"/>
                  </a:tblGrid>
                  <a:tr h="648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Direction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stress*,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GPA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</a:t>
                          </a:r>
                          <a:endParaRPr lang="en-US" sz="18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strain</a:t>
                          </a: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*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stress,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GPA</a:t>
                          </a:r>
                          <a:endParaRPr lang="ru-RU" sz="18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strain</a:t>
                          </a:r>
                          <a:endParaRPr lang="ru-RU" sz="18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stress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stress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,%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strain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800" dirty="0" smtClean="0"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strain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,%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Armchair</a:t>
                          </a:r>
                          <a:endParaRPr lang="ru-RU" sz="18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45.33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0.112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51.86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0.096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13.3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Zigzag</a:t>
                          </a:r>
                          <a:endParaRPr lang="ru-RU" sz="18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60.27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0.177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109.72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0.165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901077"/>
                  </p:ext>
                </p:extLst>
              </p:nvPr>
            </p:nvGraphicFramePr>
            <p:xfrm>
              <a:off x="539552" y="2564904"/>
              <a:ext cx="8424936" cy="21180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1766"/>
                    <a:gridCol w="1442530"/>
                    <a:gridCol w="1008112"/>
                    <a:gridCol w="1368152"/>
                    <a:gridCol w="936104"/>
                    <a:gridCol w="1224136"/>
                    <a:gridCol w="1224136"/>
                  </a:tblGrid>
                  <a:tr h="8219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Direction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stress*,</a:t>
                          </a:r>
                          <a:endParaRPr lang="en-US" sz="18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GPA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</a:t>
                          </a:r>
                          <a:endParaRPr lang="en-US" sz="1800" dirty="0" smtClean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strain</a:t>
                          </a: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*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stress,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GPA</a:t>
                          </a:r>
                          <a:endParaRPr lang="ru-RU" sz="18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Max strain</a:t>
                          </a:r>
                          <a:endParaRPr lang="ru-RU" sz="18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488060" t="-7407" r="-100000" b="-15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588060" t="-7407" b="-157778"/>
                          </a:stretch>
                        </a:blip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Armchair</a:t>
                          </a:r>
                          <a:endParaRPr lang="ru-RU" sz="18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45.33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0.112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51.86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0.096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13.3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Zigzag</a:t>
                          </a:r>
                          <a:endParaRPr lang="ru-RU" sz="180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60.27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0.177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109.72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0.165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45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ru-RU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210125" y="5157192"/>
            <a:ext cx="8568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Yulin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Yang,Xinmiao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Mechanical properties of graphyne and its family – A molecular dynamics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investigation,Computational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August 2012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237" y="1196752"/>
            <a:ext cx="7962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Данные из другой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работы* приведены в таблице. В отличие от предыдущего случая, использовался другой метод построения решения. Наибольшее изменение было показано по величине напряжения зигзага.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7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Получены продольные и поперечные жесткости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балок,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связывающих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атомы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Тензоры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жесткости для углеродных модификаций составляются для расчета напряженно-деформированного состояния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потенциалы деформации в двух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направлениях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оценка деформации и напряжения по сравнению с другими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основе полученных микропараметров можно также смоделировать поведение других модификаций углерода.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35696" y="2774831"/>
            <a:ext cx="6504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46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Синтез </a:t>
            </a:r>
            <a:r>
              <a:rPr lang="en-US" dirty="0" smtClean="0"/>
              <a:t>graphyne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465" y="1603114"/>
            <a:ext cx="3058423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Синтез </a:t>
            </a:r>
            <a:r>
              <a:rPr lang="ru-RU" sz="2000" dirty="0" err="1"/>
              <a:t>графеновых</a:t>
            </a:r>
            <a:r>
              <a:rPr lang="ru-RU" sz="2000" dirty="0"/>
              <a:t> материалов может включать использование подложек в подходах, связанных с недавно сообщенным синтезом </a:t>
            </a:r>
            <a:r>
              <a:rPr lang="ru-RU" sz="2000" dirty="0" err="1"/>
              <a:t>графена</a:t>
            </a:r>
            <a:r>
              <a:rPr lang="ru-RU" sz="2000" dirty="0"/>
              <a:t> на металлических поверхностях путем химического осаждения молекул органических предшественников из паровой фазы. Его выращивают на медной фольге.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z="3200" smtClean="0"/>
              <a:t>3</a:t>
            </a:fld>
            <a:endParaRPr lang="ru-RU" sz="3200"/>
          </a:p>
        </p:txBody>
      </p:sp>
      <p:sp>
        <p:nvSpPr>
          <p:cNvPr id="6" name="TextBox 5"/>
          <p:cNvSpPr txBox="1"/>
          <p:nvPr/>
        </p:nvSpPr>
        <p:spPr>
          <a:xfrm>
            <a:off x="252644" y="6069996"/>
            <a:ext cx="885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 materials graphyne, </a:t>
            </a:r>
            <a:r>
              <a:rPr lang="en-US" sz="1600" dirty="0" err="1"/>
              <a:t>graphdiyne</a:t>
            </a:r>
            <a:r>
              <a:rPr lang="en-US" sz="1600" dirty="0"/>
              <a:t>, </a:t>
            </a:r>
            <a:r>
              <a:rPr lang="en-US" sz="1600" dirty="0" err="1"/>
              <a:t>graphone</a:t>
            </a:r>
            <a:r>
              <a:rPr lang="en-US" sz="1600" dirty="0"/>
              <a:t>, and </a:t>
            </a:r>
            <a:r>
              <a:rPr lang="en-US" sz="1600" dirty="0" err="1"/>
              <a:t>graphane</a:t>
            </a:r>
            <a:r>
              <a:rPr lang="en-US" sz="1600" dirty="0"/>
              <a:t>: review of properties, </a:t>
            </a:r>
            <a:endParaRPr lang="ru-RU" sz="1600" dirty="0" smtClean="0"/>
          </a:p>
          <a:p>
            <a:r>
              <a:rPr lang="en-US" sz="1600" dirty="0" smtClean="0"/>
              <a:t>synthesis</a:t>
            </a:r>
            <a:r>
              <a:rPr lang="en-US" sz="1600" dirty="0"/>
              <a:t>, and application in </a:t>
            </a:r>
            <a:r>
              <a:rPr lang="en-US" sz="1600" dirty="0" smtClean="0"/>
              <a:t>nanotechnology</a:t>
            </a:r>
            <a:r>
              <a:rPr lang="ru-RU" sz="1600" dirty="0" smtClean="0"/>
              <a:t>,</a:t>
            </a:r>
            <a:r>
              <a:rPr lang="en-US" sz="1600" dirty="0">
                <a:hlinkClick r:id="rId2"/>
              </a:rPr>
              <a:t> </a:t>
            </a:r>
            <a:r>
              <a:rPr lang="en-US" sz="1600" dirty="0" smtClean="0"/>
              <a:t>PubMed</a:t>
            </a:r>
            <a:r>
              <a:rPr lang="ru-RU" sz="1600" dirty="0"/>
              <a:t>,</a:t>
            </a:r>
            <a:r>
              <a:rPr lang="en-US" sz="1600" dirty="0" smtClean="0"/>
              <a:t>Qing </a:t>
            </a:r>
            <a:r>
              <a:rPr lang="en-US" sz="1600" dirty="0" err="1"/>
              <a:t>Peng</a:t>
            </a:r>
            <a:r>
              <a:rPr lang="en-US" sz="1600" baseline="30000" dirty="0"/>
              <a:t> </a:t>
            </a:r>
            <a:r>
              <a:rPr lang="en-US" sz="1600" dirty="0" smtClean="0"/>
              <a:t>,</a:t>
            </a:r>
            <a:r>
              <a:rPr lang="en-US" sz="1600" dirty="0"/>
              <a:t> Albert K </a:t>
            </a:r>
            <a:r>
              <a:rPr lang="en-US" sz="1600" dirty="0" err="1"/>
              <a:t>Dearden</a:t>
            </a:r>
            <a:r>
              <a:rPr lang="en-US" sz="1600" baseline="30000" dirty="0"/>
              <a:t> </a:t>
            </a:r>
            <a:r>
              <a:rPr lang="en-US" sz="1600" dirty="0" smtClean="0"/>
              <a:t>,</a:t>
            </a:r>
            <a:r>
              <a:rPr lang="en-US" sz="1600" dirty="0"/>
              <a:t> Jared </a:t>
            </a:r>
            <a:r>
              <a:rPr lang="en-US" sz="1600" dirty="0" err="1"/>
              <a:t>Crean</a:t>
            </a:r>
            <a:r>
              <a:rPr lang="en-US" sz="1600" baseline="30000" dirty="0"/>
              <a:t> 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37" y="1581908"/>
            <a:ext cx="5040560" cy="415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6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Постановка </a:t>
            </a: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Цели: </a:t>
            </a:r>
            <a:r>
              <a:rPr lang="ru-RU" sz="2800" dirty="0">
                <a:latin typeface="+mj-lt"/>
                <a:cs typeface="Times New Roman" pitchFamily="18" charset="0"/>
              </a:rPr>
              <a:t>исследование механических свойств аллотропных модификаций углерода</a:t>
            </a:r>
            <a:r>
              <a:rPr lang="ru-RU" sz="28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+mj-lt"/>
                <a:cs typeface="Times New Roman" pitchFamily="18" charset="0"/>
              </a:rPr>
              <a:t>Создание </a:t>
            </a:r>
            <a:r>
              <a:rPr lang="ru-RU" sz="2800" dirty="0">
                <a:latin typeface="+mj-lt"/>
                <a:cs typeface="Times New Roman" pitchFamily="18" charset="0"/>
              </a:rPr>
              <a:t>общей </a:t>
            </a:r>
            <a:r>
              <a:rPr lang="ru-RU" sz="2800" dirty="0" smtClean="0">
                <a:latin typeface="+mj-lt"/>
                <a:cs typeface="Times New Roman" pitchFamily="18" charset="0"/>
              </a:rPr>
              <a:t>теории</a:t>
            </a:r>
          </a:p>
          <a:p>
            <a:r>
              <a:rPr lang="ru-RU" sz="2800" b="1" dirty="0" smtClean="0">
                <a:latin typeface="+mj-lt"/>
                <a:cs typeface="Times New Roman" pitchFamily="18" charset="0"/>
              </a:rPr>
              <a:t>Задачи: </a:t>
            </a:r>
            <a:r>
              <a:rPr lang="ru-RU" sz="2800" dirty="0">
                <a:latin typeface="+mj-lt"/>
                <a:cs typeface="Times New Roman" pitchFamily="18" charset="0"/>
              </a:rPr>
              <a:t>получение общей формы уравнений для определения упругих микроскопических констант материалов и нахождение их связи с макроскопическими</a:t>
            </a:r>
            <a:r>
              <a:rPr lang="ru-RU" sz="2800" dirty="0" smtClean="0">
                <a:latin typeface="+mj-lt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+mj-lt"/>
                <a:cs typeface="Times New Roman" pitchFamily="18" charset="0"/>
              </a:rPr>
              <a:t>Построение </a:t>
            </a:r>
            <a:r>
              <a:rPr lang="ru-RU" sz="2800" dirty="0">
                <a:latin typeface="+mj-lt"/>
                <a:cs typeface="Times New Roman" pitchFamily="18" charset="0"/>
              </a:rPr>
              <a:t>потенциала парного взаимодействия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z="3200" smtClean="0"/>
              <a:t>4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Математическая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Атомы соединены </a:t>
            </a:r>
            <a:r>
              <a:rPr lang="ru-RU" dirty="0" smtClean="0"/>
              <a:t>балками. </a:t>
            </a:r>
            <a:r>
              <a:rPr lang="ru-RU" dirty="0"/>
              <a:t>Балки имеют поперечную и продольную жесткость, которые необходимо определить. Таким образом, количество степеней свободы </a:t>
            </a:r>
            <a:r>
              <a:rPr lang="ru-RU" dirty="0" smtClean="0"/>
              <a:t>уменьшается</a:t>
            </a:r>
          </a:p>
          <a:p>
            <a:r>
              <a:rPr lang="ru-RU" dirty="0" smtClean="0"/>
              <a:t>Для </a:t>
            </a:r>
            <a:r>
              <a:rPr lang="ru-RU" dirty="0"/>
              <a:t>получения жесткостей и </a:t>
            </a:r>
            <a:r>
              <a:rPr lang="ru-RU" dirty="0" smtClean="0"/>
              <a:t>связи </a:t>
            </a:r>
            <a:r>
              <a:rPr lang="ru-RU" dirty="0"/>
              <a:t>микро - и макропараметров построены тензоры жесткости 4-го ранга. Условием </a:t>
            </a:r>
            <a:r>
              <a:rPr lang="ru-RU" dirty="0" smtClean="0"/>
              <a:t>устойчивого </a:t>
            </a:r>
            <a:r>
              <a:rPr lang="ru-RU" dirty="0"/>
              <a:t>равновесия является положительная определенность тензора жесткости.</a:t>
            </a:r>
            <a:endParaRPr lang="en-US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828328"/>
          </a:xfrm>
        </p:spPr>
        <p:txBody>
          <a:bodyPr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dirty="0" err="1">
                <a:solidFill>
                  <a:schemeClr val="tx1"/>
                </a:solidFill>
              </a:rPr>
              <a:t>graphyne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5293" y="974802"/>
            <a:ext cx="8130411" cy="26117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Атомы, образующие шестиугольник, </a:t>
            </a:r>
            <a:r>
              <a:rPr lang="ru-RU" dirty="0" smtClean="0"/>
              <a:t>остаются, </a:t>
            </a:r>
            <a:r>
              <a:rPr lang="ru-RU" dirty="0"/>
              <a:t>остальные “игнорируются</a:t>
            </a:r>
            <a:r>
              <a:rPr lang="ru-RU" dirty="0" smtClean="0"/>
              <a:t>”.</a:t>
            </a:r>
          </a:p>
          <a:p>
            <a:pPr algn="just"/>
            <a:r>
              <a:rPr lang="ru-RU" dirty="0" smtClean="0"/>
              <a:t>Предполагается</a:t>
            </a:r>
            <a:r>
              <a:rPr lang="ru-RU" dirty="0"/>
              <a:t>, что массы атомов между узлами решетки распределены равномерно, т. е. масса одного “забытого” атома переходит в ближайшую вершину.</a:t>
            </a: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6223774"/>
            <a:ext cx="321977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1.1. Структура </a:t>
            </a:r>
            <a:r>
              <a:rPr lang="el-GR" sz="1600" dirty="0" smtClean="0">
                <a:solidFill>
                  <a:schemeClr val="bg1"/>
                </a:solidFill>
              </a:rPr>
              <a:t>α</a:t>
            </a:r>
            <a:r>
              <a:rPr lang="ru-RU" sz="1600" dirty="0">
                <a:solidFill>
                  <a:schemeClr val="bg1"/>
                </a:solidFill>
              </a:rPr>
              <a:t>-</a:t>
            </a:r>
            <a:r>
              <a:rPr lang="ru-RU" sz="1600" dirty="0" err="1">
                <a:solidFill>
                  <a:schemeClr val="bg1"/>
                </a:solidFill>
              </a:rPr>
              <a:t>graphyne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6779"/>
            <a:ext cx="3240360" cy="26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6195029"/>
            <a:ext cx="3726486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Рис. 1.2. Упрощенная модель </a:t>
            </a:r>
            <a:r>
              <a:rPr lang="el-GR" sz="1600" dirty="0" smtClean="0">
                <a:solidFill>
                  <a:schemeClr val="bg1"/>
                </a:solidFill>
              </a:rPr>
              <a:t>α</a:t>
            </a:r>
            <a:r>
              <a:rPr lang="en-US" sz="1600" dirty="0">
                <a:solidFill>
                  <a:schemeClr val="bg1"/>
                </a:solidFill>
              </a:rPr>
              <a:t>-</a:t>
            </a:r>
            <a:r>
              <a:rPr lang="ru-RU" sz="1600" dirty="0" err="1" smtClean="0">
                <a:solidFill>
                  <a:schemeClr val="bg1"/>
                </a:solidFill>
              </a:rPr>
              <a:t>graphyne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2575"/>
            <a:ext cx="2819400" cy="253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γ</a:t>
            </a:r>
            <a:r>
              <a:rPr lang="en-US" dirty="0" smtClean="0"/>
              <a:t>-</a:t>
            </a:r>
            <a:r>
              <a:rPr lang="en-US" dirty="0" err="1" smtClean="0"/>
              <a:t>graphyne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09" y="980727"/>
            <a:ext cx="8229600" cy="260818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Предполагается, что кольцо представляет собой правильный шестиугольник. </a:t>
            </a:r>
            <a:endParaRPr lang="ru-RU" dirty="0" smtClean="0"/>
          </a:p>
          <a:p>
            <a:r>
              <a:rPr lang="ru-RU" dirty="0" smtClean="0"/>
              <a:t>Массы </a:t>
            </a:r>
            <a:r>
              <a:rPr lang="ru-RU" dirty="0"/>
              <a:t>“игнорируемых” атомов переходят к </a:t>
            </a:r>
            <a:r>
              <a:rPr lang="ru-RU" dirty="0" smtClean="0"/>
              <a:t>вершинам.</a:t>
            </a:r>
          </a:p>
          <a:p>
            <a:r>
              <a:rPr lang="ru-RU" dirty="0" smtClean="0"/>
              <a:t>Красным цветом обозначен </a:t>
            </a:r>
            <a:r>
              <a:rPr lang="ru-RU" dirty="0"/>
              <a:t>первый тип </a:t>
            </a:r>
            <a:r>
              <a:rPr lang="ru-RU" dirty="0" smtClean="0"/>
              <a:t>связи. Черным </a:t>
            </a:r>
            <a:r>
              <a:rPr lang="ru-RU" dirty="0"/>
              <a:t>- второй.</a:t>
            </a:r>
            <a:endParaRPr lang="en-US" dirty="0" smtClean="0"/>
          </a:p>
          <a:p>
            <a:pPr algn="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72469"/>
            <a:ext cx="2133600" cy="365125"/>
          </a:xfrm>
        </p:spPr>
        <p:txBody>
          <a:bodyPr/>
          <a:lstStyle/>
          <a:p>
            <a:fld id="{8852E18D-82C3-40D7-81A8-B160B91DFABE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877" y="3563526"/>
            <a:ext cx="3960441" cy="277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877" y="6372469"/>
            <a:ext cx="395006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Рис. 1.3. Структура γ-</a:t>
            </a:r>
            <a:r>
              <a:rPr lang="en-US" sz="1400" dirty="0" err="1" smtClean="0">
                <a:solidFill>
                  <a:schemeClr val="bg1"/>
                </a:solidFill>
              </a:rPr>
              <a:t>graphyne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187" y="6372469"/>
            <a:ext cx="35001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Рис. 1.4.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Упрощенная модель γ-</a:t>
            </a:r>
            <a:r>
              <a:rPr lang="en-US" sz="1400" dirty="0" err="1" smtClean="0">
                <a:solidFill>
                  <a:schemeClr val="bg1"/>
                </a:solidFill>
              </a:rPr>
              <a:t>graphyne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22" y="3522428"/>
            <a:ext cx="34480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828328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err="1" smtClean="0"/>
              <a:t>graphyne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435280" cy="4395192"/>
          </a:xfrm>
        </p:spPr>
        <p:txBody>
          <a:bodyPr/>
          <a:lstStyle/>
          <a:p>
            <a:r>
              <a:rPr lang="ru-RU" sz="2800" dirty="0"/>
              <a:t>По мере увеличения/уменьшения длины связей </a:t>
            </a:r>
            <a:r>
              <a:rPr lang="ru-RU" sz="2800" dirty="0" smtClean="0"/>
              <a:t>возможен переход </a:t>
            </a:r>
            <a:r>
              <a:rPr lang="ru-RU" sz="2800" dirty="0"/>
              <a:t>от одной структуры к другой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Массы </a:t>
            </a:r>
            <a:r>
              <a:rPr lang="ru-RU" sz="2800" dirty="0"/>
              <a:t>“игнорируемых” атомов в кольце идут к ближайшим вершинам.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8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429000"/>
            <a:ext cx="3235623" cy="216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0582" r="14809" b="18936"/>
          <a:stretch/>
        </p:blipFill>
        <p:spPr bwMode="auto">
          <a:xfrm>
            <a:off x="4572000" y="3245782"/>
            <a:ext cx="3158021" cy="235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5599211"/>
            <a:ext cx="323562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1.5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Стуктура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β </a:t>
            </a:r>
            <a:r>
              <a:rPr lang="en-US" dirty="0" smtClean="0">
                <a:solidFill>
                  <a:schemeClr val="bg1"/>
                </a:solidFill>
              </a:rPr>
              <a:t>- graphyne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7521" y="5569852"/>
            <a:ext cx="409893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Fig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1.6</a:t>
            </a:r>
            <a:r>
              <a:rPr lang="ru-RU" dirty="0" smtClean="0">
                <a:solidFill>
                  <a:schemeClr val="bg1"/>
                </a:solidFill>
              </a:rPr>
              <a:t>. Упрощенная модель </a:t>
            </a:r>
            <a:r>
              <a:rPr lang="el-GR" dirty="0" smtClean="0">
                <a:solidFill>
                  <a:schemeClr val="bg1"/>
                </a:solidFill>
              </a:rPr>
              <a:t>β </a:t>
            </a:r>
            <a:r>
              <a:rPr lang="en-US" dirty="0" smtClean="0">
                <a:solidFill>
                  <a:schemeClr val="bg1"/>
                </a:solidFill>
              </a:rPr>
              <a:t>- graphyne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4464496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+mj-lt"/>
                <a:cs typeface="Times New Roman" pitchFamily="18" charset="0"/>
              </a:rPr>
              <a:t>Для всех ранее рассмотренных структур элементарная ячейка выбирается в виде ромба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 Тензоры </a:t>
            </a:r>
            <a:r>
              <a:rPr lang="ru-RU" sz="2400" dirty="0">
                <a:latin typeface="+mj-lt"/>
                <a:cs typeface="Times New Roman" pitchFamily="18" charset="0"/>
              </a:rPr>
              <a:t>жесткости будут построены на примере γ-</a:t>
            </a:r>
            <a:r>
              <a:rPr lang="ru-RU" sz="2400" dirty="0" err="1">
                <a:latin typeface="+mj-lt"/>
                <a:cs typeface="Times New Roman" pitchFamily="18" charset="0"/>
              </a:rPr>
              <a:t>графена</a:t>
            </a:r>
            <a:r>
              <a:rPr lang="ru-RU" sz="2400" dirty="0">
                <a:latin typeface="+mj-lt"/>
                <a:cs typeface="Times New Roman" pitchFamily="18" charset="0"/>
              </a:rPr>
              <a:t>, поскольку в будущем эта структура может стать заменой </a:t>
            </a:r>
            <a:r>
              <a:rPr lang="ru-RU" sz="2400" dirty="0" err="1">
                <a:latin typeface="+mj-lt"/>
                <a:cs typeface="Times New Roman" pitchFamily="18" charset="0"/>
              </a:rPr>
              <a:t>графена</a:t>
            </a:r>
            <a:r>
              <a:rPr lang="ru-RU" sz="2400" dirty="0">
                <a:latin typeface="+mj-lt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E18D-82C3-40D7-81A8-B160B91DFABE}" type="slidenum">
              <a:rPr lang="ru-RU" smtClean="0"/>
              <a:t>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6833" r="14801" b="11467"/>
          <a:stretch/>
        </p:blipFill>
        <p:spPr bwMode="auto">
          <a:xfrm rot="5400000">
            <a:off x="4939083" y="1261718"/>
            <a:ext cx="2562229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93435" y="3518597"/>
            <a:ext cx="3003323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Рис.</a:t>
            </a:r>
            <a:r>
              <a:rPr lang="en-US" dirty="0" smtClean="0"/>
              <a:t> </a:t>
            </a:r>
            <a:r>
              <a:rPr lang="ru-RU" dirty="0" smtClean="0"/>
              <a:t>2. Элементарная ячейка</a:t>
            </a:r>
            <a:br>
              <a:rPr lang="ru-RU" dirty="0" smtClean="0"/>
            </a:br>
            <a:r>
              <a:rPr lang="en-US" dirty="0" smtClean="0"/>
              <a:t> graphyne</a:t>
            </a:r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Элементарная ячейка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11" y="5657671"/>
            <a:ext cx="921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Xun</a:t>
            </a:r>
            <a:r>
              <a:rPr lang="en-US" dirty="0"/>
              <a:t> Hou, Chunmei Li Guannan </a:t>
            </a:r>
            <a:r>
              <a:rPr lang="en-US" dirty="0" err="1" smtClean="0"/>
              <a:t>Li,Study</a:t>
            </a:r>
            <a:r>
              <a:rPr lang="en-US" dirty="0" smtClean="0"/>
              <a:t> </a:t>
            </a:r>
            <a:r>
              <a:rPr lang="en-US" dirty="0"/>
              <a:t>of Electronic Structure, Thermal Conductivity, </a:t>
            </a:r>
            <a:r>
              <a:rPr lang="en-US" dirty="0" smtClean="0"/>
              <a:t>Elastic </a:t>
            </a:r>
            <a:r>
              <a:rPr lang="en-US" dirty="0"/>
              <a:t>and Optical Properties of α, β, </a:t>
            </a:r>
            <a:r>
              <a:rPr lang="en-US" dirty="0" smtClean="0"/>
              <a:t>γ-</a:t>
            </a:r>
            <a:r>
              <a:rPr lang="en-US" dirty="0" err="1" smtClean="0"/>
              <a:t>Graphyne</a:t>
            </a:r>
            <a:r>
              <a:rPr lang="en-US" dirty="0"/>
              <a:t> </a:t>
            </a:r>
            <a:r>
              <a:rPr lang="en-US" dirty="0" smtClean="0"/>
              <a:t>Faculty </a:t>
            </a:r>
            <a:r>
              <a:rPr lang="en-US" dirty="0"/>
              <a:t>of Materials and </a:t>
            </a:r>
            <a:r>
              <a:rPr lang="en-US" dirty="0" smtClean="0"/>
              <a:t>Energy,</a:t>
            </a:r>
            <a:r>
              <a:rPr lang="en-US" dirty="0"/>
              <a:t> January 2018</a:t>
            </a:r>
          </a:p>
          <a:p>
            <a:r>
              <a:rPr lang="en-US" dirty="0"/>
              <a:t>Materials 11(2)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1948</Words>
  <Application>Microsoft Office PowerPoint</Application>
  <PresentationFormat>Экран (4:3)</PresentationFormat>
  <Paragraphs>315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ОПИСАНИЕ МЕХАНИЧЕСКИХ СВОЙСТВ GRAPHYNE НА ОСНОВЕ ПАРНЫХ ПОТЕНЦИАЛОВ ВЗАИМОДЕЙСТВИЯ</vt:lpstr>
      <vt:lpstr>Исследуемые структуры </vt:lpstr>
      <vt:lpstr>Синтез graphyne </vt:lpstr>
      <vt:lpstr>Постановка задачи</vt:lpstr>
      <vt:lpstr>Математическая модель</vt:lpstr>
      <vt:lpstr>α-graphyne</vt:lpstr>
      <vt:lpstr>γ-graphyne </vt:lpstr>
      <vt:lpstr>β-graphyne </vt:lpstr>
      <vt:lpstr>Элементарная ячейка </vt:lpstr>
      <vt:lpstr>Расчетные формулы</vt:lpstr>
      <vt:lpstr>Выбор базиса</vt:lpstr>
      <vt:lpstr>Разные ориентации</vt:lpstr>
      <vt:lpstr>Тензор жесткости для γ-graphyne </vt:lpstr>
      <vt:lpstr>Тензор жесткости для γ-graphyne </vt:lpstr>
      <vt:lpstr>Определение микропараметров</vt:lpstr>
      <vt:lpstr>6,6,12-graphyne</vt:lpstr>
      <vt:lpstr>6,6,12-graphyne</vt:lpstr>
      <vt:lpstr>Связь между структурами</vt:lpstr>
      <vt:lpstr>Упругие модули</vt:lpstr>
      <vt:lpstr>Упругие модули</vt:lpstr>
      <vt:lpstr>γ-graphyne поведение при нагрузке</vt:lpstr>
      <vt:lpstr>Потенциал парного взаимодействия для γ-graphyne </vt:lpstr>
      <vt:lpstr>Результаты</vt:lpstr>
      <vt:lpstr>Результаты</vt:lpstr>
      <vt:lpstr>Заключение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механических свойств графина на основе парных потенциалов взаимодействия.</dc:title>
  <dc:creator>12345</dc:creator>
  <cp:lastModifiedBy>12345</cp:lastModifiedBy>
  <cp:revision>172</cp:revision>
  <dcterms:created xsi:type="dcterms:W3CDTF">2021-05-09T18:00:57Z</dcterms:created>
  <dcterms:modified xsi:type="dcterms:W3CDTF">2021-06-24T07:31:39Z</dcterms:modified>
</cp:coreProperties>
</file>