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304" r:id="rId4"/>
    <p:sldId id="311" r:id="rId5"/>
    <p:sldId id="292" r:id="rId6"/>
    <p:sldId id="301" r:id="rId7"/>
    <p:sldId id="312" r:id="rId8"/>
    <p:sldId id="313" r:id="rId9"/>
    <p:sldId id="302" r:id="rId10"/>
    <p:sldId id="293" r:id="rId11"/>
    <p:sldId id="314" r:id="rId12"/>
    <p:sldId id="297" r:id="rId13"/>
    <p:sldId id="298" r:id="rId14"/>
    <p:sldId id="299" r:id="rId15"/>
    <p:sldId id="300" r:id="rId16"/>
    <p:sldId id="294" r:id="rId17"/>
    <p:sldId id="305" r:id="rId18"/>
    <p:sldId id="306" r:id="rId19"/>
    <p:sldId id="296" r:id="rId20"/>
    <p:sldId id="307" r:id="rId21"/>
    <p:sldId id="318" r:id="rId22"/>
    <p:sldId id="308" r:id="rId23"/>
    <p:sldId id="310" r:id="rId24"/>
    <p:sldId id="315" r:id="rId25"/>
    <p:sldId id="316" r:id="rId26"/>
    <p:sldId id="317" r:id="rId27"/>
    <p:sldId id="261" r:id="rId28"/>
    <p:sldId id="26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2F1F-4A35-498B-A9CB-1C577D3FA60B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4D041-C333-4903-B508-F135F515F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3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2D590-982F-D72C-F6EE-4DA38B919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65EB08-54AD-1541-27E5-A3F015850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DAD41-5515-6ACE-47B0-6FACC2CB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C94A-E1AA-4250-81A0-6770F1AE0754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5445E-8628-73B8-8B12-5D87D1B9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F5455-844E-1799-FEC6-BE8D8805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0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45C1A-326D-8863-E542-E090C5AC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A1551D-29DA-80EA-2144-7DC4C46DE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88D59-4250-87BF-AC72-BC9C2742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F6D5-9572-4451-80F6-05FB255AD4D6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ADF2F-43C0-FD2C-F7CB-0483C888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3E4C7-4254-A16C-753C-349D7176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8BD07A-3440-A28C-9507-6A4551740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F5438-9235-D505-1400-B5C4714F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1A9AA-C7FE-4A4D-49F5-B41664F5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E458-3D91-4557-94A7-61E7B35DF2AE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29C5D-E819-0FFB-EF88-12E815D0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A389D-FB84-80A7-43FA-4728DD16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0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1FAB7-7FCA-3796-14C1-3B46B60C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BA709-F22F-4BB8-7041-EE6938ED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6B651-C471-DD12-5448-EF91A8F9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9196-E6C4-408E-B649-406F57E6721D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BE455-B39D-7658-D53C-78DF6445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91556-C7F2-EA2E-AFCC-0F477A3C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2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57A72-0B67-5629-A427-BDF771D2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5EE172-8B31-05CA-6444-E91AC273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FA03F-8073-B4B3-5D15-FBCBA9C1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0DE2-343E-43DF-9A0E-2AF664208FF2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0E08E-83FD-3FC6-8D49-615E7723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5D6A7-DD40-346D-10D9-BEA9BA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DF012-1EF5-FE1C-8866-E8DF59F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66BDC-7993-2A77-A7EB-1A68AC63A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59A291-0B69-AE9A-87B2-8E5A80948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319DD7-70FD-F030-7560-03F6BE20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2438-168F-49A1-8186-3EF03A86F173}" type="datetime1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A5B99-2560-924C-50DE-A3177504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2D40C-5E9E-29B8-81D7-A6E17685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1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08AD9-340A-E29F-334D-0863788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8FB004-9EC3-C6ED-3C11-C041E1BC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4B5896-B5DE-DD45-8768-128E355FD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5B723B-AE8F-00D9-5BA5-B29C55F4A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709364-023D-83EB-5AFF-392F4462C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E1EDB7-2522-E593-9D55-20A56FBE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857A-A71C-49C9-8F6B-547E32BF8298}" type="datetime1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E630-E2B3-5550-9EA3-2E0E89F0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BF2647-72F9-3C41-8CEE-04F8FE38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2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514C3-BC0A-EB64-92AB-0469FC0E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47C169-A6D8-0E2E-3C7C-C8F6EF4B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9FA-CEF5-44C3-A5A7-70B55CDB46D8}" type="datetime1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35DE94-0420-6AB2-CDCF-EF22E6B6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B58A25-0EDB-6BFF-2754-BCE73765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0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F5936F-5B2E-72F0-0436-E6A6C5DF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298-4563-4255-A8D5-7025E0942865}" type="datetime1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9E0AEC-E47B-92A8-096C-96D3AAD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4A4C34-CBA4-C4C2-47C1-9F1D1AA3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9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156FB-66F6-387E-679D-9E005768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9D341-4AE7-6437-7994-72B70633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009D-6EAF-890A-D142-96746F9A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08132-38B3-2491-1127-54B8F94A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F83C-4BE0-4F97-8158-F5D5AE56E97F}" type="datetime1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D2723-1630-CCAF-EF62-28F3BA6B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3CAF4-B59A-F695-951F-434F3EA3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3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725E-7953-565C-1665-35C357A0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592A61-1732-8B38-4F7F-A49F4A22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85694E-FA88-C441-5AC5-98C1620CE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A2DF9D-51B5-6A35-2867-C50CCA50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599-2EEB-49C6-875B-637E366148DA}" type="datetime1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BA5C70-93B8-7909-9F82-C8B0239E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6C79F-470B-0AF6-82D8-020DAF9E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A2FBC-7B99-5E06-56A7-95FAC9A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B604A-478F-678E-5701-7CFC4DCB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A47F5-747C-73B1-3AB0-711BDFCDD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8FB4-4572-48DF-BDE6-F4A5A64270A3}" type="datetime1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961AD-F1C1-E007-F307-FC66974F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9D836-87A4-A19C-1021-D6BA09851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049B-F3C8-4B21-A858-10334CA8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3F4C3-C4C6-8080-A01D-A78A62A9C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ru-RU" sz="37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методов машинного обучения для предсказания влияния небольших молекул на экспрессию генов</a:t>
            </a:r>
            <a:endParaRPr lang="ru-RU" sz="3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F18E90-ABE9-1325-40DF-0930177AC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5513657"/>
            <a:ext cx="5452532" cy="110345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700" dirty="0"/>
              <a:t>Сазыкин Георгий, 5030103</a:t>
            </a:r>
            <a:r>
              <a:rPr lang="en-US" sz="1700" dirty="0"/>
              <a:t>/00101</a:t>
            </a:r>
          </a:p>
          <a:p>
            <a:pPr algn="l"/>
            <a:r>
              <a:rPr lang="ru-RU" sz="1700" dirty="0"/>
              <a:t>Научный руководитель: Мешков В.Р., доцент ВШТМиМФ, к.т.н.</a:t>
            </a:r>
            <a:endParaRPr lang="en-US" sz="1700" dirty="0"/>
          </a:p>
          <a:p>
            <a:pPr algn="l"/>
            <a:r>
              <a:rPr lang="ru-RU" sz="1700" dirty="0"/>
              <a:t>Консультант</a:t>
            </a:r>
            <a:r>
              <a:rPr lang="en-US" sz="1700" dirty="0"/>
              <a:t>: </a:t>
            </a:r>
            <a:r>
              <a:rPr lang="ru-RU" sz="1700" dirty="0"/>
              <a:t>Ассистент ВШТМиМФ Ершов А.Д.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5EDF71-279E-E4A7-0008-D3F45599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2489967"/>
            <a:ext cx="4942280" cy="187806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C639CF-8F32-0E90-D0D7-9C9847EE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9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Алгоритмы снижения размерности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CAEC61-5795-9E05-2577-AD0EF199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E59B3-4D4F-1913-B044-01BD6C7A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58F4BE3-C3B2-A368-DECC-D576AE512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исходные числовые признаки</a:t>
                </a: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Требуется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 новые числовые признаки, такие, что при переходе к которым будет потеряно наименьшее количество исходной информации, а также будут наиболее корректно отображать данные в пространстве меньшей размерности.</a:t>
                </a: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описанной выше постановке задачи имеется датасет об экспрессии генов; наблюдения описываются многомерной переменной с размерностью пространства 18211 – именно столько генов в исходном наборе данных.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</a:rPr>
                  <a:t>Требование к методам снижения размерности: </a:t>
                </a:r>
                <a:r>
                  <a:rPr lang="ru-RU" sz="1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похожие по смыслу объекты при снижении размерности близко располагаются друг к другу, а непохожие – далеко друг от друга.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58F4BE3-C3B2-A368-DECC-D576AE512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7A047F-3602-1520-2415-EF19B39F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35099-D755-686E-54D4-1FB2424D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97976"/>
            <a:ext cx="9711813" cy="854075"/>
          </a:xfrm>
        </p:spPr>
        <p:txBody>
          <a:bodyPr/>
          <a:lstStyle/>
          <a:p>
            <a:r>
              <a:rPr lang="en-US" dirty="0"/>
              <a:t>t-SNE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C66C95-71FB-CC59-D162-DBAF186BB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104" y="1201841"/>
                <a:ext cx="5542936" cy="53366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между объектами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j: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− 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≠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d>
                                                        <m:dPr>
                                                          <m:begChr m:val="|"/>
                                                          <m:endChr m:val="|"/>
                                                          <m:ctrlPr>
                                                            <a:rPr lang="ru-R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  <a:ea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  <a:ea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m:t>𝑘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  <a:ea typeface="Times New Roman" panose="020206030504050203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− 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  <a:ea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4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  <a:ea typeface="Times New Roman" panose="02020603050405020304" pitchFamily="18" charset="0"/>
                                                                  <a:cs typeface="Times New Roman" panose="02020603050405020304" pitchFamily="18" charset="0"/>
                                                                </a:rPr>
                                                                <m:t>𝑗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400" dirty="0"/>
              </a:p>
              <a:p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Определим вероятности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пространства низкой размерности:</a:t>
                </a:r>
              </a:p>
              <a:p>
                <a:pPr marL="0" indent="0">
                  <a:buNone/>
                </a:pP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 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ru-RU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ru-RU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𝑘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− 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4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4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потерь – дивергенция Кульбака-Лейблера: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600" i="1"/>
                            <m:t>𝐾𝐿</m:t>
                          </m:r>
                          <m:r>
                            <a:rPr lang="ru-RU" sz="1600" i="1"/>
                            <m:t>(</m:t>
                          </m:r>
                          <m:r>
                            <a:rPr lang="en-US" sz="1600" i="1"/>
                            <m:t>𝑝</m:t>
                          </m:r>
                          <m:r>
                            <a:rPr lang="ru-RU" sz="1600" i="1"/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ru-RU" sz="1600" i="1"/>
                              </m:ctrlPr>
                            </m:dPr>
                            <m:e>
                              <m:r>
                                <a:rPr lang="en-US" sz="1600" i="1"/>
                                <m:t>𝑞</m:t>
                              </m:r>
                            </m:e>
                          </m:d>
                          <m:r>
                            <a:rPr lang="ru-RU" sz="1600" i="1"/>
                            <m:t>= 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600" i="1"/>
                              </m:ctrlPr>
                            </m:naryPr>
                            <m:sub>
                              <m:r>
                                <a:rPr lang="en-US" sz="1600" i="1"/>
                                <m:t>𝑖</m:t>
                              </m:r>
                              <m:r>
                                <a:rPr lang="ru-RU" sz="1600" i="1"/>
                                <m:t>≠</m:t>
                              </m:r>
                              <m:r>
                                <a:rPr lang="en-US" sz="1600" i="1"/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600" i="1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/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600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600" i="1"/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6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/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/>
                                                <m:t>𝑖𝑗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6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/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/>
                                                <m:t>𝑖𝑗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ru-RU" sz="1600" i="1"/>
                            <m:t>→</m:t>
                          </m:r>
                          <m:r>
                            <a:rPr lang="en-US" sz="1600" i="1"/>
                            <m:t>𝑚𝑖𝑛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600" b="0" dirty="0">
                  <a:effectLst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Один из лучших способов визуализации данных (сохраняет пропорции расстояний между объектами)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C66C95-71FB-CC59-D162-DBAF186BB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04" y="1201841"/>
                <a:ext cx="5542936" cy="5336611"/>
              </a:xfrm>
              <a:blipFill>
                <a:blip r:embed="rId2"/>
                <a:stretch>
                  <a:fillRect l="-660" t="-1256" b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диаграмма, текс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35D99C5-8C6D-0B54-456C-7C4C1E87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29" y="149419"/>
            <a:ext cx="4655575" cy="2772006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рт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615FA2EC-18B0-F9D9-5664-8CCA9762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629" y="3375294"/>
            <a:ext cx="4655575" cy="2961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09A45-0BEB-5B00-C950-8A453B42241C}"/>
              </a:ext>
            </a:extLst>
          </p:cNvPr>
          <p:cNvSpPr txBox="1"/>
          <p:nvPr/>
        </p:nvSpPr>
        <p:spPr>
          <a:xfrm>
            <a:off x="7049732" y="2854116"/>
            <a:ext cx="51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2.1.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Визуализация наблюдений экспрессии в пространстве размерности 2 с 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perplexity = 5, 10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2136F-85F9-2C2A-39A4-6E362E8DC059}"/>
              </a:ext>
            </a:extLst>
          </p:cNvPr>
          <p:cNvSpPr txBox="1"/>
          <p:nvPr/>
        </p:nvSpPr>
        <p:spPr>
          <a:xfrm>
            <a:off x="7049732" y="6334780"/>
            <a:ext cx="51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2.2.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Визуализация наблюдений экспрессии в пространстве размерности 2 с 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perplexity = 30, </a:t>
            </a:r>
            <a:r>
              <a:rPr lang="ru-RU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B4B3FFB-A070-8D24-6A86-6601B38A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5920B-E442-2C8B-A398-46EFFF46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58576"/>
            <a:ext cx="8898194" cy="1005833"/>
          </a:xfrm>
        </p:spPr>
        <p:txBody>
          <a:bodyPr/>
          <a:lstStyle/>
          <a:p>
            <a:r>
              <a:rPr lang="en-US" dirty="0"/>
              <a:t>UMAP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701BE-27FD-AC8A-FA42-B0C24F0FB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1283839"/>
            <a:ext cx="6213987" cy="174449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строит нечеткий симплектический комплекс – это такое представление взвешенного графа, где веса ребер представляют вероятность того, что выбранные точки соединены.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каждой точки метод строит окружность – если окружности пересекаются, точки соединяются -  радиус такой окружности является довольно важным гиперпараметром.</a:t>
            </a:r>
            <a:endParaRPr lang="ru-RU" dirty="0"/>
          </a:p>
        </p:txBody>
      </p:sp>
      <p:pic>
        <p:nvPicPr>
          <p:cNvPr id="4" name="Рисунок 3" descr="Изображение выглядит как карта, диаграмма, лин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41136F-984E-6543-3851-9CCD0741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68" y="89477"/>
            <a:ext cx="5712542" cy="3472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5CF74-2C96-0204-9218-36C94FE6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9" y="3028335"/>
            <a:ext cx="5060035" cy="3187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46078-F51D-F40A-0E7C-7E86E4BA6E93}"/>
              </a:ext>
            </a:extLst>
          </p:cNvPr>
          <p:cNvSpPr txBox="1"/>
          <p:nvPr/>
        </p:nvSpPr>
        <p:spPr>
          <a:xfrm>
            <a:off x="6869173" y="3758651"/>
            <a:ext cx="514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2.3.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наблюдений экспрессии в пространстве размерности 2 с </a:t>
            </a:r>
            <a:r>
              <a:rPr lang="en-US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5, 50 </a:t>
            </a:r>
            <a:endParaRPr lang="ru-RU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AC804-80BF-74AB-0F61-2A0543D4E77D}"/>
              </a:ext>
            </a:extLst>
          </p:cNvPr>
          <p:cNvSpPr txBox="1"/>
          <p:nvPr/>
        </p:nvSpPr>
        <p:spPr>
          <a:xfrm>
            <a:off x="180559" y="6216048"/>
            <a:ext cx="514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2.4.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наблюдений экспрессии в пространстве размерности 2 с </a:t>
            </a:r>
            <a:r>
              <a:rPr lang="en-US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ru-RU" sz="14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1000, 3000 </a:t>
            </a:r>
            <a:endParaRPr lang="ru-RU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76646F1-1787-B612-B140-88C9D63B6454}"/>
              </a:ext>
            </a:extLst>
          </p:cNvPr>
          <p:cNvSpPr txBox="1">
            <a:spLocks/>
          </p:cNvSpPr>
          <p:nvPr/>
        </p:nvSpPr>
        <p:spPr>
          <a:xfrm>
            <a:off x="5619135" y="4622191"/>
            <a:ext cx="6213987" cy="95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Гиперпараметры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ближайших соседей и минимальное расстояние между точками в пространстве низкой размерности.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A538E-3DBA-C62C-540A-E1393701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55D3A-AB3D-23AD-D1CB-1F60B5A4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522064-6C86-0ABC-2C94-E6B818119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271" y="1415845"/>
                <a:ext cx="5142268" cy="493579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Новые признаки – линейные комбинации исходных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Дисперсия выборки, которая посчитана относительно новых признаков является мерой того, как много информации удалось сохранить после понижения размерности, поэтому дисперсия должна быть максимальной. </a:t>
                </a:r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снижения размерности требуется найти компоненты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 которые проецируются исходные данные. Будем искать такие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что:</a:t>
                </a:r>
              </a:p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Компоненты ортогональны, иначе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 при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|| = 1.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Дисперсия проекции выборки на них максимальна: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  <m:sub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1,..,.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проекция выборки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компоненту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Требование на максимизацию дисперсии проекции выборки на подпространство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</m:t>
                    </m:r>
                    <m:sSub>
                      <m:sSubPr>
                        <m:ctrlPr>
                          <a:rPr lang="ru-RU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выглядит следующим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5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ru-RU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5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𝑋𝑢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ru-RU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Собственные вектора матрицы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искомые компоненты</a:t>
                </a:r>
              </a:p>
              <a:p>
                <a:pPr marL="0" indent="0">
                  <a:buNone/>
                </a:pPr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522064-6C86-0ABC-2C94-E6B818119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271" y="1415845"/>
                <a:ext cx="5142268" cy="4935794"/>
              </a:xfrm>
              <a:blipFill>
                <a:blip r:embed="rId2"/>
                <a:stretch>
                  <a:fillRect l="-237" t="-123" r="-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снимок экрана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F9D1BB9-C69C-EAE9-6AC6-1D96D0C9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3732"/>
            <a:ext cx="5996940" cy="417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CD26D-DE9B-9EEB-6B3F-E35A61E70D22}"/>
              </a:ext>
            </a:extLst>
          </p:cNvPr>
          <p:cNvSpPr txBox="1"/>
          <p:nvPr/>
        </p:nvSpPr>
        <p:spPr>
          <a:xfrm>
            <a:off x="6617112" y="5869186"/>
            <a:ext cx="5142268" cy="38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2.5 Визуализация компонент, полученных в результате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endParaRPr lang="ru-RU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DA577-ED2E-F8FD-9E61-7113C3F2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1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C5611-CDD4-E219-AF62-54E3E539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</a:t>
            </a:r>
            <a:r>
              <a:rPr lang="ru-RU" dirty="0"/>
              <a:t> (линейный дискриминантный анализ)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6F698-C8DB-3942-95C5-6C2B92EDC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364" y="1690688"/>
                <a:ext cx="5502346" cy="472306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ru-RU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Алгоритм обучения с учителем - </a:t>
                </a:r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вход методу подается не только выборка, но и вектор классов, где каждое значение соответствует определенному наблюдению. </a:t>
                </a:r>
              </a:p>
              <a:p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Метод подбирает такую проекцию, чтобы наилучшим образом разделить точки нескольких классов. </a:t>
                </a:r>
              </a:p>
              <a:p>
                <a:r>
                  <a:rPr lang="ru-RU" sz="6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</a:t>
                </a:r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адача - минимизировать внутриклассовый разброс точек и максимизировать межклассовое расстояние в пространстве признаков</a:t>
                </a:r>
              </a:p>
              <a:p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Итоговым функционалом для обучения является критерий </a:t>
                </a:r>
                <a:r>
                  <a:rPr lang="en-US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LDA </a:t>
                </a:r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Фишера: </a:t>
                </a:r>
              </a:p>
              <a:p>
                <a:pPr marL="0" indent="0">
                  <a:buNone/>
                </a:pPr>
                <a:endParaRPr lang="ru-RU" sz="64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lang="ru-RU" sz="6400" i="1">
                            <a:effectLst/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en-US" sz="6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6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ru-RU" sz="6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1 </m:t>
                                        </m:r>
                                      </m:sub>
                                    </m:sSub>
                                    <m: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ru-RU" sz="6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6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6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ru-RU" sz="6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6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ru-RU" sz="6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6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6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  <m:sub>
                            <m:r>
                              <a:rPr lang="ru-RU" sz="6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ru-RU" sz="6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d>
                          <m:dPr>
                            <m:ctrlPr>
                              <a:rPr lang="ru-RU" sz="6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6400" b="0" i="0" smtClean="0"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</m:eqArr>
                  </m:oMath>
                </a14:m>
                <a:r>
                  <a:rPr lang="ru-RU" sz="64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6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6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6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6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ru-RU" sz="6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дисперсии внутри каждого из проецированных классов</m:t>
                    </m:r>
                  </m:oMath>
                </a14:m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6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6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6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6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6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6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6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центры каждого из проецированных классов</a:t>
                </a:r>
                <a:r>
                  <a: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6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6F698-C8DB-3942-95C5-6C2B92EDC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364" y="1690688"/>
                <a:ext cx="5502346" cy="4723069"/>
              </a:xfrm>
              <a:blipFill>
                <a:blip r:embed="rId2"/>
                <a:stretch>
                  <a:fillRect l="-665" t="-1806" r="-1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CAE85-A83B-726B-0F0F-CA0BDA7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8072"/>
            <a:ext cx="5895637" cy="4106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81A60-EA20-5D47-CB06-127E82BFBACE}"/>
              </a:ext>
            </a:extLst>
          </p:cNvPr>
          <p:cNvSpPr txBox="1"/>
          <p:nvPr/>
        </p:nvSpPr>
        <p:spPr>
          <a:xfrm>
            <a:off x="6629649" y="6105981"/>
            <a:ext cx="514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2.6.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Визуализация компонент, полученных в результате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LDA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DFA51A-3FFC-E6BD-8A61-F43D55BF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4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3312"/>
            <a:ext cx="4540045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статистическими тестами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842E35-128C-7E58-7E97-A9A01442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8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B2EC5-0558-3D24-F1F8-480FEF82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Критерий Краскела-Уоллиса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CE1B730-9B7A-B6BC-215A-D637CC496F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данной задаче для сравнения нескольких групп можно было бы применить однофакторный дисперсионный анализ (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ANOVA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– метод статистического анализа данных, который используется для определения статистически значимых различий между двумя и более группами по одной независимой переменной – но данные не распределены нормальным образом</a:t>
                </a:r>
                <a:endPara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H0: </a:t>
                </a:r>
                <a:r>
                  <a:rPr lang="ru-R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едиана средней экспрессии одинакова для каждой из групп</a:t>
                </a:r>
              </a:p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H1</a:t>
                </a:r>
                <a:r>
                  <a:rPr lang="ru-R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М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едиана средней экспрессии, по крайней мере, отличается в одной из выборок</a:t>
                </a:r>
              </a:p>
              <a:p>
                <a:pPr indent="0" algn="just" hangingPunc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Статистика критерия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вычисляется по формуле</a:t>
                </a: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ctr" hangingPunc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ru-RU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   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hangingPunct="0">
                  <a:lnSpc>
                    <a:spcPct val="150000"/>
                  </a:lnSpc>
                  <a:buNone/>
                </a:pPr>
                <a:r>
                  <a:rPr lang="ru-RU" sz="1600" dirty="0"/>
                  <a:t>где </a:t>
                </a:r>
                <a:r>
                  <a:rPr lang="en-US" sz="1600" dirty="0"/>
                  <a:t>n</a:t>
                </a:r>
                <a:r>
                  <a:rPr lang="ru-RU" sz="1600" dirty="0"/>
                  <a:t> – общее количество наблюдений во всех выборках,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/>
                        </m:ctrlPr>
                      </m:sSubPr>
                      <m:e>
                        <m:r>
                          <a:rPr lang="en-US" sz="1600" i="1"/>
                          <m:t>𝑅</m:t>
                        </m:r>
                      </m:e>
                      <m:sub>
                        <m:r>
                          <a:rPr lang="en-US" sz="1600" i="1"/>
                          <m:t>𝑖</m:t>
                        </m:r>
                      </m:sub>
                    </m:sSub>
                  </m:oMath>
                </a14:m>
                <a:r>
                  <a:rPr lang="ru-RU" sz="1600" dirty="0"/>
                  <a:t> – сумма рангов для </a:t>
                </a:r>
                <a:r>
                  <a:rPr lang="en-US" sz="1600" dirty="0"/>
                  <a:t>i</a:t>
                </a:r>
                <a:r>
                  <a:rPr lang="ru-RU" sz="1600" dirty="0"/>
                  <a:t> группы. </a:t>
                </a:r>
              </a:p>
              <a:p>
                <a:pPr marL="342900" lvl="0" indent="-342900" algn="l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= 47.17</a:t>
                </a:r>
                <a:endParaRPr lang="ru-RU" sz="1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l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p-value = 5.23*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endParaRPr lang="ru-RU" sz="1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hangingPunct="0">
                  <a:lnSpc>
                    <a:spcPct val="150000"/>
                  </a:lnSpc>
                  <a:buNone/>
                </a:pPr>
                <a:endParaRPr lang="ru-RU" sz="1600" dirty="0"/>
              </a:p>
              <a:p>
                <a:pPr indent="0" algn="ctr" hangingPunc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CE1B730-9B7A-B6BC-215A-D637CC496F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1CFD0D-230C-C082-A59E-98255EB0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5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6AEE1-55F6-C84C-DEB4-9DFB9E50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Критерий Манна-Уитни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45EC1B8-0945-F8B3-0DA4-EE360DCFD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H0: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распределение средней экспрессии одинаково для двух групп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H1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распределение средней экспрессии</a:t>
                </a:r>
                <a:r>
                  <a:rPr lang="ru-RU" sz="1600" dirty="0"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различно для двух групп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   #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объемы выборки,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объем выборки, имеющей наибольшую ранговую сумму,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–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наибольшая из ранговых сумм.</a:t>
                </a:r>
                <a:endParaRPr lang="ru-RU" sz="1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6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45EC1B8-0945-F8B3-0DA4-EE360DCFD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928EC0-3FBB-1D04-3121-D00B53C0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18049"/>
              </p:ext>
            </p:extLst>
          </p:nvPr>
        </p:nvGraphicFramePr>
        <p:xfrm>
          <a:off x="838200" y="3667433"/>
          <a:ext cx="9724101" cy="2952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1367">
                  <a:extLst>
                    <a:ext uri="{9D8B030D-6E8A-4147-A177-3AD203B41FA5}">
                      <a16:colId xmlns:a16="http://schemas.microsoft.com/office/drawing/2014/main" val="1612303173"/>
                    </a:ext>
                  </a:extLst>
                </a:gridCol>
                <a:gridCol w="3241367">
                  <a:extLst>
                    <a:ext uri="{9D8B030D-6E8A-4147-A177-3AD203B41FA5}">
                      <a16:colId xmlns:a16="http://schemas.microsoft.com/office/drawing/2014/main" val="4228983977"/>
                    </a:ext>
                  </a:extLst>
                </a:gridCol>
                <a:gridCol w="3241367">
                  <a:extLst>
                    <a:ext uri="{9D8B030D-6E8A-4147-A177-3AD203B41FA5}">
                      <a16:colId xmlns:a16="http://schemas.microsoft.com/office/drawing/2014/main" val="3310737739"/>
                    </a:ext>
                  </a:extLst>
                </a:gridCol>
              </a:tblGrid>
              <a:tr h="3581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U- </a:t>
                      </a:r>
                      <a:r>
                        <a:rPr lang="ru-RU" dirty="0"/>
                        <a:t>статистика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 value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13396"/>
                  </a:ext>
                </a:extLst>
              </a:tr>
              <a:tr h="46272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-клетки,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(регуляторные)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9396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970282"/>
                  </a:ext>
                </a:extLst>
              </a:tr>
              <a:tr h="60020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(регуляторные), миелоидные клетки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819290"/>
                  </a:ext>
                </a:extLst>
              </a:tr>
              <a:tr h="28682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019696"/>
                  </a:ext>
                </a:extLst>
              </a:tr>
              <a:tr h="46272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4+),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8+)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11706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975079"/>
                  </a:ext>
                </a:extLst>
              </a:tr>
              <a:tr h="46272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 (регуляторные),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1183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005691"/>
                  </a:ext>
                </a:extLst>
              </a:tr>
              <a:tr h="28682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-клетки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миелоидные клетки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87797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7014C9-C58A-6588-F471-4107C421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9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3312"/>
            <a:ext cx="4540045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алгоритмов регрессии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96B2F7-7676-191A-F6F1-7D9EB366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B971AC-1C92-B1DF-EE33-1ACB008A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1AF33-789B-D05D-62AB-08B7AD81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7" y="41121"/>
            <a:ext cx="10515600" cy="1325563"/>
          </a:xfrm>
        </p:spPr>
        <p:txBody>
          <a:bodyPr/>
          <a:lstStyle/>
          <a:p>
            <a:r>
              <a:rPr lang="ru-RU" dirty="0"/>
              <a:t>Постановка задачи регрессии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DF624C-E06D-1D72-31F6-EF872D690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767" y="1120877"/>
                <a:ext cx="11592233" cy="2998839"/>
              </a:xfrm>
            </p:spPr>
            <p:txBody>
              <a:bodyPr>
                <a:normAutofit fontScale="25000" lnSpcReduction="20000"/>
              </a:bodyPr>
              <a:lstStyle/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множество объектов,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множество ответов</a:t>
                </a: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неизвестная зависимость</a:t>
                </a: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}⊂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обучающая выборка,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1..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известные ответы.</a:t>
                </a: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Требуется найти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алгоритм (решающую функцию), приближающую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всем множестве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оценки результатов работы модели используются различные метрики, среди которых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RMSE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MSE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Формулы для вычисления: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 algn="just" hangingPunct="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lang="ru-RU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SE</m:t>
                        </m:r>
                        <m:r>
                          <a:rPr lang="ru-RU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ru-RU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56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56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  <m:d>
                                      <m:d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ru-RU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56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</m:t>
                        </m:r>
                        <m:d>
                          <m:d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5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</m:eqArr>
                  </m:oMath>
                </a14:m>
                <a:endParaRPr lang="en-US" sz="5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 hangingPunct="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lang="en-US" sz="56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ru-RU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SE</m:t>
                        </m:r>
                        <m:r>
                          <a:rPr lang="ru-RU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a:rPr lang="ru-RU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y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56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f</m:t>
                                        </m:r>
                                        <m:d>
                                          <m:d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5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56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56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ru-RU" sz="5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>
                          <a:rPr lang="en-US" sz="56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5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eqArr>
                  </m:oMath>
                </a14:m>
                <a:endParaRPr lang="ru-RU" sz="5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hangingPunct="0">
                  <a:lnSpc>
                    <a:spcPct val="12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lang="ru-RU" sz="5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sSup>
                          <m:sSup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y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56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f</m:t>
                                        </m:r>
                                        <m:d>
                                          <m:d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5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56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56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5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y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56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y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5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  <m:r>
                          <a:rPr lang="en-US" sz="56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            </m:t>
                        </m:r>
                        <m:d>
                          <m:d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5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</m:eqArr>
                    <m:r>
                      <a:rPr lang="en-US" sz="5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5600" b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hangingPunct="0">
                  <a:lnSpc>
                    <a:spcPct val="120000"/>
                  </a:lnSpc>
                  <a:buNone/>
                </a:pPr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/>
                        </m:ctrlPr>
                      </m:sSubPr>
                      <m:e>
                        <m:r>
                          <a:rPr lang="en-US" sz="5600" i="1"/>
                          <m:t>𝑦</m:t>
                        </m:r>
                      </m:e>
                      <m:sub>
                        <m:r>
                          <a:rPr lang="en-US" sz="5600" i="1"/>
                          <m:t>𝑖</m:t>
                        </m:r>
                      </m:sub>
                    </m:sSub>
                  </m:oMath>
                </a14:m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известные ответы, </a:t>
                </a:r>
                <a14:m>
                  <m:oMath xmlns:m="http://schemas.openxmlformats.org/officeDocument/2006/math">
                    <m:r>
                      <a:rPr lang="en-US" sz="5600" i="1"/>
                      <m:t>𝑓</m:t>
                    </m:r>
                    <m:d>
                      <m:dPr>
                        <m:ctrlPr>
                          <a:rPr lang="ru-RU" sz="5600" i="1"/>
                        </m:ctrlPr>
                      </m:dPr>
                      <m:e>
                        <m:sSub>
                          <m:sSubPr>
                            <m:ctrlPr>
                              <a:rPr lang="ru-RU" sz="5600" i="1"/>
                            </m:ctrlPr>
                          </m:sSubPr>
                          <m:e>
                            <m:r>
                              <a:rPr lang="en-US" sz="5600" i="1"/>
                              <m:t>𝑥</m:t>
                            </m:r>
                          </m:e>
                          <m:sub>
                            <m:r>
                              <a:rPr lang="en-US" sz="5600" i="1"/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ответы, полученные в результате работы модели,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5600" i="1"/>
                        </m:ctrlPr>
                      </m:accPr>
                      <m:e>
                        <m:r>
                          <a:rPr lang="en-US" sz="5600" i="1"/>
                          <m:t>𝑦</m:t>
                        </m:r>
                      </m:e>
                    </m:acc>
                  </m:oMath>
                </a14:m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среднее арифметическое отметок 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800100" lvl="1" indent="-342900" hangingPunct="0">
                  <a:lnSpc>
                    <a:spcPct val="120000"/>
                  </a:lnSpc>
                  <a:buFont typeface="+mj-lt"/>
                  <a:buAutoNum type="arabicPeriod"/>
                </a:pPr>
                <a:endParaRPr lang="ru-RU" sz="5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задаче необходимо спрогнозировать не одну, а 18211 переменных, поэтому решается задача многовыходной регрессии. Метрикой является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MRRMSE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среднеквадратичная ошибка по строкам:</a:t>
                </a:r>
              </a:p>
              <a:p>
                <a:pPr marL="360045" indent="0" algn="just" hangingPunc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5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ru-RU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RR</m:t>
                          </m:r>
                          <m:r>
                            <m:rPr>
                              <m:sty m:val="p"/>
                            </m:rPr>
                            <a:rPr lang="ru-RU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SE</m:t>
                          </m:r>
                          <m:r>
                            <a:rPr lang="ru-RU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5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5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5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ru-RU" sz="5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5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5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56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5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j</m:t>
                                      </m:r>
                                      <m:r>
                                        <a:rPr lang="ru-RU" sz="56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sz="5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56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56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56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5600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ij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56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56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f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ru-RU" sz="56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56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56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x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56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  <a:ea typeface="Times New Roman" panose="020206030504050203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ij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56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rad>
                            </m:e>
                          </m:nary>
                          <m:r>
                            <a:rPr lang="en-US" sz="5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5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ru-RU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5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5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 hangingPunc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столбцов,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количество строк,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5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ij</m:t>
                        </m:r>
                      </m:sub>
                    </m:sSub>
                    <m:r>
                      <a:rPr lang="ru-RU" sz="5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5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5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ij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фактические и прогнозные значения экспрессии соответственно.</a:t>
                </a:r>
                <a:endParaRPr lang="ru-RU" sz="5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hangingPunc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hangingPunct="0">
                  <a:lnSpc>
                    <a:spcPct val="120000"/>
                  </a:lnSpc>
                  <a:spcAft>
                    <a:spcPts val="0"/>
                  </a:spcAft>
                  <a:buNone/>
                </a:pP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hangingPunct="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DF624C-E06D-1D72-31F6-EF872D690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767" y="1120877"/>
                <a:ext cx="11592233" cy="2998839"/>
              </a:xfrm>
              <a:blipFill>
                <a:blip r:embed="rId2"/>
                <a:stretch>
                  <a:fillRect l="-158" t="-610" r="-105" b="-84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79E494-D38E-70A2-CC49-8C9E925D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CEB6B-8C7D-6916-F33C-2A65BDC5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Снижение размерности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6DDD0-F2FD-F21E-2023-BE94C545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825625"/>
            <a:ext cx="4650658" cy="435133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точки зрения вычислительных возможностей обучение алгоритма регрессии является трудоемкой задачей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вариантов ускорения процесса обучения является снижение размерности исходных данных с помощью метода главных компонент.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рис.4.1 изображена зависимость количества компонент и суммарной доли объясненной дисперсии – из графика можно сделать вывод, что без потери суммарной доли объясненной дисперсии можно убрать 15 компонент, что составляет около 10% от общего числа признаков, что не сильно уменьшит время вычислений.</a:t>
            </a:r>
            <a:endParaRPr lang="ru-RU" dirty="0"/>
          </a:p>
        </p:txBody>
      </p:sp>
      <p:pic>
        <p:nvPicPr>
          <p:cNvPr id="6" name="Рисунок 5" descr="Изображение выглядит как линия, График, диаграмма, скат&#10;&#10;Автоматически созданное описание">
            <a:extLst>
              <a:ext uri="{FF2B5EF4-FFF2-40B4-BE49-F238E27FC236}">
                <a16:creationId xmlns:a16="http://schemas.microsoft.com/office/drawing/2014/main" id="{F43CBFC8-EC12-02F6-E83C-FD1A9F2C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08" y="2585884"/>
            <a:ext cx="6692273" cy="3322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2D0F61-951F-3B7F-3BCE-AE0B843DB7F9}"/>
              </a:ext>
            </a:extLst>
          </p:cNvPr>
          <p:cNvSpPr txBox="1"/>
          <p:nvPr/>
        </p:nvSpPr>
        <p:spPr>
          <a:xfrm>
            <a:off x="6096000" y="5908100"/>
            <a:ext cx="6050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4.1 Зависимость доли объясненной дисперсии от количества компонент</a:t>
            </a:r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92AD2B-747C-C4A0-35F8-21A83E9D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8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426E0-51C3-0F0D-5454-4D0E003F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LightGBM+ Optuna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4663304-B8B4-2F69-64A1-55BBD7900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264" y="1690688"/>
                <a:ext cx="5208639" cy="371976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LightGBM – </a:t>
                </a:r>
                <a:r>
                  <a:rPr lang="ru-RU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алгоритм, основанный на градиентном бустинге</a:t>
                </a:r>
              </a:p>
              <a:p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Базовой моделью алгоритма является решающее дерево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Каждое дерево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композиции строится так, чтобы уменьшить ошибку на предыдущем шаге.</a:t>
                </a:r>
              </a:p>
              <a:p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Итоговым алгоритмом будет композиция из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деревьев, где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гиперпараметр: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5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ru-RU" sz="5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d>
                            <m:d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5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5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5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 потерь для дерева решений с индексом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следующий вид:</a:t>
                </a:r>
                <a:endParaRPr lang="ru-RU" sz="5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 hangingPunc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a:rPr lang="ru-RU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5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5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5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e>
                        </m:nary>
                        <m:r>
                          <a:rPr lang="ru-RU" sz="5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d>
                          <m:dPr>
                            <m:ctrlPr>
                              <a:rPr lang="ru-RU" sz="5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56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e>
                        </m:d>
                      </m:e>
                    </m:eqArr>
                  </m:oMath>
                </a14:m>
                <a:r>
                  <a:rPr lang="ru-RU" sz="5600" dirty="0"/>
                  <a:t> где  </a:t>
                </a:r>
                <a:r>
                  <a:rPr lang="en-US" sz="5600" dirty="0"/>
                  <a:t>i </a:t>
                </a:r>
                <a:r>
                  <a:rPr lang="ru-RU" sz="5600" dirty="0"/>
                  <a:t>– номер объекта обучающей выборки,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/>
                        </m:ctrlPr>
                      </m:sSubPr>
                      <m:e>
                        <m:r>
                          <a:rPr lang="en-US" sz="5600" i="1"/>
                          <m:t>𝑠</m:t>
                        </m:r>
                      </m:e>
                      <m:sub>
                        <m:r>
                          <a:rPr lang="en-US" sz="5600" i="1"/>
                          <m:t>𝑗</m:t>
                        </m:r>
                      </m:sub>
                    </m:sSub>
                  </m:oMath>
                </a14:m>
                <a:r>
                  <a:rPr lang="ru-RU" sz="5600" dirty="0"/>
                  <a:t> – вектор ошибок, полученный на предыдущем шаге.</a:t>
                </a:r>
                <a:endParaRPr lang="ru-RU" sz="5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другой стороны, чтобы функция потерь гарантировано уменьшалась на каждом шаге, вектор ошибки стоит вычислять как градиент функции потерь с обратным знаком:</a:t>
                </a:r>
                <a:endParaRPr lang="ru-RU" sz="5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hangingPunc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−</m:t>
                          </m:r>
                          <m:f>
                            <m:f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ru-RU" sz="5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</m:t>
                          </m:r>
                          <m:d>
                            <m:dPr>
                              <m:ctrlPr>
                                <a:rPr lang="ru-RU" sz="5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5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56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4663304-B8B4-2F69-64A1-55BBD7900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264" y="1690688"/>
                <a:ext cx="5208639" cy="3719769"/>
              </a:xfrm>
              <a:blipFill>
                <a:blip r:embed="rId2"/>
                <a:stretch>
                  <a:fillRect l="-234" t="-1800" r="-351" b="-31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89DCD7-2833-8668-01E8-30C520872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6458"/>
              </p:ext>
            </p:extLst>
          </p:nvPr>
        </p:nvGraphicFramePr>
        <p:xfrm>
          <a:off x="5909812" y="3726426"/>
          <a:ext cx="6114415" cy="2654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2067403873"/>
                    </a:ext>
                  </a:extLst>
                </a:gridCol>
                <a:gridCol w="3056890">
                  <a:extLst>
                    <a:ext uri="{9D8B030D-6E8A-4147-A177-3AD203B41FA5}">
                      <a16:colId xmlns:a16="http://schemas.microsoft.com/office/drawing/2014/main" val="3882740995"/>
                    </a:ext>
                  </a:extLst>
                </a:gridCol>
              </a:tblGrid>
              <a:tr h="4358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Модификация </a:t>
                      </a:r>
                      <a:r>
                        <a:rPr lang="en-US" sz="1400" dirty="0">
                          <a:effectLst/>
                        </a:rPr>
                        <a:t>LightGBM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MRRMSE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392910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Без применения </a:t>
                      </a:r>
                      <a:r>
                        <a:rPr lang="en-US" sz="1400">
                          <a:effectLst/>
                        </a:rPr>
                        <a:t>Optuna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0.706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7466741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С применением </a:t>
                      </a:r>
                      <a:r>
                        <a:rPr lang="en-US" sz="1400">
                          <a:effectLst/>
                        </a:rPr>
                        <a:t>Optuna </a:t>
                      </a:r>
                      <a:r>
                        <a:rPr lang="ru-RU" sz="1400">
                          <a:effectLst/>
                        </a:rPr>
                        <a:t>в 1% случаев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0.706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19395"/>
                  </a:ext>
                </a:extLst>
              </a:tr>
              <a:tr h="4358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С применением </a:t>
                      </a:r>
                      <a:r>
                        <a:rPr lang="en-US" sz="1400">
                          <a:effectLst/>
                        </a:rPr>
                        <a:t>Optuna </a:t>
                      </a:r>
                      <a:r>
                        <a:rPr lang="ru-RU" sz="1400">
                          <a:effectLst/>
                        </a:rPr>
                        <a:t>в 5% случаев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0.705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538629"/>
                  </a:ext>
                </a:extLst>
              </a:tr>
              <a:tr h="91131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С применением </a:t>
                      </a:r>
                      <a:r>
                        <a:rPr lang="en-US" sz="1400">
                          <a:effectLst/>
                        </a:rPr>
                        <a:t>Optuna </a:t>
                      </a:r>
                      <a:r>
                        <a:rPr lang="ru-RU" sz="1400">
                          <a:effectLst/>
                        </a:rPr>
                        <a:t>в 100% случаев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0.67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748295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2349DB42-5A68-0B56-DB48-E05CFEC542B6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928227" cy="112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каждого из алгоритмов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LightGBM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констант (глубина и количество деревьев, минимальное количество данных в листе и т.д.) осуществлялся с помощью метода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Optuna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основан на реализации идеи байесовского подбора гиперпараметров.</a:t>
            </a:r>
            <a:endParaRPr lang="ru-RU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BAEE3-88FD-DB68-9824-933043BF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8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77683-54BF-FB4F-E582-FCDEC044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255819"/>
            <a:ext cx="10515600" cy="850342"/>
          </a:xfrm>
        </p:spPr>
        <p:txBody>
          <a:bodyPr/>
          <a:lstStyle/>
          <a:p>
            <a:r>
              <a:rPr lang="ru-RU" dirty="0"/>
              <a:t>Ансамблирование алгоритмов регрессии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C8465F-0AC3-0D19-41E1-E12A1C5FA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06161"/>
                <a:ext cx="5879688" cy="4341226"/>
              </a:xfrm>
            </p:spPr>
            <p:txBody>
              <a:bodyPr>
                <a:no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качестве базовых алгоритмов – ядровой метод опорных векторов и метод к-ближайших соседей, модифицированные для решения задач регрессии.</a:t>
                </a:r>
              </a:p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Порядок расчетов: </a:t>
                </a:r>
              </a:p>
              <a:p>
                <a:pPr marL="800100" lvl="1" indent="-342900" algn="just" hangingPunct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Исходный датасет на тренировочную и валидационную часть.</a:t>
                </a:r>
                <a:endParaRPr lang="ru-RU" sz="12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 hangingPunct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После этого алгоритмы обучаются на тренировочной части и делается прогноз на валидационной части.</a:t>
                </a:r>
                <a:endParaRPr lang="ru-RU" sz="12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 hangingPunct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Получившиеся прогнозы представляют из себя вектора – из них составляется новая обучающая выборка, где каждое из получившихся предсказаний будет являться признаком; в то же время вектор валидационных (истинных) значений экспрессии генов будет являться зависимой переменной</a:t>
                </a:r>
              </a:p>
              <a:p>
                <a:pPr marL="800100" lvl="1" indent="-342900" algn="just" hangingPunct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Задача получившейся обучающей выборки – обучить модель линейной регрессии:</a:t>
                </a:r>
                <a:endParaRPr lang="ru-RU" sz="1200" dirty="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hangingPunc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𝑖𝑛𝑡𝑒𝑟𝑐𝑒𝑝𝑡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ru-RU" sz="1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ru-RU" sz="12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2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Итоговым ответом будет являться:</a:t>
                </a:r>
                <a:endParaRPr lang="ru-RU" sz="12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𝑟𝑒𝑑𝑖𝑐𝑡𝑒𝑑</m:t>
                              </m:r>
                            </m:sub>
                          </m:s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𝑖𝑛𝑡𝑒𝑟𝑐𝑒𝑝𝑡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ru-RU" sz="1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200" dirty="0"/>
              </a:p>
              <a:p>
                <a:pPr marL="342900" lvl="0" indent="-342900" algn="just" hangingPunct="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C8465F-0AC3-0D19-41E1-E12A1C5FA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06161"/>
                <a:ext cx="5879688" cy="4341226"/>
              </a:xfrm>
              <a:blipFill>
                <a:blip r:embed="rId2"/>
                <a:stretch>
                  <a:fillRect t="-421" b="-43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0A52E8-EE05-06D2-6B11-391FCCEA8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14629"/>
              </p:ext>
            </p:extLst>
          </p:nvPr>
        </p:nvGraphicFramePr>
        <p:xfrm>
          <a:off x="5949141" y="4621161"/>
          <a:ext cx="6114415" cy="1713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1388982874"/>
                    </a:ext>
                  </a:extLst>
                </a:gridCol>
                <a:gridCol w="3056890">
                  <a:extLst>
                    <a:ext uri="{9D8B030D-6E8A-4147-A177-3AD203B41FA5}">
                      <a16:colId xmlns:a16="http://schemas.microsoft.com/office/drawing/2014/main" val="3426215768"/>
                    </a:ext>
                  </a:extLst>
                </a:gridCol>
              </a:tblGrid>
              <a:tr h="33060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MRRMSE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114369"/>
                  </a:ext>
                </a:extLst>
              </a:tr>
              <a:tr h="6912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Коэффициенты подобраны с помощью линейной регрессии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0.715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23608"/>
                  </a:ext>
                </a:extLst>
              </a:tr>
              <a:tr h="6912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Эмпирический подбор коэффициентов</a:t>
                      </a:r>
                      <a:endParaRPr lang="ru-RU" sz="11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0.602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136612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91EA6-7473-9A50-7541-FDBC2F68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3312"/>
            <a:ext cx="4540045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417A23-B77C-12E6-AF90-0965B530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2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AF460-E2DE-3CAC-C36B-876C8E65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D6D49-BFEF-3C76-0E7A-0351F183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66239" cy="435133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Имеющийся набор данных был исследован на наличие аномалий и выбросов, также были построены графики, объясняющую структуру датасета; для улучшения алгоритмов регрессии были спроектированы новые признаки на основе свойств различных лекарственных соединений. 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ыли применены алгоритмы снижения размерности, основанные как на нелинейных, так и на линейных методах, в ходе чего была выявлена взаимосвязь между средней экспрессией и типом клетки, в которой была зафиксирована средняя экспрессия.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применения статистических критериев показали, что группы действительно отличаются между собой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Наилучшим решением оказалась композиция результатов регрессии ядрового метода опорных векторов и метода к-ближайших соседей, которые были модифицированы для решения регрессионных задач.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F44616-916E-CF1B-7630-BE7047B6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6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3312"/>
            <a:ext cx="4540045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83969D-C97A-90E2-0384-C2888B80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9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69F87-7D9E-C06F-5C1A-9CF192DCA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6" r="10657"/>
          <a:stretch/>
        </p:blipFill>
        <p:spPr>
          <a:xfrm>
            <a:off x="97998" y="842826"/>
            <a:ext cx="6224144" cy="541037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D72F-6800-778C-3ED4-63460827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345" y="1984622"/>
            <a:ext cx="4506281" cy="3895068"/>
          </a:xfrm>
        </p:spPr>
        <p:txBody>
          <a:bodyPr>
            <a:noAutofit/>
          </a:bodyPr>
          <a:lstStyle/>
          <a:p>
            <a:r>
              <a:rPr lang="ru-RU" sz="16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Две колонки были предназначены для положительного контроля (дабрафениб и белиностат), а одна колонка была предназначена для отрицательного контроля (ДМСО). Положительный контроль был выбран потому, что он имеет тенденцию оказывать большое влияние на транскрипцию, а отрицательный контроль используется в качестве растворителя для соединений, использованных в этом исследовании.</a:t>
            </a:r>
          </a:p>
          <a:p>
            <a:r>
              <a:rPr lang="ru-RU" sz="16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Остальные лунки на планшете отведены каждому из 72 соединений. Каждая лунка содержит набор ил клеток разных типов(Т-клетки, В-клетки, NK-клетки и миелоидные клетки)</a:t>
            </a:r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582D63-A13F-C352-64F7-E0A3AD89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3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77162-FDD7-33FF-AF24-A1F12178D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r="1454" b="2429"/>
          <a:stretch/>
        </p:blipFill>
        <p:spPr>
          <a:xfrm>
            <a:off x="0" y="1161020"/>
            <a:ext cx="6711433" cy="447286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092A85A-D646-753F-86D5-2B180C6B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381" y="2584390"/>
            <a:ext cx="4520758" cy="1132204"/>
          </a:xfrm>
        </p:spPr>
        <p:txBody>
          <a:bodyPr>
            <a:normAutofit/>
          </a:bodyPr>
          <a:lstStyle/>
          <a:p>
            <a:r>
              <a:rPr lang="en-US" sz="17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ru-RU" sz="17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imma — это пакет R, который обеспечивает интегрированное решение для анализа данных экспериментов по экспрессии генов.</a:t>
            </a:r>
            <a:endParaRPr lang="ru-RU" sz="17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b="0" i="0" dirty="0">
              <a:effectLst/>
              <a:latin typeface="Helvetica Neue"/>
            </a:endParaRPr>
          </a:p>
          <a:p>
            <a:pPr marL="0" indent="0">
              <a:buNone/>
            </a:pPr>
            <a:endParaRPr lang="en-US" sz="1100" b="0" i="0" dirty="0">
              <a:effectLst/>
              <a:latin typeface="Helvetica Neue"/>
            </a:endParaRP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09F584-E90C-8510-CB93-41466A5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0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60EB5-68A7-3BDC-E1E9-65441D9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ABCF8-AEB7-385F-023A-A5D4758D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1297" cy="4351338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 в области одноклеточных технологий позволили получить представление о функционировании клеток и тканей на уровне ДНК, РНК, белков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использование одноклеточных методов для разработки лекарств является трудоемким и дорогостоящим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Повлиять на скорость и расширение разработки новых лекарственных препаратов путем прогнозирования химических изменений в различных клетках помогло бы применение методов математической статистики и методов машинного и глубокого обучения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работы помогут разработать методы прогнозирования того, как клетки реагируют на воздействие низкомолекулярных лекарств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F67274-47A9-1D44-1B8A-15C73B20D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0" t="3197" r="599" b="2457"/>
          <a:stretch/>
        </p:blipFill>
        <p:spPr>
          <a:xfrm>
            <a:off x="8032954" y="2216392"/>
            <a:ext cx="3825005" cy="2425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0786D-6667-C8E4-9C5A-4E9206AE5973}"/>
              </a:ext>
            </a:extLst>
          </p:cNvPr>
          <p:cNvSpPr txBox="1"/>
          <p:nvPr/>
        </p:nvSpPr>
        <p:spPr>
          <a:xfrm>
            <a:off x="8111613" y="5071294"/>
            <a:ext cx="395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IMD-0354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один из препаратов, принимающий участие в эксперименте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06BA78-6028-243E-2158-29941CF0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7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5B2CD-9E58-428F-D73E-28B05777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B1C18-B99A-BC35-6C16-238BDEC7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3206" cy="4351338"/>
          </a:xfrm>
        </p:spPr>
        <p:txBody>
          <a:bodyPr>
            <a:normAutofit lnSpcReduction="10000"/>
          </a:bodyPr>
          <a:lstStyle/>
          <a:p>
            <a:pPr marL="0" indent="0" algn="just" hangingPunct="0">
              <a:lnSpc>
                <a:spcPct val="100000"/>
              </a:lnSpc>
              <a:buNone/>
            </a:pPr>
            <a:r>
              <a:rPr lang="ru-RU" sz="20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— предсказать, как небольшие молекулы изменяют экспрессию генов в разных типах клеток</a:t>
            </a:r>
            <a:r>
              <a:rPr lang="en-US" sz="20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периферической крови человека.</a:t>
            </a:r>
            <a:r>
              <a:rPr lang="en-US" sz="2000" b="0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данной работы были поставлены следующие цели: </a:t>
            </a:r>
          </a:p>
          <a:p>
            <a:pPr algn="just" hangingPunct="0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разведочный анализ данных.</a:t>
            </a:r>
          </a:p>
          <a:p>
            <a:pPr algn="just" hangingPunct="0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Извлечь новые признаки.</a:t>
            </a:r>
          </a:p>
          <a:p>
            <a:pPr algn="just" hangingPunct="0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оценку данных с помощью статистических тестов.</a:t>
            </a:r>
          </a:p>
          <a:p>
            <a:pPr algn="just" hangingPunct="0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Сравнить результаты работы различных алгоритмов  регрессии для предсказания экспрессии для новых типов клеток и лекарственных препаратов.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711BA-C6F5-DD9C-16BB-2078F8D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187" y="3064698"/>
            <a:ext cx="4478471" cy="323513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4097E-A194-0792-096D-BD1CE41D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9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43F-4EC4-4805-5699-4D60D6D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Разведочный анализ данных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FD0AAC-CCDC-4900-467B-CB761DF2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3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8B890-724D-C00E-4AA2-3250823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72" y="374959"/>
            <a:ext cx="10647156" cy="824578"/>
          </a:xfrm>
        </p:spPr>
        <p:txBody>
          <a:bodyPr/>
          <a:lstStyle/>
          <a:p>
            <a:r>
              <a:rPr lang="ru-RU" dirty="0"/>
              <a:t>Структура входных данных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2C80C1-D59B-164D-ACFD-92592BEF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90691"/>
              </p:ext>
            </p:extLst>
          </p:nvPr>
        </p:nvGraphicFramePr>
        <p:xfrm>
          <a:off x="364972" y="1406012"/>
          <a:ext cx="11591054" cy="3338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527">
                  <a:extLst>
                    <a:ext uri="{9D8B030D-6E8A-4147-A177-3AD203B41FA5}">
                      <a16:colId xmlns:a16="http://schemas.microsoft.com/office/drawing/2014/main" val="222638691"/>
                    </a:ext>
                  </a:extLst>
                </a:gridCol>
                <a:gridCol w="5795527">
                  <a:extLst>
                    <a:ext uri="{9D8B030D-6E8A-4147-A177-3AD203B41FA5}">
                      <a16:colId xmlns:a16="http://schemas.microsoft.com/office/drawing/2014/main" val="3483003895"/>
                    </a:ext>
                  </a:extLst>
                </a:gridCol>
              </a:tblGrid>
              <a:tr h="3655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переменной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014622"/>
                  </a:ext>
                </a:extLst>
              </a:tr>
              <a:tr h="4643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Гены </a:t>
                      </a:r>
                      <a:r>
                        <a:rPr lang="en-US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A1BG, A1BG-AS1, …, ZZEF1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дифференциальной экспрессии для каждого гена. </a:t>
                      </a:r>
                      <a:endParaRPr lang="ru-RU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609942"/>
                  </a:ext>
                </a:extLst>
              </a:tr>
              <a:tr h="365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аннотированный тип каждой клетки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92423"/>
                  </a:ext>
                </a:extLst>
              </a:tr>
              <a:tr h="365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sm_name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лекарственного соединения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46358"/>
                  </a:ext>
                </a:extLst>
              </a:tr>
              <a:tr h="46437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lang="ru-RU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lincs</a:t>
                      </a:r>
                      <a:r>
                        <a:rPr lang="ru-RU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Глобальный идентификатор соединения в библиотеке </a:t>
                      </a:r>
                      <a:r>
                        <a:rPr lang="en-US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LINCS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827267"/>
                  </a:ext>
                </a:extLst>
              </a:tr>
              <a:tr h="71133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SMILES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строка, представляющая из себя молекулу соединения, которое было использовано в эксперименте</a:t>
                      </a:r>
                      <a:endParaRPr lang="ru-RU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638106"/>
                  </a:ext>
                </a:extLst>
              </a:tr>
              <a:tr h="52573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en-US" sz="140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3C404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 значение, указывающее, использовался ли данный экземпляр в качестве контроля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281047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линия, График,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F1014B0-FFED-E27E-9F30-BCAA564FB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r="448"/>
          <a:stretch/>
        </p:blipFill>
        <p:spPr bwMode="auto">
          <a:xfrm>
            <a:off x="-4513" y="5083401"/>
            <a:ext cx="12196513" cy="1774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F7609-A067-E324-DAFD-CDD2ED2D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4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График, линия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2E3182B2-23BA-06BC-658A-0A1D7B9A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" y="91599"/>
            <a:ext cx="4994786" cy="2620443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C003F78-E495-1B1E-86FA-0F13D78F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70" y="91598"/>
            <a:ext cx="6602771" cy="2708135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аграмма, линия, График, План&#10;&#10;Автоматически созданное описание">
            <a:extLst>
              <a:ext uri="{FF2B5EF4-FFF2-40B4-BE49-F238E27FC236}">
                <a16:creationId xmlns:a16="http://schemas.microsoft.com/office/drawing/2014/main" id="{575A5DCA-1471-B013-7787-3E6C4B106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8" y="3258980"/>
            <a:ext cx="4904475" cy="3199644"/>
          </a:xfrm>
          <a:prstGeom prst="rect">
            <a:avLst/>
          </a:prstGeom>
        </p:spPr>
      </p:pic>
      <p:pic>
        <p:nvPicPr>
          <p:cNvPr id="7" name="Объект 6" descr="Изображение выглядит как диаграмма, График, линия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EB8868E5-BD1D-E658-9994-06DB5B357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39439" y="3326483"/>
            <a:ext cx="6345031" cy="2926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E6155-1E26-FF2A-41B4-A374708ABBA8}"/>
              </a:ext>
            </a:extLst>
          </p:cNvPr>
          <p:cNvSpPr txBox="1"/>
          <p:nvPr/>
        </p:nvSpPr>
        <p:spPr>
          <a:xfrm>
            <a:off x="5771535" y="2803263"/>
            <a:ext cx="524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1.2.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средней экспрессии в зависимости от типа клеток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CA94F-5DB1-9729-D2AE-63A633727CB0}"/>
              </a:ext>
            </a:extLst>
          </p:cNvPr>
          <p:cNvSpPr txBox="1"/>
          <p:nvPr/>
        </p:nvSpPr>
        <p:spPr>
          <a:xfrm>
            <a:off x="78659" y="2768715"/>
            <a:ext cx="484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1.1.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количества наблюдений в каждой из клеток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4FC0A-D202-51B1-A25E-896B0633019C}"/>
              </a:ext>
            </a:extLst>
          </p:cNvPr>
          <p:cNvSpPr txBox="1"/>
          <p:nvPr/>
        </p:nvSpPr>
        <p:spPr>
          <a:xfrm>
            <a:off x="78658" y="6458624"/>
            <a:ext cx="484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1.3.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QQ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каждой из выборок по типам клетки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F088F-E39B-C03D-E4C0-583D8A65B90B}"/>
              </a:ext>
            </a:extLst>
          </p:cNvPr>
          <p:cNvSpPr txBox="1"/>
          <p:nvPr/>
        </p:nvSpPr>
        <p:spPr>
          <a:xfrm>
            <a:off x="5771535" y="6334780"/>
            <a:ext cx="63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1.4.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Скрипичная диаграмма распределения средней экспрессии в зависимости от типа клетки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634E6AC-0197-594C-402C-2C3E0993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1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93A0-2C46-3235-A08B-8583D48E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Критерий Шапиро-Уилка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5EF13E4-802B-E2E7-104D-D97684D37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845"/>
                <a:ext cx="10515600" cy="27923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Нулевая гипотеза: что случайная величина, выборка которой известна, распределена по нормальному закону. </a:t>
                </a:r>
              </a:p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Альтернативная гипотеза: закон распределения не является нормальным</a:t>
                </a:r>
              </a:p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Статистика критерия имеет вид:</a:t>
                </a:r>
                <a:endParaRPr lang="ru-RU" sz="18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ctrlPr>
                                                    <a:rPr lang="ru-RU" sz="20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статистика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-го порядка (упорядоченные значения выборки),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выборочное среднее,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коэффициенты, значения которых можно узнать в соответствующей критерию таблице для заданного размера выборки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порядкового номера </a:t>
                </a:r>
                <a:r>
                  <a:rPr lang="ru-RU" sz="2000" dirty="0"/>
                  <a:t>.</a:t>
                </a: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5EF13E4-802B-E2E7-104D-D97684D37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845"/>
                <a:ext cx="10515600" cy="2792361"/>
              </a:xfrm>
              <a:blipFill>
                <a:blip r:embed="rId2"/>
                <a:stretch>
                  <a:fillRect l="-464" t="-3930" b="-4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18148700-87AA-3DB1-39FE-EF3418007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593036"/>
                  </p:ext>
                </p:extLst>
              </p:nvPr>
            </p:nvGraphicFramePr>
            <p:xfrm>
              <a:off x="609600" y="4227870"/>
              <a:ext cx="11434917" cy="228467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810891">
                      <a:extLst>
                        <a:ext uri="{9D8B030D-6E8A-4147-A177-3AD203B41FA5}">
                          <a16:colId xmlns:a16="http://schemas.microsoft.com/office/drawing/2014/main" val="3546435562"/>
                        </a:ext>
                      </a:extLst>
                    </a:gridCol>
                    <a:gridCol w="3812013">
                      <a:extLst>
                        <a:ext uri="{9D8B030D-6E8A-4147-A177-3AD203B41FA5}">
                          <a16:colId xmlns:a16="http://schemas.microsoft.com/office/drawing/2014/main" val="2060457277"/>
                        </a:ext>
                      </a:extLst>
                    </a:gridCol>
                    <a:gridCol w="3812013">
                      <a:extLst>
                        <a:ext uri="{9D8B030D-6E8A-4147-A177-3AD203B41FA5}">
                          <a16:colId xmlns:a16="http://schemas.microsoft.com/office/drawing/2014/main" val="2770552440"/>
                        </a:ext>
                      </a:extLst>
                    </a:gridCol>
                  </a:tblGrid>
                  <a:tr h="321579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Тип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W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p-value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3517674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NK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0.36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1.29*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−22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28601798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</a:rPr>
                            <a:t>.56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4.14</a:t>
                          </a:r>
                          <a:r>
                            <a:rPr lang="en-US" sz="1400">
                              <a:effectLst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2860280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T CD4+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 dirty="0">
                              <a:effectLst/>
                            </a:rPr>
                            <a:t>0.29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1.2</a:t>
                          </a:r>
                          <a:r>
                            <a:rPr lang="ru-RU" sz="1400">
                              <a:effectLst/>
                            </a:rPr>
                            <a:t>2</a:t>
                          </a:r>
                          <a:r>
                            <a:rPr lang="en-US" sz="1400">
                              <a:effectLst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−23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2970786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 dirty="0">
                              <a:effectLst/>
                            </a:rPr>
                            <a:t>T CD8+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0.74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1.</a:t>
                          </a:r>
                          <a:r>
                            <a:rPr lang="ru-RU" sz="1400">
                              <a:effectLst/>
                            </a:rPr>
                            <a:t>78</a:t>
                          </a:r>
                          <a:r>
                            <a:rPr lang="en-US" sz="1400">
                              <a:effectLst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79517915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T </a:t>
                          </a:r>
                          <a:r>
                            <a:rPr lang="ru-RU" sz="1400">
                              <a:effectLst/>
                            </a:rPr>
                            <a:t>регуляторные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0.41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8.19</a:t>
                          </a:r>
                          <a:r>
                            <a:rPr lang="en-US" sz="1400">
                              <a:effectLst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−22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1964821"/>
                      </a:ext>
                    </a:extLst>
                  </a:tr>
                  <a:tr h="330488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Миелоидные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0.67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</a:rPr>
                            <a:t>4.83</a:t>
                          </a:r>
                          <a:r>
                            <a:rPr lang="en-US" sz="1400" dirty="0">
                              <a:effectLst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377682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18148700-87AA-3DB1-39FE-EF3418007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593036"/>
                  </p:ext>
                </p:extLst>
              </p:nvPr>
            </p:nvGraphicFramePr>
            <p:xfrm>
              <a:off x="609600" y="4227870"/>
              <a:ext cx="11434917" cy="228467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810891">
                      <a:extLst>
                        <a:ext uri="{9D8B030D-6E8A-4147-A177-3AD203B41FA5}">
                          <a16:colId xmlns:a16="http://schemas.microsoft.com/office/drawing/2014/main" val="3546435562"/>
                        </a:ext>
                      </a:extLst>
                    </a:gridCol>
                    <a:gridCol w="3812013">
                      <a:extLst>
                        <a:ext uri="{9D8B030D-6E8A-4147-A177-3AD203B41FA5}">
                          <a16:colId xmlns:a16="http://schemas.microsoft.com/office/drawing/2014/main" val="2060457277"/>
                        </a:ext>
                      </a:extLst>
                    </a:gridCol>
                    <a:gridCol w="3812013">
                      <a:extLst>
                        <a:ext uri="{9D8B030D-6E8A-4147-A177-3AD203B41FA5}">
                          <a16:colId xmlns:a16="http://schemas.microsoft.com/office/drawing/2014/main" val="2770552440"/>
                        </a:ext>
                      </a:extLst>
                    </a:gridCol>
                  </a:tblGrid>
                  <a:tr h="321579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Тип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W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p-value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3517674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NK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0.36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100000" r="-320" b="-52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601798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 dirty="0">
                              <a:effectLst/>
                            </a:rPr>
                            <a:t>0</a:t>
                          </a:r>
                          <a:r>
                            <a:rPr lang="en-US" sz="1400" dirty="0">
                              <a:effectLst/>
                            </a:rPr>
                            <a:t>.56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203774" r="-320" b="-43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2860280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T CD4+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 dirty="0">
                              <a:effectLst/>
                            </a:rPr>
                            <a:t>0.29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298148" r="-320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70786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 dirty="0">
                              <a:effectLst/>
                            </a:rPr>
                            <a:t>T CD8+</a:t>
                          </a:r>
                          <a:endParaRPr lang="ru-RU" sz="1100" dirty="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0.74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398148" r="-320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517915"/>
                      </a:ext>
                    </a:extLst>
                  </a:tr>
                  <a:tr h="326521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T </a:t>
                          </a:r>
                          <a:r>
                            <a:rPr lang="ru-RU" sz="1400">
                              <a:effectLst/>
                            </a:rPr>
                            <a:t>регуляторные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0.41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498148" r="-320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964821"/>
                      </a:ext>
                    </a:extLst>
                  </a:tr>
                  <a:tr h="330488"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ru-RU" sz="1400">
                              <a:effectLst/>
                            </a:rPr>
                            <a:t>Миелоидные клетки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 hangingPunct="0">
                            <a:lnSpc>
                              <a:spcPct val="150000"/>
                            </a:lnSpc>
                          </a:pPr>
                          <a:r>
                            <a:rPr lang="en-US" sz="1400">
                              <a:effectLst/>
                            </a:rPr>
                            <a:t>0.67</a:t>
                          </a:r>
                          <a:endParaRPr lang="ru-RU" sz="1100"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80" t="-598148" r="-320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77682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483E34-9EA9-8D79-8D0B-CEA36523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9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A11F7-9EEB-1595-12B0-60859CD9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9" y="316259"/>
            <a:ext cx="10515600" cy="1325563"/>
          </a:xfrm>
        </p:spPr>
        <p:txBody>
          <a:bodyPr/>
          <a:lstStyle/>
          <a:p>
            <a:r>
              <a:rPr lang="ru-RU" dirty="0"/>
              <a:t>Проектирование признаков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24D84-7DF1-694E-B96C-41AA6580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395028"/>
            <a:ext cx="6449963" cy="4662795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исходном наборе данных интерес представляют две категориальные переменные: лекарственный препарат и тип клетки. </a:t>
            </a:r>
          </a:p>
          <a:p>
            <a:r>
              <a:rPr lang="ru-RU" sz="18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</a:t>
            </a:r>
            <a:r>
              <a:rPr lang="en-US" sz="18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SMILES</a:t>
            </a:r>
            <a:r>
              <a:rPr lang="ru-RU" sz="18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(упрощенная система молекулярного ввода) представляет из себя линейную строку символов, работать с которой можно с помощью библиотеки </a:t>
            </a:r>
            <a:r>
              <a:rPr lang="en-US" sz="180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RDKit.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известной структуре соединения из молекулы можно получить информацию о количестве атомов, связей между ними; логарифм молярной рефракции, который является мерой поляризуемости одного моля соединения элемента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Сгруппировав исходные данные по типу клетки и по типу лекарственного соединения, можно найти среднее и дисперсию экспрессии генов – получившиеся колонки включаются в тренировочный и тестовый набор данных.</a:t>
            </a:r>
            <a:endParaRPr lang="en-US" sz="1800" dirty="0">
              <a:solidFill>
                <a:srgbClr val="3C404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оригам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AF362ED-630A-BC5D-40C5-092245436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8" r="3228"/>
          <a:stretch/>
        </p:blipFill>
        <p:spPr bwMode="auto">
          <a:xfrm>
            <a:off x="6577782" y="1248262"/>
            <a:ext cx="5426120" cy="2478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846CE-E9CC-B8A5-921B-AB0C81CD08BD}"/>
              </a:ext>
            </a:extLst>
          </p:cNvPr>
          <p:cNvSpPr txBox="1"/>
          <p:nvPr/>
        </p:nvSpPr>
        <p:spPr>
          <a:xfrm>
            <a:off x="7325032" y="3726426"/>
            <a:ext cx="460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1.5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молекулы кабозантиниба с помощью средств библиотеки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RDKit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B58C908C-F62C-FB9F-1DEC-756B310BD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1806" y="4460081"/>
                <a:ext cx="5722375" cy="1874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кодирования категориальных переменных применяется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OneHotEncoding, 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для масштабирования количественных –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MinMaxScaler; 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преобразование определяется формулой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𝑐𝑎𝑙𝑒𝑑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B58C908C-F62C-FB9F-1DEC-756B310BD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06" y="4460081"/>
                <a:ext cx="5722375" cy="1874169"/>
              </a:xfrm>
              <a:prstGeom prst="rect">
                <a:avLst/>
              </a:prstGeom>
              <a:blipFill>
                <a:blip r:embed="rId3"/>
                <a:stretch>
                  <a:fillRect l="-639" t="-48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1C8A0-75F0-42DE-3BCC-52BB2A6E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049B-F3C8-4B21-A858-10334CA84E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11636</TotalTime>
  <Words>2106</Words>
  <Application>Microsoft Office PowerPoint</Application>
  <PresentationFormat>Широкоэкранный</PresentationFormat>
  <Paragraphs>251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Cambria Math</vt:lpstr>
      <vt:lpstr>Courier New</vt:lpstr>
      <vt:lpstr>Helvetica Neue</vt:lpstr>
      <vt:lpstr>Symbol</vt:lpstr>
      <vt:lpstr>Tahoma</vt:lpstr>
      <vt:lpstr>Times New Roman</vt:lpstr>
      <vt:lpstr>Тема Office</vt:lpstr>
      <vt:lpstr>Применение методов машинного обучения для предсказания влияния небольших молекул на экспрессию генов</vt:lpstr>
      <vt:lpstr>Введение</vt:lpstr>
      <vt:lpstr>Актуальность</vt:lpstr>
      <vt:lpstr>Постановка задачи</vt:lpstr>
      <vt:lpstr>Разведочный анализ данных</vt:lpstr>
      <vt:lpstr>Структура входных данных</vt:lpstr>
      <vt:lpstr>Презентация PowerPoint</vt:lpstr>
      <vt:lpstr>Критерий Шапиро-Уилка</vt:lpstr>
      <vt:lpstr>Проектирование признаков</vt:lpstr>
      <vt:lpstr>Алгоритмы снижения размерности</vt:lpstr>
      <vt:lpstr>Постановка задачи</vt:lpstr>
      <vt:lpstr>t-SNE</vt:lpstr>
      <vt:lpstr>UMAP</vt:lpstr>
      <vt:lpstr>PCA</vt:lpstr>
      <vt:lpstr>LDA (линейный дискриминантный анализ)</vt:lpstr>
      <vt:lpstr>Анализ данных статистическими тестами</vt:lpstr>
      <vt:lpstr>Критерий Краскела-Уоллиса</vt:lpstr>
      <vt:lpstr>Критерий Манна-Уитни</vt:lpstr>
      <vt:lpstr>Применение алгоритмов регрессии</vt:lpstr>
      <vt:lpstr>Постановка задачи регрессии</vt:lpstr>
      <vt:lpstr>Снижение размерности данных</vt:lpstr>
      <vt:lpstr>LightGBM+ Optuna</vt:lpstr>
      <vt:lpstr>Ансамблирование алгоритмов регрессии</vt:lpstr>
      <vt:lpstr>Выводы</vt:lpstr>
      <vt:lpstr>Презентация PowerPoint</vt:lpstr>
      <vt:lpstr>Приложение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методов машинного обучения для предсказания влияния небольших молекул на экспрессию генов</dc:title>
  <dc:creator>Georgie Sazykin</dc:creator>
  <cp:lastModifiedBy>Георгий</cp:lastModifiedBy>
  <cp:revision>82</cp:revision>
  <dcterms:created xsi:type="dcterms:W3CDTF">2023-10-15T12:17:12Z</dcterms:created>
  <dcterms:modified xsi:type="dcterms:W3CDTF">2024-05-31T10:28:58Z</dcterms:modified>
</cp:coreProperties>
</file>