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9" r:id="rId6"/>
    <p:sldId id="270" r:id="rId7"/>
    <p:sldId id="261" r:id="rId8"/>
    <p:sldId id="262" r:id="rId9"/>
    <p:sldId id="271" r:id="rId10"/>
    <p:sldId id="267" r:id="rId11"/>
    <p:sldId id="272" r:id="rId12"/>
    <p:sldId id="273" r:id="rId13"/>
    <p:sldId id="274" r:id="rId14"/>
    <p:sldId id="275" r:id="rId15"/>
    <p:sldId id="276" r:id="rId16"/>
    <p:sldId id="263" r:id="rId17"/>
    <p:sldId id="264" r:id="rId18"/>
    <p:sldId id="268" r:id="rId19"/>
    <p:sldId id="265" r:id="rId20"/>
    <p:sldId id="26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onathan%20Lovingstone\Desktop\Vohrd\&#1048;&#1085;&#1090;&#1077;&#1088;&#1092;&#1077;&#1088;&#1086;&#1075;&#1088;&#1072;&#1084;&#1084;&#1072;%20%20&#1074;%20&#1076;&#1080;&#1087;&#1083;&#1086;&#1084;%20&#1042;.%20&#1050;&#1080;&#1084;&#1072;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455797213559263E-2"/>
          <c:y val="7.319097824636342E-2"/>
          <c:w val="0.80714355896826251"/>
          <c:h val="0.69476372924648833"/>
        </c:manualLayout>
      </c:layout>
      <c:scatterChart>
        <c:scatterStyle val="smoothMarker"/>
        <c:ser>
          <c:idx val="0"/>
          <c:order val="0"/>
          <c:spPr>
            <a:ln w="12700">
              <a:solidFill>
                <a:srgbClr val="000080"/>
              </a:solidFill>
              <a:prstDash val="sysDash"/>
            </a:ln>
          </c:spPr>
          <c:marker>
            <c:symbol val="none"/>
          </c:marker>
          <c:xVal>
            <c:numRef>
              <c:f>'F:\[Рис. 3.5-3.9 (Диваков) .xls]Лист1'!$A$1:$A$70</c:f>
              <c:numCache>
                <c:formatCode>General</c:formatCode>
                <c:ptCount val="70"/>
                <c:pt idx="0">
                  <c:v>0</c:v>
                </c:pt>
                <c:pt idx="1">
                  <c:v>10</c:v>
                </c:pt>
                <c:pt idx="2">
                  <c:v>13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30</c:v>
                </c:pt>
                <c:pt idx="13">
                  <c:v>34</c:v>
                </c:pt>
                <c:pt idx="14">
                  <c:v>35</c:v>
                </c:pt>
                <c:pt idx="15">
                  <c:v>36</c:v>
                </c:pt>
                <c:pt idx="16">
                  <c:v>39</c:v>
                </c:pt>
                <c:pt idx="17">
                  <c:v>41</c:v>
                </c:pt>
                <c:pt idx="18">
                  <c:v>42</c:v>
                </c:pt>
                <c:pt idx="19">
                  <c:v>47</c:v>
                </c:pt>
                <c:pt idx="20">
                  <c:v>49</c:v>
                </c:pt>
                <c:pt idx="21">
                  <c:v>50</c:v>
                </c:pt>
                <c:pt idx="22">
                  <c:v>52</c:v>
                </c:pt>
                <c:pt idx="23">
                  <c:v>54</c:v>
                </c:pt>
                <c:pt idx="24">
                  <c:v>55</c:v>
                </c:pt>
                <c:pt idx="25">
                  <c:v>58</c:v>
                </c:pt>
                <c:pt idx="26">
                  <c:v>60</c:v>
                </c:pt>
                <c:pt idx="27">
                  <c:v>61</c:v>
                </c:pt>
                <c:pt idx="28">
                  <c:v>62</c:v>
                </c:pt>
                <c:pt idx="29">
                  <c:v>65</c:v>
                </c:pt>
                <c:pt idx="30">
                  <c:v>70</c:v>
                </c:pt>
                <c:pt idx="31">
                  <c:v>72</c:v>
                </c:pt>
                <c:pt idx="32">
                  <c:v>77</c:v>
                </c:pt>
                <c:pt idx="33">
                  <c:v>80</c:v>
                </c:pt>
                <c:pt idx="34">
                  <c:v>85</c:v>
                </c:pt>
                <c:pt idx="35">
                  <c:v>90</c:v>
                </c:pt>
                <c:pt idx="36">
                  <c:v>100</c:v>
                </c:pt>
                <c:pt idx="37">
                  <c:v>110</c:v>
                </c:pt>
                <c:pt idx="38">
                  <c:v>120</c:v>
                </c:pt>
                <c:pt idx="39">
                  <c:v>130</c:v>
                </c:pt>
                <c:pt idx="40">
                  <c:v>137</c:v>
                </c:pt>
                <c:pt idx="41">
                  <c:v>140</c:v>
                </c:pt>
                <c:pt idx="42">
                  <c:v>143</c:v>
                </c:pt>
                <c:pt idx="43">
                  <c:v>146</c:v>
                </c:pt>
                <c:pt idx="44">
                  <c:v>148</c:v>
                </c:pt>
                <c:pt idx="45">
                  <c:v>150</c:v>
                </c:pt>
                <c:pt idx="46">
                  <c:v>152</c:v>
                </c:pt>
                <c:pt idx="47">
                  <c:v>153</c:v>
                </c:pt>
                <c:pt idx="48">
                  <c:v>154</c:v>
                </c:pt>
                <c:pt idx="49">
                  <c:v>157</c:v>
                </c:pt>
                <c:pt idx="50">
                  <c:v>160</c:v>
                </c:pt>
                <c:pt idx="51">
                  <c:v>165</c:v>
                </c:pt>
                <c:pt idx="52">
                  <c:v>170</c:v>
                </c:pt>
                <c:pt idx="53">
                  <c:v>173</c:v>
                </c:pt>
                <c:pt idx="54">
                  <c:v>175</c:v>
                </c:pt>
                <c:pt idx="55">
                  <c:v>180</c:v>
                </c:pt>
                <c:pt idx="56">
                  <c:v>185</c:v>
                </c:pt>
                <c:pt idx="57">
                  <c:v>190</c:v>
                </c:pt>
                <c:pt idx="58">
                  <c:v>195</c:v>
                </c:pt>
                <c:pt idx="59">
                  <c:v>200</c:v>
                </c:pt>
                <c:pt idx="60">
                  <c:v>205</c:v>
                </c:pt>
                <c:pt idx="61">
                  <c:v>214</c:v>
                </c:pt>
                <c:pt idx="62">
                  <c:v>220</c:v>
                </c:pt>
                <c:pt idx="63">
                  <c:v>223</c:v>
                </c:pt>
                <c:pt idx="64">
                  <c:v>230</c:v>
                </c:pt>
                <c:pt idx="65">
                  <c:v>235</c:v>
                </c:pt>
                <c:pt idx="66">
                  <c:v>240</c:v>
                </c:pt>
                <c:pt idx="67">
                  <c:v>245</c:v>
                </c:pt>
                <c:pt idx="68">
                  <c:v>250</c:v>
                </c:pt>
              </c:numCache>
            </c:numRef>
          </c:xVal>
          <c:yVal>
            <c:numRef>
              <c:f>'F:\[Рис. 3.5-3.9 (Диваков) .xls]Лист1'!$B$1:$B$70</c:f>
              <c:numCache>
                <c:formatCode>General</c:formatCode>
                <c:ptCount val="70"/>
                <c:pt idx="0">
                  <c:v>0</c:v>
                </c:pt>
                <c:pt idx="1">
                  <c:v>1.5</c:v>
                </c:pt>
                <c:pt idx="2">
                  <c:v>2</c:v>
                </c:pt>
                <c:pt idx="3">
                  <c:v>5</c:v>
                </c:pt>
                <c:pt idx="4">
                  <c:v>25</c:v>
                </c:pt>
                <c:pt idx="5">
                  <c:v>100</c:v>
                </c:pt>
                <c:pt idx="6">
                  <c:v>200</c:v>
                </c:pt>
                <c:pt idx="7">
                  <c:v>150</c:v>
                </c:pt>
                <c:pt idx="8">
                  <c:v>100</c:v>
                </c:pt>
                <c:pt idx="9">
                  <c:v>25</c:v>
                </c:pt>
                <c:pt idx="10">
                  <c:v>10</c:v>
                </c:pt>
                <c:pt idx="11">
                  <c:v>5</c:v>
                </c:pt>
                <c:pt idx="12">
                  <c:v>3</c:v>
                </c:pt>
                <c:pt idx="13">
                  <c:v>0</c:v>
                </c:pt>
                <c:pt idx="14">
                  <c:v>30</c:v>
                </c:pt>
                <c:pt idx="15">
                  <c:v>50</c:v>
                </c:pt>
                <c:pt idx="16">
                  <c:v>100</c:v>
                </c:pt>
                <c:pt idx="17">
                  <c:v>130</c:v>
                </c:pt>
                <c:pt idx="18">
                  <c:v>150</c:v>
                </c:pt>
                <c:pt idx="19">
                  <c:v>173</c:v>
                </c:pt>
                <c:pt idx="20">
                  <c:v>160</c:v>
                </c:pt>
                <c:pt idx="21">
                  <c:v>148</c:v>
                </c:pt>
                <c:pt idx="22">
                  <c:v>130</c:v>
                </c:pt>
                <c:pt idx="23">
                  <c:v>90</c:v>
                </c:pt>
                <c:pt idx="24">
                  <c:v>85</c:v>
                </c:pt>
                <c:pt idx="25">
                  <c:v>60</c:v>
                </c:pt>
                <c:pt idx="26">
                  <c:v>50</c:v>
                </c:pt>
                <c:pt idx="27">
                  <c:v>40</c:v>
                </c:pt>
                <c:pt idx="28">
                  <c:v>60</c:v>
                </c:pt>
                <c:pt idx="29">
                  <c:v>100</c:v>
                </c:pt>
                <c:pt idx="30">
                  <c:v>150</c:v>
                </c:pt>
                <c:pt idx="31">
                  <c:v>170</c:v>
                </c:pt>
                <c:pt idx="32">
                  <c:v>180</c:v>
                </c:pt>
                <c:pt idx="33">
                  <c:v>190</c:v>
                </c:pt>
                <c:pt idx="34">
                  <c:v>195</c:v>
                </c:pt>
                <c:pt idx="35">
                  <c:v>192</c:v>
                </c:pt>
                <c:pt idx="36">
                  <c:v>185</c:v>
                </c:pt>
                <c:pt idx="37">
                  <c:v>173</c:v>
                </c:pt>
                <c:pt idx="38">
                  <c:v>167</c:v>
                </c:pt>
                <c:pt idx="39">
                  <c:v>165</c:v>
                </c:pt>
                <c:pt idx="40">
                  <c:v>170</c:v>
                </c:pt>
                <c:pt idx="41">
                  <c:v>176</c:v>
                </c:pt>
                <c:pt idx="42">
                  <c:v>195</c:v>
                </c:pt>
                <c:pt idx="43">
                  <c:v>180</c:v>
                </c:pt>
                <c:pt idx="44">
                  <c:v>100</c:v>
                </c:pt>
                <c:pt idx="45">
                  <c:v>0</c:v>
                </c:pt>
                <c:pt idx="46">
                  <c:v>80</c:v>
                </c:pt>
                <c:pt idx="47">
                  <c:v>110</c:v>
                </c:pt>
                <c:pt idx="48">
                  <c:v>150</c:v>
                </c:pt>
                <c:pt idx="49">
                  <c:v>195</c:v>
                </c:pt>
                <c:pt idx="50">
                  <c:v>150</c:v>
                </c:pt>
                <c:pt idx="51">
                  <c:v>100</c:v>
                </c:pt>
                <c:pt idx="52">
                  <c:v>20</c:v>
                </c:pt>
                <c:pt idx="53">
                  <c:v>0</c:v>
                </c:pt>
                <c:pt idx="54">
                  <c:v>22</c:v>
                </c:pt>
                <c:pt idx="55">
                  <c:v>80</c:v>
                </c:pt>
                <c:pt idx="56">
                  <c:v>150</c:v>
                </c:pt>
                <c:pt idx="57">
                  <c:v>180</c:v>
                </c:pt>
                <c:pt idx="58">
                  <c:v>199</c:v>
                </c:pt>
                <c:pt idx="59">
                  <c:v>175</c:v>
                </c:pt>
                <c:pt idx="60">
                  <c:v>150</c:v>
                </c:pt>
                <c:pt idx="61">
                  <c:v>100</c:v>
                </c:pt>
                <c:pt idx="62">
                  <c:v>68</c:v>
                </c:pt>
                <c:pt idx="63">
                  <c:v>220</c:v>
                </c:pt>
                <c:pt idx="64">
                  <c:v>228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10</c:v>
                </c:pt>
              </c:numCache>
            </c:numRef>
          </c:yVal>
          <c:smooth val="1"/>
        </c:ser>
        <c:axId val="68228608"/>
        <c:axId val="68230528"/>
      </c:scatterChart>
      <c:scatterChart>
        <c:scatterStyle val="smoothMarker"/>
        <c:ser>
          <c:idx val="1"/>
          <c:order val="1"/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'F:\[Рис. 3.5-3.9 (Диваков) .xls]Лист2'!$E$1:$E$23</c:f>
              <c:numCache>
                <c:formatCode>General</c:formatCode>
                <c:ptCount val="23"/>
                <c:pt idx="0">
                  <c:v>0</c:v>
                </c:pt>
                <c:pt idx="1">
                  <c:v>18</c:v>
                </c:pt>
                <c:pt idx="2">
                  <c:v>21</c:v>
                </c:pt>
                <c:pt idx="3">
                  <c:v>23</c:v>
                </c:pt>
                <c:pt idx="4">
                  <c:v>27</c:v>
                </c:pt>
                <c:pt idx="5">
                  <c:v>34</c:v>
                </c:pt>
                <c:pt idx="6">
                  <c:v>40</c:v>
                </c:pt>
                <c:pt idx="7">
                  <c:v>48</c:v>
                </c:pt>
                <c:pt idx="8">
                  <c:v>58</c:v>
                </c:pt>
                <c:pt idx="9">
                  <c:v>73</c:v>
                </c:pt>
                <c:pt idx="10">
                  <c:v>85</c:v>
                </c:pt>
                <c:pt idx="11">
                  <c:v>90</c:v>
                </c:pt>
                <c:pt idx="12">
                  <c:v>110</c:v>
                </c:pt>
                <c:pt idx="13">
                  <c:v>120</c:v>
                </c:pt>
                <c:pt idx="14">
                  <c:v>130</c:v>
                </c:pt>
                <c:pt idx="15">
                  <c:v>135</c:v>
                </c:pt>
                <c:pt idx="16">
                  <c:v>147</c:v>
                </c:pt>
                <c:pt idx="17">
                  <c:v>150</c:v>
                </c:pt>
                <c:pt idx="18">
                  <c:v>158</c:v>
                </c:pt>
                <c:pt idx="19">
                  <c:v>173</c:v>
                </c:pt>
                <c:pt idx="20">
                  <c:v>195</c:v>
                </c:pt>
                <c:pt idx="21">
                  <c:v>235</c:v>
                </c:pt>
                <c:pt idx="22">
                  <c:v>240</c:v>
                </c:pt>
              </c:numCache>
            </c:numRef>
          </c:xVal>
          <c:yVal>
            <c:numRef>
              <c:f>'F:\[Рис. 3.5-3.9 (Диваков) .xls]Лист2'!$F$1:$F$23</c:f>
              <c:numCache>
                <c:formatCode>General</c:formatCode>
                <c:ptCount val="23"/>
                <c:pt idx="0">
                  <c:v>0</c:v>
                </c:pt>
                <c:pt idx="1">
                  <c:v>2</c:v>
                </c:pt>
                <c:pt idx="2">
                  <c:v>10</c:v>
                </c:pt>
                <c:pt idx="3">
                  <c:v>20</c:v>
                </c:pt>
                <c:pt idx="4">
                  <c:v>37</c:v>
                </c:pt>
                <c:pt idx="5">
                  <c:v>40</c:v>
                </c:pt>
                <c:pt idx="6">
                  <c:v>50</c:v>
                </c:pt>
                <c:pt idx="7">
                  <c:v>62</c:v>
                </c:pt>
                <c:pt idx="8">
                  <c:v>80</c:v>
                </c:pt>
                <c:pt idx="9">
                  <c:v>97</c:v>
                </c:pt>
                <c:pt idx="10">
                  <c:v>100</c:v>
                </c:pt>
                <c:pt idx="11">
                  <c:v>99</c:v>
                </c:pt>
                <c:pt idx="12">
                  <c:v>97</c:v>
                </c:pt>
                <c:pt idx="13">
                  <c:v>97</c:v>
                </c:pt>
                <c:pt idx="14">
                  <c:v>97</c:v>
                </c:pt>
                <c:pt idx="15">
                  <c:v>97</c:v>
                </c:pt>
                <c:pt idx="16">
                  <c:v>93</c:v>
                </c:pt>
                <c:pt idx="17">
                  <c:v>73</c:v>
                </c:pt>
                <c:pt idx="18">
                  <c:v>53</c:v>
                </c:pt>
                <c:pt idx="19">
                  <c:v>33</c:v>
                </c:pt>
                <c:pt idx="20">
                  <c:v>13</c:v>
                </c:pt>
                <c:pt idx="21">
                  <c:v>-3</c:v>
                </c:pt>
                <c:pt idx="22">
                  <c:v>-3</c:v>
                </c:pt>
              </c:numCache>
            </c:numRef>
          </c:yVal>
          <c:smooth val="1"/>
        </c:ser>
        <c:axId val="68246528"/>
        <c:axId val="68244992"/>
      </c:scatterChart>
      <c:valAx>
        <c:axId val="68228608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200"/>
                  <a:t>время (1 дел. = 2,5 нс)</a:t>
                </a:r>
              </a:p>
            </c:rich>
          </c:tx>
          <c:layout>
            <c:manualLayout>
              <c:xMode val="edge"/>
              <c:yMode val="edge"/>
              <c:x val="0.40951634923607688"/>
              <c:y val="0.7879948396281011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8230528"/>
        <c:crosses val="autoZero"/>
        <c:crossBetween val="midCat"/>
      </c:valAx>
      <c:valAx>
        <c:axId val="68230528"/>
        <c:scaling>
          <c:orientation val="minMax"/>
          <c:min val="-5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200"/>
                  <a:t>скорость свободной поверхности , м/с</a:t>
                </a:r>
              </a:p>
            </c:rich>
          </c:tx>
          <c:layout>
            <c:manualLayout>
              <c:xMode val="edge"/>
              <c:yMode val="edge"/>
              <c:x val="1.6342051293491797E-3"/>
              <c:y val="0.1766390954537699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8228608"/>
        <c:crosses val="autoZero"/>
        <c:crossBetween val="midCat"/>
      </c:valAx>
      <c:valAx>
        <c:axId val="68244992"/>
        <c:scaling>
          <c:orientation val="minMax"/>
        </c:scaling>
        <c:axPos val="r"/>
        <c:numFmt formatCode="General" sourceLinked="1"/>
        <c:tickLblPos val="none"/>
        <c:crossAx val="68246528"/>
        <c:crosses val="max"/>
        <c:crossBetween val="midCat"/>
      </c:valAx>
      <c:valAx>
        <c:axId val="68246528"/>
        <c:scaling>
          <c:orientation val="minMax"/>
        </c:scaling>
        <c:delete val="1"/>
        <c:axPos val="b"/>
        <c:numFmt formatCode="General" sourceLinked="1"/>
        <c:tickLblPos val="none"/>
        <c:crossAx val="6824499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3986013986014068"/>
          <c:y val="7.516339869281051E-2"/>
          <c:w val="0.75990675990675949"/>
          <c:h val="0.75490196078431371"/>
        </c:manualLayout>
      </c:layout>
      <c:scatterChart>
        <c:scatterStyle val="lineMarker"/>
        <c:ser>
          <c:idx val="0"/>
          <c:order val="0"/>
          <c:spPr>
            <a:ln w="28588">
              <a:noFill/>
            </a:ln>
          </c:spPr>
          <c:marker>
            <c:symbol val="diamond"/>
            <c:size val="7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trendline>
            <c:spPr>
              <a:ln w="25412">
                <a:solidFill>
                  <a:srgbClr val="000000"/>
                </a:solidFill>
                <a:prstDash val="solid"/>
              </a:ln>
            </c:spPr>
            <c:trendlineType val="poly"/>
            <c:order val="3"/>
          </c:trendline>
          <c:xVal>
            <c:numRef>
              <c:f>Лист1!$A$1:$A$8</c:f>
              <c:numCache>
                <c:formatCode>General</c:formatCode>
                <c:ptCount val="8"/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5">
                  <c:v>7</c:v>
                </c:pt>
                <c:pt idx="7">
                  <c:v>10</c:v>
                </c:pt>
              </c:numCache>
            </c:numRef>
          </c:xVal>
          <c:yVal>
            <c:numRef>
              <c:f>Лист1!$B$1:$B$8</c:f>
              <c:numCache>
                <c:formatCode>General</c:formatCode>
                <c:ptCount val="8"/>
                <c:pt idx="1">
                  <c:v>0.9</c:v>
                </c:pt>
                <c:pt idx="2">
                  <c:v>0.65000000000000102</c:v>
                </c:pt>
                <c:pt idx="3">
                  <c:v>0.39000000000000046</c:v>
                </c:pt>
                <c:pt idx="5">
                  <c:v>0.18000000000000019</c:v>
                </c:pt>
                <c:pt idx="7">
                  <c:v>0.11500000000000007</c:v>
                </c:pt>
              </c:numCache>
            </c:numRef>
          </c:yVal>
        </c:ser>
        <c:ser>
          <c:idx val="1"/>
          <c:order val="1"/>
          <c:spPr>
            <a:ln w="28588">
              <a:noFill/>
            </a:ln>
          </c:spPr>
          <c:marker>
            <c:symbol val="square"/>
            <c:size val="6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trendline>
            <c:spPr>
              <a:ln w="25412">
                <a:solidFill>
                  <a:srgbClr val="000000"/>
                </a:solidFill>
                <a:prstDash val="lgDash"/>
              </a:ln>
            </c:spPr>
            <c:trendlineType val="poly"/>
            <c:order val="3"/>
          </c:trendline>
          <c:xVal>
            <c:numRef>
              <c:f>Лист1!$D$1:$D$6</c:f>
              <c:numCache>
                <c:formatCode>General</c:formatCode>
                <c:ptCount val="6"/>
              </c:numCache>
            </c:numRef>
          </c:xVal>
          <c:yVal>
            <c:numRef>
              <c:f>Лист1!$E$1:$E$6</c:f>
              <c:numCache>
                <c:formatCode>General</c:formatCode>
                <c:ptCount val="6"/>
              </c:numCache>
            </c:numRef>
          </c:yVal>
        </c:ser>
        <c:axId val="41681664"/>
        <c:axId val="41683584"/>
      </c:scatterChart>
      <c:valAx>
        <c:axId val="41681664"/>
        <c:scaling>
          <c:orientation val="minMax"/>
        </c:scaling>
        <c:axPos val="b"/>
        <c:majorGridlines>
          <c:spPr>
            <a:ln w="3176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толщина мишени, мм</a:t>
                </a:r>
              </a:p>
            </c:rich>
          </c:tx>
          <c:layout>
            <c:manualLayout>
              <c:xMode val="edge"/>
              <c:yMode val="edge"/>
              <c:x val="0.44935925922760761"/>
              <c:y val="0.90727766359293416"/>
            </c:manualLayout>
          </c:layout>
          <c:spPr>
            <a:noFill/>
            <a:ln w="25412">
              <a:noFill/>
            </a:ln>
          </c:spPr>
        </c:title>
        <c:numFmt formatCode="General" sourceLinked="1"/>
        <c:tickLblPos val="nextTo"/>
        <c:spPr>
          <a:ln w="317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683584"/>
        <c:crosses val="autoZero"/>
        <c:crossBetween val="midCat"/>
      </c:valAx>
      <c:valAx>
        <c:axId val="41683584"/>
        <c:scaling>
          <c:orientation val="minMax"/>
        </c:scaling>
        <c:axPos val="l"/>
        <c:majorGridlines>
          <c:spPr>
            <a:ln w="3176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амплтуда предвестника, ГПа</a:t>
                </a:r>
              </a:p>
            </c:rich>
          </c:tx>
          <c:layout>
            <c:manualLayout>
              <c:xMode val="edge"/>
              <c:yMode val="edge"/>
              <c:x val="2.0586082620856552E-2"/>
              <c:y val="0.29477388797078141"/>
            </c:manualLayout>
          </c:layout>
          <c:spPr>
            <a:noFill/>
            <a:ln w="25412">
              <a:noFill/>
            </a:ln>
          </c:spPr>
        </c:title>
        <c:numFmt formatCode="General" sourceLinked="1"/>
        <c:tickLblPos val="nextTo"/>
        <c:spPr>
          <a:ln w="317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68166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12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0.78325</cdr:x>
      <cdr:y>0.2045</cdr:y>
    </cdr:from>
    <cdr:to>
      <cdr:x>0.79</cdr:x>
      <cdr:y>0.2335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052747" y="1495344"/>
          <a:ext cx="94636" cy="2293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0.279</cdr:x>
      <cdr:y>0.652</cdr:y>
    </cdr:from>
    <cdr:to>
      <cdr:x>0.28625</cdr:x>
      <cdr:y>0.681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58039" y="5030472"/>
          <a:ext cx="94635" cy="2293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0.11825</cdr:x>
      <cdr:y>0.21575</cdr:y>
    </cdr:from>
    <cdr:to>
      <cdr:x>0.1255</cdr:x>
      <cdr:y>0.24475</cdr:y>
    </cdr:to>
    <cdr:sp macro="" textlink="">
      <cdr:nvSpPr>
        <cdr:cNvPr id="102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24158" y="1584841"/>
          <a:ext cx="94635" cy="2293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0.12306</cdr:x>
      <cdr:y>0.44576</cdr:y>
    </cdr:from>
    <cdr:to>
      <cdr:x>0.16864</cdr:x>
      <cdr:y>0.47213</cdr:y>
    </cdr:to>
    <cdr:sp macro="" textlink="">
      <cdr:nvSpPr>
        <cdr:cNvPr id="1050" name="Line 2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133474" y="2505075"/>
          <a:ext cx="419781" cy="14818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0.38487</cdr:x>
      <cdr:y>0.22043</cdr:y>
    </cdr:from>
    <cdr:to>
      <cdr:x>0.43123</cdr:x>
      <cdr:y>0.27005</cdr:y>
    </cdr:to>
    <cdr:sp macro="" textlink="">
      <cdr:nvSpPr>
        <cdr:cNvPr id="1051" name="Text Box 2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44911" y="1238774"/>
          <a:ext cx="427013" cy="2788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27432" tIns="32004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575" b="0" i="1" u="none" strike="noStrike" baseline="0">
              <a:solidFill>
                <a:srgbClr val="000000"/>
              </a:solidFill>
              <a:latin typeface="Arial Cyr"/>
              <a:cs typeface="Arial Cyr"/>
            </a:rPr>
            <a:t>1</a:t>
          </a:r>
          <a:endParaRPr lang="ru-RU"/>
        </a:p>
      </cdr:txBody>
    </cdr:sp>
  </cdr:relSizeAnchor>
  <cdr:relSizeAnchor xmlns:cdr="http://schemas.openxmlformats.org/drawingml/2006/chartDrawing">
    <cdr:from>
      <cdr:x>0.34095</cdr:x>
      <cdr:y>0.25495</cdr:y>
    </cdr:from>
    <cdr:to>
      <cdr:x>0.3712</cdr:x>
      <cdr:y>0.28895</cdr:y>
    </cdr:to>
    <cdr:sp macro="" textlink="">
      <cdr:nvSpPr>
        <cdr:cNvPr id="1052" name="Line 28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2251010" y="1156423"/>
          <a:ext cx="199713" cy="15421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0.45253</cdr:x>
      <cdr:y>0.12077</cdr:y>
    </cdr:from>
    <cdr:to>
      <cdr:x>0.46774</cdr:x>
      <cdr:y>0.17039</cdr:y>
    </cdr:to>
    <cdr:sp macro="" textlink="">
      <cdr:nvSpPr>
        <cdr:cNvPr id="1053" name="Text Box 2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68142" y="678714"/>
          <a:ext cx="140095" cy="2788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27432" tIns="32004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575" b="0" i="1" u="none" strike="noStrike" baseline="0">
              <a:solidFill>
                <a:srgbClr val="000000"/>
              </a:solidFill>
              <a:latin typeface="Arial Cyr"/>
              <a:cs typeface="Arial Cyr"/>
            </a:rPr>
            <a:t>2</a:t>
          </a:r>
          <a:endParaRPr lang="ru-RU"/>
        </a:p>
      </cdr:txBody>
    </cdr:sp>
  </cdr:relSizeAnchor>
  <cdr:relSizeAnchor xmlns:cdr="http://schemas.openxmlformats.org/drawingml/2006/chartDrawing">
    <cdr:from>
      <cdr:x>0.42606</cdr:x>
      <cdr:y>0.14915</cdr:y>
    </cdr:from>
    <cdr:to>
      <cdr:x>0.44674</cdr:x>
      <cdr:y>0.18644</cdr:y>
    </cdr:to>
    <cdr:sp macro="" textlink="">
      <cdr:nvSpPr>
        <cdr:cNvPr id="1054" name="Line 30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3924300" y="838200"/>
          <a:ext cx="190500" cy="20955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0.248</cdr:x>
      <cdr:y>0.66575</cdr:y>
    </cdr:from>
    <cdr:to>
      <cdr:x>0.25525</cdr:x>
      <cdr:y>0.695</cdr:y>
    </cdr:to>
    <cdr:sp macro="" textlink="">
      <cdr:nvSpPr>
        <cdr:cNvPr id="1055" name="Text Box 3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45916" y="5138614"/>
          <a:ext cx="94635" cy="2293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0.10068</cdr:x>
      <cdr:y>0.41179</cdr:y>
    </cdr:from>
    <cdr:to>
      <cdr:x>0.11218</cdr:x>
      <cdr:y>0.44204</cdr:y>
    </cdr:to>
    <cdr:sp macro="" textlink="">
      <cdr:nvSpPr>
        <cdr:cNvPr id="1058" name="Text Box 3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27320" y="2314183"/>
          <a:ext cx="105923" cy="1699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850" b="0" i="0" u="none" strike="noStrike" baseline="0">
              <a:solidFill>
                <a:srgbClr val="000000"/>
              </a:solidFill>
              <a:latin typeface="Arial Cyr"/>
              <a:cs typeface="Arial Cyr"/>
            </a:rPr>
            <a:t>*</a:t>
          </a:r>
          <a:endParaRPr lang="ru-RU"/>
        </a:p>
      </cdr:txBody>
    </cdr:sp>
  </cdr:relSizeAnchor>
  <cdr:relSizeAnchor xmlns:cdr="http://schemas.openxmlformats.org/drawingml/2006/chartDrawing">
    <cdr:from>
      <cdr:x>0.2885</cdr:x>
      <cdr:y>0.61275</cdr:y>
    </cdr:from>
    <cdr:to>
      <cdr:x>0.302</cdr:x>
      <cdr:y>0.6355</cdr:y>
    </cdr:to>
    <cdr:sp macro="" textlink="">
      <cdr:nvSpPr>
        <cdr:cNvPr id="1059" name="Text Box 3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83202" y="4719097"/>
          <a:ext cx="180113" cy="1808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0.055</cdr:x>
      <cdr:y>0.84675</cdr:y>
    </cdr:from>
    <cdr:to>
      <cdr:x>0.92865</cdr:x>
      <cdr:y>0.99492</cdr:y>
    </cdr:to>
    <cdr:sp macro="" textlink="">
      <cdr:nvSpPr>
        <cdr:cNvPr id="1063" name="Text Box 3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6587" y="4758523"/>
          <a:ext cx="8046863" cy="8326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36576" tIns="32004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endParaRPr lang="ru-RU" sz="1400"/>
        </a:p>
      </cdr:txBody>
    </cdr:sp>
  </cdr:relSizeAnchor>
  <cdr:relSizeAnchor xmlns:cdr="http://schemas.openxmlformats.org/drawingml/2006/chartDrawing">
    <cdr:from>
      <cdr:x>0.71278</cdr:x>
      <cdr:y>0.10344</cdr:y>
    </cdr:from>
    <cdr:to>
      <cdr:x>0.81206</cdr:x>
      <cdr:y>0.26615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706243" y="469254"/>
          <a:ext cx="655514" cy="7381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err="1"/>
            <a:t>Uint</a:t>
          </a:r>
          <a:r>
            <a:rPr lang="en-US" sz="1100" dirty="0"/>
            <a:t> = 100 m/s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0.80115</cdr:y>
    </cdr:from>
    <cdr:to>
      <cdr:x>1</cdr:x>
      <cdr:y>0.98473</cdr:y>
    </cdr:to>
    <cdr:sp macro="" textlink="">
      <cdr:nvSpPr>
        <cdr:cNvPr id="16" name="Text Box 3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83127" y="3633850"/>
          <a:ext cx="6602095" cy="8326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 xmlns:lc="http://schemas.openxmlformats.org/drawingml/2006/lockedCanvas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xmlns:lc="http://schemas.openxmlformats.org/drawingml/2006/lockedCanvas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36576" tIns="32004" rIns="0" bIns="0" anchor="t" upright="1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 rtl="0">
            <a:defRPr sz="1000"/>
          </a:pPr>
          <a:endParaRPr lang="ru-RU" sz="1200" b="0" i="0" u="none" strike="noStrike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 rtl="0">
            <a:defRPr sz="1000"/>
          </a:pPr>
          <a:endParaRPr lang="ru-RU" sz="1200" b="0" i="0" u="none" strike="noStrike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 rtl="0">
            <a:defRPr sz="1000"/>
          </a:pPr>
          <a:r>
            <a:rPr lang="ru-RU" sz="1200" b="0" i="0" u="none" strike="noStrike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Символ *   указывает  положение упругого предвестника.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FD591-558D-4A41-AFD2-129F9308FE8F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18402-7C36-4A35-9543-B157FA685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8402-7C36-4A35-9543-B157FA68581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58C5-44D6-4B1D-ADBF-C16E19B3489B}" type="slidenum">
              <a:rPr lang="ru-RU"/>
              <a:pPr/>
              <a:t>1</a:t>
            </a:fld>
            <a:endParaRPr lang="ru-RU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ЭКСПЕРИМЕНТАЛЬНОЕ ИССЛЕДОВАНИЕ ЗАТУХАНИЯ УПРУГОГО ПРЕДВЕСТНИКА В УДАРНО НАГРУЖАЕМОМ АЛЮМИНИЕВОМ СПЛАВЕ Д-16. 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371600" y="533400"/>
            <a:ext cx="657225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Санкт-Петербургский политехнический университет Петра Великого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Институт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прикладной математики и механики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Кафедра теоретической механики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Институт проблем машиноведения РАН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Лаборатория физики разрушения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Прямоугольник 2"/>
          <p:cNvSpPr>
            <a:spLocks noChangeArrowheads="1"/>
          </p:cNvSpPr>
          <p:nvPr/>
        </p:nvSpPr>
        <p:spPr bwMode="auto">
          <a:xfrm>
            <a:off x="4572000" y="4365104"/>
            <a:ext cx="48021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Выполнил: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студент гр.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63604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Ким В. М.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профессор,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д.ф.-м.н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Мещеряков Ю. И.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093296"/>
            <a:ext cx="18736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Санкт-Петербург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Решение системы: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79512" y="1484784"/>
          <a:ext cx="8446757" cy="1512168"/>
        </p:xfrm>
        <a:graphic>
          <a:graphicData uri="http://schemas.openxmlformats.org/presentationml/2006/ole">
            <p:oleObj spid="_x0000_s23555" name="Формула" r:id="rId3" imgW="5270500" imgH="939800" progId="Equation.3">
              <p:embed/>
            </p:oleObj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51520" y="3501008"/>
          <a:ext cx="3510390" cy="720080"/>
        </p:xfrm>
        <a:graphic>
          <a:graphicData uri="http://schemas.openxmlformats.org/presentationml/2006/ole">
            <p:oleObj spid="_x0000_s23557" r:id="rId4" imgW="2235200" imgH="457200" progId="">
              <p:embed/>
            </p:oleObj>
          </a:graphicData>
        </a:graphic>
      </p:graphicFrame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711952" y="2204864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(7)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711952" y="3645024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(8)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8711952" y="4725144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(9)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3E958C5-44D6-4B1D-ADBF-C16E19B3489B}" type="slidenum">
              <a:rPr lang="ru-RU"/>
              <a:pPr/>
              <a:t>10</a:t>
            </a:fld>
            <a:endParaRPr lang="ru-RU" dirty="0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8604448" y="5733256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(10)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23529" y="4698744"/>
            <a:ext cx="482453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(x,0)=0 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(x,0)=0;		</a:t>
            </a:r>
            <a:endParaRPr lang="ru-RU" sz="2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	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o,t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)=V(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при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&gt;0;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(0,t)=0 при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&lt;0	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Решение системы: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467544" y="2060848"/>
          <a:ext cx="3804196" cy="720080"/>
        </p:xfrm>
        <a:graphic>
          <a:graphicData uri="http://schemas.openxmlformats.org/presentationml/2006/ole">
            <p:oleObj spid="_x0000_s31748" name="Формула" r:id="rId3" imgW="2667000" imgH="508000" progId="Equation.3">
              <p:embed/>
            </p:oleObj>
          </a:graphicData>
        </a:graphic>
      </p:graphicFrame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467544" y="3356992"/>
          <a:ext cx="4038350" cy="792088"/>
        </p:xfrm>
        <a:graphic>
          <a:graphicData uri="http://schemas.openxmlformats.org/presentationml/2006/ole">
            <p:oleObj spid="_x0000_s31749" name="Формула" r:id="rId4" imgW="2959100" imgH="584200" progId="Equation.3">
              <p:embed/>
            </p:oleObj>
          </a:graphicData>
        </a:graphic>
      </p:graphicFrame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460432" y="2204864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(11)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460432" y="3573016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3E958C5-44D6-4B1D-ADBF-C16E19B3489B}" type="slidenum">
              <a:rPr lang="ru-RU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Решение системы: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460432" y="2204864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(13)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460432" y="4437112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(14)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3E958C5-44D6-4B1D-ADBF-C16E19B3489B}" type="slidenum">
              <a:rPr lang="ru-RU"/>
              <a:pPr/>
              <a:t>12</a:t>
            </a:fld>
            <a:endParaRPr lang="ru-RU" dirty="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539552" y="1772816"/>
          <a:ext cx="3292851" cy="1512168"/>
        </p:xfrm>
        <a:graphic>
          <a:graphicData uri="http://schemas.openxmlformats.org/presentationml/2006/ole">
            <p:oleObj spid="_x0000_s32772" name="Формула" r:id="rId3" imgW="2247900" imgH="1041400" progId="Equation.3">
              <p:embed/>
            </p:oleObj>
          </a:graphicData>
        </a:graphic>
      </p:graphicFrame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467544" y="3789040"/>
          <a:ext cx="6693500" cy="1584176"/>
        </p:xfrm>
        <a:graphic>
          <a:graphicData uri="http://schemas.openxmlformats.org/presentationml/2006/ole">
            <p:oleObj spid="_x0000_s32774" name="Формула" r:id="rId4" imgW="4381500" imgH="1041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Решение системы: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460432" y="2204864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(15)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460432" y="4941168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(16)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3E958C5-44D6-4B1D-ADBF-C16E19B3489B}" type="slidenum">
              <a:rPr lang="ru-RU"/>
              <a:pPr/>
              <a:t>13</a:t>
            </a:fld>
            <a:endParaRPr lang="ru-RU" dirty="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683568" y="1412776"/>
          <a:ext cx="5864261" cy="1944216"/>
        </p:xfrm>
        <a:graphic>
          <a:graphicData uri="http://schemas.openxmlformats.org/presentationml/2006/ole">
            <p:oleObj spid="_x0000_s33796" name="Формула" r:id="rId3" imgW="3530600" imgH="1168400" progId="Equation.3">
              <p:embed/>
            </p:oleObj>
          </a:graphicData>
        </a:graphic>
      </p:graphicFrame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755576" y="4077072"/>
          <a:ext cx="6156684" cy="1728192"/>
        </p:xfrm>
        <a:graphic>
          <a:graphicData uri="http://schemas.openxmlformats.org/presentationml/2006/ole">
            <p:oleObj spid="_x0000_s33798" r:id="rId4" imgW="3784600" imgH="1066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Решение системы: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460432" y="1988840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(17)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460432" y="2924944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(18)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3E958C5-44D6-4B1D-ADBF-C16E19B3489B}" type="slidenum">
              <a:rPr lang="ru-RU"/>
              <a:pPr/>
              <a:t>14</a:t>
            </a:fld>
            <a:endParaRPr lang="ru-RU" dirty="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683568" y="1700808"/>
          <a:ext cx="4413063" cy="864096"/>
        </p:xfrm>
        <a:graphic>
          <a:graphicData uri="http://schemas.openxmlformats.org/presentationml/2006/ole">
            <p:oleObj spid="_x0000_s34820" name="Формула" r:id="rId3" imgW="2489200" imgH="482600" progId="Equation.3">
              <p:embed/>
            </p:oleObj>
          </a:graphicData>
        </a:graphic>
      </p:graphicFrame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683568" y="2996952"/>
          <a:ext cx="1656183" cy="384234"/>
        </p:xfrm>
        <a:graphic>
          <a:graphicData uri="http://schemas.openxmlformats.org/presentationml/2006/ole">
            <p:oleObj spid="_x0000_s34822" name="Формула" r:id="rId4" imgW="876300" imgH="203200" progId="Equation.3">
              <p:embed/>
            </p:oleObj>
          </a:graphicData>
        </a:graphic>
      </p:graphicFrame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683568" y="5373216"/>
          <a:ext cx="2923525" cy="1008112"/>
        </p:xfrm>
        <a:graphic>
          <a:graphicData uri="http://schemas.openxmlformats.org/presentationml/2006/ole">
            <p:oleObj spid="_x0000_s34824" name="Формула" r:id="rId5" imgW="1765300" imgH="609600" progId="Equation.3">
              <p:embed/>
            </p:oleObj>
          </a:graphicData>
        </a:graphic>
      </p:graphicFrame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8460432" y="4293096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(19)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1979712" y="4077072"/>
          <a:ext cx="1512168" cy="698901"/>
        </p:xfrm>
        <a:graphic>
          <a:graphicData uri="http://schemas.openxmlformats.org/presentationml/2006/ole">
            <p:oleObj spid="_x0000_s34826" name="Формула" r:id="rId6" imgW="889000" imgH="419100" progId="Equation.3">
              <p:embed/>
            </p:oleObj>
          </a:graphicData>
        </a:graphic>
      </p:graphicFrame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3923928" y="4077072"/>
          <a:ext cx="2249191" cy="648072"/>
        </p:xfrm>
        <a:graphic>
          <a:graphicData uri="http://schemas.openxmlformats.org/presentationml/2006/ole">
            <p:oleObj spid="_x0000_s34828" r:id="rId7" imgW="1511300" imgH="431800" progId="">
              <p:embed/>
            </p:oleObj>
          </a:graphicData>
        </a:graphic>
      </p:graphicFrame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8460432" y="5517232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(20)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Решение системы: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3E958C5-44D6-4B1D-ADBF-C16E19B3489B}" type="slidenum">
              <a:rPr lang="ru-RU"/>
              <a:pPr/>
              <a:t>15</a:t>
            </a:fld>
            <a:endParaRPr lang="ru-RU" dirty="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8460432" y="3356992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(21)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2483768" y="3140968"/>
          <a:ext cx="3925142" cy="720080"/>
        </p:xfrm>
        <a:graphic>
          <a:graphicData uri="http://schemas.openxmlformats.org/presentationml/2006/ole">
            <p:oleObj spid="_x0000_s35847" name="Формула" r:id="rId3" imgW="22860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Заключение: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Проведена серия экспериментов по одноосному ударному нагружению алюминиевого сплава Д16;</a:t>
            </a:r>
          </a:p>
          <a:p>
            <a:pPr>
              <a:lnSpc>
                <a:spcPct val="170000"/>
              </a:lnSpc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Построена кривая зависимости амплитуды упругого предвестника от толщины мишени. Установлен её затухающий характер;</a:t>
            </a:r>
          </a:p>
          <a:p>
            <a:pPr>
              <a:lnSpc>
                <a:spcPct val="170000"/>
              </a:lnSpc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Получено определяющее уравнение для релаксирующей среды.</a:t>
            </a:r>
          </a:p>
          <a:p>
            <a:pPr>
              <a:lnSpc>
                <a:spcPct val="170000"/>
              </a:lnSpc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Выведено математическое соотношение, описывающее затухающий характер амплитуды упругого предвестника.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3E958C5-44D6-4B1D-ADBF-C16E19B3489B}" type="slidenum">
              <a:rPr lang="ru-RU"/>
              <a:pPr/>
              <a:t>16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755576" y="1556792"/>
          <a:ext cx="2914286" cy="792088"/>
        </p:xfrm>
        <a:graphic>
          <a:graphicData uri="http://schemas.openxmlformats.org/presentationml/2006/ole">
            <p:oleObj spid="_x0000_s21512" name="Формула" r:id="rId3" imgW="1854200" imgH="508000" progId="Equation.3">
              <p:embed/>
            </p:oleObj>
          </a:graphicData>
        </a:graphic>
      </p:graphicFrame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755576" y="2564904"/>
          <a:ext cx="1869208" cy="504056"/>
        </p:xfrm>
        <a:graphic>
          <a:graphicData uri="http://schemas.openxmlformats.org/presentationml/2006/ole">
            <p:oleObj spid="_x0000_s21514" name="Формула" r:id="rId4" imgW="850900" imgH="228600" progId="Equation.3">
              <p:embed/>
            </p:oleObj>
          </a:graphicData>
        </a:graphic>
      </p:graphicFrame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755576" y="3284984"/>
          <a:ext cx="2021985" cy="432048"/>
        </p:xfrm>
        <a:graphic>
          <a:graphicData uri="http://schemas.openxmlformats.org/presentationml/2006/ole">
            <p:oleObj spid="_x0000_s21516" name="Формула" r:id="rId5" imgW="1117600" imgH="241300" progId="Equation.3">
              <p:embed/>
            </p:oleObj>
          </a:graphicData>
        </a:graphic>
      </p:graphicFrame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755576" y="4005064"/>
          <a:ext cx="2678698" cy="2088232"/>
        </p:xfrm>
        <a:graphic>
          <a:graphicData uri="http://schemas.openxmlformats.org/presentationml/2006/ole">
            <p:oleObj spid="_x0000_s21518" name="Формула" r:id="rId6" imgW="1511300" imgH="1181100" progId="Equation.3">
              <p:embed/>
            </p:oleObj>
          </a:graphicData>
        </a:graphic>
      </p:graphicFrame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3851920" y="1772816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(1.1)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851920" y="2636912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(1.2)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3851920" y="3284984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(1.3)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3851920" y="5013176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(1.4)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21" name="Object 17"/>
          <p:cNvGraphicFramePr>
            <a:graphicFrameLocks noChangeAspect="1"/>
          </p:cNvGraphicFramePr>
          <p:nvPr/>
        </p:nvGraphicFramePr>
        <p:xfrm>
          <a:off x="5436096" y="1628800"/>
          <a:ext cx="1538091" cy="432048"/>
        </p:xfrm>
        <a:graphic>
          <a:graphicData uri="http://schemas.openxmlformats.org/presentationml/2006/ole">
            <p:oleObj spid="_x0000_s21521" name="Формула" r:id="rId7" imgW="850531" imgH="241195" progId="Equation.3">
              <p:embed/>
            </p:oleObj>
          </a:graphicData>
        </a:graphic>
      </p:graphicFrame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5436096" y="2276872"/>
          <a:ext cx="1365272" cy="432048"/>
        </p:xfrm>
        <a:graphic>
          <a:graphicData uri="http://schemas.openxmlformats.org/presentationml/2006/ole">
            <p:oleObj spid="_x0000_s21523" name="Формула" r:id="rId8" imgW="748975" imgH="241195" progId="Equation.3">
              <p:embed/>
            </p:oleObj>
          </a:graphicData>
        </a:graphic>
      </p:graphicFrame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25" name="Object 21"/>
          <p:cNvGraphicFramePr>
            <a:graphicFrameLocks noChangeAspect="1"/>
          </p:cNvGraphicFramePr>
          <p:nvPr/>
        </p:nvGraphicFramePr>
        <p:xfrm>
          <a:off x="5436096" y="2996952"/>
          <a:ext cx="1296144" cy="443885"/>
        </p:xfrm>
        <a:graphic>
          <a:graphicData uri="http://schemas.openxmlformats.org/presentationml/2006/ole">
            <p:oleObj spid="_x0000_s21525" name="Формула" r:id="rId9" imgW="698500" imgH="241300" progId="Equation.3">
              <p:embed/>
            </p:oleObj>
          </a:graphicData>
        </a:graphic>
      </p:graphicFrame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7596336" y="1628800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(1.4)*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7596336" y="2348880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(1.5)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7596336" y="2996952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(1.6)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Уравнение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Дьювола-Тейлора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Цель работы: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252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Определение параметров дислокационной структуры из ударного эксперимента.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3E958C5-44D6-4B1D-ADBF-C16E19B3489B}" type="slidenum">
              <a:rPr lang="ru-RU"/>
              <a:pPr/>
              <a:t>2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2060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Задачи: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539552" y="3068960"/>
            <a:ext cx="822960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Провести</a:t>
            </a:r>
            <a:r>
              <a:rPr kumimoji="0" lang="ru-RU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экспериментальное исследование затухания упругого предвестника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Получить определяющее уравнение для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релаксирующей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среды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Вывести математическое выражение, описывающее кривую упругого предвестника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Уравнение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Дьювола-Тейлора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79512" y="1772816"/>
          <a:ext cx="4824536" cy="360040"/>
        </p:xfrm>
        <a:graphic>
          <a:graphicData uri="http://schemas.openxmlformats.org/presentationml/2006/ole">
            <p:oleObj spid="_x0000_s22533" name="Формула" r:id="rId3" imgW="3187700" imgH="24130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79512" y="2204864"/>
          <a:ext cx="4032448" cy="393794"/>
        </p:xfrm>
        <a:graphic>
          <a:graphicData uri="http://schemas.openxmlformats.org/presentationml/2006/ole">
            <p:oleObj spid="_x0000_s22532" name="Формула" r:id="rId4" imgW="2438400" imgH="24130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79512" y="2708920"/>
          <a:ext cx="3686810" cy="360040"/>
        </p:xfrm>
        <a:graphic>
          <a:graphicData uri="http://schemas.openxmlformats.org/presentationml/2006/ole">
            <p:oleObj spid="_x0000_s22531" name="Формула" r:id="rId5" imgW="2438400" imgH="241300" progId="Equation.3">
              <p:embed/>
            </p:oleObj>
          </a:graphicData>
        </a:graphic>
      </p:graphicFrame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79512" y="3140968"/>
          <a:ext cx="3802022" cy="360040"/>
        </p:xfrm>
        <a:graphic>
          <a:graphicData uri="http://schemas.openxmlformats.org/presentationml/2006/ole">
            <p:oleObj spid="_x0000_s22530" name="Формула" r:id="rId6" imgW="2514600" imgH="241300" progId="Equation.3">
              <p:embed/>
            </p:oleObj>
          </a:graphicData>
        </a:graphic>
      </p:graphicFrame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79512" y="3573016"/>
          <a:ext cx="2592288" cy="392771"/>
        </p:xfrm>
        <a:graphic>
          <a:graphicData uri="http://schemas.openxmlformats.org/presentationml/2006/ole">
            <p:oleObj spid="_x0000_s22529" name="Формула" r:id="rId7" imgW="1574800" imgH="241300" progId="Equation.3">
              <p:embed/>
            </p:oleObj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2699792" y="4437112"/>
          <a:ext cx="2149702" cy="576064"/>
        </p:xfrm>
        <a:graphic>
          <a:graphicData uri="http://schemas.openxmlformats.org/presentationml/2006/ole">
            <p:oleObj spid="_x0000_s22540" name="Формула" r:id="rId8" imgW="1459866" imgH="393529" progId="Equation.3">
              <p:embed/>
            </p:oleObj>
          </a:graphicData>
        </a:graphic>
      </p:graphicFrame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5076056" y="4437112"/>
          <a:ext cx="941372" cy="576064"/>
        </p:xfrm>
        <a:graphic>
          <a:graphicData uri="http://schemas.openxmlformats.org/presentationml/2006/ole">
            <p:oleObj spid="_x0000_s22542" name="Формула" r:id="rId9" imgW="634725" imgH="393529" progId="Equation.3">
              <p:embed/>
            </p:oleObj>
          </a:graphicData>
        </a:graphic>
      </p:graphicFrame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7380312" y="4509120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(1.7)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2987824" y="5517232"/>
          <a:ext cx="2766161" cy="648072"/>
        </p:xfrm>
        <a:graphic>
          <a:graphicData uri="http://schemas.openxmlformats.org/presentationml/2006/ole">
            <p:oleObj spid="_x0000_s22544" name="Формула" r:id="rId10" imgW="1663700" imgH="3937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Функциональная схема установки и измерительного тракта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3E958C5-44D6-4B1D-ADBF-C16E19B3489B}" type="slidenum">
              <a:rPr lang="ru-RU"/>
              <a:pPr/>
              <a:t>3</a:t>
            </a:fld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 l="10826" r="15695"/>
          <a:stretch>
            <a:fillRect/>
          </a:stretch>
        </p:blipFill>
        <p:spPr bwMode="auto">
          <a:xfrm>
            <a:off x="179512" y="1412776"/>
            <a:ext cx="514806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508104" y="4725144"/>
            <a:ext cx="2938462" cy="14401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ФД – фотодетекторы;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ФИ – устройство формирования импульса;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ЧМ –  измеритель временных интервалов;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 – поляроид;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БЗ – блок задержки сигнала.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084168" y="1700808"/>
          <a:ext cx="2295525" cy="1895475"/>
        </p:xfrm>
        <a:graphic>
          <a:graphicData uri="http://schemas.openxmlformats.org/presentationml/2006/ole">
            <p:oleObj spid="_x0000_s1028" r:id="rId4" imgW="8448675" imgH="5191125" progId="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940152" y="3717032"/>
            <a:ext cx="31393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Рисунок 2 – Ударник с поддоном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91680" y="6453336"/>
            <a:ext cx="28164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Рисунок 1 – Схема установки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Двухканальный лазерный интерферометр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3E958C5-44D6-4B1D-ADBF-C16E19B3489B}" type="slidenum">
              <a:rPr lang="ru-RU"/>
              <a:pPr/>
              <a:t>4</a:t>
            </a:fld>
            <a:endParaRPr lang="ru-RU" dirty="0"/>
          </a:p>
        </p:txBody>
      </p:sp>
      <p:pic>
        <p:nvPicPr>
          <p:cNvPr id="5" name="Рисунок 4" descr="двухканальный схем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00808"/>
            <a:ext cx="538162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03848" y="5805264"/>
            <a:ext cx="33575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Рисунок 3 – Схема интерферометра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Результаты эксперимента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331640" y="1340768"/>
          <a:ext cx="6602819" cy="4540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47664" y="5661248"/>
            <a:ext cx="6768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Рисунок 4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Интерферограмма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(1), профиль скорости свободной поверхности (2) для 2 мм мишени из сплава Д-16 при скорости ударника 250 м/с.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Результаты эксперимента</a:t>
            </a:r>
            <a:endParaRPr lang="ru-RU" sz="3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47664" y="1484784"/>
          <a:ext cx="6096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Амплитуда предвестника, ГПА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Толщина мишени, мм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0,65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0,39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0,18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403960" y="6008603"/>
            <a:ext cx="66951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1 – Сопоставление амплитуды предвестника с толщиной мишени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Результаты эксперимента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3E958C5-44D6-4B1D-ADBF-C16E19B3489B}" type="slidenum">
              <a:rPr lang="ru-RU"/>
              <a:pPr/>
              <a:t>7</a:t>
            </a:fld>
            <a:endParaRPr lang="ru-RU" dirty="0"/>
          </a:p>
        </p:txBody>
      </p:sp>
      <p:graphicFrame>
        <p:nvGraphicFramePr>
          <p:cNvPr id="5" name="Объект 1"/>
          <p:cNvGraphicFramePr/>
          <p:nvPr/>
        </p:nvGraphicFramePr>
        <p:xfrm>
          <a:off x="1043608" y="1268760"/>
          <a:ext cx="684076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31640" y="6027003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Рисунок 5 – Кривая затухания упругого предвестника в зависимости от толщины мишени.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Определяющее уравнение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Дьювола-Тейлора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3E958C5-44D6-4B1D-ADBF-C16E19B3489B}" type="slidenum">
              <a:rPr lang="ru-RU"/>
              <a:pPr/>
              <a:t>8</a:t>
            </a:fld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3035300" y="1628775"/>
          <a:ext cx="3000375" cy="725488"/>
        </p:xfrm>
        <a:graphic>
          <a:graphicData uri="http://schemas.openxmlformats.org/presentationml/2006/ole">
            <p:oleObj spid="_x0000_s3073" name="Формула" r:id="rId3" imgW="1612800" imgH="393480" progId="Equation.3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784225" y="2781300"/>
          <a:ext cx="1581150" cy="503238"/>
        </p:xfrm>
        <a:graphic>
          <a:graphicData uri="http://schemas.openxmlformats.org/presentationml/2006/ole">
            <p:oleObj spid="_x0000_s3077" name="Формула" r:id="rId4" imgW="711000" imgH="228600" progId="Equation.3">
              <p:embed/>
            </p:oleObj>
          </a:graphicData>
        </a:graphic>
      </p:graphicFrame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55576" y="3429000"/>
          <a:ext cx="1554173" cy="504056"/>
        </p:xfrm>
        <a:graphic>
          <a:graphicData uri="http://schemas.openxmlformats.org/presentationml/2006/ole">
            <p:oleObj spid="_x0000_s3079" name="Формула" r:id="rId5" imgW="698500" imgH="228600" progId="Equation.3">
              <p:embed/>
            </p:oleObj>
          </a:graphicData>
        </a:graphic>
      </p:graphicFrame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857250" y="4005263"/>
          <a:ext cx="4829175" cy="863600"/>
        </p:xfrm>
        <a:graphic>
          <a:graphicData uri="http://schemas.openxmlformats.org/presentationml/2006/ole">
            <p:oleObj spid="_x0000_s3081" name="Формула" r:id="rId6" imgW="2717640" imgH="482400" progId="Equation.3">
              <p:embed/>
            </p:oleObj>
          </a:graphicData>
        </a:graphic>
      </p:graphicFrame>
      <p:sp>
        <p:nvSpPr>
          <p:cNvPr id="16" name="Правая фигурная скобка 15"/>
          <p:cNvSpPr/>
          <p:nvPr/>
        </p:nvSpPr>
        <p:spPr>
          <a:xfrm>
            <a:off x="5652120" y="2852936"/>
            <a:ext cx="648072" cy="201622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236296" y="1772816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7236296" y="3717032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251520" y="2852936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251520" y="3501008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51520" y="4221088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Решение системы: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251520" y="1484784"/>
          <a:ext cx="3096344" cy="381088"/>
        </p:xfrm>
        <a:graphic>
          <a:graphicData uri="http://schemas.openxmlformats.org/presentationml/2006/ole">
            <p:oleObj spid="_x0000_s30722" name="Формула" r:id="rId3" imgW="1854200" imgH="228600" progId="Equation.3">
              <p:embed/>
            </p:oleObj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8711952" y="1484784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(3)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711952" y="2708920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(4)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711952" y="4221088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(5)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8711952" y="5445224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(6)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3E958C5-44D6-4B1D-ADBF-C16E19B3489B}" type="slidenum">
              <a:rPr lang="ru-RU"/>
              <a:pPr/>
              <a:t>9</a:t>
            </a:fld>
            <a:endParaRPr lang="ru-RU" dirty="0"/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467544" y="2348880"/>
          <a:ext cx="1584176" cy="727865"/>
        </p:xfrm>
        <a:graphic>
          <a:graphicData uri="http://schemas.openxmlformats.org/presentationml/2006/ole">
            <p:oleObj spid="_x0000_s30728" name="Формула" r:id="rId4" imgW="889000" imgH="419100" progId="Equation.3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2555776" y="2348880"/>
          <a:ext cx="936104" cy="802375"/>
        </p:xfrm>
        <a:graphic>
          <a:graphicData uri="http://schemas.openxmlformats.org/presentationml/2006/ole">
            <p:oleObj spid="_x0000_s30727" name="Формула" r:id="rId5" imgW="495085" imgH="431613" progId="Equation.3">
              <p:embed/>
            </p:oleObj>
          </a:graphicData>
        </a:graphic>
      </p:graphicFrame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2564904"/>
            <a:ext cx="5395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123728" y="2348880"/>
            <a:ext cx="576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251520" y="3861048"/>
          <a:ext cx="3380518" cy="792088"/>
        </p:xfrm>
        <a:graphic>
          <a:graphicData uri="http://schemas.openxmlformats.org/presentationml/2006/ole">
            <p:oleObj spid="_x0000_s30731" name="Формула" r:id="rId6" imgW="2019300" imgH="469900" progId="Equation.3">
              <p:embed/>
            </p:oleObj>
          </a:graphicData>
        </a:graphic>
      </p:graphicFrame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251520" y="5157192"/>
          <a:ext cx="2749011" cy="792088"/>
        </p:xfrm>
        <a:graphic>
          <a:graphicData uri="http://schemas.openxmlformats.org/presentationml/2006/ole">
            <p:oleObj spid="_x0000_s30733" r:id="rId7" imgW="1511300" imgH="431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450</Words>
  <Application>Microsoft Office PowerPoint</Application>
  <PresentationFormat>Экран (4:3)</PresentationFormat>
  <Paragraphs>128</Paragraphs>
  <Slides>20</Slides>
  <Notes>1</Notes>
  <HiddenSlides>2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Формула</vt:lpstr>
      <vt:lpstr>ЭКСПЕРИМЕНТАЛЬНОЕ ИССЛЕДОВАНИЕ ЗАТУХАНИЯ УПРУГОГО ПРЕДВЕСТНИКА В УДАРНО НАГРУЖАЕМОМ АЛЮМИНИЕВОМ СПЛАВЕ Д-16. </vt:lpstr>
      <vt:lpstr>Цель работы:</vt:lpstr>
      <vt:lpstr>Функциональная схема установки и измерительного тракта</vt:lpstr>
      <vt:lpstr>Двухканальный лазерный интерферометр</vt:lpstr>
      <vt:lpstr>Результаты эксперимента</vt:lpstr>
      <vt:lpstr>Результаты эксперимента</vt:lpstr>
      <vt:lpstr>Результаты эксперимента</vt:lpstr>
      <vt:lpstr>Определяющее уравнение Дьювола-Тейлора</vt:lpstr>
      <vt:lpstr>Решение системы:</vt:lpstr>
      <vt:lpstr>Решение системы:</vt:lpstr>
      <vt:lpstr>Решение системы:</vt:lpstr>
      <vt:lpstr>Решение системы:</vt:lpstr>
      <vt:lpstr>Решение системы:</vt:lpstr>
      <vt:lpstr>Решение системы:</vt:lpstr>
      <vt:lpstr>Решение системы:</vt:lpstr>
      <vt:lpstr>Заключение:</vt:lpstr>
      <vt:lpstr>Благодарю за внимание!</vt:lpstr>
      <vt:lpstr>Слайд 18</vt:lpstr>
      <vt:lpstr>Уравнение Дьювола-Тейлора</vt:lpstr>
      <vt:lpstr>Уравнение Дьювола-Тейлора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ЭКСПЕРИМЕНТАЛЬНОЕ ИССЛЕДОВАНИЕ ЗАТУХАНИЯ УПРУГОГО ПРЕДВЕСТНИКА В УДАРНО НАГРУЖАЕМОМ АЛЮМИНИЕВОМ СПЛАВЕ Д-16. </dc:title>
  <dc:creator>Jonathan Lovingstone</dc:creator>
  <cp:lastModifiedBy>Jonathan Lovingstone</cp:lastModifiedBy>
  <cp:revision>128</cp:revision>
  <dcterms:created xsi:type="dcterms:W3CDTF">2015-05-27T14:12:04Z</dcterms:created>
  <dcterms:modified xsi:type="dcterms:W3CDTF">2015-06-17T20:49:52Z</dcterms:modified>
</cp:coreProperties>
</file>