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rawings/drawing2.xml" ContentType="application/vnd.openxmlformats-officedocument.drawingml.chartshape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charts/chart13.xml" ContentType="application/vnd.openxmlformats-officedocument.drawingml.char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charts/chart7.xml" ContentType="application/vnd.openxmlformats-officedocument.drawingml.chart+xml"/>
  <Override PartName="/ppt/notesSlides/notesSlide7.xml" ContentType="application/vnd.openxmlformats-officedocument.presentationml.notesSlide+xml"/>
  <Override PartName="/ppt/charts/chart3.xml" ContentType="application/vnd.openxmlformats-officedocument.drawingml.chart+xml"/>
  <Override PartName="/ppt/drawings/drawing7.xml" ContentType="application/vnd.openxmlformats-officedocument.drawingml.chartshape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drawings/drawing3.xml" ContentType="application/vnd.openxmlformats-officedocument.drawingml.chartshape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charts/chart16.xml" ContentType="application/vnd.openxmlformats-officedocument.drawingml.char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charts/chart14.xml" ContentType="application/vnd.openxmlformats-officedocument.drawingml.char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charts/chart8.xml" ContentType="application/vnd.openxmlformats-officedocument.drawingml.chart+xml"/>
  <Override PartName="/ppt/charts/chart12.xml" ContentType="application/vnd.openxmlformats-officedocument.drawingml.chart+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charts/chart6.xml" ContentType="application/vnd.openxmlformats-officedocument.drawingml.chart+xml"/>
  <Override PartName="/ppt/charts/chart10.xml" ContentType="application/vnd.openxmlformats-officedocument.drawingml.chart+xml"/>
  <Override PartName="/ppt/notesSlides/notesSlide31.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ppt/drawings/drawing6.xml" ContentType="application/vnd.openxmlformats-officedocument.drawingml.chartshape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rawings/drawing4.xml" ContentType="application/vnd.openxmlformats-officedocument.drawingml.chartshape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charts/chart15.xml" ContentType="application/vnd.openxmlformats-officedocument.drawingml.char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harts/chart9.xml" ContentType="application/vnd.openxmlformats-officedocument.drawingml.chart+xml"/>
  <Override PartName="/ppt/charts/chart11.xml" ContentType="application/vnd.openxmlformats-officedocument.drawingml.chart+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drawings/drawing5.xml" ContentType="application/vnd.openxmlformats-officedocument.drawingml.chartshape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5"/>
  </p:notesMasterIdLst>
  <p:sldIdLst>
    <p:sldId id="256" r:id="rId2"/>
    <p:sldId id="305" r:id="rId3"/>
    <p:sldId id="340" r:id="rId4"/>
    <p:sldId id="289" r:id="rId5"/>
    <p:sldId id="308" r:id="rId6"/>
    <p:sldId id="307" r:id="rId7"/>
    <p:sldId id="304" r:id="rId8"/>
    <p:sldId id="341" r:id="rId9"/>
    <p:sldId id="342" r:id="rId10"/>
    <p:sldId id="309" r:id="rId11"/>
    <p:sldId id="310" r:id="rId12"/>
    <p:sldId id="314" r:id="rId13"/>
    <p:sldId id="290" r:id="rId14"/>
    <p:sldId id="311" r:id="rId15"/>
    <p:sldId id="339" r:id="rId16"/>
    <p:sldId id="344" r:id="rId17"/>
    <p:sldId id="312" r:id="rId18"/>
    <p:sldId id="316" r:id="rId19"/>
    <p:sldId id="338" r:id="rId20"/>
    <p:sldId id="320" r:id="rId21"/>
    <p:sldId id="322" r:id="rId22"/>
    <p:sldId id="317" r:id="rId23"/>
    <p:sldId id="321" r:id="rId24"/>
    <p:sldId id="324" r:id="rId25"/>
    <p:sldId id="325" r:id="rId26"/>
    <p:sldId id="327" r:id="rId27"/>
    <p:sldId id="328" r:id="rId28"/>
    <p:sldId id="329" r:id="rId29"/>
    <p:sldId id="330" r:id="rId30"/>
    <p:sldId id="346" r:id="rId31"/>
    <p:sldId id="347" r:id="rId32"/>
    <p:sldId id="331" r:id="rId33"/>
    <p:sldId id="332" r:id="rId34"/>
    <p:sldId id="343" r:id="rId35"/>
    <p:sldId id="315" r:id="rId36"/>
    <p:sldId id="333" r:id="rId37"/>
    <p:sldId id="297" r:id="rId38"/>
    <p:sldId id="265" r:id="rId39"/>
    <p:sldId id="266" r:id="rId40"/>
    <p:sldId id="273" r:id="rId41"/>
    <p:sldId id="274" r:id="rId42"/>
    <p:sldId id="275" r:id="rId43"/>
    <p:sldId id="276" r:id="rId44"/>
    <p:sldId id="277" r:id="rId45"/>
    <p:sldId id="278" r:id="rId46"/>
    <p:sldId id="279" r:id="rId47"/>
    <p:sldId id="345" r:id="rId48"/>
    <p:sldId id="280" r:id="rId49"/>
    <p:sldId id="281" r:id="rId50"/>
    <p:sldId id="282" r:id="rId51"/>
    <p:sldId id="299" r:id="rId52"/>
    <p:sldId id="293" r:id="rId53"/>
    <p:sldId id="335" r:id="rId54"/>
    <p:sldId id="295" r:id="rId55"/>
    <p:sldId id="300" r:id="rId56"/>
    <p:sldId id="301" r:id="rId57"/>
    <p:sldId id="270" r:id="rId58"/>
    <p:sldId id="336" r:id="rId59"/>
    <p:sldId id="268" r:id="rId60"/>
    <p:sldId id="337" r:id="rId61"/>
    <p:sldId id="291" r:id="rId62"/>
    <p:sldId id="288" r:id="rId63"/>
    <p:sldId id="302"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FF15"/>
    <a:srgbClr val="69FF5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01" autoAdjust="0"/>
    <p:restoredTop sz="85836" autoAdjust="0"/>
  </p:normalViewPr>
  <p:slideViewPr>
    <p:cSldViewPr>
      <p:cViewPr varScale="1">
        <p:scale>
          <a:sx n="65" d="100"/>
          <a:sy n="65" d="100"/>
        </p:scale>
        <p:origin x="-1122" y="-114"/>
      </p:cViewPr>
      <p:guideLst>
        <p:guide orient="horz" pos="2160"/>
        <p:guide pos="2880"/>
      </p:guideLst>
    </p:cSldViewPr>
  </p:slideViewPr>
  <p:outlineViewPr>
    <p:cViewPr>
      <p:scale>
        <a:sx n="33" d="100"/>
        <a:sy n="33" d="100"/>
      </p:scale>
      <p:origin x="36"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1051;&#1080;&#1089;&#1090;%20&#1074;%202010_06_30_Asonov_&#1052;&#1055;&#1059;_&#1052;&#1086;&#1076;&#1077;&#1083;&#1080;&#1088;&#1086;&#1074;&#1072;&#1085;&#1080;&#1077;%20&#1076;&#1077;&#1092;&#1086;&#1088;&#1084;&#1080;&#1088;&#1086;&#1074;&#1072;&#1085;&#1080;&#1103;%20&#1080;%20&#1088;&#1072;&#1079;&#1088;&#1091;&#1096;&#1077;&#1085;&#1080;&#1103;%20&#1093;&#1088;&#1091;&#1087;&#1082;&#1080;&#1093;%20&#1084;&#1072;&#1090;&#1077;&#1088;&#1080;&#1072;&#1083;&#1086;&#1074;%20&#1084;&#1077;&#1090;&#1086;&#1076;&#1086;&#1084;%20&#1076;&#1080;&#1085;&#1072;&#1084;&#1080;&#1082;&#1080;%20&#1095;&#1072;&#1089;&#1090;&#1080;&#1094;%20(&#1088;&#1072;&#1073;&#1086;&#1090;&#1072;%20&#1073;&#1072;&#1082;&#1072;&#1083;&#1072;&#1074;&#1088;&#1072;)_&#1076;&#1083;&#1103;%20&#1074;&#1099;&#1094;&#1077;&#1087;&#1083;&#1077;&#1085;&#1080;&#1103;%20&#1088;&#1080;&#1089;&#1091;&#1085;&#1082;&#1086;&#1074;.pptx" TargetMode="Externa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C:\Drilling\graphix2IgorNorm.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Sergey\Desktop\&#1088;&#1077;&#1079;&#1091;&#1083;&#1100;&#1090;&#1072;&#1090;&#1099;_16_02_10.xlsx" TargetMode="External"/></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C:\Users\Igor\Documents\My%20Dropbox\Science\Drilling_Asonov\results\&#1088;&#1077;&#1079;&#1091;&#1083;&#1100;&#1090;&#1072;&#1090;&#1099;_23_02_10.xlsx" TargetMode="External"/></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oleObject" Target="file:///C:\Users\Sergey\Desktop\&#1088;&#1077;&#1079;&#1091;&#1083;&#1100;&#1090;&#1072;&#1090;&#1099;_16_02_10.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U:\Documents\My%20Dropbox\Docs\univer\0_Bachelor\docs\Looking%20for%20Fx_2.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U:\Documents\My%20Dropbox\Docs\univer\0_Bachelor\docs\Looking%20for%20Fx_2.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U:\Documents\My%20Dropbox\Docs\univer\0_Bachelor\docs\Looking%20for%20Fx_2.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1051;&#1080;&#1089;&#1090;%20&#1074;%202010_06_30_Asonov_&#1052;&#1055;&#1059;_&#1052;&#1086;&#1076;&#1077;&#1083;&#1080;&#1088;&#1086;&#1074;&#1072;&#1085;&#1080;&#1077;%20&#1076;&#1077;&#1092;&#1086;&#1088;&#1084;&#1080;&#1088;&#1086;&#1074;&#1072;&#1085;&#1080;&#1103;%20&#1080;%20&#1088;&#1072;&#1079;&#1088;&#1091;&#1096;&#1077;&#1085;&#1080;&#1103;%20&#1093;&#1088;&#1091;&#1087;&#1082;&#1080;&#1093;%20&#1084;&#1072;&#1090;&#1077;&#1088;&#1080;&#1072;&#1083;&#1086;&#1074;%20&#1084;&#1077;&#1090;&#1086;&#1076;&#1086;&#1084;%20&#1076;&#1080;&#1085;&#1072;&#1084;&#1080;&#1082;&#1080;%20&#1095;&#1072;&#1089;&#1090;&#1080;&#1094;%20(&#1088;&#1072;&#1073;&#1086;&#1090;&#1072;%20&#1073;&#1072;&#1082;&#1072;&#1083;&#1072;&#1074;&#1088;&#1072;)_&#1076;&#1083;&#1103;%20&#1074;&#1099;&#1094;&#1077;&#1087;&#1083;&#1077;&#1085;&#1080;&#1103;%20&#1088;&#1080;&#1089;&#1091;&#1085;&#1082;&#1086;&#1074;.ppt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U:\Documents\My%20Dropbox\Docs\univer\0_Bachelor\BT_&#1080;&#1089;&#1089;&#1083;&#1077;&#1076;&#1086;&#1074;&#1072;&#1085;&#1080;&#1077;%20&#1074;&#1083;&#1080;&#1103;&#1085;&#1080;&#1103;%20&#1087;&#1086;&#1088;&#1080;&#1089;&#1090;&#1086;&#1089;&#1090;&#1080;.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U:\Documents\My%20Dropbox\Docs\univer\0_Bachelor\docs\Looking%20for%20Fx.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U:\Documents\My%20Dropbox\Docs\univer\0_Bachelor\docs\Looking%20for%20Fx.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Drilling\graphix2IgorNorm.xlsx"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Drilling\graphix2IgorNorm.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Drilling\&#1088;&#1077;&#1079;&#1091;&#1083;&#1100;&#1090;&#1072;&#1090;&#1099;_16_02_10.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Drilling\graphix2IgorNorm.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0.11008151922186198"/>
          <c:y val="6.4342519685039457E-2"/>
          <c:w val="0.62532823838196694"/>
          <c:h val="0.8300492610837471"/>
        </c:manualLayout>
      </c:layout>
      <c:scatterChart>
        <c:scatterStyle val="smoothMarker"/>
        <c:ser>
          <c:idx val="0"/>
          <c:order val="0"/>
          <c:tx>
            <c:v>LJ</c:v>
          </c:tx>
          <c:spPr>
            <a:ln w="12700">
              <a:solidFill>
                <a:srgbClr val="000080"/>
              </a:solidFill>
              <a:prstDash val="solid"/>
            </a:ln>
          </c:spPr>
          <c:marker>
            <c:symbol val="diamond"/>
            <c:size val="5"/>
            <c:spPr>
              <a:solidFill>
                <a:srgbClr val="000080"/>
              </a:solidFill>
              <a:ln>
                <a:solidFill>
                  <a:srgbClr val="000080"/>
                </a:solidFill>
                <a:prstDash val="solid"/>
              </a:ln>
            </c:spPr>
          </c:marker>
          <c:xVal>
            <c:numRef>
              <c:f>'[Лист в 2010_06_30_Asonov_МПУ_Моделирование деформирования и разрушения хрупких материалов методом динамики частиц (работа бакалавра)_для выцепления рисунков.pptx]Sheet1'!$A$1:$A$51</c:f>
              <c:numCache>
                <c:formatCode>0.00</c:formatCode>
                <c:ptCount val="51"/>
                <c:pt idx="0">
                  <c:v>0.9</c:v>
                </c:pt>
                <c:pt idx="1">
                  <c:v>0.91</c:v>
                </c:pt>
                <c:pt idx="2">
                  <c:v>0.92</c:v>
                </c:pt>
                <c:pt idx="3">
                  <c:v>0.93</c:v>
                </c:pt>
                <c:pt idx="4">
                  <c:v>0.94000000000000061</c:v>
                </c:pt>
                <c:pt idx="5">
                  <c:v>0.95000000000000062</c:v>
                </c:pt>
                <c:pt idx="6">
                  <c:v>0.96000000000000063</c:v>
                </c:pt>
                <c:pt idx="7">
                  <c:v>0.97000000000000064</c:v>
                </c:pt>
                <c:pt idx="8">
                  <c:v>0.98</c:v>
                </c:pt>
                <c:pt idx="9">
                  <c:v>0.99</c:v>
                </c:pt>
                <c:pt idx="10">
                  <c:v>1</c:v>
                </c:pt>
                <c:pt idx="11">
                  <c:v>1.01</c:v>
                </c:pt>
                <c:pt idx="12">
                  <c:v>1.02</c:v>
                </c:pt>
                <c:pt idx="13">
                  <c:v>1.03</c:v>
                </c:pt>
                <c:pt idx="14">
                  <c:v>1.04</c:v>
                </c:pt>
                <c:pt idx="15">
                  <c:v>1.05</c:v>
                </c:pt>
                <c:pt idx="16">
                  <c:v>1.06</c:v>
                </c:pt>
                <c:pt idx="17">
                  <c:v>1.07</c:v>
                </c:pt>
                <c:pt idx="18">
                  <c:v>1.08</c:v>
                </c:pt>
                <c:pt idx="19">
                  <c:v>1.0900000000000001</c:v>
                </c:pt>
                <c:pt idx="20">
                  <c:v>1.1000000000000001</c:v>
                </c:pt>
                <c:pt idx="21">
                  <c:v>1.1100000000000001</c:v>
                </c:pt>
                <c:pt idx="22">
                  <c:v>1.1200000000000001</c:v>
                </c:pt>
                <c:pt idx="23">
                  <c:v>1.129999999999993</c:v>
                </c:pt>
                <c:pt idx="24">
                  <c:v>1.139999999999993</c:v>
                </c:pt>
                <c:pt idx="25">
                  <c:v>1.149999999999993</c:v>
                </c:pt>
                <c:pt idx="26">
                  <c:v>1.159999999999993</c:v>
                </c:pt>
                <c:pt idx="27">
                  <c:v>1.1700000000000021</c:v>
                </c:pt>
                <c:pt idx="28">
                  <c:v>1.1800000000000062</c:v>
                </c:pt>
                <c:pt idx="29">
                  <c:v>1.1900000000000062</c:v>
                </c:pt>
                <c:pt idx="30">
                  <c:v>1.2</c:v>
                </c:pt>
                <c:pt idx="31">
                  <c:v>1.21</c:v>
                </c:pt>
                <c:pt idx="32">
                  <c:v>1.22</c:v>
                </c:pt>
                <c:pt idx="33">
                  <c:v>1.23</c:v>
                </c:pt>
                <c:pt idx="34">
                  <c:v>1.24</c:v>
                </c:pt>
                <c:pt idx="35">
                  <c:v>1.25</c:v>
                </c:pt>
                <c:pt idx="36">
                  <c:v>1.26</c:v>
                </c:pt>
                <c:pt idx="37">
                  <c:v>1.27</c:v>
                </c:pt>
                <c:pt idx="38">
                  <c:v>1.28</c:v>
                </c:pt>
                <c:pt idx="39">
                  <c:v>1.29</c:v>
                </c:pt>
                <c:pt idx="40">
                  <c:v>1.3</c:v>
                </c:pt>
                <c:pt idx="41">
                  <c:v>1.31</c:v>
                </c:pt>
                <c:pt idx="42">
                  <c:v>1.32</c:v>
                </c:pt>
                <c:pt idx="43">
                  <c:v>1.33</c:v>
                </c:pt>
                <c:pt idx="44">
                  <c:v>1.34</c:v>
                </c:pt>
                <c:pt idx="45">
                  <c:v>1.35</c:v>
                </c:pt>
                <c:pt idx="46">
                  <c:v>1.36</c:v>
                </c:pt>
                <c:pt idx="47">
                  <c:v>1.37</c:v>
                </c:pt>
                <c:pt idx="48">
                  <c:v>1.3800000000000001</c:v>
                </c:pt>
                <c:pt idx="49">
                  <c:v>1.3900000000000001</c:v>
                </c:pt>
                <c:pt idx="50">
                  <c:v>1.4</c:v>
                </c:pt>
              </c:numCache>
            </c:numRef>
          </c:xVal>
          <c:yVal>
            <c:numRef>
              <c:f>'[Лист в 2010_06_30_Asonov_МПУ_Моделирование деформирования и разрушения хрупких материалов методом динамики частиц (работа бакалавра)_для выцепления рисунков.pptx]Sheet1'!$B$1:$B$51</c:f>
              <c:numCache>
                <c:formatCode>0.00</c:formatCode>
                <c:ptCount val="51"/>
                <c:pt idx="0">
                  <c:v>22.1204</c:v>
                </c:pt>
                <c:pt idx="1">
                  <c:v>17.670890000000107</c:v>
                </c:pt>
                <c:pt idx="2">
                  <c:v>13.965110000000006</c:v>
                </c:pt>
                <c:pt idx="3">
                  <c:v>10.88152</c:v>
                </c:pt>
                <c:pt idx="4">
                  <c:v>8.3188500000000012</c:v>
                </c:pt>
                <c:pt idx="5">
                  <c:v>6.1925499999999865</c:v>
                </c:pt>
                <c:pt idx="6">
                  <c:v>4.4320000000000004</c:v>
                </c:pt>
                <c:pt idx="7">
                  <c:v>2.9780899999999977</c:v>
                </c:pt>
                <c:pt idx="8">
                  <c:v>1.7813399999999944</c:v>
                </c:pt>
                <c:pt idx="9">
                  <c:v>0.80025000000000002</c:v>
                </c:pt>
                <c:pt idx="10">
                  <c:v>0</c:v>
                </c:pt>
                <c:pt idx="11">
                  <c:v>-0.64867000000000519</c:v>
                </c:pt>
                <c:pt idx="12">
                  <c:v>-1.1703300000000001</c:v>
                </c:pt>
                <c:pt idx="13">
                  <c:v>-1.58568</c:v>
                </c:pt>
                <c:pt idx="14">
                  <c:v>-1.91212</c:v>
                </c:pt>
                <c:pt idx="15">
                  <c:v>-2.1643200000000156</c:v>
                </c:pt>
                <c:pt idx="16">
                  <c:v>-2.3546199999999864</c:v>
                </c:pt>
                <c:pt idx="17">
                  <c:v>-2.49342</c:v>
                </c:pt>
                <c:pt idx="18">
                  <c:v>-2.5895100000000002</c:v>
                </c:pt>
                <c:pt idx="19">
                  <c:v>-2.6502699999999977</c:v>
                </c:pt>
                <c:pt idx="20">
                  <c:v>-2.6819199999999999</c:v>
                </c:pt>
                <c:pt idx="21">
                  <c:v>-2.6897300000000124</c:v>
                </c:pt>
                <c:pt idx="22">
                  <c:v>-2.6781000000000001</c:v>
                </c:pt>
                <c:pt idx="23">
                  <c:v>-2.6507499999999977</c:v>
                </c:pt>
                <c:pt idx="24">
                  <c:v>-2.6108199999999977</c:v>
                </c:pt>
                <c:pt idx="25">
                  <c:v>-2.5609099999999998</c:v>
                </c:pt>
                <c:pt idx="26">
                  <c:v>-2.5032399999999999</c:v>
                </c:pt>
                <c:pt idx="27">
                  <c:v>-2.4396399999999967</c:v>
                </c:pt>
                <c:pt idx="28">
                  <c:v>-2.3716499999999749</c:v>
                </c:pt>
                <c:pt idx="29">
                  <c:v>-2.3005499999999977</c:v>
                </c:pt>
                <c:pt idx="30">
                  <c:v>-2.2274099999999999</c:v>
                </c:pt>
                <c:pt idx="31">
                  <c:v>-2.1531099999999999</c:v>
                </c:pt>
                <c:pt idx="32">
                  <c:v>-2.0783700000000001</c:v>
                </c:pt>
                <c:pt idx="33">
                  <c:v>-2.0037699999999998</c:v>
                </c:pt>
                <c:pt idx="34">
                  <c:v>-1.9298099999999978</c:v>
                </c:pt>
                <c:pt idx="35">
                  <c:v>-1.8568800000000001</c:v>
                </c:pt>
                <c:pt idx="36">
                  <c:v>-1.7852699999999944</c:v>
                </c:pt>
                <c:pt idx="37">
                  <c:v>-1.715229999999992</c:v>
                </c:pt>
                <c:pt idx="38">
                  <c:v>-1.6469499999999999</c:v>
                </c:pt>
                <c:pt idx="39">
                  <c:v>-1.58057</c:v>
                </c:pt>
                <c:pt idx="40">
                  <c:v>-1.5161899999999999</c:v>
                </c:pt>
                <c:pt idx="41">
                  <c:v>-1.4538799999999923</c:v>
                </c:pt>
                <c:pt idx="42">
                  <c:v>-1.39368</c:v>
                </c:pt>
                <c:pt idx="43">
                  <c:v>-1.335599999999993</c:v>
                </c:pt>
                <c:pt idx="44">
                  <c:v>-1.2796599999999998</c:v>
                </c:pt>
                <c:pt idx="45">
                  <c:v>-1.2258299999999891</c:v>
                </c:pt>
                <c:pt idx="46">
                  <c:v>-1.1740900000000001</c:v>
                </c:pt>
                <c:pt idx="47">
                  <c:v>-1.1244000000000001</c:v>
                </c:pt>
                <c:pt idx="48">
                  <c:v>-1.0767199999999999</c:v>
                </c:pt>
                <c:pt idx="49">
                  <c:v>-1.030999999999993</c:v>
                </c:pt>
                <c:pt idx="50">
                  <c:v>-0.98719000000000001</c:v>
                </c:pt>
              </c:numCache>
            </c:numRef>
          </c:yVal>
          <c:smooth val="1"/>
        </c:ser>
        <c:ser>
          <c:idx val="1"/>
          <c:order val="1"/>
          <c:tx>
            <c:v>LJ smooth</c:v>
          </c:tx>
          <c:spPr>
            <a:ln w="12700">
              <a:solidFill>
                <a:srgbClr val="FF00FF"/>
              </a:solidFill>
              <a:prstDash val="solid"/>
            </a:ln>
          </c:spPr>
          <c:marker>
            <c:symbol val="square"/>
            <c:size val="5"/>
            <c:spPr>
              <a:solidFill>
                <a:srgbClr val="FF00FF"/>
              </a:solidFill>
              <a:ln>
                <a:solidFill>
                  <a:srgbClr val="FF00FF"/>
                </a:solidFill>
                <a:prstDash val="solid"/>
              </a:ln>
            </c:spPr>
          </c:marker>
          <c:xVal>
            <c:numRef>
              <c:f>'[Лист в 2010_06_30_Asonov_МПУ_Моделирование деформирования и разрушения хрупких материалов методом динамики частиц (работа бакалавра)_для выцепления рисунков.pptx]Sheet1'!$A$1:$A$51</c:f>
              <c:numCache>
                <c:formatCode>0.00</c:formatCode>
                <c:ptCount val="51"/>
                <c:pt idx="0">
                  <c:v>0.9</c:v>
                </c:pt>
                <c:pt idx="1">
                  <c:v>0.91</c:v>
                </c:pt>
                <c:pt idx="2">
                  <c:v>0.92</c:v>
                </c:pt>
                <c:pt idx="3">
                  <c:v>0.93</c:v>
                </c:pt>
                <c:pt idx="4">
                  <c:v>0.94000000000000061</c:v>
                </c:pt>
                <c:pt idx="5">
                  <c:v>0.95000000000000062</c:v>
                </c:pt>
                <c:pt idx="6">
                  <c:v>0.96000000000000063</c:v>
                </c:pt>
                <c:pt idx="7">
                  <c:v>0.97000000000000064</c:v>
                </c:pt>
                <c:pt idx="8">
                  <c:v>0.98</c:v>
                </c:pt>
                <c:pt idx="9">
                  <c:v>0.99</c:v>
                </c:pt>
                <c:pt idx="10">
                  <c:v>1</c:v>
                </c:pt>
                <c:pt idx="11">
                  <c:v>1.01</c:v>
                </c:pt>
                <c:pt idx="12">
                  <c:v>1.02</c:v>
                </c:pt>
                <c:pt idx="13">
                  <c:v>1.03</c:v>
                </c:pt>
                <c:pt idx="14">
                  <c:v>1.04</c:v>
                </c:pt>
                <c:pt idx="15">
                  <c:v>1.05</c:v>
                </c:pt>
                <c:pt idx="16">
                  <c:v>1.06</c:v>
                </c:pt>
                <c:pt idx="17">
                  <c:v>1.07</c:v>
                </c:pt>
                <c:pt idx="18">
                  <c:v>1.08</c:v>
                </c:pt>
                <c:pt idx="19">
                  <c:v>1.0900000000000001</c:v>
                </c:pt>
                <c:pt idx="20">
                  <c:v>1.1000000000000001</c:v>
                </c:pt>
                <c:pt idx="21">
                  <c:v>1.1100000000000001</c:v>
                </c:pt>
                <c:pt idx="22">
                  <c:v>1.1200000000000001</c:v>
                </c:pt>
                <c:pt idx="23">
                  <c:v>1.129999999999993</c:v>
                </c:pt>
                <c:pt idx="24">
                  <c:v>1.139999999999993</c:v>
                </c:pt>
                <c:pt idx="25">
                  <c:v>1.149999999999993</c:v>
                </c:pt>
                <c:pt idx="26">
                  <c:v>1.159999999999993</c:v>
                </c:pt>
                <c:pt idx="27">
                  <c:v>1.1700000000000021</c:v>
                </c:pt>
                <c:pt idx="28">
                  <c:v>1.1800000000000062</c:v>
                </c:pt>
                <c:pt idx="29">
                  <c:v>1.1900000000000062</c:v>
                </c:pt>
                <c:pt idx="30">
                  <c:v>1.2</c:v>
                </c:pt>
                <c:pt idx="31">
                  <c:v>1.21</c:v>
                </c:pt>
                <c:pt idx="32">
                  <c:v>1.22</c:v>
                </c:pt>
                <c:pt idx="33">
                  <c:v>1.23</c:v>
                </c:pt>
                <c:pt idx="34">
                  <c:v>1.24</c:v>
                </c:pt>
                <c:pt idx="35">
                  <c:v>1.25</c:v>
                </c:pt>
                <c:pt idx="36">
                  <c:v>1.26</c:v>
                </c:pt>
                <c:pt idx="37">
                  <c:v>1.27</c:v>
                </c:pt>
                <c:pt idx="38">
                  <c:v>1.28</c:v>
                </c:pt>
                <c:pt idx="39">
                  <c:v>1.29</c:v>
                </c:pt>
                <c:pt idx="40">
                  <c:v>1.3</c:v>
                </c:pt>
                <c:pt idx="41">
                  <c:v>1.31</c:v>
                </c:pt>
                <c:pt idx="42">
                  <c:v>1.32</c:v>
                </c:pt>
                <c:pt idx="43">
                  <c:v>1.33</c:v>
                </c:pt>
                <c:pt idx="44">
                  <c:v>1.34</c:v>
                </c:pt>
                <c:pt idx="45">
                  <c:v>1.35</c:v>
                </c:pt>
                <c:pt idx="46">
                  <c:v>1.36</c:v>
                </c:pt>
                <c:pt idx="47">
                  <c:v>1.37</c:v>
                </c:pt>
                <c:pt idx="48">
                  <c:v>1.3800000000000001</c:v>
                </c:pt>
                <c:pt idx="49">
                  <c:v>1.3900000000000001</c:v>
                </c:pt>
                <c:pt idx="50">
                  <c:v>1.4</c:v>
                </c:pt>
              </c:numCache>
            </c:numRef>
          </c:xVal>
          <c:yVal>
            <c:numRef>
              <c:f>'[Лист в 2010_06_30_Asonov_МПУ_Моделирование деформирования и разрушения хрупких материалов методом динамики частиц (работа бакалавра)_для выцепления рисунков.pptx]Sheet1'!$C$1:$C$51</c:f>
              <c:numCache>
                <c:formatCode>0.00</c:formatCode>
                <c:ptCount val="51"/>
                <c:pt idx="0">
                  <c:v>22.1204</c:v>
                </c:pt>
                <c:pt idx="1">
                  <c:v>17.670890000000107</c:v>
                </c:pt>
                <c:pt idx="2">
                  <c:v>13.965110000000006</c:v>
                </c:pt>
                <c:pt idx="3">
                  <c:v>10.88152</c:v>
                </c:pt>
                <c:pt idx="4">
                  <c:v>8.3188500000000012</c:v>
                </c:pt>
                <c:pt idx="5">
                  <c:v>6.1925499999999865</c:v>
                </c:pt>
                <c:pt idx="6">
                  <c:v>4.4320000000000004</c:v>
                </c:pt>
                <c:pt idx="7">
                  <c:v>2.9780899999999977</c:v>
                </c:pt>
                <c:pt idx="8">
                  <c:v>1.7813399999999944</c:v>
                </c:pt>
                <c:pt idx="9">
                  <c:v>0.80025000000000002</c:v>
                </c:pt>
                <c:pt idx="10">
                  <c:v>0</c:v>
                </c:pt>
                <c:pt idx="11">
                  <c:v>-0.64867000000000519</c:v>
                </c:pt>
                <c:pt idx="12">
                  <c:v>-1.1703300000000001</c:v>
                </c:pt>
                <c:pt idx="13">
                  <c:v>-1.58568</c:v>
                </c:pt>
                <c:pt idx="14">
                  <c:v>-1.91212</c:v>
                </c:pt>
                <c:pt idx="15">
                  <c:v>-2.1643200000000156</c:v>
                </c:pt>
                <c:pt idx="16">
                  <c:v>-2.3546199999999864</c:v>
                </c:pt>
                <c:pt idx="17">
                  <c:v>-2.49342</c:v>
                </c:pt>
                <c:pt idx="18">
                  <c:v>-2.5895100000000002</c:v>
                </c:pt>
                <c:pt idx="19">
                  <c:v>-2.6502699999999977</c:v>
                </c:pt>
                <c:pt idx="20">
                  <c:v>-2.6819199999999999</c:v>
                </c:pt>
                <c:pt idx="21">
                  <c:v>-2.6896399999999998</c:v>
                </c:pt>
                <c:pt idx="22">
                  <c:v>-2.6717200000000001</c:v>
                </c:pt>
                <c:pt idx="23">
                  <c:v>-2.6282000000000001</c:v>
                </c:pt>
                <c:pt idx="24">
                  <c:v>-2.5625599999999977</c:v>
                </c:pt>
                <c:pt idx="25">
                  <c:v>-2.4780799999999967</c:v>
                </c:pt>
                <c:pt idx="26">
                  <c:v>-2.3777999999999997</c:v>
                </c:pt>
                <c:pt idx="27">
                  <c:v>-2.2645499999999998</c:v>
                </c:pt>
                <c:pt idx="28">
                  <c:v>-2.1409500000000001</c:v>
                </c:pt>
                <c:pt idx="29">
                  <c:v>-2.0093999999999999</c:v>
                </c:pt>
                <c:pt idx="30">
                  <c:v>-1.8721300000000001</c:v>
                </c:pt>
                <c:pt idx="31">
                  <c:v>-1.7311399999999943</c:v>
                </c:pt>
                <c:pt idx="32">
                  <c:v>-1.5883</c:v>
                </c:pt>
                <c:pt idx="33">
                  <c:v>-1.4452899999999937</c:v>
                </c:pt>
                <c:pt idx="34">
                  <c:v>-1.3036199999999998</c:v>
                </c:pt>
                <c:pt idx="35">
                  <c:v>-1.16469</c:v>
                </c:pt>
                <c:pt idx="36">
                  <c:v>-1.0297399999999926</c:v>
                </c:pt>
                <c:pt idx="37">
                  <c:v>-0.8998699999999995</c:v>
                </c:pt>
                <c:pt idx="38">
                  <c:v>-0.77608999999999961</c:v>
                </c:pt>
                <c:pt idx="39">
                  <c:v>-0.65927000000000369</c:v>
                </c:pt>
                <c:pt idx="40">
                  <c:v>-0.55020999999999998</c:v>
                </c:pt>
                <c:pt idx="41">
                  <c:v>-0.44959000000000027</c:v>
                </c:pt>
                <c:pt idx="42">
                  <c:v>-0.35802000000000173</c:v>
                </c:pt>
                <c:pt idx="43">
                  <c:v>-0.27602000000000032</c:v>
                </c:pt>
                <c:pt idx="44">
                  <c:v>-0.20402999999999999</c:v>
                </c:pt>
                <c:pt idx="45">
                  <c:v>-0.14245000000000024</c:v>
                </c:pt>
                <c:pt idx="46">
                  <c:v>-9.1590000000000255E-2</c:v>
                </c:pt>
                <c:pt idx="47">
                  <c:v>-5.1729999999999998E-2</c:v>
                </c:pt>
                <c:pt idx="48">
                  <c:v>-2.3070000000000038E-2</c:v>
                </c:pt>
                <c:pt idx="49">
                  <c:v>-5.7800000000000282E-3</c:v>
                </c:pt>
                <c:pt idx="50">
                  <c:v>0</c:v>
                </c:pt>
              </c:numCache>
            </c:numRef>
          </c:yVal>
          <c:smooth val="1"/>
        </c:ser>
        <c:ser>
          <c:idx val="2"/>
          <c:order val="2"/>
          <c:tx>
            <c:v>LJ semi-brittle</c:v>
          </c:tx>
          <c:spPr>
            <a:ln w="12700">
              <a:solidFill>
                <a:srgbClr val="FF0000"/>
              </a:solidFill>
              <a:prstDash val="solid"/>
            </a:ln>
          </c:spPr>
          <c:marker>
            <c:symbol val="triangle"/>
            <c:size val="5"/>
            <c:spPr>
              <a:solidFill>
                <a:srgbClr val="FF0000"/>
              </a:solidFill>
              <a:ln>
                <a:solidFill>
                  <a:srgbClr val="FF0000"/>
                </a:solidFill>
                <a:prstDash val="solid"/>
              </a:ln>
            </c:spPr>
          </c:marker>
          <c:xVal>
            <c:numRef>
              <c:f>'[Лист в 2010_06_30_Asonov_МПУ_Моделирование деформирования и разрушения хрупких материалов методом динамики частиц (работа бакалавра)_для выцепления рисунков.pptx]Sheet1'!$A$1:$A$51</c:f>
              <c:numCache>
                <c:formatCode>0.00</c:formatCode>
                <c:ptCount val="51"/>
                <c:pt idx="0">
                  <c:v>0.9</c:v>
                </c:pt>
                <c:pt idx="1">
                  <c:v>0.91</c:v>
                </c:pt>
                <c:pt idx="2">
                  <c:v>0.92</c:v>
                </c:pt>
                <c:pt idx="3">
                  <c:v>0.93</c:v>
                </c:pt>
                <c:pt idx="4">
                  <c:v>0.94000000000000061</c:v>
                </c:pt>
                <c:pt idx="5">
                  <c:v>0.95000000000000062</c:v>
                </c:pt>
                <c:pt idx="6">
                  <c:v>0.96000000000000063</c:v>
                </c:pt>
                <c:pt idx="7">
                  <c:v>0.97000000000000064</c:v>
                </c:pt>
                <c:pt idx="8">
                  <c:v>0.98</c:v>
                </c:pt>
                <c:pt idx="9">
                  <c:v>0.99</c:v>
                </c:pt>
                <c:pt idx="10">
                  <c:v>1</c:v>
                </c:pt>
                <c:pt idx="11">
                  <c:v>1.01</c:v>
                </c:pt>
                <c:pt idx="12">
                  <c:v>1.02</c:v>
                </c:pt>
                <c:pt idx="13">
                  <c:v>1.03</c:v>
                </c:pt>
                <c:pt idx="14">
                  <c:v>1.04</c:v>
                </c:pt>
                <c:pt idx="15">
                  <c:v>1.05</c:v>
                </c:pt>
                <c:pt idx="16">
                  <c:v>1.06</c:v>
                </c:pt>
                <c:pt idx="17">
                  <c:v>1.07</c:v>
                </c:pt>
                <c:pt idx="18">
                  <c:v>1.08</c:v>
                </c:pt>
                <c:pt idx="19">
                  <c:v>1.0900000000000001</c:v>
                </c:pt>
                <c:pt idx="20">
                  <c:v>1.1000000000000001</c:v>
                </c:pt>
                <c:pt idx="21">
                  <c:v>1.1100000000000001</c:v>
                </c:pt>
                <c:pt idx="22">
                  <c:v>1.1200000000000001</c:v>
                </c:pt>
                <c:pt idx="23">
                  <c:v>1.129999999999993</c:v>
                </c:pt>
                <c:pt idx="24">
                  <c:v>1.139999999999993</c:v>
                </c:pt>
                <c:pt idx="25">
                  <c:v>1.149999999999993</c:v>
                </c:pt>
                <c:pt idx="26">
                  <c:v>1.159999999999993</c:v>
                </c:pt>
                <c:pt idx="27">
                  <c:v>1.1700000000000021</c:v>
                </c:pt>
                <c:pt idx="28">
                  <c:v>1.1800000000000062</c:v>
                </c:pt>
                <c:pt idx="29">
                  <c:v>1.1900000000000062</c:v>
                </c:pt>
                <c:pt idx="30">
                  <c:v>1.2</c:v>
                </c:pt>
                <c:pt idx="31">
                  <c:v>1.21</c:v>
                </c:pt>
                <c:pt idx="32">
                  <c:v>1.22</c:v>
                </c:pt>
                <c:pt idx="33">
                  <c:v>1.23</c:v>
                </c:pt>
                <c:pt idx="34">
                  <c:v>1.24</c:v>
                </c:pt>
                <c:pt idx="35">
                  <c:v>1.25</c:v>
                </c:pt>
                <c:pt idx="36">
                  <c:v>1.26</c:v>
                </c:pt>
                <c:pt idx="37">
                  <c:v>1.27</c:v>
                </c:pt>
                <c:pt idx="38">
                  <c:v>1.28</c:v>
                </c:pt>
                <c:pt idx="39">
                  <c:v>1.29</c:v>
                </c:pt>
                <c:pt idx="40">
                  <c:v>1.3</c:v>
                </c:pt>
                <c:pt idx="41">
                  <c:v>1.31</c:v>
                </c:pt>
                <c:pt idx="42">
                  <c:v>1.32</c:v>
                </c:pt>
                <c:pt idx="43">
                  <c:v>1.33</c:v>
                </c:pt>
                <c:pt idx="44">
                  <c:v>1.34</c:v>
                </c:pt>
                <c:pt idx="45">
                  <c:v>1.35</c:v>
                </c:pt>
                <c:pt idx="46">
                  <c:v>1.36</c:v>
                </c:pt>
                <c:pt idx="47">
                  <c:v>1.37</c:v>
                </c:pt>
                <c:pt idx="48">
                  <c:v>1.3800000000000001</c:v>
                </c:pt>
                <c:pt idx="49">
                  <c:v>1.3900000000000001</c:v>
                </c:pt>
                <c:pt idx="50">
                  <c:v>1.4</c:v>
                </c:pt>
              </c:numCache>
            </c:numRef>
          </c:xVal>
          <c:yVal>
            <c:numRef>
              <c:f>'[Лист в 2010_06_30_Asonov_МПУ_Моделирование деформирования и разрушения хрупких материалов методом динамики частиц (работа бакалавра)_для выцепления рисунков.pptx]Sheet1'!$E$1:$E$51</c:f>
              <c:numCache>
                <c:formatCode>0.00</c:formatCode>
                <c:ptCount val="51"/>
                <c:pt idx="0">
                  <c:v>22.1204</c:v>
                </c:pt>
                <c:pt idx="1">
                  <c:v>17.670890000000107</c:v>
                </c:pt>
                <c:pt idx="2">
                  <c:v>13.965110000000006</c:v>
                </c:pt>
                <c:pt idx="3">
                  <c:v>10.88152</c:v>
                </c:pt>
                <c:pt idx="4">
                  <c:v>8.3188500000000012</c:v>
                </c:pt>
                <c:pt idx="5">
                  <c:v>6.1925499999999865</c:v>
                </c:pt>
                <c:pt idx="6">
                  <c:v>4.4320000000000004</c:v>
                </c:pt>
                <c:pt idx="7">
                  <c:v>2.9780899999999977</c:v>
                </c:pt>
                <c:pt idx="8">
                  <c:v>1.7813399999999944</c:v>
                </c:pt>
                <c:pt idx="9">
                  <c:v>0.80025000000000002</c:v>
                </c:pt>
                <c:pt idx="10">
                  <c:v>0</c:v>
                </c:pt>
                <c:pt idx="11">
                  <c:v>-0.64867000000000519</c:v>
                </c:pt>
                <c:pt idx="12">
                  <c:v>-1.1703300000000001</c:v>
                </c:pt>
                <c:pt idx="13">
                  <c:v>-1.58568</c:v>
                </c:pt>
                <c:pt idx="14">
                  <c:v>-1.91212</c:v>
                </c:pt>
                <c:pt idx="15">
                  <c:v>-2.1643200000000156</c:v>
                </c:pt>
                <c:pt idx="16">
                  <c:v>-2.3546199999999864</c:v>
                </c:pt>
                <c:pt idx="17">
                  <c:v>-2.49342</c:v>
                </c:pt>
                <c:pt idx="18">
                  <c:v>-2.5895100000000002</c:v>
                </c:pt>
                <c:pt idx="19">
                  <c:v>-2.6502699999999977</c:v>
                </c:pt>
                <c:pt idx="20">
                  <c:v>-2.6819199999999999</c:v>
                </c:pt>
                <c:pt idx="21">
                  <c:v>-2.6894879999999999</c:v>
                </c:pt>
                <c:pt idx="22">
                  <c:v>-2.6603800000000128</c:v>
                </c:pt>
                <c:pt idx="23">
                  <c:v>-2.5881400000000001</c:v>
                </c:pt>
                <c:pt idx="24">
                  <c:v>-2.4770719999999997</c:v>
                </c:pt>
                <c:pt idx="25">
                  <c:v>-2.3318639999999777</c:v>
                </c:pt>
                <c:pt idx="26">
                  <c:v>-2.157416</c:v>
                </c:pt>
                <c:pt idx="27">
                  <c:v>-1.9587380000000001</c:v>
                </c:pt>
                <c:pt idx="28">
                  <c:v>-1.7408580000000011</c:v>
                </c:pt>
                <c:pt idx="29">
                  <c:v>-1.50874</c:v>
                </c:pt>
                <c:pt idx="30">
                  <c:v>-1.267242</c:v>
                </c:pt>
                <c:pt idx="31">
                  <c:v>-1.0210359999999998</c:v>
                </c:pt>
                <c:pt idx="32">
                  <c:v>-0.77463600000000243</c:v>
                </c:pt>
                <c:pt idx="33">
                  <c:v>-0.5323059999999995</c:v>
                </c:pt>
                <c:pt idx="34">
                  <c:v>-0.29808000000000173</c:v>
                </c:pt>
                <c:pt idx="35">
                  <c:v>-7.5758000000000061E-2</c:v>
                </c:pt>
                <c:pt idx="36">
                  <c:v>0.1311199999999999</c:v>
                </c:pt>
                <c:pt idx="37">
                  <c:v>0.31929000000000007</c:v>
                </c:pt>
                <c:pt idx="38">
                  <c:v>0.48571000000000031</c:v>
                </c:pt>
                <c:pt idx="39">
                  <c:v>0.62761000000000333</c:v>
                </c:pt>
                <c:pt idx="40">
                  <c:v>0.74245000000000005</c:v>
                </c:pt>
                <c:pt idx="41">
                  <c:v>0.8279339999999995</c:v>
                </c:pt>
                <c:pt idx="42">
                  <c:v>0.88198000000000054</c:v>
                </c:pt>
                <c:pt idx="43">
                  <c:v>0.90273199999999998</c:v>
                </c:pt>
                <c:pt idx="44">
                  <c:v>0.8885460000000005</c:v>
                </c:pt>
                <c:pt idx="45">
                  <c:v>0.83795000000000064</c:v>
                </c:pt>
                <c:pt idx="46">
                  <c:v>0.74967000000000483</c:v>
                </c:pt>
                <c:pt idx="47">
                  <c:v>0.62260200000000065</c:v>
                </c:pt>
                <c:pt idx="48">
                  <c:v>0.45580600000000032</c:v>
                </c:pt>
                <c:pt idx="49">
                  <c:v>0.24849200000000132</c:v>
                </c:pt>
                <c:pt idx="50">
                  <c:v>0</c:v>
                </c:pt>
              </c:numCache>
            </c:numRef>
          </c:yVal>
          <c:smooth val="1"/>
        </c:ser>
        <c:ser>
          <c:idx val="3"/>
          <c:order val="3"/>
          <c:tx>
            <c:v>LJ brittle</c:v>
          </c:tx>
          <c:spPr>
            <a:ln w="12700">
              <a:solidFill>
                <a:srgbClr val="FFFF00"/>
              </a:solidFill>
              <a:prstDash val="solid"/>
            </a:ln>
          </c:spPr>
          <c:marker>
            <c:symbol val="x"/>
            <c:size val="4"/>
            <c:spPr>
              <a:solidFill>
                <a:srgbClr val="FFFF00"/>
              </a:solidFill>
              <a:ln>
                <a:solidFill>
                  <a:srgbClr val="FFFF00"/>
                </a:solidFill>
                <a:prstDash val="solid"/>
              </a:ln>
            </c:spPr>
          </c:marker>
          <c:xVal>
            <c:numRef>
              <c:f>'[Лист в 2010_06_30_Asonov_МПУ_Моделирование деформирования и разрушения хрупких материалов методом динамики частиц (работа бакалавра)_для выцепления рисунков.pptx]Sheet1'!$A$1:$A$51</c:f>
              <c:numCache>
                <c:formatCode>0.00</c:formatCode>
                <c:ptCount val="51"/>
                <c:pt idx="0">
                  <c:v>0.9</c:v>
                </c:pt>
                <c:pt idx="1">
                  <c:v>0.91</c:v>
                </c:pt>
                <c:pt idx="2">
                  <c:v>0.92</c:v>
                </c:pt>
                <c:pt idx="3">
                  <c:v>0.93</c:v>
                </c:pt>
                <c:pt idx="4">
                  <c:v>0.94000000000000061</c:v>
                </c:pt>
                <c:pt idx="5">
                  <c:v>0.95000000000000062</c:v>
                </c:pt>
                <c:pt idx="6">
                  <c:v>0.96000000000000063</c:v>
                </c:pt>
                <c:pt idx="7">
                  <c:v>0.97000000000000064</c:v>
                </c:pt>
                <c:pt idx="8">
                  <c:v>0.98</c:v>
                </c:pt>
                <c:pt idx="9">
                  <c:v>0.99</c:v>
                </c:pt>
                <c:pt idx="10">
                  <c:v>1</c:v>
                </c:pt>
                <c:pt idx="11">
                  <c:v>1.01</c:v>
                </c:pt>
                <c:pt idx="12">
                  <c:v>1.02</c:v>
                </c:pt>
                <c:pt idx="13">
                  <c:v>1.03</c:v>
                </c:pt>
                <c:pt idx="14">
                  <c:v>1.04</c:v>
                </c:pt>
                <c:pt idx="15">
                  <c:v>1.05</c:v>
                </c:pt>
                <c:pt idx="16">
                  <c:v>1.06</c:v>
                </c:pt>
                <c:pt idx="17">
                  <c:v>1.07</c:v>
                </c:pt>
                <c:pt idx="18">
                  <c:v>1.08</c:v>
                </c:pt>
                <c:pt idx="19">
                  <c:v>1.0900000000000001</c:v>
                </c:pt>
                <c:pt idx="20">
                  <c:v>1.1000000000000001</c:v>
                </c:pt>
                <c:pt idx="21">
                  <c:v>1.1100000000000001</c:v>
                </c:pt>
                <c:pt idx="22">
                  <c:v>1.1200000000000001</c:v>
                </c:pt>
                <c:pt idx="23">
                  <c:v>1.129999999999993</c:v>
                </c:pt>
                <c:pt idx="24">
                  <c:v>1.139999999999993</c:v>
                </c:pt>
                <c:pt idx="25">
                  <c:v>1.149999999999993</c:v>
                </c:pt>
                <c:pt idx="26">
                  <c:v>1.159999999999993</c:v>
                </c:pt>
                <c:pt idx="27">
                  <c:v>1.1700000000000021</c:v>
                </c:pt>
                <c:pt idx="28">
                  <c:v>1.1800000000000062</c:v>
                </c:pt>
                <c:pt idx="29">
                  <c:v>1.1900000000000062</c:v>
                </c:pt>
                <c:pt idx="30">
                  <c:v>1.2</c:v>
                </c:pt>
                <c:pt idx="31">
                  <c:v>1.21</c:v>
                </c:pt>
                <c:pt idx="32">
                  <c:v>1.22</c:v>
                </c:pt>
                <c:pt idx="33">
                  <c:v>1.23</c:v>
                </c:pt>
                <c:pt idx="34">
                  <c:v>1.24</c:v>
                </c:pt>
                <c:pt idx="35">
                  <c:v>1.25</c:v>
                </c:pt>
                <c:pt idx="36">
                  <c:v>1.26</c:v>
                </c:pt>
                <c:pt idx="37">
                  <c:v>1.27</c:v>
                </c:pt>
                <c:pt idx="38">
                  <c:v>1.28</c:v>
                </c:pt>
                <c:pt idx="39">
                  <c:v>1.29</c:v>
                </c:pt>
                <c:pt idx="40">
                  <c:v>1.3</c:v>
                </c:pt>
                <c:pt idx="41">
                  <c:v>1.31</c:v>
                </c:pt>
                <c:pt idx="42">
                  <c:v>1.32</c:v>
                </c:pt>
                <c:pt idx="43">
                  <c:v>1.33</c:v>
                </c:pt>
                <c:pt idx="44">
                  <c:v>1.34</c:v>
                </c:pt>
                <c:pt idx="45">
                  <c:v>1.35</c:v>
                </c:pt>
                <c:pt idx="46">
                  <c:v>1.36</c:v>
                </c:pt>
                <c:pt idx="47">
                  <c:v>1.37</c:v>
                </c:pt>
                <c:pt idx="48">
                  <c:v>1.3800000000000001</c:v>
                </c:pt>
                <c:pt idx="49">
                  <c:v>1.3900000000000001</c:v>
                </c:pt>
                <c:pt idx="50">
                  <c:v>1.4</c:v>
                </c:pt>
              </c:numCache>
            </c:numRef>
          </c:xVal>
          <c:yVal>
            <c:numRef>
              <c:f>'[Лист в 2010_06_30_Asonov_МПУ_Моделирование деформирования и разрушения хрупких материалов методом динамики частиц (работа бакалавра)_для выцепления рисунков.pptx]Sheet1'!$D$1:$D$51</c:f>
              <c:numCache>
                <c:formatCode>0.00</c:formatCode>
                <c:ptCount val="51"/>
                <c:pt idx="0">
                  <c:v>22.1204</c:v>
                </c:pt>
                <c:pt idx="1">
                  <c:v>17.670890000000107</c:v>
                </c:pt>
                <c:pt idx="2">
                  <c:v>13.965110000000006</c:v>
                </c:pt>
                <c:pt idx="3">
                  <c:v>10.88152</c:v>
                </c:pt>
                <c:pt idx="4">
                  <c:v>8.3188500000000012</c:v>
                </c:pt>
                <c:pt idx="5">
                  <c:v>6.1925499999999865</c:v>
                </c:pt>
                <c:pt idx="6">
                  <c:v>4.4320000000000004</c:v>
                </c:pt>
                <c:pt idx="7">
                  <c:v>2.9780899999999977</c:v>
                </c:pt>
                <c:pt idx="8">
                  <c:v>1.7813399999999944</c:v>
                </c:pt>
                <c:pt idx="9">
                  <c:v>0.80025000000000002</c:v>
                </c:pt>
                <c:pt idx="10">
                  <c:v>0</c:v>
                </c:pt>
                <c:pt idx="11">
                  <c:v>-0.64867000000000519</c:v>
                </c:pt>
                <c:pt idx="12">
                  <c:v>-1.1703300000000001</c:v>
                </c:pt>
                <c:pt idx="13">
                  <c:v>-1.58568</c:v>
                </c:pt>
                <c:pt idx="14">
                  <c:v>-1.91212</c:v>
                </c:pt>
                <c:pt idx="15">
                  <c:v>-2.1643200000000156</c:v>
                </c:pt>
                <c:pt idx="16">
                  <c:v>-2.3546199999999864</c:v>
                </c:pt>
                <c:pt idx="17">
                  <c:v>-2.49342</c:v>
                </c:pt>
                <c:pt idx="18">
                  <c:v>-2.5895100000000002</c:v>
                </c:pt>
                <c:pt idx="19">
                  <c:v>-2.6502699999999977</c:v>
                </c:pt>
                <c:pt idx="20">
                  <c:v>-2.6819199999999999</c:v>
                </c:pt>
                <c:pt idx="21">
                  <c:v>-2.68926</c:v>
                </c:pt>
                <c:pt idx="22">
                  <c:v>-2.6433700000000155</c:v>
                </c:pt>
                <c:pt idx="23">
                  <c:v>-2.5280499999999977</c:v>
                </c:pt>
                <c:pt idx="24">
                  <c:v>-2.3488399999999987</c:v>
                </c:pt>
                <c:pt idx="25">
                  <c:v>-2.1125399999999988</c:v>
                </c:pt>
                <c:pt idx="26">
                  <c:v>-1.82684</c:v>
                </c:pt>
                <c:pt idx="27">
                  <c:v>-1.5000199999999999</c:v>
                </c:pt>
                <c:pt idx="28">
                  <c:v>-1.14072</c:v>
                </c:pt>
                <c:pt idx="29">
                  <c:v>-0.75775000000000403</c:v>
                </c:pt>
                <c:pt idx="30">
                  <c:v>-0.35991000000000173</c:v>
                </c:pt>
                <c:pt idx="31">
                  <c:v>4.4120000000000013E-2</c:v>
                </c:pt>
                <c:pt idx="32">
                  <c:v>0.44586000000000087</c:v>
                </c:pt>
                <c:pt idx="33">
                  <c:v>0.83716999999999997</c:v>
                </c:pt>
                <c:pt idx="34">
                  <c:v>1.210229999999993</c:v>
                </c:pt>
                <c:pt idx="35">
                  <c:v>1.557639999999993</c:v>
                </c:pt>
                <c:pt idx="36">
                  <c:v>1.8724099999999999</c:v>
                </c:pt>
                <c:pt idx="37">
                  <c:v>2.1480299999999999</c:v>
                </c:pt>
                <c:pt idx="38">
                  <c:v>2.3784099999999859</c:v>
                </c:pt>
                <c:pt idx="39">
                  <c:v>2.5579299999999998</c:v>
                </c:pt>
                <c:pt idx="40">
                  <c:v>2.6814399999999998</c:v>
                </c:pt>
                <c:pt idx="41">
                  <c:v>2.7442199999999999</c:v>
                </c:pt>
                <c:pt idx="42">
                  <c:v>2.7419799999999999</c:v>
                </c:pt>
                <c:pt idx="43">
                  <c:v>2.6708599999999967</c:v>
                </c:pt>
                <c:pt idx="44">
                  <c:v>2.5274100000000002</c:v>
                </c:pt>
                <c:pt idx="45">
                  <c:v>2.3085499999999977</c:v>
                </c:pt>
                <c:pt idx="46">
                  <c:v>2.0115599999999967</c:v>
                </c:pt>
                <c:pt idx="47">
                  <c:v>1.6341000000000001</c:v>
                </c:pt>
                <c:pt idx="48">
                  <c:v>1.1741200000000001</c:v>
                </c:pt>
                <c:pt idx="49">
                  <c:v>0.62990000000000346</c:v>
                </c:pt>
                <c:pt idx="50">
                  <c:v>0</c:v>
                </c:pt>
              </c:numCache>
            </c:numRef>
          </c:yVal>
          <c:smooth val="1"/>
        </c:ser>
        <c:axId val="153452928"/>
        <c:axId val="153455232"/>
      </c:scatterChart>
      <c:valAx>
        <c:axId val="153452928"/>
        <c:scaling>
          <c:orientation val="minMax"/>
          <c:max val="1.4"/>
          <c:min val="0.9"/>
        </c:scaling>
        <c:axPos val="b"/>
        <c:title>
          <c:tx>
            <c:rich>
              <a:bodyPr/>
              <a:lstStyle/>
              <a:p>
                <a:pPr>
                  <a:defRPr sz="1050" b="1" i="0" u="none" strike="noStrike" baseline="0">
                    <a:solidFill>
                      <a:srgbClr val="000000"/>
                    </a:solidFill>
                    <a:latin typeface="Arial"/>
                    <a:ea typeface="Arial"/>
                    <a:cs typeface="Arial"/>
                  </a:defRPr>
                </a:pPr>
                <a:r>
                  <a:rPr lang="ru-RU"/>
                  <a:t>Относительное</a:t>
                </a:r>
                <a:r>
                  <a:rPr lang="ru-RU" baseline="0"/>
                  <a:t> расстояние</a:t>
                </a:r>
                <a:r>
                  <a:rPr lang="en-US"/>
                  <a:t>, </a:t>
                </a:r>
                <a:r>
                  <a:rPr lang="en-US" i="1"/>
                  <a:t>r / a</a:t>
                </a:r>
              </a:p>
            </c:rich>
          </c:tx>
          <c:layout>
            <c:manualLayout>
              <c:xMode val="edge"/>
              <c:yMode val="edge"/>
              <c:x val="0.29154104570521222"/>
              <c:y val="0.91379303020648872"/>
            </c:manualLayout>
          </c:layout>
          <c:spPr>
            <a:noFill/>
            <a:ln w="25400">
              <a:noFill/>
            </a:ln>
          </c:spPr>
        </c:title>
        <c:numFmt formatCode="0.00" sourceLinked="1"/>
        <c:tickLblPos val="nextTo"/>
        <c:spPr>
          <a:ln w="25400">
            <a:solidFill>
              <a:srgbClr val="000000"/>
            </a:solidFill>
            <a:prstDash val="solid"/>
          </a:ln>
        </c:spPr>
        <c:txPr>
          <a:bodyPr rot="0" vert="horz"/>
          <a:lstStyle/>
          <a:p>
            <a:pPr>
              <a:defRPr sz="1050" b="0" i="0" u="none" strike="noStrike" baseline="0">
                <a:solidFill>
                  <a:srgbClr val="000000"/>
                </a:solidFill>
                <a:latin typeface="Arial"/>
                <a:ea typeface="Arial"/>
                <a:cs typeface="Arial"/>
              </a:defRPr>
            </a:pPr>
            <a:endParaRPr lang="ru-RU"/>
          </a:p>
        </c:txPr>
        <c:crossAx val="153455232"/>
        <c:crosses val="autoZero"/>
        <c:crossBetween val="midCat"/>
      </c:valAx>
      <c:valAx>
        <c:axId val="153455232"/>
        <c:scaling>
          <c:orientation val="minMax"/>
          <c:max val="6"/>
          <c:min val="-3"/>
        </c:scaling>
        <c:axPos val="l"/>
        <c:majorGridlines>
          <c:spPr>
            <a:ln w="3175">
              <a:solidFill>
                <a:srgbClr val="000000"/>
              </a:solidFill>
              <a:prstDash val="solid"/>
            </a:ln>
          </c:spPr>
        </c:majorGridlines>
        <c:title>
          <c:tx>
            <c:rich>
              <a:bodyPr/>
              <a:lstStyle/>
              <a:p>
                <a:pPr>
                  <a:defRPr sz="1050" b="1" i="0" u="none" strike="noStrike" baseline="0">
                    <a:solidFill>
                      <a:srgbClr val="000000"/>
                    </a:solidFill>
                    <a:latin typeface="Arial"/>
                    <a:ea typeface="Arial"/>
                    <a:cs typeface="Arial"/>
                  </a:defRPr>
                </a:pPr>
                <a:r>
                  <a:rPr lang="ru-RU"/>
                  <a:t>Сила взаимодействия,</a:t>
                </a:r>
                <a:r>
                  <a:rPr lang="ru-RU" baseline="0"/>
                  <a:t> </a:t>
                </a:r>
                <a:r>
                  <a:rPr lang="en-US" i="1" baseline="0"/>
                  <a:t>D/a</a:t>
                </a:r>
                <a:endParaRPr lang="en-US" i="1" baseline="-50000"/>
              </a:p>
            </c:rich>
          </c:tx>
          <c:layout>
            <c:manualLayout>
              <c:xMode val="edge"/>
              <c:yMode val="edge"/>
              <c:x val="1.9661347062889293E-3"/>
              <c:y val="0.25951246674503498"/>
            </c:manualLayout>
          </c:layout>
          <c:spPr>
            <a:noFill/>
            <a:ln w="25400">
              <a:noFill/>
            </a:ln>
          </c:spPr>
        </c:title>
        <c:numFmt formatCode="0.00" sourceLinked="1"/>
        <c:tickLblPos val="nextTo"/>
        <c:spPr>
          <a:ln w="3175">
            <a:solidFill>
              <a:srgbClr val="000000"/>
            </a:solidFill>
            <a:prstDash val="solid"/>
          </a:ln>
        </c:spPr>
        <c:txPr>
          <a:bodyPr rot="0" vert="horz"/>
          <a:lstStyle/>
          <a:p>
            <a:pPr>
              <a:defRPr sz="1050" b="0" i="0" u="none" strike="noStrike" baseline="0">
                <a:solidFill>
                  <a:srgbClr val="000000"/>
                </a:solidFill>
                <a:latin typeface="Arial"/>
                <a:ea typeface="Arial"/>
                <a:cs typeface="Arial"/>
              </a:defRPr>
            </a:pPr>
            <a:endParaRPr lang="ru-RU"/>
          </a:p>
        </c:txPr>
        <c:crossAx val="153452928"/>
        <c:crosses val="autoZero"/>
        <c:crossBetween val="midCat"/>
      </c:valAx>
      <c:spPr>
        <a:solidFill>
          <a:srgbClr val="C0C0C0"/>
        </a:solidFill>
        <a:ln w="12700">
          <a:solidFill>
            <a:srgbClr val="808080"/>
          </a:solidFill>
          <a:prstDash val="solid"/>
        </a:ln>
      </c:spPr>
    </c:plotArea>
    <c:plotVisOnly val="1"/>
    <c:dispBlanksAs val="gap"/>
  </c:chart>
  <c:spPr>
    <a:solidFill>
      <a:srgbClr val="FFFFFF"/>
    </a:solidFill>
    <a:ln w="3175">
      <a:noFill/>
      <a:prstDash val="solid"/>
    </a:ln>
  </c:spPr>
  <c:txPr>
    <a:bodyPr/>
    <a:lstStyle/>
    <a:p>
      <a:pPr>
        <a:defRPr sz="1050" b="0" i="0" u="none" strike="noStrike" baseline="0">
          <a:solidFill>
            <a:srgbClr val="000000"/>
          </a:solidFill>
          <a:latin typeface="Arial"/>
          <a:ea typeface="Arial"/>
          <a:cs typeface="Arial"/>
        </a:defRPr>
      </a:pPr>
      <a:endParaRPr lang="ru-RU"/>
    </a:p>
  </c:txPr>
  <c:externalData r:id="rId1"/>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ru-RU"/>
  <c:chart>
    <c:plotArea>
      <c:layout/>
      <c:scatterChart>
        <c:scatterStyle val="smoothMarker"/>
        <c:ser>
          <c:idx val="1"/>
          <c:order val="1"/>
          <c:xVal>
            <c:numRef>
              <c:f>'определение Fx 3'!$A$147:$A$157</c:f>
              <c:numCache>
                <c:formatCode>0.000</c:formatCode>
                <c:ptCount val="11"/>
                <c:pt idx="0">
                  <c:v>5.0000000000000114E-3</c:v>
                </c:pt>
                <c:pt idx="1">
                  <c:v>6.0000000000000114E-3</c:v>
                </c:pt>
                <c:pt idx="2">
                  <c:v>7.0000000000000114E-3</c:v>
                </c:pt>
                <c:pt idx="3">
                  <c:v>8.0000000000000227E-3</c:v>
                </c:pt>
                <c:pt idx="4">
                  <c:v>9.0000000000000028E-3</c:v>
                </c:pt>
                <c:pt idx="5">
                  <c:v>1.0000000000000005E-2</c:v>
                </c:pt>
                <c:pt idx="6">
                  <c:v>1.0999999999999998E-2</c:v>
                </c:pt>
                <c:pt idx="7">
                  <c:v>1.1999999999999999E-2</c:v>
                </c:pt>
                <c:pt idx="8">
                  <c:v>1.3000000000000001E-2</c:v>
                </c:pt>
                <c:pt idx="9">
                  <c:v>1.4000000000000002E-2</c:v>
                </c:pt>
                <c:pt idx="10">
                  <c:v>1.5000000000000025E-2</c:v>
                </c:pt>
              </c:numCache>
            </c:numRef>
          </c:xVal>
          <c:yVal>
            <c:numRef>
              <c:f>'определение Fx 3'!$AC$147:$AC$157</c:f>
              <c:numCache>
                <c:formatCode>0.000</c:formatCode>
                <c:ptCount val="11"/>
                <c:pt idx="0">
                  <c:v>9.5875465084523763E-3</c:v>
                </c:pt>
                <c:pt idx="1">
                  <c:v>0.12290470178034008</c:v>
                </c:pt>
                <c:pt idx="2">
                  <c:v>0.26266245514938391</c:v>
                </c:pt>
                <c:pt idx="3">
                  <c:v>0.33765341312768704</c:v>
                </c:pt>
                <c:pt idx="4">
                  <c:v>0.43569575435037833</c:v>
                </c:pt>
                <c:pt idx="5">
                  <c:v>0.53834869432402865</c:v>
                </c:pt>
                <c:pt idx="6">
                  <c:v>0.64088157966180648</c:v>
                </c:pt>
                <c:pt idx="7">
                  <c:v>0.74200990109420262</c:v>
                </c:pt>
                <c:pt idx="8">
                  <c:v>0.85684070108817589</c:v>
                </c:pt>
                <c:pt idx="9">
                  <c:v>0.90323169954154203</c:v>
                </c:pt>
                <c:pt idx="10">
                  <c:v>0.9459330227592998</c:v>
                </c:pt>
              </c:numCache>
            </c:numRef>
          </c:yVal>
          <c:smooth val="1"/>
        </c:ser>
        <c:ser>
          <c:idx val="0"/>
          <c:order val="0"/>
          <c:trendline>
            <c:spPr>
              <a:ln w="12700">
                <a:solidFill>
                  <a:schemeClr val="accent2"/>
                </a:solidFill>
              </a:ln>
            </c:spPr>
            <c:trendlineType val="linear"/>
          </c:trendline>
          <c:trendline>
            <c:spPr>
              <a:ln w="19050"/>
            </c:spPr>
            <c:trendlineType val="linear"/>
          </c:trendline>
          <c:xVal>
            <c:numRef>
              <c:f>'определение Fx 3'!$A$147:$A$157</c:f>
              <c:numCache>
                <c:formatCode>0.000</c:formatCode>
                <c:ptCount val="11"/>
                <c:pt idx="0">
                  <c:v>5.0000000000000114E-3</c:v>
                </c:pt>
                <c:pt idx="1">
                  <c:v>6.0000000000000114E-3</c:v>
                </c:pt>
                <c:pt idx="2">
                  <c:v>7.0000000000000114E-3</c:v>
                </c:pt>
                <c:pt idx="3">
                  <c:v>8.0000000000000227E-3</c:v>
                </c:pt>
                <c:pt idx="4">
                  <c:v>9.0000000000000028E-3</c:v>
                </c:pt>
                <c:pt idx="5">
                  <c:v>1.0000000000000005E-2</c:v>
                </c:pt>
                <c:pt idx="6">
                  <c:v>1.0999999999999998E-2</c:v>
                </c:pt>
                <c:pt idx="7">
                  <c:v>1.1999999999999999E-2</c:v>
                </c:pt>
                <c:pt idx="8">
                  <c:v>1.3000000000000001E-2</c:v>
                </c:pt>
                <c:pt idx="9">
                  <c:v>1.4000000000000002E-2</c:v>
                </c:pt>
                <c:pt idx="10">
                  <c:v>1.5000000000000025E-2</c:v>
                </c:pt>
              </c:numCache>
            </c:numRef>
          </c:xVal>
          <c:yVal>
            <c:numRef>
              <c:f>'определение Fx 3'!$AC$147:$AC$157</c:f>
              <c:numCache>
                <c:formatCode>0.000</c:formatCode>
                <c:ptCount val="11"/>
                <c:pt idx="0">
                  <c:v>9.5875465084523763E-3</c:v>
                </c:pt>
                <c:pt idx="1">
                  <c:v>0.12290470178034008</c:v>
                </c:pt>
                <c:pt idx="2">
                  <c:v>0.26266245514938391</c:v>
                </c:pt>
                <c:pt idx="3">
                  <c:v>0.33765341312768704</c:v>
                </c:pt>
                <c:pt idx="4">
                  <c:v>0.43569575435037833</c:v>
                </c:pt>
                <c:pt idx="5">
                  <c:v>0.53834869432402865</c:v>
                </c:pt>
                <c:pt idx="6">
                  <c:v>0.64088157966180648</c:v>
                </c:pt>
                <c:pt idx="7">
                  <c:v>0.74200990109420262</c:v>
                </c:pt>
                <c:pt idx="8">
                  <c:v>0.85684070108817589</c:v>
                </c:pt>
                <c:pt idx="9">
                  <c:v>0.90323169954154203</c:v>
                </c:pt>
                <c:pt idx="10">
                  <c:v>0.9459330227592998</c:v>
                </c:pt>
              </c:numCache>
            </c:numRef>
          </c:yVal>
          <c:smooth val="1"/>
        </c:ser>
        <c:axId val="220143616"/>
        <c:axId val="220145152"/>
      </c:scatterChart>
      <c:valAx>
        <c:axId val="220143616"/>
        <c:scaling>
          <c:orientation val="minMax"/>
          <c:max val="1.0000000000000005E-2"/>
          <c:min val="5.0000000000000114E-3"/>
        </c:scaling>
        <c:axPos val="b"/>
        <c:numFmt formatCode="0.000" sourceLinked="1"/>
        <c:tickLblPos val="nextTo"/>
        <c:crossAx val="220145152"/>
        <c:crosses val="autoZero"/>
        <c:crossBetween val="midCat"/>
      </c:valAx>
      <c:valAx>
        <c:axId val="220145152"/>
        <c:scaling>
          <c:orientation val="minMax"/>
          <c:max val="0.60000000000000064"/>
        </c:scaling>
        <c:axPos val="l"/>
        <c:majorGridlines/>
        <c:numFmt formatCode="0.000" sourceLinked="1"/>
        <c:tickLblPos val="nextTo"/>
        <c:crossAx val="220143616"/>
        <c:crosses val="autoZero"/>
        <c:crossBetween val="midCat"/>
      </c:valAx>
    </c:plotArea>
    <c:plotVisOnly val="1"/>
  </c:chart>
  <c:externalData r:id="rId1"/>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a:pPr>
            <a:r>
              <a:rPr lang="en-US" sz="1600" b="0" i="1" dirty="0"/>
              <a:t>MRR(B/A)/</a:t>
            </a:r>
            <a:r>
              <a:rPr lang="en-US" sz="1600" b="0" i="1" dirty="0" err="1"/>
              <a:t>R</a:t>
            </a:r>
            <a:r>
              <a:rPr lang="en-US" sz="1100" b="0" i="1" dirty="0" err="1"/>
              <a:t>max</a:t>
            </a:r>
            <a:endParaRPr lang="en-US" b="0" i="1" dirty="0"/>
          </a:p>
        </c:rich>
      </c:tx>
      <c:layout/>
    </c:title>
    <c:plotArea>
      <c:layout/>
      <c:scatterChart>
        <c:scatterStyle val="smoothMarker"/>
        <c:ser>
          <c:idx val="0"/>
          <c:order val="0"/>
          <c:tx>
            <c:strRef>
              <c:f>Sheet1!$B$83</c:f>
              <c:strCache>
                <c:ptCount val="1"/>
                <c:pt idx="0">
                  <c:v>A/fo = 0,01 </c:v>
                </c:pt>
              </c:strCache>
            </c:strRef>
          </c:tx>
          <c:xVal>
            <c:numRef>
              <c:f>Sheet1!$A$85:$A$95</c:f>
              <c:numCache>
                <c:formatCode>General</c:formatCode>
                <c:ptCount val="11"/>
                <c:pt idx="0">
                  <c:v>0</c:v>
                </c:pt>
                <c:pt idx="1">
                  <c:v>0.1</c:v>
                </c:pt>
                <c:pt idx="2">
                  <c:v>0.2</c:v>
                </c:pt>
                <c:pt idx="3">
                  <c:v>0.30000000000000032</c:v>
                </c:pt>
                <c:pt idx="4">
                  <c:v>0.4</c:v>
                </c:pt>
                <c:pt idx="5">
                  <c:v>0.5</c:v>
                </c:pt>
                <c:pt idx="6">
                  <c:v>0.60000000000000064</c:v>
                </c:pt>
                <c:pt idx="7">
                  <c:v>0.70000000000000062</c:v>
                </c:pt>
                <c:pt idx="8">
                  <c:v>0.8</c:v>
                </c:pt>
                <c:pt idx="9">
                  <c:v>0.9</c:v>
                </c:pt>
                <c:pt idx="10">
                  <c:v>1</c:v>
                </c:pt>
              </c:numCache>
            </c:numRef>
          </c:xVal>
          <c:yVal>
            <c:numRef>
              <c:f>Sheet1!$B$85:$B$95</c:f>
              <c:numCache>
                <c:formatCode>0.000</c:formatCode>
                <c:ptCount val="11"/>
                <c:pt idx="0">
                  <c:v>0.42709893800000032</c:v>
                </c:pt>
                <c:pt idx="1">
                  <c:v>0.64948550999999999</c:v>
                </c:pt>
                <c:pt idx="2">
                  <c:v>0.71575958399999995</c:v>
                </c:pt>
                <c:pt idx="3">
                  <c:v>0.79528679499999499</c:v>
                </c:pt>
                <c:pt idx="4">
                  <c:v>0.93225475400000002</c:v>
                </c:pt>
                <c:pt idx="5">
                  <c:v>0.84388792300000004</c:v>
                </c:pt>
                <c:pt idx="6">
                  <c:v>1</c:v>
                </c:pt>
                <c:pt idx="7">
                  <c:v>0.65684850300000885</c:v>
                </c:pt>
                <c:pt idx="8">
                  <c:v>0.60088564100000064</c:v>
                </c:pt>
                <c:pt idx="9">
                  <c:v>0.86156191900000001</c:v>
                </c:pt>
                <c:pt idx="10">
                  <c:v>0.69072196600000568</c:v>
                </c:pt>
              </c:numCache>
            </c:numRef>
          </c:yVal>
          <c:smooth val="1"/>
        </c:ser>
        <c:ser>
          <c:idx val="1"/>
          <c:order val="1"/>
          <c:tx>
            <c:strRef>
              <c:f>Sheet1!$C$83</c:f>
              <c:strCache>
                <c:ptCount val="1"/>
                <c:pt idx="0">
                  <c:v>A/fo = 0,015</c:v>
                </c:pt>
              </c:strCache>
            </c:strRef>
          </c:tx>
          <c:xVal>
            <c:numRef>
              <c:f>Sheet1!$A$85:$A$95</c:f>
              <c:numCache>
                <c:formatCode>General</c:formatCode>
                <c:ptCount val="11"/>
                <c:pt idx="0">
                  <c:v>0</c:v>
                </c:pt>
                <c:pt idx="1">
                  <c:v>0.1</c:v>
                </c:pt>
                <c:pt idx="2">
                  <c:v>0.2</c:v>
                </c:pt>
                <c:pt idx="3">
                  <c:v>0.30000000000000032</c:v>
                </c:pt>
                <c:pt idx="4">
                  <c:v>0.4</c:v>
                </c:pt>
                <c:pt idx="5">
                  <c:v>0.5</c:v>
                </c:pt>
                <c:pt idx="6">
                  <c:v>0.60000000000000064</c:v>
                </c:pt>
                <c:pt idx="7">
                  <c:v>0.70000000000000062</c:v>
                </c:pt>
                <c:pt idx="8">
                  <c:v>0.8</c:v>
                </c:pt>
                <c:pt idx="9">
                  <c:v>0.9</c:v>
                </c:pt>
                <c:pt idx="10">
                  <c:v>1</c:v>
                </c:pt>
              </c:numCache>
            </c:numRef>
          </c:xVal>
          <c:yVal>
            <c:numRef>
              <c:f>Sheet1!$C$85:$C$95</c:f>
              <c:numCache>
                <c:formatCode>0.000</c:formatCode>
                <c:ptCount val="11"/>
                <c:pt idx="0">
                  <c:v>0.90869082599999995</c:v>
                </c:pt>
                <c:pt idx="1">
                  <c:v>1.2886581280000111</c:v>
                </c:pt>
                <c:pt idx="2">
                  <c:v>1.6318125630000111</c:v>
                </c:pt>
                <c:pt idx="3">
                  <c:v>1.6745206109999899</c:v>
                </c:pt>
                <c:pt idx="4">
                  <c:v>1.979382612</c:v>
                </c:pt>
                <c:pt idx="5">
                  <c:v>2.2842425149999999</c:v>
                </c:pt>
                <c:pt idx="6">
                  <c:v>2.581738165</c:v>
                </c:pt>
                <c:pt idx="7">
                  <c:v>2.6863046740000001</c:v>
                </c:pt>
                <c:pt idx="8">
                  <c:v>2.5257748840000001</c:v>
                </c:pt>
                <c:pt idx="9">
                  <c:v>2.5007376850000012</c:v>
                </c:pt>
                <c:pt idx="10">
                  <c:v>2.1310769779999998</c:v>
                </c:pt>
              </c:numCache>
            </c:numRef>
          </c:yVal>
          <c:smooth val="1"/>
        </c:ser>
        <c:axId val="223362432"/>
        <c:axId val="223376896"/>
      </c:scatterChart>
      <c:valAx>
        <c:axId val="223362432"/>
        <c:scaling>
          <c:orientation val="minMax"/>
          <c:max val="1"/>
        </c:scaling>
        <c:axPos val="b"/>
        <c:title>
          <c:tx>
            <c:rich>
              <a:bodyPr/>
              <a:lstStyle/>
              <a:p>
                <a:pPr>
                  <a:defRPr/>
                </a:pPr>
                <a:r>
                  <a:rPr lang="en-US" sz="1200" b="0" i="1"/>
                  <a:t>B</a:t>
                </a:r>
                <a:r>
                  <a:rPr lang="en-US" sz="1200" b="0" i="0"/>
                  <a:t>/</a:t>
                </a:r>
                <a:r>
                  <a:rPr lang="en-US" sz="1200" b="0" i="1"/>
                  <a:t>A</a:t>
                </a:r>
                <a:endParaRPr lang="ru-RU" b="0" i="1"/>
              </a:p>
            </c:rich>
          </c:tx>
          <c:layout>
            <c:manualLayout>
              <c:xMode val="edge"/>
              <c:yMode val="edge"/>
              <c:x val="0.41730362520236652"/>
              <c:y val="0.78699658576168263"/>
            </c:manualLayout>
          </c:layout>
        </c:title>
        <c:numFmt formatCode="General" sourceLinked="1"/>
        <c:tickLblPos val="nextTo"/>
        <c:crossAx val="223376896"/>
        <c:crosses val="autoZero"/>
        <c:crossBetween val="midCat"/>
      </c:valAx>
      <c:valAx>
        <c:axId val="223376896"/>
        <c:scaling>
          <c:orientation val="minMax"/>
        </c:scaling>
        <c:axPos val="l"/>
        <c:majorGridlines/>
        <c:numFmt formatCode="0.000" sourceLinked="1"/>
        <c:tickLblPos val="nextTo"/>
        <c:crossAx val="223362432"/>
        <c:crosses val="autoZero"/>
        <c:crossBetween val="midCat"/>
      </c:valAx>
    </c:plotArea>
    <c:legend>
      <c:legendPos val="r"/>
      <c:layout/>
    </c:legend>
    <c:plotVisOnly val="1"/>
  </c:chart>
  <c:externalData r:id="rId1"/>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a:pPr>
            <a:r>
              <a:rPr lang="en-US">
                <a:solidFill>
                  <a:schemeClr val="bg1"/>
                </a:solidFill>
              </a:rPr>
              <a:t>(MRR-LR), %</a:t>
            </a:r>
          </a:p>
        </c:rich>
      </c:tx>
      <c:layout/>
    </c:title>
    <c:plotArea>
      <c:layout/>
      <c:scatterChart>
        <c:scatterStyle val="smoothMarker"/>
        <c:ser>
          <c:idx val="0"/>
          <c:order val="0"/>
          <c:tx>
            <c:strRef>
              <c:f>Summary!$D$30</c:f>
              <c:strCache>
                <c:ptCount val="1"/>
                <c:pt idx="0">
                  <c:v>(MRR-LR), %</c:v>
                </c:pt>
              </c:strCache>
            </c:strRef>
          </c:tx>
          <c:xVal>
            <c:numRef>
              <c:f>Summary!$A$31:$A$40</c:f>
              <c:numCache>
                <c:formatCode>General</c:formatCode>
                <c:ptCount val="10"/>
                <c:pt idx="0">
                  <c:v>1.0000000000000041E-3</c:v>
                </c:pt>
                <c:pt idx="1">
                  <c:v>2.0000000000000052E-3</c:v>
                </c:pt>
                <c:pt idx="2">
                  <c:v>3.0000000000000092E-3</c:v>
                </c:pt>
                <c:pt idx="3">
                  <c:v>4.0000000000000114E-3</c:v>
                </c:pt>
                <c:pt idx="4">
                  <c:v>5.0000000000000114E-3</c:v>
                </c:pt>
                <c:pt idx="5">
                  <c:v>6.0000000000000114E-3</c:v>
                </c:pt>
                <c:pt idx="6">
                  <c:v>7.0000000000000114E-3</c:v>
                </c:pt>
                <c:pt idx="7">
                  <c:v>8.0000000000000227E-3</c:v>
                </c:pt>
                <c:pt idx="8">
                  <c:v>9.0000000000000028E-3</c:v>
                </c:pt>
                <c:pt idx="9">
                  <c:v>1.0000000000000005E-2</c:v>
                </c:pt>
              </c:numCache>
            </c:numRef>
          </c:xVal>
          <c:yVal>
            <c:numRef>
              <c:f>Summary!$D$31:$D$40</c:f>
              <c:numCache>
                <c:formatCode>0.000</c:formatCode>
                <c:ptCount val="10"/>
                <c:pt idx="0">
                  <c:v>8.0632952000000063E-2</c:v>
                </c:pt>
                <c:pt idx="1">
                  <c:v>-6.4368349999999923E-3</c:v>
                </c:pt>
                <c:pt idx="2">
                  <c:v>-5.1363771000000134E-2</c:v>
                </c:pt>
                <c:pt idx="3">
                  <c:v>-4.5177152999999845E-2</c:v>
                </c:pt>
                <c:pt idx="4">
                  <c:v>-3.4248718000000011E-2</c:v>
                </c:pt>
                <c:pt idx="5">
                  <c:v>-7.7892199999997E-4</c:v>
                </c:pt>
                <c:pt idx="6">
                  <c:v>3.6555783999999931E-2</c:v>
                </c:pt>
                <c:pt idx="7">
                  <c:v>1.3855372999999949E-2</c:v>
                </c:pt>
                <c:pt idx="8">
                  <c:v>-1.7947720000000007E-2</c:v>
                </c:pt>
                <c:pt idx="9">
                  <c:v>2.2754003999999942E-2</c:v>
                </c:pt>
              </c:numCache>
            </c:numRef>
          </c:yVal>
          <c:smooth val="1"/>
        </c:ser>
        <c:axId val="225662464"/>
        <c:axId val="225664384"/>
      </c:scatterChart>
      <c:valAx>
        <c:axId val="225662464"/>
        <c:scaling>
          <c:orientation val="minMax"/>
          <c:max val="1.0000000000000005E-2"/>
          <c:min val="1.0000000000000041E-3"/>
        </c:scaling>
        <c:axPos val="b"/>
        <c:majorGridlines/>
        <c:title>
          <c:tx>
            <c:rich>
              <a:bodyPr/>
              <a:lstStyle/>
              <a:p>
                <a:pPr>
                  <a:defRPr sz="1200"/>
                </a:pPr>
                <a:r>
                  <a:rPr lang="en-US" sz="1200" b="0" i="1" baseline="0">
                    <a:latin typeface="+mn-lt"/>
                  </a:rPr>
                  <a:t>F</a:t>
                </a:r>
                <a:r>
                  <a:rPr lang="en-US" sz="1050" b="0" i="1" baseline="0">
                    <a:latin typeface="+mn-lt"/>
                  </a:rPr>
                  <a:t>x</a:t>
                </a:r>
                <a:r>
                  <a:rPr lang="en-US" sz="1200" b="0" i="1" baseline="0">
                    <a:latin typeface="+mn-lt"/>
                  </a:rPr>
                  <a:t>/fo</a:t>
                </a:r>
                <a:endParaRPr lang="ru-RU" sz="1200" b="0" i="1" baseline="0">
                  <a:latin typeface="+mn-lt"/>
                </a:endParaRPr>
              </a:p>
            </c:rich>
          </c:tx>
          <c:layout/>
        </c:title>
        <c:numFmt formatCode="General" sourceLinked="1"/>
        <c:majorTickMark val="none"/>
        <c:tickLblPos val="low"/>
        <c:crossAx val="225664384"/>
        <c:crosses val="autoZero"/>
        <c:crossBetween val="midCat"/>
      </c:valAx>
      <c:valAx>
        <c:axId val="225664384"/>
        <c:scaling>
          <c:orientation val="minMax"/>
        </c:scaling>
        <c:axPos val="l"/>
        <c:majorGridlines/>
        <c:numFmt formatCode="0.000" sourceLinked="1"/>
        <c:majorTickMark val="none"/>
        <c:tickLblPos val="nextTo"/>
        <c:crossAx val="225662464"/>
        <c:crosses val="autoZero"/>
        <c:crossBetween val="midCat"/>
      </c:valAx>
    </c:plotArea>
    <c:plotVisOnly val="1"/>
  </c:chart>
  <c:externalData r:id="rId1"/>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a:pPr>
            <a:r>
              <a:rPr lang="en-US">
                <a:solidFill>
                  <a:schemeClr val="bg1"/>
                </a:solidFill>
              </a:rPr>
              <a:t>(MRR-LR)</a:t>
            </a:r>
          </a:p>
        </c:rich>
      </c:tx>
      <c:layout/>
    </c:title>
    <c:plotArea>
      <c:layout/>
      <c:scatterChart>
        <c:scatterStyle val="smoothMarker"/>
        <c:ser>
          <c:idx val="0"/>
          <c:order val="0"/>
          <c:tx>
            <c:strRef>
              <c:f>Sheet1!$D$53</c:f>
              <c:strCache>
                <c:ptCount val="1"/>
                <c:pt idx="0">
                  <c:v>(MRR-LR), %</c:v>
                </c:pt>
              </c:strCache>
            </c:strRef>
          </c:tx>
          <c:xVal>
            <c:numRef>
              <c:f>Sheet1!$A$54:$A$64</c:f>
              <c:numCache>
                <c:formatCode>General</c:formatCode>
                <c:ptCount val="11"/>
                <c:pt idx="0">
                  <c:v>5.0000000000000114E-3</c:v>
                </c:pt>
                <c:pt idx="1">
                  <c:v>6.0000000000000114E-3</c:v>
                </c:pt>
                <c:pt idx="2">
                  <c:v>7.0000000000000114E-3</c:v>
                </c:pt>
                <c:pt idx="3">
                  <c:v>8.0000000000000227E-3</c:v>
                </c:pt>
                <c:pt idx="4">
                  <c:v>9.0000000000000028E-3</c:v>
                </c:pt>
                <c:pt idx="5">
                  <c:v>1.0000000000000005E-2</c:v>
                </c:pt>
                <c:pt idx="6">
                  <c:v>1.0999999999999998E-2</c:v>
                </c:pt>
                <c:pt idx="7">
                  <c:v>1.2E-2</c:v>
                </c:pt>
                <c:pt idx="8">
                  <c:v>1.2999999999999998E-2</c:v>
                </c:pt>
                <c:pt idx="9">
                  <c:v>1.4E-2</c:v>
                </c:pt>
                <c:pt idx="10">
                  <c:v>1.4999999999999998E-2</c:v>
                </c:pt>
              </c:numCache>
            </c:numRef>
          </c:xVal>
          <c:yVal>
            <c:numRef>
              <c:f>Sheet1!$D$54:$D$64</c:f>
              <c:numCache>
                <c:formatCode>0.000</c:formatCode>
                <c:ptCount val="11"/>
                <c:pt idx="0">
                  <c:v>-3.5749999999999955E-2</c:v>
                </c:pt>
                <c:pt idx="1">
                  <c:v>-1.909999999999995E-2</c:v>
                </c:pt>
                <c:pt idx="2">
                  <c:v>2.4550000000000013E-2</c:v>
                </c:pt>
                <c:pt idx="3">
                  <c:v>3.2000000000001255E-3</c:v>
                </c:pt>
                <c:pt idx="4">
                  <c:v>4.8500000000001424E-3</c:v>
                </c:pt>
                <c:pt idx="5">
                  <c:v>1.0500000000000181E-2</c:v>
                </c:pt>
                <c:pt idx="6">
                  <c:v>1.7149999999999999E-2</c:v>
                </c:pt>
                <c:pt idx="7">
                  <c:v>2.1800000000000052E-2</c:v>
                </c:pt>
                <c:pt idx="8">
                  <c:v>4.0450000000000104E-2</c:v>
                </c:pt>
                <c:pt idx="9">
                  <c:v>-9.9000000000000268E-3</c:v>
                </c:pt>
                <c:pt idx="10">
                  <c:v>-6.3250000000000028E-2</c:v>
                </c:pt>
              </c:numCache>
            </c:numRef>
          </c:yVal>
          <c:smooth val="1"/>
        </c:ser>
        <c:axId val="227564928"/>
        <c:axId val="227595776"/>
      </c:scatterChart>
      <c:valAx>
        <c:axId val="227564928"/>
        <c:scaling>
          <c:orientation val="minMax"/>
          <c:max val="1.5000000000000025E-2"/>
          <c:min val="5.0000000000000114E-3"/>
        </c:scaling>
        <c:axPos val="b"/>
        <c:majorGridlines/>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ysClr val="windowText" lastClr="000000"/>
                    </a:solidFill>
                    <a:latin typeface="+mn-lt"/>
                    <a:ea typeface="+mn-ea"/>
                    <a:cs typeface="+mn-cs"/>
                  </a:defRPr>
                </a:pPr>
                <a:r>
                  <a:rPr lang="en-US" sz="1200" b="0" i="1" baseline="0"/>
                  <a:t>F</a:t>
                </a:r>
                <a:r>
                  <a:rPr lang="en-US" sz="1000" b="0" i="1" baseline="0"/>
                  <a:t>x</a:t>
                </a:r>
                <a:r>
                  <a:rPr lang="en-US" sz="1200" b="0" i="1" baseline="0"/>
                  <a:t>/fo</a:t>
                </a:r>
                <a:endParaRPr lang="ru-RU" sz="1800" b="0" i="1" baseline="0"/>
              </a:p>
            </c:rich>
          </c:tx>
          <c:layout/>
        </c:title>
        <c:numFmt formatCode="General" sourceLinked="1"/>
        <c:tickLblPos val="low"/>
        <c:crossAx val="227595776"/>
        <c:crosses val="autoZero"/>
        <c:crossBetween val="midCat"/>
      </c:valAx>
      <c:valAx>
        <c:axId val="227595776"/>
        <c:scaling>
          <c:orientation val="minMax"/>
        </c:scaling>
        <c:axPos val="l"/>
        <c:majorGridlines/>
        <c:numFmt formatCode="0.000" sourceLinked="1"/>
        <c:tickLblPos val="nextTo"/>
        <c:crossAx val="227564928"/>
        <c:crosses val="autoZero"/>
        <c:crossBetween val="midCat"/>
      </c:valAx>
    </c:plotArea>
    <c:plotVisOnly val="1"/>
  </c:chart>
  <c:externalData r:id="rId1"/>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sz="2000" b="0" i="1" baseline="0" dirty="0">
                <a:latin typeface="+mj-lt"/>
              </a:rPr>
              <a:t>MRR</a:t>
            </a:r>
            <a:r>
              <a:rPr lang="ru-RU" sz="2000" b="0" i="1" baseline="0" dirty="0">
                <a:latin typeface="+mj-lt"/>
              </a:rPr>
              <a:t>(</a:t>
            </a:r>
            <a:r>
              <a:rPr lang="en-US" sz="2000" b="0" i="1" baseline="0" dirty="0">
                <a:latin typeface="+mj-lt"/>
              </a:rPr>
              <a:t>B/A)/</a:t>
            </a:r>
            <a:r>
              <a:rPr lang="en-US" sz="2000" b="0" i="1" baseline="0" dirty="0" err="1">
                <a:latin typeface="+mj-lt"/>
              </a:rPr>
              <a:t>MRR</a:t>
            </a:r>
            <a:r>
              <a:rPr lang="en-US" sz="1400" b="0" i="1" baseline="0" dirty="0" err="1">
                <a:latin typeface="+mj-lt"/>
              </a:rPr>
              <a:t>max</a:t>
            </a:r>
            <a:r>
              <a:rPr lang="en-US" sz="1200" b="0" i="1" baseline="0" dirty="0">
                <a:latin typeface="+mj-lt"/>
              </a:rPr>
              <a:t>(A=0.</a:t>
            </a:r>
            <a:r>
              <a:rPr lang="ru-RU" sz="1200" b="0" i="1" baseline="0" dirty="0">
                <a:latin typeface="+mj-lt"/>
              </a:rPr>
              <a:t>1</a:t>
            </a:r>
            <a:r>
              <a:rPr lang="en-US" sz="1200" b="0" i="1" baseline="0" dirty="0" err="1">
                <a:latin typeface="+mj-lt"/>
              </a:rPr>
              <a:t>F</a:t>
            </a:r>
            <a:r>
              <a:rPr lang="en-US" sz="900" b="0" i="1" baseline="0" dirty="0" err="1">
                <a:latin typeface="+mj-lt"/>
              </a:rPr>
              <a:t>macro</a:t>
            </a:r>
            <a:r>
              <a:rPr lang="en-US" sz="1200" b="0" i="1" baseline="0" dirty="0">
                <a:latin typeface="+mj-lt"/>
              </a:rPr>
              <a:t>)</a:t>
            </a:r>
            <a:endParaRPr lang="ru-RU" sz="2000" b="1" i="0" baseline="0" dirty="0">
              <a:latin typeface="+mj-lt"/>
            </a:endParaRPr>
          </a:p>
        </c:rich>
      </c:tx>
      <c:layout>
        <c:manualLayout>
          <c:xMode val="edge"/>
          <c:yMode val="edge"/>
          <c:x val="0.1033838120550708"/>
          <c:y val="7.9650648135870222E-2"/>
        </c:manualLayout>
      </c:layout>
    </c:title>
    <c:plotArea>
      <c:layout>
        <c:manualLayout>
          <c:layoutTarget val="inner"/>
          <c:xMode val="edge"/>
          <c:yMode val="edge"/>
          <c:x val="0.1053230272821403"/>
          <c:y val="0.15240203798054677"/>
          <c:w val="0.64100614028750991"/>
          <c:h val="0.70494735216921511"/>
        </c:manualLayout>
      </c:layout>
      <c:scatterChart>
        <c:scatterStyle val="smoothMarker"/>
        <c:ser>
          <c:idx val="2"/>
          <c:order val="0"/>
          <c:tx>
            <c:strRef>
              <c:f>Sheet1!$B$103</c:f>
              <c:strCache>
                <c:ptCount val="1"/>
                <c:pt idx="0">
                  <c:v>A = 0.1 Fmacro</c:v>
                </c:pt>
              </c:strCache>
            </c:strRef>
          </c:tx>
          <c:spPr>
            <a:ln w="19050">
              <a:noFill/>
            </a:ln>
          </c:spPr>
          <c:xVal>
            <c:numRef>
              <c:f>Sheet1!$A$105:$A$113</c:f>
              <c:numCache>
                <c:formatCode>General</c:formatCode>
                <c:ptCount val="9"/>
                <c:pt idx="0">
                  <c:v>0.2</c:v>
                </c:pt>
                <c:pt idx="1">
                  <c:v>0.30000000000000032</c:v>
                </c:pt>
                <c:pt idx="2">
                  <c:v>0.4</c:v>
                </c:pt>
                <c:pt idx="3">
                  <c:v>0.5</c:v>
                </c:pt>
                <c:pt idx="4">
                  <c:v>0.60000000000000064</c:v>
                </c:pt>
                <c:pt idx="5">
                  <c:v>0.70000000000000062</c:v>
                </c:pt>
                <c:pt idx="6">
                  <c:v>0.8</c:v>
                </c:pt>
                <c:pt idx="7">
                  <c:v>0.9</c:v>
                </c:pt>
                <c:pt idx="8">
                  <c:v>1</c:v>
                </c:pt>
              </c:numCache>
            </c:numRef>
          </c:xVal>
          <c:yVal>
            <c:numRef>
              <c:f>Sheet1!$B$105:$B$113</c:f>
              <c:numCache>
                <c:formatCode>0.000</c:formatCode>
                <c:ptCount val="9"/>
                <c:pt idx="0">
                  <c:v>0</c:v>
                </c:pt>
                <c:pt idx="1">
                  <c:v>0.20770510400000025</c:v>
                </c:pt>
                <c:pt idx="2">
                  <c:v>0.47068652200000038</c:v>
                </c:pt>
                <c:pt idx="3">
                  <c:v>0.69681724499999997</c:v>
                </c:pt>
                <c:pt idx="4">
                  <c:v>0.884421656000001</c:v>
                </c:pt>
                <c:pt idx="5">
                  <c:v>0.87269692700000101</c:v>
                </c:pt>
                <c:pt idx="6">
                  <c:v>1</c:v>
                </c:pt>
                <c:pt idx="7">
                  <c:v>0.69849222099999997</c:v>
                </c:pt>
                <c:pt idx="8">
                  <c:v>0.46398652100000076</c:v>
                </c:pt>
              </c:numCache>
            </c:numRef>
          </c:yVal>
          <c:smooth val="1"/>
        </c:ser>
        <c:ser>
          <c:idx val="3"/>
          <c:order val="1"/>
          <c:tx>
            <c:strRef>
              <c:f>Sheet1!$C$103</c:f>
              <c:strCache>
                <c:ptCount val="1"/>
                <c:pt idx="0">
                  <c:v>A = 0.12 Fmacro</c:v>
                </c:pt>
              </c:strCache>
            </c:strRef>
          </c:tx>
          <c:spPr>
            <a:ln w="19050">
              <a:noFill/>
            </a:ln>
          </c:spPr>
          <c:xVal>
            <c:numRef>
              <c:f>Sheet1!$A$105:$A$113</c:f>
              <c:numCache>
                <c:formatCode>General</c:formatCode>
                <c:ptCount val="9"/>
                <c:pt idx="0">
                  <c:v>0.2</c:v>
                </c:pt>
                <c:pt idx="1">
                  <c:v>0.30000000000000032</c:v>
                </c:pt>
                <c:pt idx="2">
                  <c:v>0.4</c:v>
                </c:pt>
                <c:pt idx="3">
                  <c:v>0.5</c:v>
                </c:pt>
                <c:pt idx="4">
                  <c:v>0.60000000000000064</c:v>
                </c:pt>
                <c:pt idx="5">
                  <c:v>0.70000000000000062</c:v>
                </c:pt>
                <c:pt idx="6">
                  <c:v>0.8</c:v>
                </c:pt>
                <c:pt idx="7">
                  <c:v>0.9</c:v>
                </c:pt>
                <c:pt idx="8">
                  <c:v>1</c:v>
                </c:pt>
              </c:numCache>
            </c:numRef>
          </c:xVal>
          <c:yVal>
            <c:numRef>
              <c:f>Sheet1!$C$105:$C$113</c:f>
              <c:numCache>
                <c:formatCode>0.000</c:formatCode>
                <c:ptCount val="9"/>
                <c:pt idx="0">
                  <c:v>0.20100500499999999</c:v>
                </c:pt>
                <c:pt idx="1">
                  <c:v>0.64656551200000101</c:v>
                </c:pt>
                <c:pt idx="2">
                  <c:v>1.0854264629999979</c:v>
                </c:pt>
                <c:pt idx="3">
                  <c:v>1.4036843919999964</c:v>
                </c:pt>
                <c:pt idx="4">
                  <c:v>1.2864309240000023</c:v>
                </c:pt>
                <c:pt idx="5">
                  <c:v>1.5360133300000001</c:v>
                </c:pt>
                <c:pt idx="6">
                  <c:v>1.14237879</c:v>
                </c:pt>
                <c:pt idx="7">
                  <c:v>1.4723613979999963</c:v>
                </c:pt>
                <c:pt idx="8">
                  <c:v>1.484086325</c:v>
                </c:pt>
              </c:numCache>
            </c:numRef>
          </c:yVal>
          <c:smooth val="1"/>
        </c:ser>
        <c:ser>
          <c:idx val="4"/>
          <c:order val="2"/>
          <c:tx>
            <c:strRef>
              <c:f>Sheet1!$D$103</c:f>
              <c:strCache>
                <c:ptCount val="1"/>
                <c:pt idx="0">
                  <c:v>A = 0.14 Fmacro</c:v>
                </c:pt>
              </c:strCache>
            </c:strRef>
          </c:tx>
          <c:spPr>
            <a:ln w="19050">
              <a:noFill/>
            </a:ln>
          </c:spPr>
          <c:xVal>
            <c:numRef>
              <c:f>Sheet1!$A$105:$A$113</c:f>
              <c:numCache>
                <c:formatCode>General</c:formatCode>
                <c:ptCount val="9"/>
                <c:pt idx="0">
                  <c:v>0.2</c:v>
                </c:pt>
                <c:pt idx="1">
                  <c:v>0.30000000000000032</c:v>
                </c:pt>
                <c:pt idx="2">
                  <c:v>0.4</c:v>
                </c:pt>
                <c:pt idx="3">
                  <c:v>0.5</c:v>
                </c:pt>
                <c:pt idx="4">
                  <c:v>0.60000000000000064</c:v>
                </c:pt>
                <c:pt idx="5">
                  <c:v>0.70000000000000062</c:v>
                </c:pt>
                <c:pt idx="6">
                  <c:v>0.8</c:v>
                </c:pt>
                <c:pt idx="7">
                  <c:v>0.9</c:v>
                </c:pt>
                <c:pt idx="8">
                  <c:v>1</c:v>
                </c:pt>
              </c:numCache>
            </c:numRef>
          </c:xVal>
          <c:yVal>
            <c:numRef>
              <c:f>Sheet1!$D$105:$D$113</c:f>
              <c:numCache>
                <c:formatCode>0.000</c:formatCode>
                <c:ptCount val="9"/>
                <c:pt idx="0">
                  <c:v>0.87102056800000005</c:v>
                </c:pt>
                <c:pt idx="1">
                  <c:v>1.152428445</c:v>
                </c:pt>
                <c:pt idx="2">
                  <c:v>1.5929646679999976</c:v>
                </c:pt>
                <c:pt idx="3">
                  <c:v>1.783919969</c:v>
                </c:pt>
                <c:pt idx="4">
                  <c:v>1.7855942529999949</c:v>
                </c:pt>
                <c:pt idx="5">
                  <c:v>2.2261299820000002</c:v>
                </c:pt>
                <c:pt idx="6">
                  <c:v>2.1976543130000001</c:v>
                </c:pt>
                <c:pt idx="7">
                  <c:v>1.5226126369999999</c:v>
                </c:pt>
                <c:pt idx="8">
                  <c:v>1.117252825000002</c:v>
                </c:pt>
              </c:numCache>
            </c:numRef>
          </c:yVal>
          <c:smooth val="1"/>
        </c:ser>
        <c:ser>
          <c:idx val="5"/>
          <c:order val="3"/>
          <c:tx>
            <c:strRef>
              <c:f>Sheet1!$E$103</c:f>
              <c:strCache>
                <c:ptCount val="1"/>
                <c:pt idx="0">
                  <c:v>A = 0.16 Fmacro</c:v>
                </c:pt>
              </c:strCache>
            </c:strRef>
          </c:tx>
          <c:spPr>
            <a:ln w="19050">
              <a:noFill/>
            </a:ln>
          </c:spPr>
          <c:xVal>
            <c:numRef>
              <c:f>Sheet1!$A$105:$A$113</c:f>
              <c:numCache>
                <c:formatCode>General</c:formatCode>
                <c:ptCount val="9"/>
                <c:pt idx="0">
                  <c:v>0.2</c:v>
                </c:pt>
                <c:pt idx="1">
                  <c:v>0.30000000000000032</c:v>
                </c:pt>
                <c:pt idx="2">
                  <c:v>0.4</c:v>
                </c:pt>
                <c:pt idx="3">
                  <c:v>0.5</c:v>
                </c:pt>
                <c:pt idx="4">
                  <c:v>0.60000000000000064</c:v>
                </c:pt>
                <c:pt idx="5">
                  <c:v>0.70000000000000062</c:v>
                </c:pt>
                <c:pt idx="6">
                  <c:v>0.8</c:v>
                </c:pt>
                <c:pt idx="7">
                  <c:v>0.9</c:v>
                </c:pt>
                <c:pt idx="8">
                  <c:v>1</c:v>
                </c:pt>
              </c:numCache>
            </c:numRef>
          </c:xVal>
          <c:yVal>
            <c:numRef>
              <c:f>Sheet1!$E$105:$E$113</c:f>
              <c:numCache>
                <c:formatCode>0.000</c:formatCode>
                <c:ptCount val="9"/>
                <c:pt idx="0">
                  <c:v>1.3383584240000033</c:v>
                </c:pt>
                <c:pt idx="1">
                  <c:v>1.9497481679999999</c:v>
                </c:pt>
                <c:pt idx="2">
                  <c:v>2.1691791380000001</c:v>
                </c:pt>
                <c:pt idx="3">
                  <c:v>2.8358454419999957</c:v>
                </c:pt>
                <c:pt idx="4">
                  <c:v>2.8827466309999967</c:v>
                </c:pt>
                <c:pt idx="5">
                  <c:v>3.455610557</c:v>
                </c:pt>
                <c:pt idx="6">
                  <c:v>2.1959800290000002</c:v>
                </c:pt>
                <c:pt idx="7">
                  <c:v>1.862645691</c:v>
                </c:pt>
                <c:pt idx="8">
                  <c:v>1.6264659060000017</c:v>
                </c:pt>
              </c:numCache>
            </c:numRef>
          </c:yVal>
          <c:smooth val="1"/>
        </c:ser>
        <c:ser>
          <c:idx val="6"/>
          <c:order val="4"/>
          <c:tx>
            <c:strRef>
              <c:f>Sheet1!$F$103</c:f>
              <c:strCache>
                <c:ptCount val="1"/>
                <c:pt idx="0">
                  <c:v>A = 0.18 Fmacro</c:v>
                </c:pt>
              </c:strCache>
            </c:strRef>
          </c:tx>
          <c:spPr>
            <a:ln w="19050">
              <a:noFill/>
            </a:ln>
          </c:spPr>
          <c:xVal>
            <c:numRef>
              <c:f>Sheet1!$A$105:$A$113</c:f>
              <c:numCache>
                <c:formatCode>General</c:formatCode>
                <c:ptCount val="9"/>
                <c:pt idx="0">
                  <c:v>0.2</c:v>
                </c:pt>
                <c:pt idx="1">
                  <c:v>0.30000000000000032</c:v>
                </c:pt>
                <c:pt idx="2">
                  <c:v>0.4</c:v>
                </c:pt>
                <c:pt idx="3">
                  <c:v>0.5</c:v>
                </c:pt>
                <c:pt idx="4">
                  <c:v>0.60000000000000064</c:v>
                </c:pt>
                <c:pt idx="5">
                  <c:v>0.70000000000000062</c:v>
                </c:pt>
                <c:pt idx="6">
                  <c:v>0.8</c:v>
                </c:pt>
                <c:pt idx="7">
                  <c:v>0.9</c:v>
                </c:pt>
                <c:pt idx="8">
                  <c:v>1</c:v>
                </c:pt>
              </c:numCache>
            </c:numRef>
          </c:xVal>
          <c:yVal>
            <c:numRef>
              <c:f>Sheet1!$F$105:$F$113</c:f>
              <c:numCache>
                <c:formatCode>0.000</c:formatCode>
                <c:ptCount val="9"/>
                <c:pt idx="0">
                  <c:v>1.8576210609999981</c:v>
                </c:pt>
                <c:pt idx="1">
                  <c:v>2.6147396939999998</c:v>
                </c:pt>
                <c:pt idx="2">
                  <c:v>2.8643211110000002</c:v>
                </c:pt>
                <c:pt idx="3">
                  <c:v>3.5008369680000002</c:v>
                </c:pt>
                <c:pt idx="4">
                  <c:v>3.9212719049999998</c:v>
                </c:pt>
                <c:pt idx="5">
                  <c:v>4.0066989130000081</c:v>
                </c:pt>
                <c:pt idx="6">
                  <c:v>2.5644889499999999</c:v>
                </c:pt>
                <c:pt idx="7">
                  <c:v>2.1256283439999999</c:v>
                </c:pt>
                <c:pt idx="8">
                  <c:v>1.7118926659999973</c:v>
                </c:pt>
              </c:numCache>
            </c:numRef>
          </c:yVal>
          <c:smooth val="1"/>
        </c:ser>
        <c:ser>
          <c:idx val="7"/>
          <c:order val="5"/>
          <c:tx>
            <c:strRef>
              <c:f>Sheet1!$G$103</c:f>
              <c:strCache>
                <c:ptCount val="1"/>
                <c:pt idx="0">
                  <c:v>A = 0.2 Fmacro</c:v>
                </c:pt>
              </c:strCache>
            </c:strRef>
          </c:tx>
          <c:spPr>
            <a:ln w="19050">
              <a:noFill/>
            </a:ln>
          </c:spPr>
          <c:marker>
            <c:symbol val="dot"/>
            <c:size val="11"/>
          </c:marker>
          <c:xVal>
            <c:numRef>
              <c:f>Sheet1!$A$105:$A$113</c:f>
              <c:numCache>
                <c:formatCode>General</c:formatCode>
                <c:ptCount val="9"/>
                <c:pt idx="0">
                  <c:v>0.2</c:v>
                </c:pt>
                <c:pt idx="1">
                  <c:v>0.30000000000000032</c:v>
                </c:pt>
                <c:pt idx="2">
                  <c:v>0.4</c:v>
                </c:pt>
                <c:pt idx="3">
                  <c:v>0.5</c:v>
                </c:pt>
                <c:pt idx="4">
                  <c:v>0.60000000000000064</c:v>
                </c:pt>
                <c:pt idx="5">
                  <c:v>0.70000000000000062</c:v>
                </c:pt>
                <c:pt idx="6">
                  <c:v>0.8</c:v>
                </c:pt>
                <c:pt idx="7">
                  <c:v>0.9</c:v>
                </c:pt>
                <c:pt idx="8">
                  <c:v>1</c:v>
                </c:pt>
              </c:numCache>
            </c:numRef>
          </c:xVal>
          <c:yVal>
            <c:numRef>
              <c:f>Sheet1!$G$105:$G$113</c:f>
              <c:numCache>
                <c:formatCode>0.000</c:formatCode>
                <c:ptCount val="9"/>
                <c:pt idx="0">
                  <c:v>2.4606359279999999</c:v>
                </c:pt>
                <c:pt idx="1">
                  <c:v>3.3735331049999999</c:v>
                </c:pt>
                <c:pt idx="2">
                  <c:v>4.1591279009999926</c:v>
                </c:pt>
                <c:pt idx="3">
                  <c:v>4.5678369229999856</c:v>
                </c:pt>
                <c:pt idx="4">
                  <c:v>4.6331611600000002</c:v>
                </c:pt>
                <c:pt idx="5">
                  <c:v>3.7487445970000035</c:v>
                </c:pt>
                <c:pt idx="6">
                  <c:v>3.4371850369999999</c:v>
                </c:pt>
                <c:pt idx="7">
                  <c:v>2.6499159570000002</c:v>
                </c:pt>
                <c:pt idx="8">
                  <c:v>1.0134007919999979</c:v>
                </c:pt>
              </c:numCache>
            </c:numRef>
          </c:yVal>
          <c:smooth val="1"/>
        </c:ser>
        <c:ser>
          <c:idx val="8"/>
          <c:order val="6"/>
          <c:tx>
            <c:strRef>
              <c:f>Sheet1!$H$103</c:f>
              <c:strCache>
                <c:ptCount val="1"/>
                <c:pt idx="0">
                  <c:v>A = 0.22 Fmacro</c:v>
                </c:pt>
              </c:strCache>
            </c:strRef>
          </c:tx>
          <c:spPr>
            <a:ln w="19050">
              <a:noFill/>
            </a:ln>
          </c:spPr>
          <c:marker>
            <c:symbol val="dash"/>
            <c:size val="9"/>
          </c:marker>
          <c:xVal>
            <c:numRef>
              <c:f>Sheet1!$A$105:$A$113</c:f>
              <c:numCache>
                <c:formatCode>General</c:formatCode>
                <c:ptCount val="9"/>
                <c:pt idx="0">
                  <c:v>0.2</c:v>
                </c:pt>
                <c:pt idx="1">
                  <c:v>0.30000000000000032</c:v>
                </c:pt>
                <c:pt idx="2">
                  <c:v>0.4</c:v>
                </c:pt>
                <c:pt idx="3">
                  <c:v>0.5</c:v>
                </c:pt>
                <c:pt idx="4">
                  <c:v>0.60000000000000064</c:v>
                </c:pt>
                <c:pt idx="5">
                  <c:v>0.70000000000000062</c:v>
                </c:pt>
                <c:pt idx="6">
                  <c:v>0.8</c:v>
                </c:pt>
                <c:pt idx="7">
                  <c:v>0.9</c:v>
                </c:pt>
                <c:pt idx="8">
                  <c:v>1</c:v>
                </c:pt>
              </c:numCache>
            </c:numRef>
          </c:xVal>
          <c:yVal>
            <c:numRef>
              <c:f>Sheet1!$H$105:$H$113</c:f>
              <c:numCache>
                <c:formatCode>0.000</c:formatCode>
                <c:ptCount val="9"/>
                <c:pt idx="0">
                  <c:v>3.3752093659999987</c:v>
                </c:pt>
                <c:pt idx="1">
                  <c:v>4.4505856799999854</c:v>
                </c:pt>
                <c:pt idx="2">
                  <c:v>5.1072033189999955</c:v>
                </c:pt>
                <c:pt idx="3">
                  <c:v>5.4237872119999926</c:v>
                </c:pt>
                <c:pt idx="4">
                  <c:v>4.9447286310000003</c:v>
                </c:pt>
                <c:pt idx="5">
                  <c:v>4.5728681780000002</c:v>
                </c:pt>
                <c:pt idx="6">
                  <c:v>3.9246224490000001</c:v>
                </c:pt>
                <c:pt idx="7">
                  <c:v>2.4589611499999999</c:v>
                </c:pt>
                <c:pt idx="8">
                  <c:v>1.1490786919999998</c:v>
                </c:pt>
              </c:numCache>
            </c:numRef>
          </c:yVal>
          <c:smooth val="1"/>
        </c:ser>
        <c:ser>
          <c:idx val="9"/>
          <c:order val="7"/>
          <c:tx>
            <c:strRef>
              <c:f>Sheet1!$I$103</c:f>
              <c:strCache>
                <c:ptCount val="1"/>
                <c:pt idx="0">
                  <c:v>A = 0.24 Fmacro</c:v>
                </c:pt>
              </c:strCache>
            </c:strRef>
          </c:tx>
          <c:spPr>
            <a:ln w="19050">
              <a:noFill/>
            </a:ln>
          </c:spPr>
          <c:xVal>
            <c:numRef>
              <c:f>Sheet1!$A$105:$A$113</c:f>
              <c:numCache>
                <c:formatCode>General</c:formatCode>
                <c:ptCount val="9"/>
                <c:pt idx="0">
                  <c:v>0.2</c:v>
                </c:pt>
                <c:pt idx="1">
                  <c:v>0.30000000000000032</c:v>
                </c:pt>
                <c:pt idx="2">
                  <c:v>0.4</c:v>
                </c:pt>
                <c:pt idx="3">
                  <c:v>0.5</c:v>
                </c:pt>
                <c:pt idx="4">
                  <c:v>0.60000000000000064</c:v>
                </c:pt>
                <c:pt idx="5">
                  <c:v>0.70000000000000062</c:v>
                </c:pt>
                <c:pt idx="6">
                  <c:v>0.8</c:v>
                </c:pt>
                <c:pt idx="7">
                  <c:v>0.9</c:v>
                </c:pt>
                <c:pt idx="8">
                  <c:v>1</c:v>
                </c:pt>
              </c:numCache>
            </c:numRef>
          </c:xVal>
          <c:yVal>
            <c:numRef>
              <c:f>Sheet1!$I$105:$I$113</c:f>
              <c:numCache>
                <c:formatCode>0.000</c:formatCode>
                <c:ptCount val="9"/>
                <c:pt idx="0">
                  <c:v>4.1055266129999914</c:v>
                </c:pt>
                <c:pt idx="1">
                  <c:v>5.3500811749999926</c:v>
                </c:pt>
                <c:pt idx="2">
                  <c:v>5.8358443050000002</c:v>
                </c:pt>
                <c:pt idx="3">
                  <c:v>5.7102152189999913</c:v>
                </c:pt>
                <c:pt idx="4">
                  <c:v>6.0184207729999946</c:v>
                </c:pt>
                <c:pt idx="5">
                  <c:v>5.3098781070000003</c:v>
                </c:pt>
                <c:pt idx="6">
                  <c:v>3.901173091</c:v>
                </c:pt>
                <c:pt idx="7">
                  <c:v>2.8827486089999987</c:v>
                </c:pt>
                <c:pt idx="8">
                  <c:v>1.5812387529999976</c:v>
                </c:pt>
              </c:numCache>
            </c:numRef>
          </c:yVal>
          <c:smooth val="1"/>
        </c:ser>
        <c:ser>
          <c:idx val="10"/>
          <c:order val="8"/>
          <c:tx>
            <c:strRef>
              <c:f>Sheet1!$A$115</c:f>
              <c:strCache>
                <c:ptCount val="1"/>
                <c:pt idx="0">
                  <c:v>MRRmax</c:v>
                </c:pt>
              </c:strCache>
            </c:strRef>
          </c:tx>
          <c:spPr>
            <a:ln>
              <a:noFill/>
            </a:ln>
          </c:spPr>
          <c:marker>
            <c:symbol val="square"/>
            <c:size val="8"/>
            <c:spPr>
              <a:noFill/>
              <a:ln w="12700">
                <a:solidFill>
                  <a:schemeClr val="tx1"/>
                </a:solidFill>
              </a:ln>
            </c:spPr>
          </c:marker>
          <c:xVal>
            <c:numRef>
              <c:f>Sheet1!$B$116:$I$116</c:f>
              <c:numCache>
                <c:formatCode>General</c:formatCode>
                <c:ptCount val="8"/>
                <c:pt idx="0">
                  <c:v>0.8</c:v>
                </c:pt>
                <c:pt idx="1">
                  <c:v>0.70000000000000062</c:v>
                </c:pt>
                <c:pt idx="2">
                  <c:v>0.70000000000000062</c:v>
                </c:pt>
                <c:pt idx="3">
                  <c:v>0.70000000000000062</c:v>
                </c:pt>
                <c:pt idx="4">
                  <c:v>0.70000000000000062</c:v>
                </c:pt>
                <c:pt idx="5">
                  <c:v>0.60000000000000064</c:v>
                </c:pt>
                <c:pt idx="6">
                  <c:v>0.5</c:v>
                </c:pt>
                <c:pt idx="7">
                  <c:v>0.60000000000000064</c:v>
                </c:pt>
              </c:numCache>
            </c:numRef>
          </c:xVal>
          <c:yVal>
            <c:numRef>
              <c:f>Sheet1!$B$115:$I$115</c:f>
              <c:numCache>
                <c:formatCode>0.000</c:formatCode>
                <c:ptCount val="8"/>
                <c:pt idx="0">
                  <c:v>1</c:v>
                </c:pt>
                <c:pt idx="1">
                  <c:v>1.5360133300000001</c:v>
                </c:pt>
                <c:pt idx="2">
                  <c:v>2.2261299820000002</c:v>
                </c:pt>
                <c:pt idx="3">
                  <c:v>3.455610557</c:v>
                </c:pt>
                <c:pt idx="4">
                  <c:v>4.0066989130000081</c:v>
                </c:pt>
                <c:pt idx="5">
                  <c:v>4.6331611600000002</c:v>
                </c:pt>
                <c:pt idx="6">
                  <c:v>5.4237872119999926</c:v>
                </c:pt>
                <c:pt idx="7">
                  <c:v>6.0184207729999946</c:v>
                </c:pt>
              </c:numCache>
            </c:numRef>
          </c:yVal>
          <c:smooth val="1"/>
        </c:ser>
        <c:axId val="229811328"/>
        <c:axId val="229813632"/>
      </c:scatterChart>
      <c:valAx>
        <c:axId val="229811328"/>
        <c:scaling>
          <c:orientation val="minMax"/>
          <c:max val="1"/>
          <c:min val="0.2"/>
        </c:scaling>
        <c:axPos val="b"/>
        <c:title>
          <c:tx>
            <c:rich>
              <a:bodyPr/>
              <a:lstStyle/>
              <a:p>
                <a:pPr>
                  <a:defRPr/>
                </a:pPr>
                <a:r>
                  <a:rPr lang="en-US" sz="1600" b="0" i="1" dirty="0">
                    <a:latin typeface="+mj-lt"/>
                  </a:rPr>
                  <a:t>B/A</a:t>
                </a:r>
                <a:endParaRPr lang="ru-RU" sz="1200" b="0" i="1" dirty="0">
                  <a:latin typeface="+mj-lt"/>
                </a:endParaRPr>
              </a:p>
            </c:rich>
          </c:tx>
          <c:layout>
            <c:manualLayout>
              <c:xMode val="edge"/>
              <c:yMode val="edge"/>
              <c:x val="0.75337474373692559"/>
              <c:y val="0.84119909615777488"/>
            </c:manualLayout>
          </c:layout>
        </c:title>
        <c:numFmt formatCode="General" sourceLinked="1"/>
        <c:tickLblPos val="nextTo"/>
        <c:txPr>
          <a:bodyPr/>
          <a:lstStyle/>
          <a:p>
            <a:pPr>
              <a:defRPr sz="1600" baseline="0"/>
            </a:pPr>
            <a:endParaRPr lang="ru-RU"/>
          </a:p>
        </c:txPr>
        <c:crossAx val="229813632"/>
        <c:crosses val="autoZero"/>
        <c:crossBetween val="midCat"/>
      </c:valAx>
      <c:valAx>
        <c:axId val="229813632"/>
        <c:scaling>
          <c:orientation val="minMax"/>
        </c:scaling>
        <c:axPos val="l"/>
        <c:majorGridlines/>
        <c:numFmt formatCode="0.0" sourceLinked="0"/>
        <c:tickLblPos val="nextTo"/>
        <c:txPr>
          <a:bodyPr/>
          <a:lstStyle/>
          <a:p>
            <a:pPr>
              <a:defRPr sz="1600" baseline="0"/>
            </a:pPr>
            <a:endParaRPr lang="ru-RU"/>
          </a:p>
        </c:txPr>
        <c:crossAx val="229811328"/>
        <c:crosses val="autoZero"/>
        <c:crossBetween val="midCat"/>
      </c:valAx>
    </c:plotArea>
    <c:legend>
      <c:legendPos val="r"/>
      <c:layout/>
      <c:txPr>
        <a:bodyPr/>
        <a:lstStyle/>
        <a:p>
          <a:pPr>
            <a:defRPr sz="1600" b="0" i="1" baseline="0">
              <a:latin typeface="+mj-lt"/>
            </a:defRPr>
          </a:pPr>
          <a:endParaRPr lang="ru-RU"/>
        </a:p>
      </c:txPr>
    </c:legend>
    <c:plotVisOnly val="1"/>
  </c:chart>
  <c:spPr>
    <a:ln>
      <a:noFill/>
    </a:ln>
  </c:spPr>
  <c:externalData r:id="rId1"/>
</c:chartSpace>
</file>

<file path=ppt/charts/chart15.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sz="2000" b="0" i="1" baseline="0" dirty="0">
                <a:latin typeface="Times New Roman" pitchFamily="18" charset="0"/>
                <a:cs typeface="Times New Roman" pitchFamily="18" charset="0"/>
              </a:rPr>
              <a:t>MRR</a:t>
            </a:r>
            <a:r>
              <a:rPr lang="ru-RU" sz="2000" b="0" i="1" baseline="0" dirty="0">
                <a:latin typeface="Times New Roman" pitchFamily="18" charset="0"/>
                <a:cs typeface="Times New Roman" pitchFamily="18" charset="0"/>
              </a:rPr>
              <a:t>(</a:t>
            </a:r>
            <a:r>
              <a:rPr lang="en-US" sz="2000" b="0" i="1" baseline="0" dirty="0">
                <a:latin typeface="Times New Roman" pitchFamily="18" charset="0"/>
                <a:cs typeface="Times New Roman" pitchFamily="18" charset="0"/>
              </a:rPr>
              <a:t>B/A)/</a:t>
            </a:r>
            <a:r>
              <a:rPr lang="en-US" sz="2000" b="0" i="1" baseline="0" dirty="0" err="1">
                <a:latin typeface="Times New Roman" pitchFamily="18" charset="0"/>
                <a:cs typeface="Times New Roman" pitchFamily="18" charset="0"/>
              </a:rPr>
              <a:t>MRR</a:t>
            </a:r>
            <a:r>
              <a:rPr lang="en-US" sz="1400" b="0" i="1" baseline="0" dirty="0" err="1">
                <a:latin typeface="Times New Roman" pitchFamily="18" charset="0"/>
                <a:cs typeface="Times New Roman" pitchFamily="18" charset="0"/>
              </a:rPr>
              <a:t>max</a:t>
            </a:r>
            <a:r>
              <a:rPr lang="en-US" sz="1200" b="0" i="1" baseline="0" dirty="0">
                <a:latin typeface="Times New Roman" pitchFamily="18" charset="0"/>
                <a:cs typeface="Times New Roman" pitchFamily="18" charset="0"/>
              </a:rPr>
              <a:t>(A=0.</a:t>
            </a:r>
            <a:r>
              <a:rPr lang="ru-RU" sz="1200" b="0" i="1" baseline="0" dirty="0">
                <a:latin typeface="Times New Roman" pitchFamily="18" charset="0"/>
                <a:cs typeface="Times New Roman" pitchFamily="18" charset="0"/>
              </a:rPr>
              <a:t>1</a:t>
            </a:r>
            <a:r>
              <a:rPr lang="en-US" sz="1200" b="0" i="1" baseline="0" dirty="0" err="1">
                <a:latin typeface="Times New Roman" pitchFamily="18" charset="0"/>
                <a:cs typeface="Times New Roman" pitchFamily="18" charset="0"/>
              </a:rPr>
              <a:t>F</a:t>
            </a:r>
            <a:r>
              <a:rPr lang="en-US" sz="900" b="0" i="1" baseline="0" dirty="0" err="1">
                <a:latin typeface="Times New Roman" pitchFamily="18" charset="0"/>
                <a:cs typeface="Times New Roman" pitchFamily="18" charset="0"/>
              </a:rPr>
              <a:t>macro</a:t>
            </a:r>
            <a:r>
              <a:rPr lang="en-US" sz="1200" b="0" i="1" baseline="0" dirty="0">
                <a:latin typeface="Times New Roman" pitchFamily="18" charset="0"/>
                <a:cs typeface="Times New Roman" pitchFamily="18" charset="0"/>
              </a:rPr>
              <a:t>)</a:t>
            </a:r>
            <a:endParaRPr lang="ru-RU" sz="2000" b="1" i="0" baseline="0" dirty="0">
              <a:latin typeface="Times New Roman" pitchFamily="18" charset="0"/>
              <a:cs typeface="Times New Roman" pitchFamily="18" charset="0"/>
            </a:endParaRPr>
          </a:p>
        </c:rich>
      </c:tx>
      <c:layout>
        <c:manualLayout>
          <c:xMode val="edge"/>
          <c:yMode val="edge"/>
          <c:x val="9.0784997669683842E-2"/>
          <c:y val="4.0968342644320296E-2"/>
        </c:manualLayout>
      </c:layout>
    </c:title>
    <c:plotArea>
      <c:layout>
        <c:manualLayout>
          <c:layoutTarget val="inner"/>
          <c:xMode val="edge"/>
          <c:yMode val="edge"/>
          <c:x val="0.11744754335614592"/>
          <c:y val="0.15347321808237693"/>
          <c:w val="0.54075011651581051"/>
          <c:h val="0.71104854909896043"/>
        </c:manualLayout>
      </c:layout>
      <c:scatterChart>
        <c:scatterStyle val="smoothMarker"/>
        <c:ser>
          <c:idx val="2"/>
          <c:order val="0"/>
          <c:tx>
            <c:strRef>
              <c:f>Sheet1!$B$103</c:f>
              <c:strCache>
                <c:ptCount val="1"/>
                <c:pt idx="0">
                  <c:v>A = 0.1 Fmacro</c:v>
                </c:pt>
              </c:strCache>
            </c:strRef>
          </c:tx>
          <c:spPr>
            <a:ln w="19050">
              <a:noFill/>
            </a:ln>
          </c:spPr>
          <c:trendline>
            <c:spPr>
              <a:ln w="25400">
                <a:solidFill>
                  <a:srgbClr val="00B050"/>
                </a:solidFill>
              </a:ln>
            </c:spPr>
            <c:trendlineType val="poly"/>
            <c:order val="4"/>
          </c:trendline>
          <c:xVal>
            <c:numRef>
              <c:f>Sheet1!$A$105:$A$113</c:f>
              <c:numCache>
                <c:formatCode>General</c:formatCode>
                <c:ptCount val="9"/>
                <c:pt idx="0">
                  <c:v>0.2</c:v>
                </c:pt>
                <c:pt idx="1">
                  <c:v>0.30000000000000032</c:v>
                </c:pt>
                <c:pt idx="2">
                  <c:v>0.4</c:v>
                </c:pt>
                <c:pt idx="3">
                  <c:v>0.5</c:v>
                </c:pt>
                <c:pt idx="4">
                  <c:v>0.60000000000000064</c:v>
                </c:pt>
                <c:pt idx="5">
                  <c:v>0.70000000000000062</c:v>
                </c:pt>
                <c:pt idx="6">
                  <c:v>0.8</c:v>
                </c:pt>
                <c:pt idx="7">
                  <c:v>0.9</c:v>
                </c:pt>
                <c:pt idx="8">
                  <c:v>1</c:v>
                </c:pt>
              </c:numCache>
            </c:numRef>
          </c:xVal>
          <c:yVal>
            <c:numRef>
              <c:f>Sheet1!$B$105:$B$113</c:f>
              <c:numCache>
                <c:formatCode>0.000</c:formatCode>
                <c:ptCount val="9"/>
                <c:pt idx="0">
                  <c:v>0</c:v>
                </c:pt>
                <c:pt idx="1">
                  <c:v>0.20770510400000022</c:v>
                </c:pt>
                <c:pt idx="2">
                  <c:v>0.47068652200000038</c:v>
                </c:pt>
                <c:pt idx="3">
                  <c:v>0.69681724499999997</c:v>
                </c:pt>
                <c:pt idx="4">
                  <c:v>0.88442165600000089</c:v>
                </c:pt>
                <c:pt idx="5">
                  <c:v>0.8726969270000009</c:v>
                </c:pt>
                <c:pt idx="6">
                  <c:v>1</c:v>
                </c:pt>
                <c:pt idx="7">
                  <c:v>0.69849222099999997</c:v>
                </c:pt>
                <c:pt idx="8">
                  <c:v>0.46398652100000065</c:v>
                </c:pt>
              </c:numCache>
            </c:numRef>
          </c:yVal>
          <c:smooth val="1"/>
        </c:ser>
        <c:ser>
          <c:idx val="3"/>
          <c:order val="1"/>
          <c:tx>
            <c:strRef>
              <c:f>Sheet1!$C$103</c:f>
              <c:strCache>
                <c:ptCount val="1"/>
                <c:pt idx="0">
                  <c:v>A = 0.12 Fmacro</c:v>
                </c:pt>
              </c:strCache>
            </c:strRef>
          </c:tx>
          <c:spPr>
            <a:ln w="19050">
              <a:noFill/>
            </a:ln>
          </c:spPr>
          <c:trendline>
            <c:spPr>
              <a:ln w="25400">
                <a:solidFill>
                  <a:srgbClr val="7030A0"/>
                </a:solidFill>
              </a:ln>
            </c:spPr>
            <c:trendlineType val="poly"/>
            <c:order val="4"/>
          </c:trendline>
          <c:xVal>
            <c:numRef>
              <c:f>Sheet1!$A$105:$A$113</c:f>
              <c:numCache>
                <c:formatCode>General</c:formatCode>
                <c:ptCount val="9"/>
                <c:pt idx="0">
                  <c:v>0.2</c:v>
                </c:pt>
                <c:pt idx="1">
                  <c:v>0.30000000000000032</c:v>
                </c:pt>
                <c:pt idx="2">
                  <c:v>0.4</c:v>
                </c:pt>
                <c:pt idx="3">
                  <c:v>0.5</c:v>
                </c:pt>
                <c:pt idx="4">
                  <c:v>0.60000000000000064</c:v>
                </c:pt>
                <c:pt idx="5">
                  <c:v>0.70000000000000062</c:v>
                </c:pt>
                <c:pt idx="6">
                  <c:v>0.8</c:v>
                </c:pt>
                <c:pt idx="7">
                  <c:v>0.9</c:v>
                </c:pt>
                <c:pt idx="8">
                  <c:v>1</c:v>
                </c:pt>
              </c:numCache>
            </c:numRef>
          </c:xVal>
          <c:yVal>
            <c:numRef>
              <c:f>Sheet1!$C$105:$C$113</c:f>
              <c:numCache>
                <c:formatCode>0.000</c:formatCode>
                <c:ptCount val="9"/>
                <c:pt idx="0">
                  <c:v>0.20100500499999999</c:v>
                </c:pt>
                <c:pt idx="1">
                  <c:v>0.6465655120000009</c:v>
                </c:pt>
                <c:pt idx="2">
                  <c:v>1.0854264629999983</c:v>
                </c:pt>
                <c:pt idx="3">
                  <c:v>1.4036843919999968</c:v>
                </c:pt>
                <c:pt idx="4">
                  <c:v>1.2864309240000018</c:v>
                </c:pt>
                <c:pt idx="5">
                  <c:v>1.5360133300000001</c:v>
                </c:pt>
                <c:pt idx="6">
                  <c:v>1.14237879</c:v>
                </c:pt>
                <c:pt idx="7">
                  <c:v>1.4723613979999968</c:v>
                </c:pt>
                <c:pt idx="8">
                  <c:v>1.484086325</c:v>
                </c:pt>
              </c:numCache>
            </c:numRef>
          </c:yVal>
          <c:smooth val="1"/>
        </c:ser>
        <c:ser>
          <c:idx val="4"/>
          <c:order val="2"/>
          <c:tx>
            <c:strRef>
              <c:f>Sheet1!$D$103</c:f>
              <c:strCache>
                <c:ptCount val="1"/>
                <c:pt idx="0">
                  <c:v>A = 0.14 Fmacro</c:v>
                </c:pt>
              </c:strCache>
            </c:strRef>
          </c:tx>
          <c:spPr>
            <a:ln w="19050">
              <a:noFill/>
            </a:ln>
          </c:spPr>
          <c:trendline>
            <c:spPr>
              <a:ln w="25400">
                <a:solidFill>
                  <a:srgbClr val="00B0F0"/>
                </a:solidFill>
              </a:ln>
            </c:spPr>
            <c:trendlineType val="poly"/>
            <c:order val="4"/>
          </c:trendline>
          <c:xVal>
            <c:numRef>
              <c:f>Sheet1!$A$105:$A$113</c:f>
              <c:numCache>
                <c:formatCode>General</c:formatCode>
                <c:ptCount val="9"/>
                <c:pt idx="0">
                  <c:v>0.2</c:v>
                </c:pt>
                <c:pt idx="1">
                  <c:v>0.30000000000000032</c:v>
                </c:pt>
                <c:pt idx="2">
                  <c:v>0.4</c:v>
                </c:pt>
                <c:pt idx="3">
                  <c:v>0.5</c:v>
                </c:pt>
                <c:pt idx="4">
                  <c:v>0.60000000000000064</c:v>
                </c:pt>
                <c:pt idx="5">
                  <c:v>0.70000000000000062</c:v>
                </c:pt>
                <c:pt idx="6">
                  <c:v>0.8</c:v>
                </c:pt>
                <c:pt idx="7">
                  <c:v>0.9</c:v>
                </c:pt>
                <c:pt idx="8">
                  <c:v>1</c:v>
                </c:pt>
              </c:numCache>
            </c:numRef>
          </c:xVal>
          <c:yVal>
            <c:numRef>
              <c:f>Sheet1!$D$105:$D$113</c:f>
              <c:numCache>
                <c:formatCode>0.000</c:formatCode>
                <c:ptCount val="9"/>
                <c:pt idx="0">
                  <c:v>0.87102056800000005</c:v>
                </c:pt>
                <c:pt idx="1">
                  <c:v>1.152428445</c:v>
                </c:pt>
                <c:pt idx="2">
                  <c:v>1.5929646679999978</c:v>
                </c:pt>
                <c:pt idx="3">
                  <c:v>1.783919969</c:v>
                </c:pt>
                <c:pt idx="4">
                  <c:v>1.7855942529999955</c:v>
                </c:pt>
                <c:pt idx="5">
                  <c:v>2.2261299820000002</c:v>
                </c:pt>
                <c:pt idx="6">
                  <c:v>2.1976543129999997</c:v>
                </c:pt>
                <c:pt idx="7">
                  <c:v>1.5226126369999999</c:v>
                </c:pt>
                <c:pt idx="8">
                  <c:v>1.1172528250000016</c:v>
                </c:pt>
              </c:numCache>
            </c:numRef>
          </c:yVal>
          <c:smooth val="1"/>
        </c:ser>
        <c:ser>
          <c:idx val="5"/>
          <c:order val="3"/>
          <c:tx>
            <c:strRef>
              <c:f>Sheet1!$E$103</c:f>
              <c:strCache>
                <c:ptCount val="1"/>
                <c:pt idx="0">
                  <c:v>A = 0.16 Fmacro</c:v>
                </c:pt>
              </c:strCache>
            </c:strRef>
          </c:tx>
          <c:spPr>
            <a:ln w="19050">
              <a:noFill/>
            </a:ln>
          </c:spPr>
          <c:trendline>
            <c:spPr>
              <a:ln w="25400">
                <a:solidFill>
                  <a:schemeClr val="accent6">
                    <a:lumMod val="75000"/>
                  </a:schemeClr>
                </a:solidFill>
              </a:ln>
            </c:spPr>
            <c:trendlineType val="poly"/>
            <c:order val="4"/>
          </c:trendline>
          <c:xVal>
            <c:numRef>
              <c:f>Sheet1!$A$105:$A$113</c:f>
              <c:numCache>
                <c:formatCode>General</c:formatCode>
                <c:ptCount val="9"/>
                <c:pt idx="0">
                  <c:v>0.2</c:v>
                </c:pt>
                <c:pt idx="1">
                  <c:v>0.30000000000000032</c:v>
                </c:pt>
                <c:pt idx="2">
                  <c:v>0.4</c:v>
                </c:pt>
                <c:pt idx="3">
                  <c:v>0.5</c:v>
                </c:pt>
                <c:pt idx="4">
                  <c:v>0.60000000000000064</c:v>
                </c:pt>
                <c:pt idx="5">
                  <c:v>0.70000000000000062</c:v>
                </c:pt>
                <c:pt idx="6">
                  <c:v>0.8</c:v>
                </c:pt>
                <c:pt idx="7">
                  <c:v>0.9</c:v>
                </c:pt>
                <c:pt idx="8">
                  <c:v>1</c:v>
                </c:pt>
              </c:numCache>
            </c:numRef>
          </c:xVal>
          <c:yVal>
            <c:numRef>
              <c:f>Sheet1!$E$105:$E$113</c:f>
              <c:numCache>
                <c:formatCode>0.000</c:formatCode>
                <c:ptCount val="9"/>
                <c:pt idx="0">
                  <c:v>1.3383584240000028</c:v>
                </c:pt>
                <c:pt idx="1">
                  <c:v>1.9497481679999999</c:v>
                </c:pt>
                <c:pt idx="2">
                  <c:v>2.1691791380000001</c:v>
                </c:pt>
                <c:pt idx="3">
                  <c:v>2.8358454419999961</c:v>
                </c:pt>
                <c:pt idx="4">
                  <c:v>2.8827466309999967</c:v>
                </c:pt>
                <c:pt idx="5">
                  <c:v>3.455610557</c:v>
                </c:pt>
                <c:pt idx="6">
                  <c:v>2.1959800289999998</c:v>
                </c:pt>
                <c:pt idx="7">
                  <c:v>1.862645691</c:v>
                </c:pt>
                <c:pt idx="8">
                  <c:v>1.6264659060000015</c:v>
                </c:pt>
              </c:numCache>
            </c:numRef>
          </c:yVal>
          <c:smooth val="1"/>
        </c:ser>
        <c:ser>
          <c:idx val="6"/>
          <c:order val="4"/>
          <c:tx>
            <c:strRef>
              <c:f>Sheet1!$F$103</c:f>
              <c:strCache>
                <c:ptCount val="1"/>
                <c:pt idx="0">
                  <c:v>A = 0.18 Fmacro</c:v>
                </c:pt>
              </c:strCache>
            </c:strRef>
          </c:tx>
          <c:spPr>
            <a:ln w="19050">
              <a:noFill/>
            </a:ln>
          </c:spPr>
          <c:trendline>
            <c:spPr>
              <a:ln w="25400">
                <a:solidFill>
                  <a:schemeClr val="tx2">
                    <a:lumMod val="60000"/>
                    <a:lumOff val="40000"/>
                  </a:schemeClr>
                </a:solidFill>
              </a:ln>
            </c:spPr>
            <c:trendlineType val="poly"/>
            <c:order val="4"/>
          </c:trendline>
          <c:xVal>
            <c:numRef>
              <c:f>Sheet1!$A$105:$A$113</c:f>
              <c:numCache>
                <c:formatCode>General</c:formatCode>
                <c:ptCount val="9"/>
                <c:pt idx="0">
                  <c:v>0.2</c:v>
                </c:pt>
                <c:pt idx="1">
                  <c:v>0.30000000000000032</c:v>
                </c:pt>
                <c:pt idx="2">
                  <c:v>0.4</c:v>
                </c:pt>
                <c:pt idx="3">
                  <c:v>0.5</c:v>
                </c:pt>
                <c:pt idx="4">
                  <c:v>0.60000000000000064</c:v>
                </c:pt>
                <c:pt idx="5">
                  <c:v>0.70000000000000062</c:v>
                </c:pt>
                <c:pt idx="6">
                  <c:v>0.8</c:v>
                </c:pt>
                <c:pt idx="7">
                  <c:v>0.9</c:v>
                </c:pt>
                <c:pt idx="8">
                  <c:v>1</c:v>
                </c:pt>
              </c:numCache>
            </c:numRef>
          </c:xVal>
          <c:yVal>
            <c:numRef>
              <c:f>Sheet1!$F$105:$F$113</c:f>
              <c:numCache>
                <c:formatCode>0.000</c:formatCode>
                <c:ptCount val="9"/>
                <c:pt idx="0">
                  <c:v>1.8576210609999984</c:v>
                </c:pt>
                <c:pt idx="1">
                  <c:v>2.6147396939999998</c:v>
                </c:pt>
                <c:pt idx="2">
                  <c:v>2.8643211110000002</c:v>
                </c:pt>
                <c:pt idx="3">
                  <c:v>3.5008369680000002</c:v>
                </c:pt>
                <c:pt idx="4">
                  <c:v>3.9212719049999998</c:v>
                </c:pt>
                <c:pt idx="5">
                  <c:v>4.0066989130000072</c:v>
                </c:pt>
                <c:pt idx="6">
                  <c:v>2.5644889499999999</c:v>
                </c:pt>
                <c:pt idx="7">
                  <c:v>2.1256283439999999</c:v>
                </c:pt>
                <c:pt idx="8">
                  <c:v>1.7118926659999976</c:v>
                </c:pt>
              </c:numCache>
            </c:numRef>
          </c:yVal>
          <c:smooth val="1"/>
        </c:ser>
        <c:ser>
          <c:idx val="7"/>
          <c:order val="5"/>
          <c:tx>
            <c:strRef>
              <c:f>Sheet1!$G$103</c:f>
              <c:strCache>
                <c:ptCount val="1"/>
                <c:pt idx="0">
                  <c:v>A = 0.2 Fmacro</c:v>
                </c:pt>
              </c:strCache>
            </c:strRef>
          </c:tx>
          <c:spPr>
            <a:ln w="19050">
              <a:noFill/>
            </a:ln>
          </c:spPr>
          <c:marker>
            <c:symbol val="dot"/>
            <c:size val="11"/>
          </c:marker>
          <c:trendline>
            <c:spPr>
              <a:ln w="25400">
                <a:solidFill>
                  <a:schemeClr val="accent2">
                    <a:lumMod val="60000"/>
                    <a:lumOff val="40000"/>
                  </a:schemeClr>
                </a:solidFill>
              </a:ln>
            </c:spPr>
            <c:trendlineType val="poly"/>
            <c:order val="4"/>
          </c:trendline>
          <c:xVal>
            <c:numRef>
              <c:f>Sheet1!$A$105:$A$113</c:f>
              <c:numCache>
                <c:formatCode>General</c:formatCode>
                <c:ptCount val="9"/>
                <c:pt idx="0">
                  <c:v>0.2</c:v>
                </c:pt>
                <c:pt idx="1">
                  <c:v>0.30000000000000032</c:v>
                </c:pt>
                <c:pt idx="2">
                  <c:v>0.4</c:v>
                </c:pt>
                <c:pt idx="3">
                  <c:v>0.5</c:v>
                </c:pt>
                <c:pt idx="4">
                  <c:v>0.60000000000000064</c:v>
                </c:pt>
                <c:pt idx="5">
                  <c:v>0.70000000000000062</c:v>
                </c:pt>
                <c:pt idx="6">
                  <c:v>0.8</c:v>
                </c:pt>
                <c:pt idx="7">
                  <c:v>0.9</c:v>
                </c:pt>
                <c:pt idx="8">
                  <c:v>1</c:v>
                </c:pt>
              </c:numCache>
            </c:numRef>
          </c:xVal>
          <c:yVal>
            <c:numRef>
              <c:f>Sheet1!$G$105:$G$113</c:f>
              <c:numCache>
                <c:formatCode>0.000</c:formatCode>
                <c:ptCount val="9"/>
                <c:pt idx="0">
                  <c:v>2.4606359279999999</c:v>
                </c:pt>
                <c:pt idx="1">
                  <c:v>3.3735331049999999</c:v>
                </c:pt>
                <c:pt idx="2">
                  <c:v>4.1591279009999935</c:v>
                </c:pt>
                <c:pt idx="3">
                  <c:v>4.5678369229999873</c:v>
                </c:pt>
                <c:pt idx="4">
                  <c:v>4.6331611600000002</c:v>
                </c:pt>
                <c:pt idx="5">
                  <c:v>3.7487445970000031</c:v>
                </c:pt>
                <c:pt idx="6">
                  <c:v>3.4371850369999999</c:v>
                </c:pt>
                <c:pt idx="7">
                  <c:v>2.6499159570000002</c:v>
                </c:pt>
                <c:pt idx="8">
                  <c:v>1.0134007919999983</c:v>
                </c:pt>
              </c:numCache>
            </c:numRef>
          </c:yVal>
          <c:smooth val="1"/>
        </c:ser>
        <c:ser>
          <c:idx val="8"/>
          <c:order val="6"/>
          <c:tx>
            <c:strRef>
              <c:f>Sheet1!$H$103</c:f>
              <c:strCache>
                <c:ptCount val="1"/>
                <c:pt idx="0">
                  <c:v>A = 0.22 Fmacro</c:v>
                </c:pt>
              </c:strCache>
            </c:strRef>
          </c:tx>
          <c:spPr>
            <a:ln w="19050">
              <a:noFill/>
            </a:ln>
          </c:spPr>
          <c:marker>
            <c:symbol val="dash"/>
            <c:size val="9"/>
          </c:marker>
          <c:trendline>
            <c:spPr>
              <a:ln w="25400">
                <a:solidFill>
                  <a:schemeClr val="accent3">
                    <a:lumMod val="75000"/>
                  </a:schemeClr>
                </a:solidFill>
              </a:ln>
            </c:spPr>
            <c:trendlineType val="poly"/>
            <c:order val="4"/>
          </c:trendline>
          <c:xVal>
            <c:numRef>
              <c:f>Sheet1!$A$105:$A$113</c:f>
              <c:numCache>
                <c:formatCode>General</c:formatCode>
                <c:ptCount val="9"/>
                <c:pt idx="0">
                  <c:v>0.2</c:v>
                </c:pt>
                <c:pt idx="1">
                  <c:v>0.30000000000000032</c:v>
                </c:pt>
                <c:pt idx="2">
                  <c:v>0.4</c:v>
                </c:pt>
                <c:pt idx="3">
                  <c:v>0.5</c:v>
                </c:pt>
                <c:pt idx="4">
                  <c:v>0.60000000000000064</c:v>
                </c:pt>
                <c:pt idx="5">
                  <c:v>0.70000000000000062</c:v>
                </c:pt>
                <c:pt idx="6">
                  <c:v>0.8</c:v>
                </c:pt>
                <c:pt idx="7">
                  <c:v>0.9</c:v>
                </c:pt>
                <c:pt idx="8">
                  <c:v>1</c:v>
                </c:pt>
              </c:numCache>
            </c:numRef>
          </c:xVal>
          <c:yVal>
            <c:numRef>
              <c:f>Sheet1!$H$105:$H$113</c:f>
              <c:numCache>
                <c:formatCode>0.000</c:formatCode>
                <c:ptCount val="9"/>
                <c:pt idx="0">
                  <c:v>3.3752093659999987</c:v>
                </c:pt>
                <c:pt idx="1">
                  <c:v>4.4505856799999872</c:v>
                </c:pt>
                <c:pt idx="2">
                  <c:v>5.1072033189999955</c:v>
                </c:pt>
                <c:pt idx="3">
                  <c:v>5.4237872119999935</c:v>
                </c:pt>
                <c:pt idx="4">
                  <c:v>4.9447286310000003</c:v>
                </c:pt>
                <c:pt idx="5">
                  <c:v>4.5728681780000002</c:v>
                </c:pt>
                <c:pt idx="6">
                  <c:v>3.9246224489999997</c:v>
                </c:pt>
                <c:pt idx="7">
                  <c:v>2.4589611499999999</c:v>
                </c:pt>
                <c:pt idx="8">
                  <c:v>1.1490786919999998</c:v>
                </c:pt>
              </c:numCache>
            </c:numRef>
          </c:yVal>
          <c:smooth val="1"/>
        </c:ser>
        <c:ser>
          <c:idx val="9"/>
          <c:order val="7"/>
          <c:tx>
            <c:strRef>
              <c:f>Sheet1!$I$103</c:f>
              <c:strCache>
                <c:ptCount val="1"/>
                <c:pt idx="0">
                  <c:v>A = 0.24 Fmacro</c:v>
                </c:pt>
              </c:strCache>
            </c:strRef>
          </c:tx>
          <c:spPr>
            <a:ln w="19050">
              <a:noFill/>
            </a:ln>
          </c:spPr>
          <c:trendline>
            <c:spPr>
              <a:ln w="25400">
                <a:solidFill>
                  <a:srgbClr val="8064A2">
                    <a:tint val="77000"/>
                    <a:shade val="95000"/>
                    <a:satMod val="105000"/>
                  </a:srgbClr>
                </a:solidFill>
              </a:ln>
            </c:spPr>
            <c:trendlineType val="poly"/>
            <c:order val="4"/>
          </c:trendline>
          <c:xVal>
            <c:numRef>
              <c:f>Sheet1!$A$105:$A$113</c:f>
              <c:numCache>
                <c:formatCode>General</c:formatCode>
                <c:ptCount val="9"/>
                <c:pt idx="0">
                  <c:v>0.2</c:v>
                </c:pt>
                <c:pt idx="1">
                  <c:v>0.30000000000000032</c:v>
                </c:pt>
                <c:pt idx="2">
                  <c:v>0.4</c:v>
                </c:pt>
                <c:pt idx="3">
                  <c:v>0.5</c:v>
                </c:pt>
                <c:pt idx="4">
                  <c:v>0.60000000000000064</c:v>
                </c:pt>
                <c:pt idx="5">
                  <c:v>0.70000000000000062</c:v>
                </c:pt>
                <c:pt idx="6">
                  <c:v>0.8</c:v>
                </c:pt>
                <c:pt idx="7">
                  <c:v>0.9</c:v>
                </c:pt>
                <c:pt idx="8">
                  <c:v>1</c:v>
                </c:pt>
              </c:numCache>
            </c:numRef>
          </c:xVal>
          <c:yVal>
            <c:numRef>
              <c:f>Sheet1!$I$105:$I$113</c:f>
              <c:numCache>
                <c:formatCode>0.000</c:formatCode>
                <c:ptCount val="9"/>
                <c:pt idx="0">
                  <c:v>4.1055266129999932</c:v>
                </c:pt>
                <c:pt idx="1">
                  <c:v>5.3500811749999935</c:v>
                </c:pt>
                <c:pt idx="2">
                  <c:v>5.8358443050000002</c:v>
                </c:pt>
                <c:pt idx="3">
                  <c:v>5.7102152189999931</c:v>
                </c:pt>
                <c:pt idx="4">
                  <c:v>6.0184207729999946</c:v>
                </c:pt>
                <c:pt idx="5">
                  <c:v>5.3098781070000003</c:v>
                </c:pt>
                <c:pt idx="6">
                  <c:v>3.901173091</c:v>
                </c:pt>
                <c:pt idx="7">
                  <c:v>2.8827486089999987</c:v>
                </c:pt>
                <c:pt idx="8">
                  <c:v>1.5812387529999981</c:v>
                </c:pt>
              </c:numCache>
            </c:numRef>
          </c:yVal>
          <c:smooth val="1"/>
        </c:ser>
        <c:axId val="230055296"/>
        <c:axId val="230082048"/>
      </c:scatterChart>
      <c:valAx>
        <c:axId val="230055296"/>
        <c:scaling>
          <c:orientation val="minMax"/>
          <c:max val="1"/>
          <c:min val="0"/>
        </c:scaling>
        <c:axPos val="b"/>
        <c:title>
          <c:tx>
            <c:rich>
              <a:bodyPr/>
              <a:lstStyle/>
              <a:p>
                <a:pPr>
                  <a:defRPr/>
                </a:pPr>
                <a:r>
                  <a:rPr lang="en-US" sz="1400" b="0" i="1" u="none" strike="noStrike" baseline="0" dirty="0">
                    <a:latin typeface="+mj-lt"/>
                  </a:rPr>
                  <a:t>B/A</a:t>
                </a:r>
                <a:endParaRPr lang="ru-RU" sz="1100" dirty="0">
                  <a:latin typeface="+mj-lt"/>
                </a:endParaRPr>
              </a:p>
            </c:rich>
          </c:tx>
          <c:layout>
            <c:manualLayout>
              <c:xMode val="edge"/>
              <c:yMode val="edge"/>
              <c:x val="0.68372085265042859"/>
              <c:y val="0.89039106145251401"/>
            </c:manualLayout>
          </c:layout>
        </c:title>
        <c:numFmt formatCode="General" sourceLinked="1"/>
        <c:tickLblPos val="nextTo"/>
        <c:txPr>
          <a:bodyPr/>
          <a:lstStyle/>
          <a:p>
            <a:pPr>
              <a:defRPr sz="1600" baseline="0"/>
            </a:pPr>
            <a:endParaRPr lang="ru-RU"/>
          </a:p>
        </c:txPr>
        <c:crossAx val="230082048"/>
        <c:crosses val="autoZero"/>
        <c:crossBetween val="midCat"/>
        <c:majorUnit val="0.2"/>
      </c:valAx>
      <c:valAx>
        <c:axId val="230082048"/>
        <c:scaling>
          <c:orientation val="minMax"/>
          <c:min val="0"/>
        </c:scaling>
        <c:axPos val="l"/>
        <c:majorGridlines/>
        <c:numFmt formatCode="0.0" sourceLinked="0"/>
        <c:tickLblPos val="nextTo"/>
        <c:txPr>
          <a:bodyPr/>
          <a:lstStyle/>
          <a:p>
            <a:pPr>
              <a:defRPr sz="1600" baseline="0"/>
            </a:pPr>
            <a:endParaRPr lang="ru-RU"/>
          </a:p>
        </c:txPr>
        <c:crossAx val="230055296"/>
        <c:crosses val="autoZero"/>
        <c:crossBetween val="midCat"/>
      </c:valAx>
    </c:plotArea>
    <c:legend>
      <c:legendPos val="r"/>
      <c:legendEntry>
        <c:idx val="8"/>
        <c:delete val="1"/>
      </c:legendEntry>
      <c:legendEntry>
        <c:idx val="9"/>
        <c:delete val="1"/>
      </c:legendEntry>
      <c:legendEntry>
        <c:idx val="10"/>
        <c:delete val="1"/>
      </c:legendEntry>
      <c:legendEntry>
        <c:idx val="11"/>
        <c:delete val="1"/>
      </c:legendEntry>
      <c:legendEntry>
        <c:idx val="12"/>
        <c:delete val="1"/>
      </c:legendEntry>
      <c:legendEntry>
        <c:idx val="13"/>
        <c:delete val="1"/>
      </c:legendEntry>
      <c:legendEntry>
        <c:idx val="14"/>
        <c:delete val="1"/>
      </c:legendEntry>
      <c:legendEntry>
        <c:idx val="15"/>
        <c:delete val="1"/>
      </c:legendEntry>
      <c:layout>
        <c:manualLayout>
          <c:xMode val="edge"/>
          <c:yMode val="edge"/>
          <c:x val="0.68279068854710934"/>
          <c:y val="0.16719482690362028"/>
          <c:w val="0.31720931145289089"/>
          <c:h val="0.69952110734761508"/>
        </c:manualLayout>
      </c:layout>
      <c:txPr>
        <a:bodyPr/>
        <a:lstStyle/>
        <a:p>
          <a:pPr>
            <a:defRPr sz="1600" b="0" i="1" baseline="0">
              <a:latin typeface="+mj-lt"/>
            </a:defRPr>
          </a:pPr>
          <a:endParaRPr lang="ru-RU"/>
        </a:p>
      </c:txPr>
    </c:legend>
    <c:plotVisOnly val="1"/>
  </c:chart>
  <c:spPr>
    <a:ln>
      <a:noFill/>
    </a:ln>
  </c:spPr>
  <c:externalData r:id="rId1"/>
</c:chartSpace>
</file>

<file path=ppt/charts/chart16.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sz="2000" b="0" i="1" baseline="0" dirty="0">
                <a:latin typeface="Times New Roman" pitchFamily="18" charset="0"/>
                <a:cs typeface="Times New Roman" pitchFamily="18" charset="0"/>
              </a:rPr>
              <a:t>MRR</a:t>
            </a:r>
            <a:r>
              <a:rPr lang="ru-RU" sz="2000" b="0" i="1" baseline="0" dirty="0">
                <a:latin typeface="Times New Roman" pitchFamily="18" charset="0"/>
                <a:cs typeface="Times New Roman" pitchFamily="18" charset="0"/>
              </a:rPr>
              <a:t>(</a:t>
            </a:r>
            <a:r>
              <a:rPr lang="en-US" sz="2000" b="0" i="1" baseline="0" dirty="0">
                <a:latin typeface="Times New Roman" pitchFamily="18" charset="0"/>
                <a:cs typeface="Times New Roman" pitchFamily="18" charset="0"/>
              </a:rPr>
              <a:t>B/A)/</a:t>
            </a:r>
            <a:r>
              <a:rPr lang="en-US" sz="2000" b="0" i="1" baseline="0" dirty="0" err="1">
                <a:latin typeface="Times New Roman" pitchFamily="18" charset="0"/>
                <a:cs typeface="Times New Roman" pitchFamily="18" charset="0"/>
              </a:rPr>
              <a:t>MRR</a:t>
            </a:r>
            <a:r>
              <a:rPr lang="en-US" sz="1400" b="0" i="1" baseline="0" dirty="0" err="1">
                <a:latin typeface="Times New Roman" pitchFamily="18" charset="0"/>
                <a:cs typeface="Times New Roman" pitchFamily="18" charset="0"/>
              </a:rPr>
              <a:t>max</a:t>
            </a:r>
            <a:r>
              <a:rPr lang="en-US" sz="1200" b="0" i="1" baseline="0" dirty="0">
                <a:latin typeface="Times New Roman" pitchFamily="18" charset="0"/>
                <a:cs typeface="Times New Roman" pitchFamily="18" charset="0"/>
              </a:rPr>
              <a:t>(A=0.</a:t>
            </a:r>
            <a:r>
              <a:rPr lang="ru-RU" sz="1200" b="0" i="1" baseline="0" dirty="0">
                <a:latin typeface="Times New Roman" pitchFamily="18" charset="0"/>
                <a:cs typeface="Times New Roman" pitchFamily="18" charset="0"/>
              </a:rPr>
              <a:t>1</a:t>
            </a:r>
            <a:r>
              <a:rPr lang="en-US" sz="1200" b="0" i="1" baseline="0" dirty="0" err="1">
                <a:latin typeface="Times New Roman" pitchFamily="18" charset="0"/>
                <a:cs typeface="Times New Roman" pitchFamily="18" charset="0"/>
              </a:rPr>
              <a:t>F</a:t>
            </a:r>
            <a:r>
              <a:rPr lang="en-US" sz="900" b="0" i="1" baseline="0" dirty="0" err="1">
                <a:latin typeface="Times New Roman" pitchFamily="18" charset="0"/>
                <a:cs typeface="Times New Roman" pitchFamily="18" charset="0"/>
              </a:rPr>
              <a:t>macro</a:t>
            </a:r>
            <a:r>
              <a:rPr lang="en-US" sz="1200" b="0" i="1" baseline="0" dirty="0">
                <a:latin typeface="Times New Roman" pitchFamily="18" charset="0"/>
                <a:cs typeface="Times New Roman" pitchFamily="18" charset="0"/>
              </a:rPr>
              <a:t>)</a:t>
            </a:r>
            <a:endParaRPr lang="ru-RU" sz="2000" b="1" i="0" baseline="0" dirty="0">
              <a:latin typeface="Times New Roman" pitchFamily="18" charset="0"/>
              <a:cs typeface="Times New Roman" pitchFamily="18" charset="0"/>
            </a:endParaRPr>
          </a:p>
        </c:rich>
      </c:tx>
      <c:layout>
        <c:manualLayout>
          <c:xMode val="edge"/>
          <c:yMode val="edge"/>
          <c:x val="9.078499766968387E-2"/>
          <c:y val="4.0968342644320296E-2"/>
        </c:manualLayout>
      </c:layout>
    </c:title>
    <c:plotArea>
      <c:layout>
        <c:manualLayout>
          <c:layoutTarget val="inner"/>
          <c:xMode val="edge"/>
          <c:yMode val="edge"/>
          <c:x val="0.11744754335614592"/>
          <c:y val="0.15347321808237699"/>
          <c:w val="0.54075011651581084"/>
          <c:h val="0.71104854909896043"/>
        </c:manualLayout>
      </c:layout>
      <c:scatterChart>
        <c:scatterStyle val="smoothMarker"/>
        <c:ser>
          <c:idx val="2"/>
          <c:order val="0"/>
          <c:tx>
            <c:strRef>
              <c:f>Sheet1!$B$103</c:f>
              <c:strCache>
                <c:ptCount val="1"/>
                <c:pt idx="0">
                  <c:v>A = 0.1 Fmacro</c:v>
                </c:pt>
              </c:strCache>
            </c:strRef>
          </c:tx>
          <c:spPr>
            <a:ln w="19050">
              <a:noFill/>
            </a:ln>
          </c:spPr>
          <c:trendline>
            <c:spPr>
              <a:ln w="25400">
                <a:solidFill>
                  <a:srgbClr val="00B050"/>
                </a:solidFill>
              </a:ln>
            </c:spPr>
            <c:trendlineType val="poly"/>
            <c:order val="4"/>
          </c:trendline>
          <c:xVal>
            <c:numRef>
              <c:f>Sheet1!$A$105:$A$113</c:f>
              <c:numCache>
                <c:formatCode>General</c:formatCode>
                <c:ptCount val="9"/>
                <c:pt idx="0">
                  <c:v>0.2</c:v>
                </c:pt>
                <c:pt idx="1">
                  <c:v>0.30000000000000032</c:v>
                </c:pt>
                <c:pt idx="2">
                  <c:v>0.4</c:v>
                </c:pt>
                <c:pt idx="3">
                  <c:v>0.5</c:v>
                </c:pt>
                <c:pt idx="4">
                  <c:v>0.60000000000000064</c:v>
                </c:pt>
                <c:pt idx="5">
                  <c:v>0.70000000000000062</c:v>
                </c:pt>
                <c:pt idx="6">
                  <c:v>0.8</c:v>
                </c:pt>
                <c:pt idx="7">
                  <c:v>0.9</c:v>
                </c:pt>
                <c:pt idx="8">
                  <c:v>1</c:v>
                </c:pt>
              </c:numCache>
            </c:numRef>
          </c:xVal>
          <c:yVal>
            <c:numRef>
              <c:f>Sheet1!$B$105:$B$113</c:f>
              <c:numCache>
                <c:formatCode>0.000</c:formatCode>
                <c:ptCount val="9"/>
                <c:pt idx="0">
                  <c:v>0</c:v>
                </c:pt>
                <c:pt idx="1">
                  <c:v>0.20770510400000028</c:v>
                </c:pt>
                <c:pt idx="2">
                  <c:v>0.47068652200000038</c:v>
                </c:pt>
                <c:pt idx="3">
                  <c:v>0.69681724499999997</c:v>
                </c:pt>
                <c:pt idx="4">
                  <c:v>0.88442165600000111</c:v>
                </c:pt>
                <c:pt idx="5">
                  <c:v>0.87269692700000112</c:v>
                </c:pt>
                <c:pt idx="6">
                  <c:v>1</c:v>
                </c:pt>
                <c:pt idx="7">
                  <c:v>0.69849222099999997</c:v>
                </c:pt>
                <c:pt idx="8">
                  <c:v>0.46398652100000087</c:v>
                </c:pt>
              </c:numCache>
            </c:numRef>
          </c:yVal>
          <c:smooth val="1"/>
        </c:ser>
        <c:ser>
          <c:idx val="3"/>
          <c:order val="1"/>
          <c:tx>
            <c:strRef>
              <c:f>Sheet1!$C$103</c:f>
              <c:strCache>
                <c:ptCount val="1"/>
                <c:pt idx="0">
                  <c:v>A = 0.12 Fmacro</c:v>
                </c:pt>
              </c:strCache>
            </c:strRef>
          </c:tx>
          <c:spPr>
            <a:ln w="19050">
              <a:noFill/>
            </a:ln>
          </c:spPr>
          <c:trendline>
            <c:spPr>
              <a:ln w="25400">
                <a:solidFill>
                  <a:srgbClr val="7030A0"/>
                </a:solidFill>
              </a:ln>
            </c:spPr>
            <c:trendlineType val="poly"/>
            <c:order val="4"/>
          </c:trendline>
          <c:xVal>
            <c:numRef>
              <c:f>Sheet1!$A$105:$A$113</c:f>
              <c:numCache>
                <c:formatCode>General</c:formatCode>
                <c:ptCount val="9"/>
                <c:pt idx="0">
                  <c:v>0.2</c:v>
                </c:pt>
                <c:pt idx="1">
                  <c:v>0.30000000000000032</c:v>
                </c:pt>
                <c:pt idx="2">
                  <c:v>0.4</c:v>
                </c:pt>
                <c:pt idx="3">
                  <c:v>0.5</c:v>
                </c:pt>
                <c:pt idx="4">
                  <c:v>0.60000000000000064</c:v>
                </c:pt>
                <c:pt idx="5">
                  <c:v>0.70000000000000062</c:v>
                </c:pt>
                <c:pt idx="6">
                  <c:v>0.8</c:v>
                </c:pt>
                <c:pt idx="7">
                  <c:v>0.9</c:v>
                </c:pt>
                <c:pt idx="8">
                  <c:v>1</c:v>
                </c:pt>
              </c:numCache>
            </c:numRef>
          </c:xVal>
          <c:yVal>
            <c:numRef>
              <c:f>Sheet1!$C$105:$C$113</c:f>
              <c:numCache>
                <c:formatCode>0.000</c:formatCode>
                <c:ptCount val="9"/>
                <c:pt idx="0">
                  <c:v>0.20100500499999999</c:v>
                </c:pt>
                <c:pt idx="1">
                  <c:v>0.64656551200000112</c:v>
                </c:pt>
                <c:pt idx="2">
                  <c:v>1.0854264629999977</c:v>
                </c:pt>
                <c:pt idx="3">
                  <c:v>1.403684391999996</c:v>
                </c:pt>
                <c:pt idx="4">
                  <c:v>1.2864309240000025</c:v>
                </c:pt>
                <c:pt idx="5">
                  <c:v>1.5360133300000001</c:v>
                </c:pt>
                <c:pt idx="6">
                  <c:v>1.14237879</c:v>
                </c:pt>
                <c:pt idx="7">
                  <c:v>1.4723613979999957</c:v>
                </c:pt>
                <c:pt idx="8">
                  <c:v>1.484086325</c:v>
                </c:pt>
              </c:numCache>
            </c:numRef>
          </c:yVal>
          <c:smooth val="1"/>
        </c:ser>
        <c:ser>
          <c:idx val="4"/>
          <c:order val="2"/>
          <c:tx>
            <c:strRef>
              <c:f>Sheet1!$D$103</c:f>
              <c:strCache>
                <c:ptCount val="1"/>
                <c:pt idx="0">
                  <c:v>A = 0.14 Fmacro</c:v>
                </c:pt>
              </c:strCache>
            </c:strRef>
          </c:tx>
          <c:spPr>
            <a:ln w="19050">
              <a:noFill/>
            </a:ln>
          </c:spPr>
          <c:trendline>
            <c:spPr>
              <a:ln w="25400">
                <a:solidFill>
                  <a:srgbClr val="00B0F0"/>
                </a:solidFill>
              </a:ln>
            </c:spPr>
            <c:trendlineType val="poly"/>
            <c:order val="4"/>
          </c:trendline>
          <c:xVal>
            <c:numRef>
              <c:f>Sheet1!$A$105:$A$113</c:f>
              <c:numCache>
                <c:formatCode>General</c:formatCode>
                <c:ptCount val="9"/>
                <c:pt idx="0">
                  <c:v>0.2</c:v>
                </c:pt>
                <c:pt idx="1">
                  <c:v>0.30000000000000032</c:v>
                </c:pt>
                <c:pt idx="2">
                  <c:v>0.4</c:v>
                </c:pt>
                <c:pt idx="3">
                  <c:v>0.5</c:v>
                </c:pt>
                <c:pt idx="4">
                  <c:v>0.60000000000000064</c:v>
                </c:pt>
                <c:pt idx="5">
                  <c:v>0.70000000000000062</c:v>
                </c:pt>
                <c:pt idx="6">
                  <c:v>0.8</c:v>
                </c:pt>
                <c:pt idx="7">
                  <c:v>0.9</c:v>
                </c:pt>
                <c:pt idx="8">
                  <c:v>1</c:v>
                </c:pt>
              </c:numCache>
            </c:numRef>
          </c:xVal>
          <c:yVal>
            <c:numRef>
              <c:f>Sheet1!$D$105:$D$113</c:f>
              <c:numCache>
                <c:formatCode>0.000</c:formatCode>
                <c:ptCount val="9"/>
                <c:pt idx="0">
                  <c:v>0.87102056800000005</c:v>
                </c:pt>
                <c:pt idx="1">
                  <c:v>1.152428445</c:v>
                </c:pt>
                <c:pt idx="2">
                  <c:v>1.5929646679999974</c:v>
                </c:pt>
                <c:pt idx="3">
                  <c:v>1.783919969</c:v>
                </c:pt>
                <c:pt idx="4">
                  <c:v>1.7855942529999942</c:v>
                </c:pt>
                <c:pt idx="5">
                  <c:v>2.2261299820000002</c:v>
                </c:pt>
                <c:pt idx="6">
                  <c:v>2.1976543129999997</c:v>
                </c:pt>
                <c:pt idx="7">
                  <c:v>1.5226126369999999</c:v>
                </c:pt>
                <c:pt idx="8">
                  <c:v>1.1172528250000022</c:v>
                </c:pt>
              </c:numCache>
            </c:numRef>
          </c:yVal>
          <c:smooth val="1"/>
        </c:ser>
        <c:ser>
          <c:idx val="5"/>
          <c:order val="3"/>
          <c:tx>
            <c:strRef>
              <c:f>Sheet1!$E$103</c:f>
              <c:strCache>
                <c:ptCount val="1"/>
                <c:pt idx="0">
                  <c:v>A = 0.16 Fmacro</c:v>
                </c:pt>
              </c:strCache>
            </c:strRef>
          </c:tx>
          <c:spPr>
            <a:ln w="19050">
              <a:noFill/>
            </a:ln>
          </c:spPr>
          <c:trendline>
            <c:spPr>
              <a:ln w="25400">
                <a:solidFill>
                  <a:schemeClr val="accent6">
                    <a:lumMod val="75000"/>
                  </a:schemeClr>
                </a:solidFill>
              </a:ln>
            </c:spPr>
            <c:trendlineType val="poly"/>
            <c:order val="4"/>
          </c:trendline>
          <c:xVal>
            <c:numRef>
              <c:f>Sheet1!$A$105:$A$113</c:f>
              <c:numCache>
                <c:formatCode>General</c:formatCode>
                <c:ptCount val="9"/>
                <c:pt idx="0">
                  <c:v>0.2</c:v>
                </c:pt>
                <c:pt idx="1">
                  <c:v>0.30000000000000032</c:v>
                </c:pt>
                <c:pt idx="2">
                  <c:v>0.4</c:v>
                </c:pt>
                <c:pt idx="3">
                  <c:v>0.5</c:v>
                </c:pt>
                <c:pt idx="4">
                  <c:v>0.60000000000000064</c:v>
                </c:pt>
                <c:pt idx="5">
                  <c:v>0.70000000000000062</c:v>
                </c:pt>
                <c:pt idx="6">
                  <c:v>0.8</c:v>
                </c:pt>
                <c:pt idx="7">
                  <c:v>0.9</c:v>
                </c:pt>
                <c:pt idx="8">
                  <c:v>1</c:v>
                </c:pt>
              </c:numCache>
            </c:numRef>
          </c:xVal>
          <c:yVal>
            <c:numRef>
              <c:f>Sheet1!$E$105:$E$113</c:f>
              <c:numCache>
                <c:formatCode>0.000</c:formatCode>
                <c:ptCount val="9"/>
                <c:pt idx="0">
                  <c:v>1.3383584240000037</c:v>
                </c:pt>
                <c:pt idx="1">
                  <c:v>1.9497481679999999</c:v>
                </c:pt>
                <c:pt idx="2">
                  <c:v>2.1691791380000001</c:v>
                </c:pt>
                <c:pt idx="3">
                  <c:v>2.8358454419999952</c:v>
                </c:pt>
                <c:pt idx="4">
                  <c:v>2.8827466309999967</c:v>
                </c:pt>
                <c:pt idx="5">
                  <c:v>3.455610557</c:v>
                </c:pt>
                <c:pt idx="6">
                  <c:v>2.1959800289999998</c:v>
                </c:pt>
                <c:pt idx="7">
                  <c:v>1.862645691</c:v>
                </c:pt>
                <c:pt idx="8">
                  <c:v>1.626465906000002</c:v>
                </c:pt>
              </c:numCache>
            </c:numRef>
          </c:yVal>
          <c:smooth val="1"/>
        </c:ser>
        <c:ser>
          <c:idx val="6"/>
          <c:order val="4"/>
          <c:tx>
            <c:strRef>
              <c:f>Sheet1!$F$103</c:f>
              <c:strCache>
                <c:ptCount val="1"/>
                <c:pt idx="0">
                  <c:v>A = 0.18 Fmacro</c:v>
                </c:pt>
              </c:strCache>
            </c:strRef>
          </c:tx>
          <c:spPr>
            <a:ln w="19050">
              <a:noFill/>
            </a:ln>
          </c:spPr>
          <c:trendline>
            <c:spPr>
              <a:ln w="25400">
                <a:solidFill>
                  <a:schemeClr val="tx2">
                    <a:lumMod val="60000"/>
                    <a:lumOff val="40000"/>
                  </a:schemeClr>
                </a:solidFill>
              </a:ln>
            </c:spPr>
            <c:trendlineType val="poly"/>
            <c:order val="4"/>
          </c:trendline>
          <c:xVal>
            <c:numRef>
              <c:f>Sheet1!$A$105:$A$113</c:f>
              <c:numCache>
                <c:formatCode>General</c:formatCode>
                <c:ptCount val="9"/>
                <c:pt idx="0">
                  <c:v>0.2</c:v>
                </c:pt>
                <c:pt idx="1">
                  <c:v>0.30000000000000032</c:v>
                </c:pt>
                <c:pt idx="2">
                  <c:v>0.4</c:v>
                </c:pt>
                <c:pt idx="3">
                  <c:v>0.5</c:v>
                </c:pt>
                <c:pt idx="4">
                  <c:v>0.60000000000000064</c:v>
                </c:pt>
                <c:pt idx="5">
                  <c:v>0.70000000000000062</c:v>
                </c:pt>
                <c:pt idx="6">
                  <c:v>0.8</c:v>
                </c:pt>
                <c:pt idx="7">
                  <c:v>0.9</c:v>
                </c:pt>
                <c:pt idx="8">
                  <c:v>1</c:v>
                </c:pt>
              </c:numCache>
            </c:numRef>
          </c:xVal>
          <c:yVal>
            <c:numRef>
              <c:f>Sheet1!$F$105:$F$113</c:f>
              <c:numCache>
                <c:formatCode>0.000</c:formatCode>
                <c:ptCount val="9"/>
                <c:pt idx="0">
                  <c:v>1.8576210609999977</c:v>
                </c:pt>
                <c:pt idx="1">
                  <c:v>2.6147396939999998</c:v>
                </c:pt>
                <c:pt idx="2">
                  <c:v>2.8643211110000002</c:v>
                </c:pt>
                <c:pt idx="3">
                  <c:v>3.5008369680000002</c:v>
                </c:pt>
                <c:pt idx="4">
                  <c:v>3.9212719049999998</c:v>
                </c:pt>
                <c:pt idx="5">
                  <c:v>4.006698913000009</c:v>
                </c:pt>
                <c:pt idx="6">
                  <c:v>2.5644889499999999</c:v>
                </c:pt>
                <c:pt idx="7">
                  <c:v>2.1256283439999999</c:v>
                </c:pt>
                <c:pt idx="8">
                  <c:v>1.7118926659999969</c:v>
                </c:pt>
              </c:numCache>
            </c:numRef>
          </c:yVal>
          <c:smooth val="1"/>
        </c:ser>
        <c:ser>
          <c:idx val="7"/>
          <c:order val="5"/>
          <c:tx>
            <c:strRef>
              <c:f>Sheet1!$G$103</c:f>
              <c:strCache>
                <c:ptCount val="1"/>
                <c:pt idx="0">
                  <c:v>A = 0.2 Fmacro</c:v>
                </c:pt>
              </c:strCache>
            </c:strRef>
          </c:tx>
          <c:spPr>
            <a:ln w="19050">
              <a:noFill/>
            </a:ln>
          </c:spPr>
          <c:marker>
            <c:symbol val="dot"/>
            <c:size val="11"/>
          </c:marker>
          <c:trendline>
            <c:spPr>
              <a:ln w="25400">
                <a:solidFill>
                  <a:schemeClr val="accent2">
                    <a:lumMod val="60000"/>
                    <a:lumOff val="40000"/>
                  </a:schemeClr>
                </a:solidFill>
              </a:ln>
            </c:spPr>
            <c:trendlineType val="poly"/>
            <c:order val="4"/>
          </c:trendline>
          <c:xVal>
            <c:numRef>
              <c:f>Sheet1!$A$105:$A$113</c:f>
              <c:numCache>
                <c:formatCode>General</c:formatCode>
                <c:ptCount val="9"/>
                <c:pt idx="0">
                  <c:v>0.2</c:v>
                </c:pt>
                <c:pt idx="1">
                  <c:v>0.30000000000000032</c:v>
                </c:pt>
                <c:pt idx="2">
                  <c:v>0.4</c:v>
                </c:pt>
                <c:pt idx="3">
                  <c:v>0.5</c:v>
                </c:pt>
                <c:pt idx="4">
                  <c:v>0.60000000000000064</c:v>
                </c:pt>
                <c:pt idx="5">
                  <c:v>0.70000000000000062</c:v>
                </c:pt>
                <c:pt idx="6">
                  <c:v>0.8</c:v>
                </c:pt>
                <c:pt idx="7">
                  <c:v>0.9</c:v>
                </c:pt>
                <c:pt idx="8">
                  <c:v>1</c:v>
                </c:pt>
              </c:numCache>
            </c:numRef>
          </c:xVal>
          <c:yVal>
            <c:numRef>
              <c:f>Sheet1!$G$105:$G$113</c:f>
              <c:numCache>
                <c:formatCode>0.000</c:formatCode>
                <c:ptCount val="9"/>
                <c:pt idx="0">
                  <c:v>2.4606359279999999</c:v>
                </c:pt>
                <c:pt idx="1">
                  <c:v>3.3735331049999999</c:v>
                </c:pt>
                <c:pt idx="2">
                  <c:v>4.1591279009999917</c:v>
                </c:pt>
                <c:pt idx="3">
                  <c:v>4.5678369229999847</c:v>
                </c:pt>
                <c:pt idx="4">
                  <c:v>4.6331611600000002</c:v>
                </c:pt>
                <c:pt idx="5">
                  <c:v>3.748744597000004</c:v>
                </c:pt>
                <c:pt idx="6">
                  <c:v>3.4371850369999999</c:v>
                </c:pt>
                <c:pt idx="7">
                  <c:v>2.6499159570000002</c:v>
                </c:pt>
                <c:pt idx="8">
                  <c:v>1.0134007919999977</c:v>
                </c:pt>
              </c:numCache>
            </c:numRef>
          </c:yVal>
          <c:smooth val="1"/>
        </c:ser>
        <c:ser>
          <c:idx val="8"/>
          <c:order val="6"/>
          <c:tx>
            <c:strRef>
              <c:f>Sheet1!$H$103</c:f>
              <c:strCache>
                <c:ptCount val="1"/>
                <c:pt idx="0">
                  <c:v>A = 0.22 Fmacro</c:v>
                </c:pt>
              </c:strCache>
            </c:strRef>
          </c:tx>
          <c:spPr>
            <a:ln w="19050">
              <a:noFill/>
            </a:ln>
          </c:spPr>
          <c:marker>
            <c:symbol val="dash"/>
            <c:size val="9"/>
          </c:marker>
          <c:trendline>
            <c:spPr>
              <a:ln w="25400">
                <a:solidFill>
                  <a:schemeClr val="accent3">
                    <a:lumMod val="75000"/>
                  </a:schemeClr>
                </a:solidFill>
              </a:ln>
            </c:spPr>
            <c:trendlineType val="poly"/>
            <c:order val="4"/>
          </c:trendline>
          <c:xVal>
            <c:numRef>
              <c:f>Sheet1!$A$105:$A$113</c:f>
              <c:numCache>
                <c:formatCode>General</c:formatCode>
                <c:ptCount val="9"/>
                <c:pt idx="0">
                  <c:v>0.2</c:v>
                </c:pt>
                <c:pt idx="1">
                  <c:v>0.30000000000000032</c:v>
                </c:pt>
                <c:pt idx="2">
                  <c:v>0.4</c:v>
                </c:pt>
                <c:pt idx="3">
                  <c:v>0.5</c:v>
                </c:pt>
                <c:pt idx="4">
                  <c:v>0.60000000000000064</c:v>
                </c:pt>
                <c:pt idx="5">
                  <c:v>0.70000000000000062</c:v>
                </c:pt>
                <c:pt idx="6">
                  <c:v>0.8</c:v>
                </c:pt>
                <c:pt idx="7">
                  <c:v>0.9</c:v>
                </c:pt>
                <c:pt idx="8">
                  <c:v>1</c:v>
                </c:pt>
              </c:numCache>
            </c:numRef>
          </c:xVal>
          <c:yVal>
            <c:numRef>
              <c:f>Sheet1!$H$105:$H$113</c:f>
              <c:numCache>
                <c:formatCode>0.000</c:formatCode>
                <c:ptCount val="9"/>
                <c:pt idx="0">
                  <c:v>3.3752093659999987</c:v>
                </c:pt>
                <c:pt idx="1">
                  <c:v>4.4505856799999837</c:v>
                </c:pt>
                <c:pt idx="2">
                  <c:v>5.1072033189999955</c:v>
                </c:pt>
                <c:pt idx="3">
                  <c:v>5.4237872119999917</c:v>
                </c:pt>
                <c:pt idx="4">
                  <c:v>4.9447286310000003</c:v>
                </c:pt>
                <c:pt idx="5">
                  <c:v>4.5728681780000002</c:v>
                </c:pt>
                <c:pt idx="6">
                  <c:v>3.9246224489999997</c:v>
                </c:pt>
                <c:pt idx="7">
                  <c:v>2.4589611499999999</c:v>
                </c:pt>
                <c:pt idx="8">
                  <c:v>1.1490786919999998</c:v>
                </c:pt>
              </c:numCache>
            </c:numRef>
          </c:yVal>
          <c:smooth val="1"/>
        </c:ser>
        <c:ser>
          <c:idx val="9"/>
          <c:order val="7"/>
          <c:tx>
            <c:strRef>
              <c:f>Sheet1!$I$103</c:f>
              <c:strCache>
                <c:ptCount val="1"/>
                <c:pt idx="0">
                  <c:v>A = 0.24 Fmacro</c:v>
                </c:pt>
              </c:strCache>
            </c:strRef>
          </c:tx>
          <c:spPr>
            <a:ln w="19050">
              <a:noFill/>
            </a:ln>
          </c:spPr>
          <c:trendline>
            <c:spPr>
              <a:ln w="25400">
                <a:solidFill>
                  <a:srgbClr val="8064A2">
                    <a:tint val="77000"/>
                    <a:shade val="95000"/>
                    <a:satMod val="105000"/>
                  </a:srgbClr>
                </a:solidFill>
              </a:ln>
            </c:spPr>
            <c:trendlineType val="poly"/>
            <c:order val="4"/>
          </c:trendline>
          <c:xVal>
            <c:numRef>
              <c:f>Sheet1!$A$105:$A$113</c:f>
              <c:numCache>
                <c:formatCode>General</c:formatCode>
                <c:ptCount val="9"/>
                <c:pt idx="0">
                  <c:v>0.2</c:v>
                </c:pt>
                <c:pt idx="1">
                  <c:v>0.30000000000000032</c:v>
                </c:pt>
                <c:pt idx="2">
                  <c:v>0.4</c:v>
                </c:pt>
                <c:pt idx="3">
                  <c:v>0.5</c:v>
                </c:pt>
                <c:pt idx="4">
                  <c:v>0.60000000000000064</c:v>
                </c:pt>
                <c:pt idx="5">
                  <c:v>0.70000000000000062</c:v>
                </c:pt>
                <c:pt idx="6">
                  <c:v>0.8</c:v>
                </c:pt>
                <c:pt idx="7">
                  <c:v>0.9</c:v>
                </c:pt>
                <c:pt idx="8">
                  <c:v>1</c:v>
                </c:pt>
              </c:numCache>
            </c:numRef>
          </c:xVal>
          <c:yVal>
            <c:numRef>
              <c:f>Sheet1!$I$105:$I$113</c:f>
              <c:numCache>
                <c:formatCode>0.000</c:formatCode>
                <c:ptCount val="9"/>
                <c:pt idx="0">
                  <c:v>4.1055266129999897</c:v>
                </c:pt>
                <c:pt idx="1">
                  <c:v>5.3500811749999917</c:v>
                </c:pt>
                <c:pt idx="2">
                  <c:v>5.8358443050000002</c:v>
                </c:pt>
                <c:pt idx="3">
                  <c:v>5.7102152189999895</c:v>
                </c:pt>
                <c:pt idx="4">
                  <c:v>6.0184207729999946</c:v>
                </c:pt>
                <c:pt idx="5">
                  <c:v>5.3098781070000003</c:v>
                </c:pt>
                <c:pt idx="6">
                  <c:v>3.901173091</c:v>
                </c:pt>
                <c:pt idx="7">
                  <c:v>2.8827486089999987</c:v>
                </c:pt>
                <c:pt idx="8">
                  <c:v>1.5812387529999974</c:v>
                </c:pt>
              </c:numCache>
            </c:numRef>
          </c:yVal>
          <c:smooth val="1"/>
        </c:ser>
        <c:axId val="243067520"/>
        <c:axId val="243090176"/>
      </c:scatterChart>
      <c:valAx>
        <c:axId val="243067520"/>
        <c:scaling>
          <c:orientation val="minMax"/>
          <c:max val="1"/>
          <c:min val="0"/>
        </c:scaling>
        <c:axPos val="b"/>
        <c:title>
          <c:tx>
            <c:rich>
              <a:bodyPr/>
              <a:lstStyle/>
              <a:p>
                <a:pPr>
                  <a:defRPr/>
                </a:pPr>
                <a:r>
                  <a:rPr lang="en-US" sz="1400" b="0" i="1" u="none" strike="noStrike" baseline="0" dirty="0">
                    <a:latin typeface="+mj-lt"/>
                  </a:rPr>
                  <a:t>B/A</a:t>
                </a:r>
                <a:endParaRPr lang="ru-RU" sz="1100" dirty="0">
                  <a:latin typeface="+mj-lt"/>
                </a:endParaRPr>
              </a:p>
            </c:rich>
          </c:tx>
          <c:layout>
            <c:manualLayout>
              <c:xMode val="edge"/>
              <c:yMode val="edge"/>
              <c:x val="0.68372085265042915"/>
              <c:y val="0.89039106145251401"/>
            </c:manualLayout>
          </c:layout>
        </c:title>
        <c:numFmt formatCode="General" sourceLinked="1"/>
        <c:tickLblPos val="nextTo"/>
        <c:txPr>
          <a:bodyPr/>
          <a:lstStyle/>
          <a:p>
            <a:pPr>
              <a:defRPr sz="1600" baseline="0"/>
            </a:pPr>
            <a:endParaRPr lang="ru-RU"/>
          </a:p>
        </c:txPr>
        <c:crossAx val="243090176"/>
        <c:crosses val="autoZero"/>
        <c:crossBetween val="midCat"/>
        <c:majorUnit val="0.2"/>
      </c:valAx>
      <c:valAx>
        <c:axId val="243090176"/>
        <c:scaling>
          <c:orientation val="minMax"/>
          <c:min val="0"/>
        </c:scaling>
        <c:axPos val="l"/>
        <c:majorGridlines/>
        <c:numFmt formatCode="0.0" sourceLinked="0"/>
        <c:tickLblPos val="nextTo"/>
        <c:txPr>
          <a:bodyPr/>
          <a:lstStyle/>
          <a:p>
            <a:pPr>
              <a:defRPr sz="1600" baseline="0"/>
            </a:pPr>
            <a:endParaRPr lang="ru-RU"/>
          </a:p>
        </c:txPr>
        <c:crossAx val="243067520"/>
        <c:crosses val="autoZero"/>
        <c:crossBetween val="midCat"/>
      </c:valAx>
    </c:plotArea>
    <c:legend>
      <c:legendPos val="r"/>
      <c:legendEntry>
        <c:idx val="8"/>
        <c:delete val="1"/>
      </c:legendEntry>
      <c:legendEntry>
        <c:idx val="9"/>
        <c:delete val="1"/>
      </c:legendEntry>
      <c:legendEntry>
        <c:idx val="10"/>
        <c:delete val="1"/>
      </c:legendEntry>
      <c:legendEntry>
        <c:idx val="11"/>
        <c:delete val="1"/>
      </c:legendEntry>
      <c:legendEntry>
        <c:idx val="12"/>
        <c:delete val="1"/>
      </c:legendEntry>
      <c:legendEntry>
        <c:idx val="13"/>
        <c:delete val="1"/>
      </c:legendEntry>
      <c:legendEntry>
        <c:idx val="14"/>
        <c:delete val="1"/>
      </c:legendEntry>
      <c:legendEntry>
        <c:idx val="15"/>
        <c:delete val="1"/>
      </c:legendEntry>
      <c:layout>
        <c:manualLayout>
          <c:xMode val="edge"/>
          <c:yMode val="edge"/>
          <c:x val="0.68279068854710956"/>
          <c:y val="0.16719482690362023"/>
          <c:w val="0.317209311452891"/>
          <c:h val="0.69952110734761508"/>
        </c:manualLayout>
      </c:layout>
      <c:txPr>
        <a:bodyPr/>
        <a:lstStyle/>
        <a:p>
          <a:pPr>
            <a:defRPr sz="1600" b="0" i="1" baseline="0">
              <a:latin typeface="+mj-lt"/>
            </a:defRPr>
          </a:pPr>
          <a:endParaRPr lang="ru-RU"/>
        </a:p>
      </c:txPr>
    </c:legend>
    <c:plotVisOnly val="1"/>
  </c:chart>
  <c:spPr>
    <a:ln>
      <a:noFill/>
    </a:ln>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0.11008151922186198"/>
          <c:y val="6.4342519685039429E-2"/>
          <c:w val="0.62532823838196694"/>
          <c:h val="0.83004926108374688"/>
        </c:manualLayout>
      </c:layout>
      <c:scatterChart>
        <c:scatterStyle val="smoothMarker"/>
        <c:ser>
          <c:idx val="0"/>
          <c:order val="0"/>
          <c:tx>
            <c:v>LJ</c:v>
          </c:tx>
          <c:spPr>
            <a:ln w="12700">
              <a:solidFill>
                <a:srgbClr val="000080"/>
              </a:solidFill>
              <a:prstDash val="solid"/>
            </a:ln>
          </c:spPr>
          <c:marker>
            <c:symbol val="diamond"/>
            <c:size val="5"/>
            <c:spPr>
              <a:solidFill>
                <a:srgbClr val="000080"/>
              </a:solidFill>
              <a:ln>
                <a:solidFill>
                  <a:srgbClr val="000080"/>
                </a:solidFill>
                <a:prstDash val="solid"/>
              </a:ln>
            </c:spPr>
          </c:marker>
          <c:xVal>
            <c:numRef>
              <c:f>'[Лист в 2010_06_30_Asonov_МПУ_Моделирование деформирования и разрушения хрупких материалов методом динамики частиц (работа бакалавра)_для выцепления рисунков.pptx]Sheet1'!$A$1:$A$51</c:f>
              <c:numCache>
                <c:formatCode>0.00</c:formatCode>
                <c:ptCount val="51"/>
                <c:pt idx="0">
                  <c:v>0.9</c:v>
                </c:pt>
                <c:pt idx="1">
                  <c:v>0.91</c:v>
                </c:pt>
                <c:pt idx="2">
                  <c:v>0.92</c:v>
                </c:pt>
                <c:pt idx="3">
                  <c:v>0.93</c:v>
                </c:pt>
                <c:pt idx="4">
                  <c:v>0.94000000000000061</c:v>
                </c:pt>
                <c:pt idx="5">
                  <c:v>0.95000000000000062</c:v>
                </c:pt>
                <c:pt idx="6">
                  <c:v>0.96000000000000063</c:v>
                </c:pt>
                <c:pt idx="7">
                  <c:v>0.97000000000000064</c:v>
                </c:pt>
                <c:pt idx="8">
                  <c:v>0.98</c:v>
                </c:pt>
                <c:pt idx="9">
                  <c:v>0.99</c:v>
                </c:pt>
                <c:pt idx="10">
                  <c:v>1</c:v>
                </c:pt>
                <c:pt idx="11">
                  <c:v>1.01</c:v>
                </c:pt>
                <c:pt idx="12">
                  <c:v>1.02</c:v>
                </c:pt>
                <c:pt idx="13">
                  <c:v>1.03</c:v>
                </c:pt>
                <c:pt idx="14">
                  <c:v>1.04</c:v>
                </c:pt>
                <c:pt idx="15">
                  <c:v>1.05</c:v>
                </c:pt>
                <c:pt idx="16">
                  <c:v>1.06</c:v>
                </c:pt>
                <c:pt idx="17">
                  <c:v>1.07</c:v>
                </c:pt>
                <c:pt idx="18">
                  <c:v>1.08</c:v>
                </c:pt>
                <c:pt idx="19">
                  <c:v>1.0900000000000001</c:v>
                </c:pt>
                <c:pt idx="20">
                  <c:v>1.1000000000000001</c:v>
                </c:pt>
                <c:pt idx="21">
                  <c:v>1.1100000000000001</c:v>
                </c:pt>
                <c:pt idx="22">
                  <c:v>1.1200000000000001</c:v>
                </c:pt>
                <c:pt idx="23">
                  <c:v>1.1299999999999935</c:v>
                </c:pt>
                <c:pt idx="24">
                  <c:v>1.1399999999999935</c:v>
                </c:pt>
                <c:pt idx="25">
                  <c:v>1.1499999999999935</c:v>
                </c:pt>
                <c:pt idx="26">
                  <c:v>1.1599999999999935</c:v>
                </c:pt>
                <c:pt idx="27">
                  <c:v>1.1700000000000021</c:v>
                </c:pt>
                <c:pt idx="28">
                  <c:v>1.1800000000000057</c:v>
                </c:pt>
                <c:pt idx="29">
                  <c:v>1.1900000000000057</c:v>
                </c:pt>
                <c:pt idx="30">
                  <c:v>1.2</c:v>
                </c:pt>
                <c:pt idx="31">
                  <c:v>1.21</c:v>
                </c:pt>
                <c:pt idx="32">
                  <c:v>1.22</c:v>
                </c:pt>
                <c:pt idx="33">
                  <c:v>1.23</c:v>
                </c:pt>
                <c:pt idx="34">
                  <c:v>1.24</c:v>
                </c:pt>
                <c:pt idx="35">
                  <c:v>1.25</c:v>
                </c:pt>
                <c:pt idx="36">
                  <c:v>1.26</c:v>
                </c:pt>
                <c:pt idx="37">
                  <c:v>1.27</c:v>
                </c:pt>
                <c:pt idx="38">
                  <c:v>1.28</c:v>
                </c:pt>
                <c:pt idx="39">
                  <c:v>1.29</c:v>
                </c:pt>
                <c:pt idx="40">
                  <c:v>1.3</c:v>
                </c:pt>
                <c:pt idx="41">
                  <c:v>1.31</c:v>
                </c:pt>
                <c:pt idx="42">
                  <c:v>1.32</c:v>
                </c:pt>
                <c:pt idx="43">
                  <c:v>1.33</c:v>
                </c:pt>
                <c:pt idx="44">
                  <c:v>1.34</c:v>
                </c:pt>
                <c:pt idx="45">
                  <c:v>1.35</c:v>
                </c:pt>
                <c:pt idx="46">
                  <c:v>1.36</c:v>
                </c:pt>
                <c:pt idx="47">
                  <c:v>1.37</c:v>
                </c:pt>
                <c:pt idx="48">
                  <c:v>1.3800000000000001</c:v>
                </c:pt>
                <c:pt idx="49">
                  <c:v>1.3900000000000001</c:v>
                </c:pt>
                <c:pt idx="50">
                  <c:v>1.4</c:v>
                </c:pt>
              </c:numCache>
            </c:numRef>
          </c:xVal>
          <c:yVal>
            <c:numRef>
              <c:f>'[Лист в 2010_06_30_Asonov_МПУ_Моделирование деформирования и разрушения хрупких материалов методом динамики частиц (работа бакалавра)_для выцепления рисунков.pptx]Sheet1'!$B$1:$B$51</c:f>
              <c:numCache>
                <c:formatCode>0.00</c:formatCode>
                <c:ptCount val="51"/>
                <c:pt idx="0">
                  <c:v>22.1204</c:v>
                </c:pt>
                <c:pt idx="1">
                  <c:v>17.670890000000099</c:v>
                </c:pt>
                <c:pt idx="2">
                  <c:v>13.965110000000006</c:v>
                </c:pt>
                <c:pt idx="3">
                  <c:v>10.88152</c:v>
                </c:pt>
                <c:pt idx="4">
                  <c:v>8.3188500000000012</c:v>
                </c:pt>
                <c:pt idx="5">
                  <c:v>6.1925499999999865</c:v>
                </c:pt>
                <c:pt idx="6">
                  <c:v>4.4320000000000004</c:v>
                </c:pt>
                <c:pt idx="7">
                  <c:v>2.9780899999999977</c:v>
                </c:pt>
                <c:pt idx="8">
                  <c:v>1.7813399999999946</c:v>
                </c:pt>
                <c:pt idx="9">
                  <c:v>0.80025000000000002</c:v>
                </c:pt>
                <c:pt idx="10">
                  <c:v>0</c:v>
                </c:pt>
                <c:pt idx="11">
                  <c:v>-0.64867000000000485</c:v>
                </c:pt>
                <c:pt idx="12">
                  <c:v>-1.1703300000000001</c:v>
                </c:pt>
                <c:pt idx="13">
                  <c:v>-1.58568</c:v>
                </c:pt>
                <c:pt idx="14">
                  <c:v>-1.91212</c:v>
                </c:pt>
                <c:pt idx="15">
                  <c:v>-2.1643200000000138</c:v>
                </c:pt>
                <c:pt idx="16">
                  <c:v>-2.3546199999999873</c:v>
                </c:pt>
                <c:pt idx="17">
                  <c:v>-2.49342</c:v>
                </c:pt>
                <c:pt idx="18">
                  <c:v>-2.5895100000000002</c:v>
                </c:pt>
                <c:pt idx="19">
                  <c:v>-2.6502699999999977</c:v>
                </c:pt>
                <c:pt idx="20">
                  <c:v>-2.6819199999999999</c:v>
                </c:pt>
                <c:pt idx="21">
                  <c:v>-2.6897300000000115</c:v>
                </c:pt>
                <c:pt idx="22">
                  <c:v>-2.6781000000000001</c:v>
                </c:pt>
                <c:pt idx="23">
                  <c:v>-2.6507499999999977</c:v>
                </c:pt>
                <c:pt idx="24">
                  <c:v>-2.6108199999999977</c:v>
                </c:pt>
                <c:pt idx="25">
                  <c:v>-2.5609099999999998</c:v>
                </c:pt>
                <c:pt idx="26">
                  <c:v>-2.5032399999999999</c:v>
                </c:pt>
                <c:pt idx="27">
                  <c:v>-2.4396399999999967</c:v>
                </c:pt>
                <c:pt idx="28">
                  <c:v>-2.3716499999999763</c:v>
                </c:pt>
                <c:pt idx="29">
                  <c:v>-2.3005499999999977</c:v>
                </c:pt>
                <c:pt idx="30">
                  <c:v>-2.2274099999999999</c:v>
                </c:pt>
                <c:pt idx="31">
                  <c:v>-2.1531099999999999</c:v>
                </c:pt>
                <c:pt idx="32">
                  <c:v>-2.0783700000000001</c:v>
                </c:pt>
                <c:pt idx="33">
                  <c:v>-2.0037699999999998</c:v>
                </c:pt>
                <c:pt idx="34">
                  <c:v>-1.9298099999999982</c:v>
                </c:pt>
                <c:pt idx="35">
                  <c:v>-1.8568800000000001</c:v>
                </c:pt>
                <c:pt idx="36">
                  <c:v>-1.7852699999999946</c:v>
                </c:pt>
                <c:pt idx="37">
                  <c:v>-1.7152299999999927</c:v>
                </c:pt>
                <c:pt idx="38">
                  <c:v>-1.6469499999999999</c:v>
                </c:pt>
                <c:pt idx="39">
                  <c:v>-1.58057</c:v>
                </c:pt>
                <c:pt idx="40">
                  <c:v>-1.5161899999999999</c:v>
                </c:pt>
                <c:pt idx="41">
                  <c:v>-1.453879999999993</c:v>
                </c:pt>
                <c:pt idx="42">
                  <c:v>-1.39368</c:v>
                </c:pt>
                <c:pt idx="43">
                  <c:v>-1.3355999999999935</c:v>
                </c:pt>
                <c:pt idx="44">
                  <c:v>-1.2796599999999998</c:v>
                </c:pt>
                <c:pt idx="45">
                  <c:v>-1.2258299999999898</c:v>
                </c:pt>
                <c:pt idx="46">
                  <c:v>-1.1740900000000001</c:v>
                </c:pt>
                <c:pt idx="47">
                  <c:v>-1.1244000000000001</c:v>
                </c:pt>
                <c:pt idx="48">
                  <c:v>-1.0767199999999999</c:v>
                </c:pt>
                <c:pt idx="49">
                  <c:v>-1.0309999999999935</c:v>
                </c:pt>
                <c:pt idx="50">
                  <c:v>-0.98719000000000001</c:v>
                </c:pt>
              </c:numCache>
            </c:numRef>
          </c:yVal>
          <c:smooth val="1"/>
        </c:ser>
        <c:ser>
          <c:idx val="1"/>
          <c:order val="1"/>
          <c:tx>
            <c:v>LJ smooth</c:v>
          </c:tx>
          <c:spPr>
            <a:ln w="12700">
              <a:solidFill>
                <a:srgbClr val="FF00FF"/>
              </a:solidFill>
              <a:prstDash val="solid"/>
            </a:ln>
          </c:spPr>
          <c:marker>
            <c:symbol val="square"/>
            <c:size val="5"/>
            <c:spPr>
              <a:solidFill>
                <a:srgbClr val="FF00FF"/>
              </a:solidFill>
              <a:ln>
                <a:solidFill>
                  <a:srgbClr val="FF00FF"/>
                </a:solidFill>
                <a:prstDash val="solid"/>
              </a:ln>
            </c:spPr>
          </c:marker>
          <c:xVal>
            <c:numRef>
              <c:f>'[Лист в 2010_06_30_Asonov_МПУ_Моделирование деформирования и разрушения хрупких материалов методом динамики частиц (работа бакалавра)_для выцепления рисунков.pptx]Sheet1'!$A$1:$A$51</c:f>
              <c:numCache>
                <c:formatCode>0.00</c:formatCode>
                <c:ptCount val="51"/>
                <c:pt idx="0">
                  <c:v>0.9</c:v>
                </c:pt>
                <c:pt idx="1">
                  <c:v>0.91</c:v>
                </c:pt>
                <c:pt idx="2">
                  <c:v>0.92</c:v>
                </c:pt>
                <c:pt idx="3">
                  <c:v>0.93</c:v>
                </c:pt>
                <c:pt idx="4">
                  <c:v>0.94000000000000061</c:v>
                </c:pt>
                <c:pt idx="5">
                  <c:v>0.95000000000000062</c:v>
                </c:pt>
                <c:pt idx="6">
                  <c:v>0.96000000000000063</c:v>
                </c:pt>
                <c:pt idx="7">
                  <c:v>0.97000000000000064</c:v>
                </c:pt>
                <c:pt idx="8">
                  <c:v>0.98</c:v>
                </c:pt>
                <c:pt idx="9">
                  <c:v>0.99</c:v>
                </c:pt>
                <c:pt idx="10">
                  <c:v>1</c:v>
                </c:pt>
                <c:pt idx="11">
                  <c:v>1.01</c:v>
                </c:pt>
                <c:pt idx="12">
                  <c:v>1.02</c:v>
                </c:pt>
                <c:pt idx="13">
                  <c:v>1.03</c:v>
                </c:pt>
                <c:pt idx="14">
                  <c:v>1.04</c:v>
                </c:pt>
                <c:pt idx="15">
                  <c:v>1.05</c:v>
                </c:pt>
                <c:pt idx="16">
                  <c:v>1.06</c:v>
                </c:pt>
                <c:pt idx="17">
                  <c:v>1.07</c:v>
                </c:pt>
                <c:pt idx="18">
                  <c:v>1.08</c:v>
                </c:pt>
                <c:pt idx="19">
                  <c:v>1.0900000000000001</c:v>
                </c:pt>
                <c:pt idx="20">
                  <c:v>1.1000000000000001</c:v>
                </c:pt>
                <c:pt idx="21">
                  <c:v>1.1100000000000001</c:v>
                </c:pt>
                <c:pt idx="22">
                  <c:v>1.1200000000000001</c:v>
                </c:pt>
                <c:pt idx="23">
                  <c:v>1.1299999999999935</c:v>
                </c:pt>
                <c:pt idx="24">
                  <c:v>1.1399999999999935</c:v>
                </c:pt>
                <c:pt idx="25">
                  <c:v>1.1499999999999935</c:v>
                </c:pt>
                <c:pt idx="26">
                  <c:v>1.1599999999999935</c:v>
                </c:pt>
                <c:pt idx="27">
                  <c:v>1.1700000000000021</c:v>
                </c:pt>
                <c:pt idx="28">
                  <c:v>1.1800000000000057</c:v>
                </c:pt>
                <c:pt idx="29">
                  <c:v>1.1900000000000057</c:v>
                </c:pt>
                <c:pt idx="30">
                  <c:v>1.2</c:v>
                </c:pt>
                <c:pt idx="31">
                  <c:v>1.21</c:v>
                </c:pt>
                <c:pt idx="32">
                  <c:v>1.22</c:v>
                </c:pt>
                <c:pt idx="33">
                  <c:v>1.23</c:v>
                </c:pt>
                <c:pt idx="34">
                  <c:v>1.24</c:v>
                </c:pt>
                <c:pt idx="35">
                  <c:v>1.25</c:v>
                </c:pt>
                <c:pt idx="36">
                  <c:v>1.26</c:v>
                </c:pt>
                <c:pt idx="37">
                  <c:v>1.27</c:v>
                </c:pt>
                <c:pt idx="38">
                  <c:v>1.28</c:v>
                </c:pt>
                <c:pt idx="39">
                  <c:v>1.29</c:v>
                </c:pt>
                <c:pt idx="40">
                  <c:v>1.3</c:v>
                </c:pt>
                <c:pt idx="41">
                  <c:v>1.31</c:v>
                </c:pt>
                <c:pt idx="42">
                  <c:v>1.32</c:v>
                </c:pt>
                <c:pt idx="43">
                  <c:v>1.33</c:v>
                </c:pt>
                <c:pt idx="44">
                  <c:v>1.34</c:v>
                </c:pt>
                <c:pt idx="45">
                  <c:v>1.35</c:v>
                </c:pt>
                <c:pt idx="46">
                  <c:v>1.36</c:v>
                </c:pt>
                <c:pt idx="47">
                  <c:v>1.37</c:v>
                </c:pt>
                <c:pt idx="48">
                  <c:v>1.3800000000000001</c:v>
                </c:pt>
                <c:pt idx="49">
                  <c:v>1.3900000000000001</c:v>
                </c:pt>
                <c:pt idx="50">
                  <c:v>1.4</c:v>
                </c:pt>
              </c:numCache>
            </c:numRef>
          </c:xVal>
          <c:yVal>
            <c:numRef>
              <c:f>'[Лист в 2010_06_30_Asonov_МПУ_Моделирование деформирования и разрушения хрупких материалов методом динамики частиц (работа бакалавра)_для выцепления рисунков.pptx]Sheet1'!$C$1:$C$51</c:f>
              <c:numCache>
                <c:formatCode>0.00</c:formatCode>
                <c:ptCount val="51"/>
                <c:pt idx="0">
                  <c:v>22.1204</c:v>
                </c:pt>
                <c:pt idx="1">
                  <c:v>17.670890000000099</c:v>
                </c:pt>
                <c:pt idx="2">
                  <c:v>13.965110000000006</c:v>
                </c:pt>
                <c:pt idx="3">
                  <c:v>10.88152</c:v>
                </c:pt>
                <c:pt idx="4">
                  <c:v>8.3188500000000012</c:v>
                </c:pt>
                <c:pt idx="5">
                  <c:v>6.1925499999999865</c:v>
                </c:pt>
                <c:pt idx="6">
                  <c:v>4.4320000000000004</c:v>
                </c:pt>
                <c:pt idx="7">
                  <c:v>2.9780899999999977</c:v>
                </c:pt>
                <c:pt idx="8">
                  <c:v>1.7813399999999946</c:v>
                </c:pt>
                <c:pt idx="9">
                  <c:v>0.80025000000000002</c:v>
                </c:pt>
                <c:pt idx="10">
                  <c:v>0</c:v>
                </c:pt>
                <c:pt idx="11">
                  <c:v>-0.64867000000000485</c:v>
                </c:pt>
                <c:pt idx="12">
                  <c:v>-1.1703300000000001</c:v>
                </c:pt>
                <c:pt idx="13">
                  <c:v>-1.58568</c:v>
                </c:pt>
                <c:pt idx="14">
                  <c:v>-1.91212</c:v>
                </c:pt>
                <c:pt idx="15">
                  <c:v>-2.1643200000000138</c:v>
                </c:pt>
                <c:pt idx="16">
                  <c:v>-2.3546199999999873</c:v>
                </c:pt>
                <c:pt idx="17">
                  <c:v>-2.49342</c:v>
                </c:pt>
                <c:pt idx="18">
                  <c:v>-2.5895100000000002</c:v>
                </c:pt>
                <c:pt idx="19">
                  <c:v>-2.6502699999999977</c:v>
                </c:pt>
                <c:pt idx="20">
                  <c:v>-2.6819199999999999</c:v>
                </c:pt>
                <c:pt idx="21">
                  <c:v>-2.6896399999999998</c:v>
                </c:pt>
                <c:pt idx="22">
                  <c:v>-2.6717200000000001</c:v>
                </c:pt>
                <c:pt idx="23">
                  <c:v>-2.6282000000000001</c:v>
                </c:pt>
                <c:pt idx="24">
                  <c:v>-2.5625599999999977</c:v>
                </c:pt>
                <c:pt idx="25">
                  <c:v>-2.4780799999999967</c:v>
                </c:pt>
                <c:pt idx="26">
                  <c:v>-2.3777999999999997</c:v>
                </c:pt>
                <c:pt idx="27">
                  <c:v>-2.2645499999999998</c:v>
                </c:pt>
                <c:pt idx="28">
                  <c:v>-2.1409500000000001</c:v>
                </c:pt>
                <c:pt idx="29">
                  <c:v>-2.0093999999999999</c:v>
                </c:pt>
                <c:pt idx="30">
                  <c:v>-1.8721300000000001</c:v>
                </c:pt>
                <c:pt idx="31">
                  <c:v>-1.7311399999999946</c:v>
                </c:pt>
                <c:pt idx="32">
                  <c:v>-1.5883</c:v>
                </c:pt>
                <c:pt idx="33">
                  <c:v>-1.4452899999999942</c:v>
                </c:pt>
                <c:pt idx="34">
                  <c:v>-1.3036199999999998</c:v>
                </c:pt>
                <c:pt idx="35">
                  <c:v>-1.16469</c:v>
                </c:pt>
                <c:pt idx="36">
                  <c:v>-1.029739999999993</c:v>
                </c:pt>
                <c:pt idx="37">
                  <c:v>-0.8998699999999995</c:v>
                </c:pt>
                <c:pt idx="38">
                  <c:v>-0.77608999999999961</c:v>
                </c:pt>
                <c:pt idx="39">
                  <c:v>-0.65927000000000335</c:v>
                </c:pt>
                <c:pt idx="40">
                  <c:v>-0.55020999999999998</c:v>
                </c:pt>
                <c:pt idx="41">
                  <c:v>-0.44959000000000027</c:v>
                </c:pt>
                <c:pt idx="42">
                  <c:v>-0.35802000000000161</c:v>
                </c:pt>
                <c:pt idx="43">
                  <c:v>-0.27602000000000032</c:v>
                </c:pt>
                <c:pt idx="44">
                  <c:v>-0.20402999999999999</c:v>
                </c:pt>
                <c:pt idx="45">
                  <c:v>-0.14245000000000024</c:v>
                </c:pt>
                <c:pt idx="46">
                  <c:v>-9.1590000000000227E-2</c:v>
                </c:pt>
                <c:pt idx="47">
                  <c:v>-5.1729999999999998E-2</c:v>
                </c:pt>
                <c:pt idx="48">
                  <c:v>-2.3070000000000031E-2</c:v>
                </c:pt>
                <c:pt idx="49">
                  <c:v>-5.7800000000000238E-3</c:v>
                </c:pt>
                <c:pt idx="50">
                  <c:v>0</c:v>
                </c:pt>
              </c:numCache>
            </c:numRef>
          </c:yVal>
          <c:smooth val="1"/>
        </c:ser>
        <c:ser>
          <c:idx val="2"/>
          <c:order val="2"/>
          <c:tx>
            <c:v>LJ semi-brittle</c:v>
          </c:tx>
          <c:spPr>
            <a:ln w="12700">
              <a:solidFill>
                <a:srgbClr val="FF0000"/>
              </a:solidFill>
              <a:prstDash val="solid"/>
            </a:ln>
          </c:spPr>
          <c:marker>
            <c:symbol val="triangle"/>
            <c:size val="5"/>
            <c:spPr>
              <a:solidFill>
                <a:srgbClr val="FF0000"/>
              </a:solidFill>
              <a:ln>
                <a:solidFill>
                  <a:srgbClr val="FF0000"/>
                </a:solidFill>
                <a:prstDash val="solid"/>
              </a:ln>
            </c:spPr>
          </c:marker>
          <c:xVal>
            <c:numRef>
              <c:f>'[Лист в 2010_06_30_Asonov_МПУ_Моделирование деформирования и разрушения хрупких материалов методом динамики частиц (работа бакалавра)_для выцепления рисунков.pptx]Sheet1'!$A$1:$A$51</c:f>
              <c:numCache>
                <c:formatCode>0.00</c:formatCode>
                <c:ptCount val="51"/>
                <c:pt idx="0">
                  <c:v>0.9</c:v>
                </c:pt>
                <c:pt idx="1">
                  <c:v>0.91</c:v>
                </c:pt>
                <c:pt idx="2">
                  <c:v>0.92</c:v>
                </c:pt>
                <c:pt idx="3">
                  <c:v>0.93</c:v>
                </c:pt>
                <c:pt idx="4">
                  <c:v>0.94000000000000061</c:v>
                </c:pt>
                <c:pt idx="5">
                  <c:v>0.95000000000000062</c:v>
                </c:pt>
                <c:pt idx="6">
                  <c:v>0.96000000000000063</c:v>
                </c:pt>
                <c:pt idx="7">
                  <c:v>0.97000000000000064</c:v>
                </c:pt>
                <c:pt idx="8">
                  <c:v>0.98</c:v>
                </c:pt>
                <c:pt idx="9">
                  <c:v>0.99</c:v>
                </c:pt>
                <c:pt idx="10">
                  <c:v>1</c:v>
                </c:pt>
                <c:pt idx="11">
                  <c:v>1.01</c:v>
                </c:pt>
                <c:pt idx="12">
                  <c:v>1.02</c:v>
                </c:pt>
                <c:pt idx="13">
                  <c:v>1.03</c:v>
                </c:pt>
                <c:pt idx="14">
                  <c:v>1.04</c:v>
                </c:pt>
                <c:pt idx="15">
                  <c:v>1.05</c:v>
                </c:pt>
                <c:pt idx="16">
                  <c:v>1.06</c:v>
                </c:pt>
                <c:pt idx="17">
                  <c:v>1.07</c:v>
                </c:pt>
                <c:pt idx="18">
                  <c:v>1.08</c:v>
                </c:pt>
                <c:pt idx="19">
                  <c:v>1.0900000000000001</c:v>
                </c:pt>
                <c:pt idx="20">
                  <c:v>1.1000000000000001</c:v>
                </c:pt>
                <c:pt idx="21">
                  <c:v>1.1100000000000001</c:v>
                </c:pt>
                <c:pt idx="22">
                  <c:v>1.1200000000000001</c:v>
                </c:pt>
                <c:pt idx="23">
                  <c:v>1.1299999999999935</c:v>
                </c:pt>
                <c:pt idx="24">
                  <c:v>1.1399999999999935</c:v>
                </c:pt>
                <c:pt idx="25">
                  <c:v>1.1499999999999935</c:v>
                </c:pt>
                <c:pt idx="26">
                  <c:v>1.1599999999999935</c:v>
                </c:pt>
                <c:pt idx="27">
                  <c:v>1.1700000000000021</c:v>
                </c:pt>
                <c:pt idx="28">
                  <c:v>1.1800000000000057</c:v>
                </c:pt>
                <c:pt idx="29">
                  <c:v>1.1900000000000057</c:v>
                </c:pt>
                <c:pt idx="30">
                  <c:v>1.2</c:v>
                </c:pt>
                <c:pt idx="31">
                  <c:v>1.21</c:v>
                </c:pt>
                <c:pt idx="32">
                  <c:v>1.22</c:v>
                </c:pt>
                <c:pt idx="33">
                  <c:v>1.23</c:v>
                </c:pt>
                <c:pt idx="34">
                  <c:v>1.24</c:v>
                </c:pt>
                <c:pt idx="35">
                  <c:v>1.25</c:v>
                </c:pt>
                <c:pt idx="36">
                  <c:v>1.26</c:v>
                </c:pt>
                <c:pt idx="37">
                  <c:v>1.27</c:v>
                </c:pt>
                <c:pt idx="38">
                  <c:v>1.28</c:v>
                </c:pt>
                <c:pt idx="39">
                  <c:v>1.29</c:v>
                </c:pt>
                <c:pt idx="40">
                  <c:v>1.3</c:v>
                </c:pt>
                <c:pt idx="41">
                  <c:v>1.31</c:v>
                </c:pt>
                <c:pt idx="42">
                  <c:v>1.32</c:v>
                </c:pt>
                <c:pt idx="43">
                  <c:v>1.33</c:v>
                </c:pt>
                <c:pt idx="44">
                  <c:v>1.34</c:v>
                </c:pt>
                <c:pt idx="45">
                  <c:v>1.35</c:v>
                </c:pt>
                <c:pt idx="46">
                  <c:v>1.36</c:v>
                </c:pt>
                <c:pt idx="47">
                  <c:v>1.37</c:v>
                </c:pt>
                <c:pt idx="48">
                  <c:v>1.3800000000000001</c:v>
                </c:pt>
                <c:pt idx="49">
                  <c:v>1.3900000000000001</c:v>
                </c:pt>
                <c:pt idx="50">
                  <c:v>1.4</c:v>
                </c:pt>
              </c:numCache>
            </c:numRef>
          </c:xVal>
          <c:yVal>
            <c:numRef>
              <c:f>'[Лист в 2010_06_30_Asonov_МПУ_Моделирование деформирования и разрушения хрупких материалов методом динамики частиц (работа бакалавра)_для выцепления рисунков.pptx]Sheet1'!$E$1:$E$51</c:f>
              <c:numCache>
                <c:formatCode>0.00</c:formatCode>
                <c:ptCount val="51"/>
                <c:pt idx="0">
                  <c:v>22.1204</c:v>
                </c:pt>
                <c:pt idx="1">
                  <c:v>17.670890000000099</c:v>
                </c:pt>
                <c:pt idx="2">
                  <c:v>13.965110000000006</c:v>
                </c:pt>
                <c:pt idx="3">
                  <c:v>10.88152</c:v>
                </c:pt>
                <c:pt idx="4">
                  <c:v>8.3188500000000012</c:v>
                </c:pt>
                <c:pt idx="5">
                  <c:v>6.1925499999999865</c:v>
                </c:pt>
                <c:pt idx="6">
                  <c:v>4.4320000000000004</c:v>
                </c:pt>
                <c:pt idx="7">
                  <c:v>2.9780899999999977</c:v>
                </c:pt>
                <c:pt idx="8">
                  <c:v>1.7813399999999946</c:v>
                </c:pt>
                <c:pt idx="9">
                  <c:v>0.80025000000000002</c:v>
                </c:pt>
                <c:pt idx="10">
                  <c:v>0</c:v>
                </c:pt>
                <c:pt idx="11">
                  <c:v>-0.64867000000000485</c:v>
                </c:pt>
                <c:pt idx="12">
                  <c:v>-1.1703300000000001</c:v>
                </c:pt>
                <c:pt idx="13">
                  <c:v>-1.58568</c:v>
                </c:pt>
                <c:pt idx="14">
                  <c:v>-1.91212</c:v>
                </c:pt>
                <c:pt idx="15">
                  <c:v>-2.1643200000000138</c:v>
                </c:pt>
                <c:pt idx="16">
                  <c:v>-2.3546199999999873</c:v>
                </c:pt>
                <c:pt idx="17">
                  <c:v>-2.49342</c:v>
                </c:pt>
                <c:pt idx="18">
                  <c:v>-2.5895100000000002</c:v>
                </c:pt>
                <c:pt idx="19">
                  <c:v>-2.6502699999999977</c:v>
                </c:pt>
                <c:pt idx="20">
                  <c:v>-2.6819199999999999</c:v>
                </c:pt>
                <c:pt idx="21">
                  <c:v>-2.6894879999999999</c:v>
                </c:pt>
                <c:pt idx="22">
                  <c:v>-2.6603800000000115</c:v>
                </c:pt>
                <c:pt idx="23">
                  <c:v>-2.5881400000000001</c:v>
                </c:pt>
                <c:pt idx="24">
                  <c:v>-2.4770719999999997</c:v>
                </c:pt>
                <c:pt idx="25">
                  <c:v>-2.3318639999999795</c:v>
                </c:pt>
                <c:pt idx="26">
                  <c:v>-2.157416</c:v>
                </c:pt>
                <c:pt idx="27">
                  <c:v>-1.9587380000000001</c:v>
                </c:pt>
                <c:pt idx="28">
                  <c:v>-1.7408580000000009</c:v>
                </c:pt>
                <c:pt idx="29">
                  <c:v>-1.50874</c:v>
                </c:pt>
                <c:pt idx="30">
                  <c:v>-1.267242</c:v>
                </c:pt>
                <c:pt idx="31">
                  <c:v>-1.0210359999999998</c:v>
                </c:pt>
                <c:pt idx="32">
                  <c:v>-0.77463600000000232</c:v>
                </c:pt>
                <c:pt idx="33">
                  <c:v>-0.5323059999999995</c:v>
                </c:pt>
                <c:pt idx="34">
                  <c:v>-0.29808000000000162</c:v>
                </c:pt>
                <c:pt idx="35">
                  <c:v>-7.5758000000000034E-2</c:v>
                </c:pt>
                <c:pt idx="36">
                  <c:v>0.1311199999999999</c:v>
                </c:pt>
                <c:pt idx="37">
                  <c:v>0.31929000000000007</c:v>
                </c:pt>
                <c:pt idx="38">
                  <c:v>0.48571000000000031</c:v>
                </c:pt>
                <c:pt idx="39">
                  <c:v>0.62761000000000311</c:v>
                </c:pt>
                <c:pt idx="40">
                  <c:v>0.74245000000000005</c:v>
                </c:pt>
                <c:pt idx="41">
                  <c:v>0.8279339999999995</c:v>
                </c:pt>
                <c:pt idx="42">
                  <c:v>0.88198000000000043</c:v>
                </c:pt>
                <c:pt idx="43">
                  <c:v>0.90273199999999998</c:v>
                </c:pt>
                <c:pt idx="44">
                  <c:v>0.8885460000000005</c:v>
                </c:pt>
                <c:pt idx="45">
                  <c:v>0.83795000000000064</c:v>
                </c:pt>
                <c:pt idx="46">
                  <c:v>0.7496700000000045</c:v>
                </c:pt>
                <c:pt idx="47">
                  <c:v>0.62260200000000065</c:v>
                </c:pt>
                <c:pt idx="48">
                  <c:v>0.45580600000000032</c:v>
                </c:pt>
                <c:pt idx="49">
                  <c:v>0.24849200000000124</c:v>
                </c:pt>
                <c:pt idx="50">
                  <c:v>0</c:v>
                </c:pt>
              </c:numCache>
            </c:numRef>
          </c:yVal>
          <c:smooth val="1"/>
        </c:ser>
        <c:ser>
          <c:idx val="3"/>
          <c:order val="3"/>
          <c:tx>
            <c:v>LJ brittle</c:v>
          </c:tx>
          <c:spPr>
            <a:ln w="12700">
              <a:solidFill>
                <a:srgbClr val="FFFF00"/>
              </a:solidFill>
              <a:prstDash val="solid"/>
            </a:ln>
          </c:spPr>
          <c:marker>
            <c:symbol val="x"/>
            <c:size val="4"/>
            <c:spPr>
              <a:solidFill>
                <a:srgbClr val="FFFF00"/>
              </a:solidFill>
              <a:ln>
                <a:solidFill>
                  <a:srgbClr val="FFFF00"/>
                </a:solidFill>
                <a:prstDash val="solid"/>
              </a:ln>
            </c:spPr>
          </c:marker>
          <c:xVal>
            <c:numRef>
              <c:f>'[Лист в 2010_06_30_Asonov_МПУ_Моделирование деформирования и разрушения хрупких материалов методом динамики частиц (работа бакалавра)_для выцепления рисунков.pptx]Sheet1'!$A$1:$A$51</c:f>
              <c:numCache>
                <c:formatCode>0.00</c:formatCode>
                <c:ptCount val="51"/>
                <c:pt idx="0">
                  <c:v>0.9</c:v>
                </c:pt>
                <c:pt idx="1">
                  <c:v>0.91</c:v>
                </c:pt>
                <c:pt idx="2">
                  <c:v>0.92</c:v>
                </c:pt>
                <c:pt idx="3">
                  <c:v>0.93</c:v>
                </c:pt>
                <c:pt idx="4">
                  <c:v>0.94000000000000061</c:v>
                </c:pt>
                <c:pt idx="5">
                  <c:v>0.95000000000000062</c:v>
                </c:pt>
                <c:pt idx="6">
                  <c:v>0.96000000000000063</c:v>
                </c:pt>
                <c:pt idx="7">
                  <c:v>0.97000000000000064</c:v>
                </c:pt>
                <c:pt idx="8">
                  <c:v>0.98</c:v>
                </c:pt>
                <c:pt idx="9">
                  <c:v>0.99</c:v>
                </c:pt>
                <c:pt idx="10">
                  <c:v>1</c:v>
                </c:pt>
                <c:pt idx="11">
                  <c:v>1.01</c:v>
                </c:pt>
                <c:pt idx="12">
                  <c:v>1.02</c:v>
                </c:pt>
                <c:pt idx="13">
                  <c:v>1.03</c:v>
                </c:pt>
                <c:pt idx="14">
                  <c:v>1.04</c:v>
                </c:pt>
                <c:pt idx="15">
                  <c:v>1.05</c:v>
                </c:pt>
                <c:pt idx="16">
                  <c:v>1.06</c:v>
                </c:pt>
                <c:pt idx="17">
                  <c:v>1.07</c:v>
                </c:pt>
                <c:pt idx="18">
                  <c:v>1.08</c:v>
                </c:pt>
                <c:pt idx="19">
                  <c:v>1.0900000000000001</c:v>
                </c:pt>
                <c:pt idx="20">
                  <c:v>1.1000000000000001</c:v>
                </c:pt>
                <c:pt idx="21">
                  <c:v>1.1100000000000001</c:v>
                </c:pt>
                <c:pt idx="22">
                  <c:v>1.1200000000000001</c:v>
                </c:pt>
                <c:pt idx="23">
                  <c:v>1.1299999999999935</c:v>
                </c:pt>
                <c:pt idx="24">
                  <c:v>1.1399999999999935</c:v>
                </c:pt>
                <c:pt idx="25">
                  <c:v>1.1499999999999935</c:v>
                </c:pt>
                <c:pt idx="26">
                  <c:v>1.1599999999999935</c:v>
                </c:pt>
                <c:pt idx="27">
                  <c:v>1.1700000000000021</c:v>
                </c:pt>
                <c:pt idx="28">
                  <c:v>1.1800000000000057</c:v>
                </c:pt>
                <c:pt idx="29">
                  <c:v>1.1900000000000057</c:v>
                </c:pt>
                <c:pt idx="30">
                  <c:v>1.2</c:v>
                </c:pt>
                <c:pt idx="31">
                  <c:v>1.21</c:v>
                </c:pt>
                <c:pt idx="32">
                  <c:v>1.22</c:v>
                </c:pt>
                <c:pt idx="33">
                  <c:v>1.23</c:v>
                </c:pt>
                <c:pt idx="34">
                  <c:v>1.24</c:v>
                </c:pt>
                <c:pt idx="35">
                  <c:v>1.25</c:v>
                </c:pt>
                <c:pt idx="36">
                  <c:v>1.26</c:v>
                </c:pt>
                <c:pt idx="37">
                  <c:v>1.27</c:v>
                </c:pt>
                <c:pt idx="38">
                  <c:v>1.28</c:v>
                </c:pt>
                <c:pt idx="39">
                  <c:v>1.29</c:v>
                </c:pt>
                <c:pt idx="40">
                  <c:v>1.3</c:v>
                </c:pt>
                <c:pt idx="41">
                  <c:v>1.31</c:v>
                </c:pt>
                <c:pt idx="42">
                  <c:v>1.32</c:v>
                </c:pt>
                <c:pt idx="43">
                  <c:v>1.33</c:v>
                </c:pt>
                <c:pt idx="44">
                  <c:v>1.34</c:v>
                </c:pt>
                <c:pt idx="45">
                  <c:v>1.35</c:v>
                </c:pt>
                <c:pt idx="46">
                  <c:v>1.36</c:v>
                </c:pt>
                <c:pt idx="47">
                  <c:v>1.37</c:v>
                </c:pt>
                <c:pt idx="48">
                  <c:v>1.3800000000000001</c:v>
                </c:pt>
                <c:pt idx="49">
                  <c:v>1.3900000000000001</c:v>
                </c:pt>
                <c:pt idx="50">
                  <c:v>1.4</c:v>
                </c:pt>
              </c:numCache>
            </c:numRef>
          </c:xVal>
          <c:yVal>
            <c:numRef>
              <c:f>'[Лист в 2010_06_30_Asonov_МПУ_Моделирование деформирования и разрушения хрупких материалов методом динамики частиц (работа бакалавра)_для выцепления рисунков.pptx]Sheet1'!$D$1:$D$51</c:f>
              <c:numCache>
                <c:formatCode>0.00</c:formatCode>
                <c:ptCount val="51"/>
                <c:pt idx="0">
                  <c:v>22.1204</c:v>
                </c:pt>
                <c:pt idx="1">
                  <c:v>17.670890000000099</c:v>
                </c:pt>
                <c:pt idx="2">
                  <c:v>13.965110000000006</c:v>
                </c:pt>
                <c:pt idx="3">
                  <c:v>10.88152</c:v>
                </c:pt>
                <c:pt idx="4">
                  <c:v>8.3188500000000012</c:v>
                </c:pt>
                <c:pt idx="5">
                  <c:v>6.1925499999999865</c:v>
                </c:pt>
                <c:pt idx="6">
                  <c:v>4.4320000000000004</c:v>
                </c:pt>
                <c:pt idx="7">
                  <c:v>2.9780899999999977</c:v>
                </c:pt>
                <c:pt idx="8">
                  <c:v>1.7813399999999946</c:v>
                </c:pt>
                <c:pt idx="9">
                  <c:v>0.80025000000000002</c:v>
                </c:pt>
                <c:pt idx="10">
                  <c:v>0</c:v>
                </c:pt>
                <c:pt idx="11">
                  <c:v>-0.64867000000000485</c:v>
                </c:pt>
                <c:pt idx="12">
                  <c:v>-1.1703300000000001</c:v>
                </c:pt>
                <c:pt idx="13">
                  <c:v>-1.58568</c:v>
                </c:pt>
                <c:pt idx="14">
                  <c:v>-1.91212</c:v>
                </c:pt>
                <c:pt idx="15">
                  <c:v>-2.1643200000000138</c:v>
                </c:pt>
                <c:pt idx="16">
                  <c:v>-2.3546199999999873</c:v>
                </c:pt>
                <c:pt idx="17">
                  <c:v>-2.49342</c:v>
                </c:pt>
                <c:pt idx="18">
                  <c:v>-2.5895100000000002</c:v>
                </c:pt>
                <c:pt idx="19">
                  <c:v>-2.6502699999999977</c:v>
                </c:pt>
                <c:pt idx="20">
                  <c:v>-2.6819199999999999</c:v>
                </c:pt>
                <c:pt idx="21">
                  <c:v>-2.68926</c:v>
                </c:pt>
                <c:pt idx="22">
                  <c:v>-2.6433700000000138</c:v>
                </c:pt>
                <c:pt idx="23">
                  <c:v>-2.5280499999999977</c:v>
                </c:pt>
                <c:pt idx="24">
                  <c:v>-2.3488399999999987</c:v>
                </c:pt>
                <c:pt idx="25">
                  <c:v>-2.1125399999999988</c:v>
                </c:pt>
                <c:pt idx="26">
                  <c:v>-1.82684</c:v>
                </c:pt>
                <c:pt idx="27">
                  <c:v>-1.5000199999999999</c:v>
                </c:pt>
                <c:pt idx="28">
                  <c:v>-1.14072</c:v>
                </c:pt>
                <c:pt idx="29">
                  <c:v>-0.75775000000000381</c:v>
                </c:pt>
                <c:pt idx="30">
                  <c:v>-0.35991000000000162</c:v>
                </c:pt>
                <c:pt idx="31">
                  <c:v>4.4120000000000013E-2</c:v>
                </c:pt>
                <c:pt idx="32">
                  <c:v>0.44586000000000076</c:v>
                </c:pt>
                <c:pt idx="33">
                  <c:v>0.83716999999999997</c:v>
                </c:pt>
                <c:pt idx="34">
                  <c:v>1.2102299999999935</c:v>
                </c:pt>
                <c:pt idx="35">
                  <c:v>1.5576399999999935</c:v>
                </c:pt>
                <c:pt idx="36">
                  <c:v>1.8724099999999999</c:v>
                </c:pt>
                <c:pt idx="37">
                  <c:v>2.1480299999999999</c:v>
                </c:pt>
                <c:pt idx="38">
                  <c:v>2.3784099999999868</c:v>
                </c:pt>
                <c:pt idx="39">
                  <c:v>2.5579299999999998</c:v>
                </c:pt>
                <c:pt idx="40">
                  <c:v>2.6814399999999998</c:v>
                </c:pt>
                <c:pt idx="41">
                  <c:v>2.7442199999999999</c:v>
                </c:pt>
                <c:pt idx="42">
                  <c:v>2.7419799999999999</c:v>
                </c:pt>
                <c:pt idx="43">
                  <c:v>2.6708599999999967</c:v>
                </c:pt>
                <c:pt idx="44">
                  <c:v>2.5274100000000002</c:v>
                </c:pt>
                <c:pt idx="45">
                  <c:v>2.3085499999999977</c:v>
                </c:pt>
                <c:pt idx="46">
                  <c:v>2.0115599999999967</c:v>
                </c:pt>
                <c:pt idx="47">
                  <c:v>1.6341000000000001</c:v>
                </c:pt>
                <c:pt idx="48">
                  <c:v>1.1741200000000001</c:v>
                </c:pt>
                <c:pt idx="49">
                  <c:v>0.62990000000000324</c:v>
                </c:pt>
                <c:pt idx="50">
                  <c:v>0</c:v>
                </c:pt>
              </c:numCache>
            </c:numRef>
          </c:yVal>
          <c:smooth val="1"/>
        </c:ser>
        <c:axId val="175296512"/>
        <c:axId val="175299200"/>
      </c:scatterChart>
      <c:valAx>
        <c:axId val="175296512"/>
        <c:scaling>
          <c:orientation val="minMax"/>
          <c:max val="1.4"/>
          <c:min val="0.9"/>
        </c:scaling>
        <c:axPos val="b"/>
        <c:title>
          <c:tx>
            <c:rich>
              <a:bodyPr/>
              <a:lstStyle/>
              <a:p>
                <a:pPr>
                  <a:defRPr sz="1050" b="1" i="0" u="none" strike="noStrike" baseline="0">
                    <a:solidFill>
                      <a:srgbClr val="000000"/>
                    </a:solidFill>
                    <a:latin typeface="Arial"/>
                    <a:ea typeface="Arial"/>
                    <a:cs typeface="Arial"/>
                  </a:defRPr>
                </a:pPr>
                <a:r>
                  <a:rPr lang="ru-RU"/>
                  <a:t>Относительное</a:t>
                </a:r>
                <a:r>
                  <a:rPr lang="ru-RU" baseline="0"/>
                  <a:t> расстояние</a:t>
                </a:r>
                <a:r>
                  <a:rPr lang="en-US"/>
                  <a:t>, </a:t>
                </a:r>
                <a:r>
                  <a:rPr lang="en-US" i="1"/>
                  <a:t>r / a</a:t>
                </a:r>
              </a:p>
            </c:rich>
          </c:tx>
          <c:layout>
            <c:manualLayout>
              <c:xMode val="edge"/>
              <c:yMode val="edge"/>
              <c:x val="0.29154104570521222"/>
              <c:y val="0.91379303020648828"/>
            </c:manualLayout>
          </c:layout>
          <c:spPr>
            <a:noFill/>
            <a:ln w="25400">
              <a:noFill/>
            </a:ln>
          </c:spPr>
        </c:title>
        <c:numFmt formatCode="0.00" sourceLinked="1"/>
        <c:tickLblPos val="nextTo"/>
        <c:spPr>
          <a:ln w="25400">
            <a:solidFill>
              <a:srgbClr val="000000"/>
            </a:solidFill>
            <a:prstDash val="solid"/>
          </a:ln>
        </c:spPr>
        <c:txPr>
          <a:bodyPr rot="0" vert="horz"/>
          <a:lstStyle/>
          <a:p>
            <a:pPr>
              <a:defRPr sz="1050" b="0" i="0" u="none" strike="noStrike" baseline="0">
                <a:solidFill>
                  <a:srgbClr val="000000"/>
                </a:solidFill>
                <a:latin typeface="Arial"/>
                <a:ea typeface="Arial"/>
                <a:cs typeface="Arial"/>
              </a:defRPr>
            </a:pPr>
            <a:endParaRPr lang="ru-RU"/>
          </a:p>
        </c:txPr>
        <c:crossAx val="175299200"/>
        <c:crosses val="autoZero"/>
        <c:crossBetween val="midCat"/>
      </c:valAx>
      <c:valAx>
        <c:axId val="175299200"/>
        <c:scaling>
          <c:orientation val="minMax"/>
          <c:max val="6"/>
          <c:min val="-3"/>
        </c:scaling>
        <c:axPos val="l"/>
        <c:majorGridlines>
          <c:spPr>
            <a:ln w="3175">
              <a:solidFill>
                <a:srgbClr val="000000"/>
              </a:solidFill>
              <a:prstDash val="solid"/>
            </a:ln>
          </c:spPr>
        </c:majorGridlines>
        <c:title>
          <c:tx>
            <c:rich>
              <a:bodyPr/>
              <a:lstStyle/>
              <a:p>
                <a:pPr>
                  <a:defRPr sz="1050" b="1" i="0" u="none" strike="noStrike" baseline="0">
                    <a:solidFill>
                      <a:srgbClr val="000000"/>
                    </a:solidFill>
                    <a:latin typeface="Arial"/>
                    <a:ea typeface="Arial"/>
                    <a:cs typeface="Arial"/>
                  </a:defRPr>
                </a:pPr>
                <a:r>
                  <a:rPr lang="ru-RU"/>
                  <a:t>Сила взаимодействия,</a:t>
                </a:r>
                <a:r>
                  <a:rPr lang="ru-RU" baseline="0"/>
                  <a:t> </a:t>
                </a:r>
                <a:r>
                  <a:rPr lang="en-US" i="1" baseline="0"/>
                  <a:t>D/a</a:t>
                </a:r>
                <a:endParaRPr lang="en-US" i="1" baseline="-50000"/>
              </a:p>
            </c:rich>
          </c:tx>
          <c:layout>
            <c:manualLayout>
              <c:xMode val="edge"/>
              <c:yMode val="edge"/>
              <c:x val="1.9661347062889284E-3"/>
              <c:y val="0.25951246674503498"/>
            </c:manualLayout>
          </c:layout>
          <c:spPr>
            <a:noFill/>
            <a:ln w="25400">
              <a:noFill/>
            </a:ln>
          </c:spPr>
        </c:title>
        <c:numFmt formatCode="0.00" sourceLinked="1"/>
        <c:tickLblPos val="nextTo"/>
        <c:spPr>
          <a:ln w="3175">
            <a:solidFill>
              <a:srgbClr val="000000"/>
            </a:solidFill>
            <a:prstDash val="solid"/>
          </a:ln>
        </c:spPr>
        <c:txPr>
          <a:bodyPr rot="0" vert="horz"/>
          <a:lstStyle/>
          <a:p>
            <a:pPr>
              <a:defRPr sz="1050" b="0" i="0" u="none" strike="noStrike" baseline="0">
                <a:solidFill>
                  <a:srgbClr val="000000"/>
                </a:solidFill>
                <a:latin typeface="Arial"/>
                <a:ea typeface="Arial"/>
                <a:cs typeface="Arial"/>
              </a:defRPr>
            </a:pPr>
            <a:endParaRPr lang="ru-RU"/>
          </a:p>
        </c:txPr>
        <c:crossAx val="175296512"/>
        <c:crosses val="autoZero"/>
        <c:crossBetween val="midCat"/>
      </c:valAx>
      <c:spPr>
        <a:solidFill>
          <a:srgbClr val="C0C0C0"/>
        </a:solidFill>
        <a:ln w="12700">
          <a:solidFill>
            <a:srgbClr val="808080"/>
          </a:solidFill>
          <a:prstDash val="solid"/>
        </a:ln>
      </c:spPr>
    </c:plotArea>
    <c:plotVisOnly val="1"/>
    <c:dispBlanksAs val="gap"/>
  </c:chart>
  <c:spPr>
    <a:solidFill>
      <a:srgbClr val="FFFFFF"/>
    </a:solidFill>
    <a:ln w="3175">
      <a:noFill/>
      <a:prstDash val="solid"/>
    </a:ln>
  </c:spPr>
  <c:txPr>
    <a:bodyPr/>
    <a:lstStyle/>
    <a:p>
      <a:pPr>
        <a:defRPr sz="1050" b="0" i="0" u="none" strike="noStrike" baseline="0">
          <a:solidFill>
            <a:srgbClr val="000000"/>
          </a:solidFill>
          <a:latin typeface="Arial"/>
          <a:ea typeface="Arial"/>
          <a:cs typeface="Arial"/>
        </a:defRPr>
      </a:pPr>
      <a:endParaRPr lang="ru-RU"/>
    </a:p>
  </c:txPr>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style val="1"/>
  <c:chart>
    <c:plotArea>
      <c:layout>
        <c:manualLayout>
          <c:layoutTarget val="inner"/>
          <c:xMode val="edge"/>
          <c:yMode val="edge"/>
          <c:x val="0.11163277252214017"/>
          <c:y val="4.4057617797775471E-2"/>
          <c:w val="0.84107702054484634"/>
          <c:h val="0.75380046244219934"/>
        </c:manualLayout>
      </c:layout>
      <c:stockChart>
        <c:ser>
          <c:idx val="1"/>
          <c:order val="0"/>
          <c:spPr>
            <a:ln w="28575">
              <a:noFill/>
            </a:ln>
          </c:spPr>
          <c:marker>
            <c:symbol val="none"/>
          </c:marker>
          <c:cat>
            <c:numRef>
              <c:f>Лист1!$A$1:$A$21</c:f>
              <c:numCache>
                <c:formatCode>General</c:formatCode>
                <c:ptCount val="21"/>
                <c:pt idx="0">
                  <c:v>0</c:v>
                </c:pt>
                <c:pt idx="2">
                  <c:v>1</c:v>
                </c:pt>
                <c:pt idx="4">
                  <c:v>2</c:v>
                </c:pt>
                <c:pt idx="6">
                  <c:v>3</c:v>
                </c:pt>
                <c:pt idx="8">
                  <c:v>4</c:v>
                </c:pt>
                <c:pt idx="10">
                  <c:v>5</c:v>
                </c:pt>
                <c:pt idx="12">
                  <c:v>6</c:v>
                </c:pt>
                <c:pt idx="14">
                  <c:v>7</c:v>
                </c:pt>
                <c:pt idx="16">
                  <c:v>8</c:v>
                </c:pt>
                <c:pt idx="18">
                  <c:v>9</c:v>
                </c:pt>
                <c:pt idx="20">
                  <c:v>10</c:v>
                </c:pt>
              </c:numCache>
            </c:numRef>
          </c:cat>
          <c:val>
            <c:numRef>
              <c:f>Лист1!$B$1:$B$21</c:f>
              <c:numCache>
                <c:formatCode>General</c:formatCode>
                <c:ptCount val="21"/>
                <c:pt idx="0">
                  <c:v>6.4</c:v>
                </c:pt>
                <c:pt idx="1">
                  <c:v>4.5999999999999996</c:v>
                </c:pt>
                <c:pt idx="2">
                  <c:v>4.57</c:v>
                </c:pt>
                <c:pt idx="3">
                  <c:v>3.56</c:v>
                </c:pt>
                <c:pt idx="4">
                  <c:v>3.6</c:v>
                </c:pt>
                <c:pt idx="5">
                  <c:v>3.67</c:v>
                </c:pt>
                <c:pt idx="6">
                  <c:v>3.7</c:v>
                </c:pt>
                <c:pt idx="7">
                  <c:v>3.68</c:v>
                </c:pt>
                <c:pt idx="8">
                  <c:v>3.17</c:v>
                </c:pt>
                <c:pt idx="9">
                  <c:v>2.98</c:v>
                </c:pt>
                <c:pt idx="10">
                  <c:v>3.17</c:v>
                </c:pt>
                <c:pt idx="11">
                  <c:v>3.02</c:v>
                </c:pt>
                <c:pt idx="12">
                  <c:v>3.09</c:v>
                </c:pt>
                <c:pt idx="13">
                  <c:v>3.6</c:v>
                </c:pt>
                <c:pt idx="14">
                  <c:v>3.4099999999999997</c:v>
                </c:pt>
                <c:pt idx="15">
                  <c:v>3.2</c:v>
                </c:pt>
                <c:pt idx="20">
                  <c:v>3.06</c:v>
                </c:pt>
              </c:numCache>
            </c:numRef>
          </c:val>
        </c:ser>
        <c:ser>
          <c:idx val="2"/>
          <c:order val="1"/>
          <c:spPr>
            <a:ln w="28575">
              <a:noFill/>
            </a:ln>
          </c:spPr>
          <c:marker>
            <c:symbol val="none"/>
          </c:marker>
          <c:cat>
            <c:numRef>
              <c:f>Лист1!$A$1:$A$21</c:f>
              <c:numCache>
                <c:formatCode>General</c:formatCode>
                <c:ptCount val="21"/>
                <c:pt idx="0">
                  <c:v>0</c:v>
                </c:pt>
                <c:pt idx="2">
                  <c:v>1</c:v>
                </c:pt>
                <c:pt idx="4">
                  <c:v>2</c:v>
                </c:pt>
                <c:pt idx="6">
                  <c:v>3</c:v>
                </c:pt>
                <c:pt idx="8">
                  <c:v>4</c:v>
                </c:pt>
                <c:pt idx="10">
                  <c:v>5</c:v>
                </c:pt>
                <c:pt idx="12">
                  <c:v>6</c:v>
                </c:pt>
                <c:pt idx="14">
                  <c:v>7</c:v>
                </c:pt>
                <c:pt idx="16">
                  <c:v>8</c:v>
                </c:pt>
                <c:pt idx="18">
                  <c:v>9</c:v>
                </c:pt>
                <c:pt idx="20">
                  <c:v>10</c:v>
                </c:pt>
              </c:numCache>
            </c:numRef>
          </c:cat>
          <c:val>
            <c:numRef>
              <c:f>Лист1!$C$1:$C$21</c:f>
              <c:numCache>
                <c:formatCode>General</c:formatCode>
                <c:ptCount val="21"/>
                <c:pt idx="0">
                  <c:v>6.4</c:v>
                </c:pt>
                <c:pt idx="1">
                  <c:v>4.9000000000000004</c:v>
                </c:pt>
                <c:pt idx="2">
                  <c:v>3.62</c:v>
                </c:pt>
                <c:pt idx="3">
                  <c:v>3.7800000000000002</c:v>
                </c:pt>
                <c:pt idx="4">
                  <c:v>3.2800000000000002</c:v>
                </c:pt>
                <c:pt idx="5">
                  <c:v>2.72</c:v>
                </c:pt>
                <c:pt idx="6">
                  <c:v>2.69</c:v>
                </c:pt>
                <c:pt idx="7">
                  <c:v>3.1</c:v>
                </c:pt>
                <c:pt idx="8">
                  <c:v>3.65</c:v>
                </c:pt>
                <c:pt idx="9">
                  <c:v>3.09</c:v>
                </c:pt>
                <c:pt idx="10">
                  <c:v>3.04</c:v>
                </c:pt>
                <c:pt idx="11">
                  <c:v>3</c:v>
                </c:pt>
                <c:pt idx="12">
                  <c:v>3.1</c:v>
                </c:pt>
                <c:pt idx="13">
                  <c:v>3.1</c:v>
                </c:pt>
                <c:pt idx="14">
                  <c:v>3.07</c:v>
                </c:pt>
                <c:pt idx="15">
                  <c:v>3.8099999999999987</c:v>
                </c:pt>
                <c:pt idx="20">
                  <c:v>3.9</c:v>
                </c:pt>
              </c:numCache>
            </c:numRef>
          </c:val>
        </c:ser>
        <c:ser>
          <c:idx val="0"/>
          <c:order val="2"/>
          <c:tx>
            <c:v>Среднее значение</c:v>
          </c:tx>
          <c:spPr>
            <a:ln w="28575">
              <a:noFill/>
            </a:ln>
          </c:spPr>
          <c:marker>
            <c:symbol val="square"/>
            <c:size val="5"/>
            <c:spPr>
              <a:solidFill>
                <a:schemeClr val="tx1"/>
              </a:solidFill>
            </c:spPr>
          </c:marker>
          <c:val>
            <c:numRef>
              <c:f>Лист1!$D$1:$D$21</c:f>
              <c:numCache>
                <c:formatCode>General</c:formatCode>
                <c:ptCount val="21"/>
                <c:pt idx="0">
                  <c:v>6.4</c:v>
                </c:pt>
                <c:pt idx="1">
                  <c:v>4.75</c:v>
                </c:pt>
                <c:pt idx="2">
                  <c:v>4.0950000000000006</c:v>
                </c:pt>
                <c:pt idx="3">
                  <c:v>3.67</c:v>
                </c:pt>
                <c:pt idx="4">
                  <c:v>3.44</c:v>
                </c:pt>
                <c:pt idx="5">
                  <c:v>3.1950000000000003</c:v>
                </c:pt>
                <c:pt idx="6">
                  <c:v>3.1950000000000003</c:v>
                </c:pt>
                <c:pt idx="7">
                  <c:v>3.3899999999999997</c:v>
                </c:pt>
                <c:pt idx="8">
                  <c:v>3.4099999999999997</c:v>
                </c:pt>
                <c:pt idx="9">
                  <c:v>3.0349999999999997</c:v>
                </c:pt>
                <c:pt idx="10">
                  <c:v>3.105</c:v>
                </c:pt>
                <c:pt idx="11">
                  <c:v>3.01</c:v>
                </c:pt>
                <c:pt idx="12">
                  <c:v>3.0949999999999998</c:v>
                </c:pt>
                <c:pt idx="13">
                  <c:v>3.3499999999999988</c:v>
                </c:pt>
                <c:pt idx="14">
                  <c:v>3.24</c:v>
                </c:pt>
                <c:pt idx="15">
                  <c:v>3.5049999999999999</c:v>
                </c:pt>
                <c:pt idx="20">
                  <c:v>3.48</c:v>
                </c:pt>
              </c:numCache>
            </c:numRef>
          </c:val>
        </c:ser>
        <c:hiLowLines/>
        <c:axId val="215465344"/>
        <c:axId val="215779200"/>
      </c:stockChart>
      <c:catAx>
        <c:axId val="215465344"/>
        <c:scaling>
          <c:orientation val="minMax"/>
        </c:scaling>
        <c:axPos val="b"/>
        <c:title>
          <c:tx>
            <c:rich>
              <a:bodyPr/>
              <a:lstStyle/>
              <a:p>
                <a:pPr>
                  <a:defRPr/>
                </a:pPr>
                <a:r>
                  <a:rPr lang="ru-RU" sz="1200"/>
                  <a:t>Значение пористости материала, </a:t>
                </a:r>
                <a:r>
                  <a:rPr lang="en-US" sz="1200"/>
                  <a:t>%</a:t>
                </a:r>
                <a:endParaRPr lang="ru-RU" sz="1200"/>
              </a:p>
            </c:rich>
          </c:tx>
          <c:layout/>
        </c:title>
        <c:numFmt formatCode="General" sourceLinked="1"/>
        <c:majorTickMark val="in"/>
        <c:tickLblPos val="nextTo"/>
        <c:spPr>
          <a:ln w="9525">
            <a:noFill/>
          </a:ln>
        </c:spPr>
        <c:crossAx val="215779200"/>
        <c:crosses val="autoZero"/>
        <c:auto val="1"/>
        <c:lblAlgn val="ctr"/>
        <c:lblOffset val="10"/>
      </c:catAx>
      <c:valAx>
        <c:axId val="215779200"/>
        <c:scaling>
          <c:orientation val="minMax"/>
        </c:scaling>
        <c:axPos val="l"/>
        <c:majorGridlines/>
        <c:title>
          <c:tx>
            <c:rich>
              <a:bodyPr rot="-5400000" vert="horz"/>
              <a:lstStyle/>
              <a:p>
                <a:pPr>
                  <a:defRPr/>
                </a:pPr>
                <a:r>
                  <a:rPr lang="ru-RU" sz="1050"/>
                  <a:t>Критическое</a:t>
                </a:r>
                <a:r>
                  <a:rPr lang="ru-RU" sz="1050" baseline="0"/>
                  <a:t> смещение обкладок, %</a:t>
                </a:r>
                <a:r>
                  <a:rPr lang="en-US" sz="1050" baseline="0"/>
                  <a:t> </a:t>
                </a:r>
                <a:r>
                  <a:rPr lang="ru-RU" sz="1050" baseline="0"/>
                  <a:t>от </a:t>
                </a:r>
                <a:r>
                  <a:rPr lang="en-US" sz="1050" baseline="0"/>
                  <a:t> </a:t>
                </a:r>
                <a:r>
                  <a:rPr lang="en-US" sz="1050" i="1" baseline="0"/>
                  <a:t>R</a:t>
                </a:r>
                <a:endParaRPr lang="ru-RU" sz="1050"/>
              </a:p>
            </c:rich>
          </c:tx>
          <c:layout>
            <c:manualLayout>
              <c:xMode val="edge"/>
              <c:yMode val="edge"/>
              <c:x val="1.8721661786455936E-2"/>
              <c:y val="4.008936382952135E-2"/>
            </c:manualLayout>
          </c:layout>
        </c:title>
        <c:numFmt formatCode="General" sourceLinked="1"/>
        <c:tickLblPos val="nextTo"/>
        <c:crossAx val="215465344"/>
        <c:crosses val="autoZero"/>
        <c:crossBetween val="midCat"/>
      </c:valAx>
    </c:plotArea>
    <c:legend>
      <c:legendPos val="r"/>
      <c:legendEntry>
        <c:idx val="0"/>
        <c:delete val="1"/>
      </c:legendEntry>
      <c:legendEntry>
        <c:idx val="1"/>
        <c:delete val="1"/>
      </c:legendEntry>
      <c:layout>
        <c:manualLayout>
          <c:xMode val="edge"/>
          <c:yMode val="edge"/>
          <c:x val="0.55045479228889582"/>
          <c:y val="7.1263904511936024E-2"/>
          <c:w val="0.40414698162729701"/>
          <c:h val="7.1757592800899883E-2"/>
        </c:manualLayout>
      </c:layout>
    </c:legend>
    <c:plotVisOnly val="1"/>
  </c:chart>
  <c:spPr>
    <a:ln>
      <a:noFill/>
    </a:ln>
  </c:sp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a:pPr>
            <a:r>
              <a:rPr lang="en-US" sz="1600" b="0" i="1" dirty="0">
                <a:latin typeface="+mj-lt"/>
              </a:rPr>
              <a:t>MRR</a:t>
            </a:r>
            <a:r>
              <a:rPr lang="ru-RU" sz="1600" b="0" i="1" dirty="0">
                <a:latin typeface="+mj-lt"/>
              </a:rPr>
              <a:t>(</a:t>
            </a:r>
            <a:r>
              <a:rPr lang="en-US" sz="1600" b="0" i="1" dirty="0" err="1">
                <a:latin typeface="+mj-lt"/>
              </a:rPr>
              <a:t>F</a:t>
            </a:r>
            <a:r>
              <a:rPr lang="en-US" sz="1100" b="0" i="1" dirty="0" err="1">
                <a:latin typeface="+mj-lt"/>
              </a:rPr>
              <a:t>x</a:t>
            </a:r>
            <a:r>
              <a:rPr lang="en-US" sz="1600" b="0" i="1" dirty="0">
                <a:latin typeface="+mj-lt"/>
              </a:rPr>
              <a:t>), %</a:t>
            </a:r>
          </a:p>
        </c:rich>
      </c:tx>
      <c:layout>
        <c:manualLayout>
          <c:xMode val="edge"/>
          <c:yMode val="edge"/>
          <c:x val="2.3726373825913291E-2"/>
          <c:y val="2.8996180866613232E-2"/>
        </c:manualLayout>
      </c:layout>
    </c:title>
    <c:plotArea>
      <c:layout>
        <c:manualLayout>
          <c:layoutTarget val="inner"/>
          <c:xMode val="edge"/>
          <c:yMode val="edge"/>
          <c:x val="9.0253388137803675E-2"/>
          <c:y val="0.14946297831192187"/>
          <c:w val="0.87344690404265457"/>
          <c:h val="0.65105953861030663"/>
        </c:manualLayout>
      </c:layout>
      <c:scatterChart>
        <c:scatterStyle val="smoothMarker"/>
        <c:ser>
          <c:idx val="0"/>
          <c:order val="0"/>
          <c:tx>
            <c:strRef>
              <c:f>Sheet1!$D$30</c:f>
              <c:strCache>
                <c:ptCount val="1"/>
                <c:pt idx="0">
                  <c:v>(MRR-LR), %</c:v>
                </c:pt>
              </c:strCache>
            </c:strRef>
          </c:tx>
          <c:spPr>
            <a:ln>
              <a:noFill/>
            </a:ln>
          </c:spPr>
          <c:marker>
            <c:symbol val="diamond"/>
            <c:size val="9"/>
            <c:spPr>
              <a:solidFill>
                <a:schemeClr val="tx1"/>
              </a:solidFill>
            </c:spPr>
          </c:marker>
          <c:xVal>
            <c:numRef>
              <c:f>Sheet1!$A$31:$A$40</c:f>
              <c:numCache>
                <c:formatCode>General</c:formatCode>
                <c:ptCount val="10"/>
                <c:pt idx="0">
                  <c:v>2.0000000000000004E-2</c:v>
                </c:pt>
                <c:pt idx="1">
                  <c:v>4.0000000000000008E-2</c:v>
                </c:pt>
                <c:pt idx="2">
                  <c:v>6.0000000000000005E-2</c:v>
                </c:pt>
                <c:pt idx="3">
                  <c:v>8.0000000000000016E-2</c:v>
                </c:pt>
                <c:pt idx="4">
                  <c:v>0.1</c:v>
                </c:pt>
                <c:pt idx="5">
                  <c:v>0.12000000000000001</c:v>
                </c:pt>
                <c:pt idx="6">
                  <c:v>0.14000000000000001</c:v>
                </c:pt>
                <c:pt idx="7">
                  <c:v>0.16</c:v>
                </c:pt>
                <c:pt idx="8">
                  <c:v>0.18000000000000002</c:v>
                </c:pt>
                <c:pt idx="9">
                  <c:v>0.2</c:v>
                </c:pt>
              </c:numCache>
            </c:numRef>
          </c:xVal>
          <c:yVal>
            <c:numRef>
              <c:f>Sheet1!$B$31:$B$40</c:f>
              <c:numCache>
                <c:formatCode>0.000</c:formatCode>
                <c:ptCount val="10"/>
                <c:pt idx="0">
                  <c:v>4.7832952000000012E-2</c:v>
                </c:pt>
                <c:pt idx="1">
                  <c:v>6.796316500000002E-2</c:v>
                </c:pt>
                <c:pt idx="2">
                  <c:v>0.13023622900000001</c:v>
                </c:pt>
                <c:pt idx="3">
                  <c:v>0.243622847</c:v>
                </c:pt>
                <c:pt idx="4">
                  <c:v>0.36175128200000001</c:v>
                </c:pt>
                <c:pt idx="5">
                  <c:v>0.50242107800000002</c:v>
                </c:pt>
                <c:pt idx="6">
                  <c:v>0.64695578400000009</c:v>
                </c:pt>
                <c:pt idx="7">
                  <c:v>0.73145537300000008</c:v>
                </c:pt>
                <c:pt idx="8">
                  <c:v>0.80685227999999998</c:v>
                </c:pt>
                <c:pt idx="9">
                  <c:v>0.89</c:v>
                </c:pt>
              </c:numCache>
            </c:numRef>
          </c:yVal>
          <c:smooth val="1"/>
        </c:ser>
        <c:axId val="216455808"/>
        <c:axId val="264032640"/>
      </c:scatterChart>
      <c:valAx>
        <c:axId val="216455808"/>
        <c:scaling>
          <c:orientation val="minMax"/>
          <c:max val="0.2"/>
          <c:min val="0"/>
        </c:scaling>
        <c:axPos val="b"/>
        <c:title>
          <c:tx>
            <c:rich>
              <a:bodyPr/>
              <a:lstStyle/>
              <a:p>
                <a:pPr>
                  <a:defRPr/>
                </a:pPr>
                <a:r>
                  <a:rPr lang="ru-RU" sz="1600" b="0" dirty="0">
                    <a:latin typeface="+mj-lt"/>
                  </a:rPr>
                  <a:t>Поперечная</a:t>
                </a:r>
                <a:r>
                  <a:rPr lang="ru-RU" sz="1600" b="0" baseline="0" dirty="0">
                    <a:latin typeface="+mj-lt"/>
                  </a:rPr>
                  <a:t> сила </a:t>
                </a:r>
                <a:r>
                  <a:rPr lang="en-US" sz="1600" b="0" i="1" baseline="0" dirty="0" err="1">
                    <a:latin typeface="+mj-lt"/>
                  </a:rPr>
                  <a:t>F</a:t>
                </a:r>
                <a:r>
                  <a:rPr lang="en-US" sz="1000" b="0" i="1" baseline="0" dirty="0" err="1">
                    <a:latin typeface="+mj-lt"/>
                  </a:rPr>
                  <a:t>x</a:t>
                </a:r>
                <a:r>
                  <a:rPr lang="en-US" sz="1600" b="0" i="1" baseline="0" dirty="0">
                    <a:latin typeface="+mj-lt"/>
                  </a:rPr>
                  <a:t>, </a:t>
                </a:r>
                <a:r>
                  <a:rPr lang="en-US" sz="1600" b="0" i="1" baseline="0" dirty="0" err="1">
                    <a:latin typeface="+mj-lt"/>
                  </a:rPr>
                  <a:t>F</a:t>
                </a:r>
                <a:r>
                  <a:rPr lang="en-US" sz="1050" b="0" i="1" baseline="0" dirty="0" err="1">
                    <a:latin typeface="+mj-lt"/>
                  </a:rPr>
                  <a:t>macro</a:t>
                </a:r>
                <a:endParaRPr lang="ru-RU" sz="1600" b="0" i="1" dirty="0">
                  <a:latin typeface="+mj-lt"/>
                </a:endParaRPr>
              </a:p>
            </c:rich>
          </c:tx>
          <c:layout/>
        </c:title>
        <c:numFmt formatCode="General" sourceLinked="1"/>
        <c:tickLblPos val="nextTo"/>
        <c:txPr>
          <a:bodyPr/>
          <a:lstStyle/>
          <a:p>
            <a:pPr>
              <a:defRPr sz="1600" baseline="0"/>
            </a:pPr>
            <a:endParaRPr lang="ru-RU"/>
          </a:p>
        </c:txPr>
        <c:crossAx val="264032640"/>
        <c:crosses val="autoZero"/>
        <c:crossBetween val="midCat"/>
        <c:majorUnit val="2.0000000000000007E-2"/>
      </c:valAx>
      <c:valAx>
        <c:axId val="264032640"/>
        <c:scaling>
          <c:orientation val="minMax"/>
          <c:max val="1"/>
          <c:min val="0"/>
        </c:scaling>
        <c:axPos val="l"/>
        <c:majorGridlines/>
        <c:numFmt formatCode="0.0" sourceLinked="0"/>
        <c:tickLblPos val="nextTo"/>
        <c:txPr>
          <a:bodyPr/>
          <a:lstStyle/>
          <a:p>
            <a:pPr>
              <a:defRPr sz="1600" baseline="0"/>
            </a:pPr>
            <a:endParaRPr lang="ru-RU"/>
          </a:p>
        </c:txPr>
        <c:crossAx val="216455808"/>
        <c:crosses val="autoZero"/>
        <c:crossBetween val="midCat"/>
        <c:majorUnit val="0.1"/>
      </c:valAx>
    </c:plotArea>
    <c:plotVisOnly val="1"/>
  </c:chart>
  <c:spPr>
    <a:ln>
      <a:noFill/>
    </a:ln>
  </c:spPr>
  <c:externalData r:id="rId1"/>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a:pPr>
            <a:r>
              <a:rPr lang="en-US" sz="1800" b="0" i="1" baseline="0" dirty="0">
                <a:latin typeface="Times New Roman" pitchFamily="18" charset="0"/>
                <a:cs typeface="Times New Roman" pitchFamily="18" charset="0"/>
              </a:rPr>
              <a:t>MRR</a:t>
            </a:r>
            <a:r>
              <a:rPr lang="ru-RU" sz="1800" b="0" i="1" baseline="0" dirty="0">
                <a:latin typeface="Times New Roman" pitchFamily="18" charset="0"/>
                <a:cs typeface="Times New Roman" pitchFamily="18" charset="0"/>
              </a:rPr>
              <a:t>(</a:t>
            </a:r>
            <a:r>
              <a:rPr lang="en-US" sz="1800" b="0" i="1" baseline="0" dirty="0">
                <a:latin typeface="Times New Roman" pitchFamily="18" charset="0"/>
                <a:cs typeface="Times New Roman" pitchFamily="18" charset="0"/>
              </a:rPr>
              <a:t>B/A)/</a:t>
            </a:r>
            <a:r>
              <a:rPr lang="en-US" sz="1800" b="0" i="1" baseline="0" dirty="0" err="1">
                <a:latin typeface="Times New Roman" pitchFamily="18" charset="0"/>
                <a:cs typeface="Times New Roman" pitchFamily="18" charset="0"/>
              </a:rPr>
              <a:t>MRR</a:t>
            </a:r>
            <a:r>
              <a:rPr lang="en-US" sz="1200" b="0" i="1" baseline="0" dirty="0" err="1">
                <a:latin typeface="Times New Roman" pitchFamily="18" charset="0"/>
                <a:cs typeface="Times New Roman" pitchFamily="18" charset="0"/>
              </a:rPr>
              <a:t>max</a:t>
            </a:r>
            <a:r>
              <a:rPr lang="en-US" sz="1400" b="0" i="1" baseline="0" dirty="0">
                <a:latin typeface="Times New Roman" pitchFamily="18" charset="0"/>
                <a:cs typeface="Times New Roman" pitchFamily="18" charset="0"/>
              </a:rPr>
              <a:t>(A=0.</a:t>
            </a:r>
            <a:r>
              <a:rPr lang="ru-RU" sz="1400" b="0" i="1" baseline="0" dirty="0">
                <a:latin typeface="Times New Roman" pitchFamily="18" charset="0"/>
                <a:cs typeface="Times New Roman" pitchFamily="18" charset="0"/>
              </a:rPr>
              <a:t>1</a:t>
            </a:r>
            <a:r>
              <a:rPr lang="en-US" sz="1400" b="0" i="1" baseline="0" dirty="0" err="1">
                <a:latin typeface="Times New Roman" pitchFamily="18" charset="0"/>
                <a:cs typeface="Times New Roman" pitchFamily="18" charset="0"/>
              </a:rPr>
              <a:t>F</a:t>
            </a:r>
            <a:r>
              <a:rPr lang="en-US" sz="1000" b="0" i="1" baseline="0" dirty="0" err="1">
                <a:latin typeface="Times New Roman" pitchFamily="18" charset="0"/>
                <a:cs typeface="Times New Roman" pitchFamily="18" charset="0"/>
              </a:rPr>
              <a:t>macro</a:t>
            </a:r>
            <a:r>
              <a:rPr lang="en-US" sz="1400" b="0" i="1" baseline="0" dirty="0">
                <a:latin typeface="Times New Roman" pitchFamily="18" charset="0"/>
                <a:cs typeface="Times New Roman" pitchFamily="18" charset="0"/>
              </a:rPr>
              <a:t>)</a:t>
            </a:r>
            <a:endParaRPr lang="ru-RU" sz="1800" dirty="0">
              <a:latin typeface="Times New Roman" pitchFamily="18" charset="0"/>
              <a:cs typeface="Times New Roman" pitchFamily="18" charset="0"/>
            </a:endParaRPr>
          </a:p>
        </c:rich>
      </c:tx>
      <c:layout>
        <c:manualLayout>
          <c:xMode val="edge"/>
          <c:yMode val="edge"/>
          <c:x val="5.8333250796480683E-2"/>
          <c:y val="2.7777777777777863E-2"/>
        </c:manualLayout>
      </c:layout>
    </c:title>
    <c:plotArea>
      <c:layout/>
      <c:scatterChart>
        <c:scatterStyle val="smoothMarker"/>
        <c:ser>
          <c:idx val="0"/>
          <c:order val="0"/>
          <c:tx>
            <c:strRef>
              <c:f>Sheet1!$B$83</c:f>
              <c:strCache>
                <c:ptCount val="1"/>
                <c:pt idx="0">
                  <c:v>A = 0.1 Fmacro</c:v>
                </c:pt>
              </c:strCache>
            </c:strRef>
          </c:tx>
          <c:spPr>
            <a:ln>
              <a:noFill/>
            </a:ln>
          </c:spPr>
          <c:marker>
            <c:symbol val="diamond"/>
            <c:size val="7"/>
            <c:spPr>
              <a:solidFill>
                <a:sysClr val="windowText" lastClr="000000"/>
              </a:solidFill>
            </c:spPr>
          </c:marker>
          <c:xVal>
            <c:numRef>
              <c:f>Sheet1!$A$85:$A$95</c:f>
              <c:numCache>
                <c:formatCode>General</c:formatCode>
                <c:ptCount val="11"/>
                <c:pt idx="0">
                  <c:v>0</c:v>
                </c:pt>
                <c:pt idx="1">
                  <c:v>0.1</c:v>
                </c:pt>
                <c:pt idx="2">
                  <c:v>0.2</c:v>
                </c:pt>
                <c:pt idx="3">
                  <c:v>0.30000000000000032</c:v>
                </c:pt>
                <c:pt idx="4">
                  <c:v>0.4</c:v>
                </c:pt>
                <c:pt idx="5">
                  <c:v>0.5</c:v>
                </c:pt>
                <c:pt idx="6">
                  <c:v>0.60000000000000064</c:v>
                </c:pt>
                <c:pt idx="7">
                  <c:v>0.70000000000000062</c:v>
                </c:pt>
                <c:pt idx="8">
                  <c:v>0.8</c:v>
                </c:pt>
                <c:pt idx="9">
                  <c:v>0.9</c:v>
                </c:pt>
                <c:pt idx="10">
                  <c:v>1</c:v>
                </c:pt>
              </c:numCache>
            </c:numRef>
          </c:xVal>
          <c:yVal>
            <c:numRef>
              <c:f>Sheet1!$B$85:$B$95</c:f>
              <c:numCache>
                <c:formatCode>0.000</c:formatCode>
                <c:ptCount val="11"/>
                <c:pt idx="0">
                  <c:v>0.11</c:v>
                </c:pt>
                <c:pt idx="1">
                  <c:v>0.34948551000000044</c:v>
                </c:pt>
                <c:pt idx="2">
                  <c:v>0.71575958399999995</c:v>
                </c:pt>
                <c:pt idx="3">
                  <c:v>0.7952867949999991</c:v>
                </c:pt>
                <c:pt idx="4">
                  <c:v>0.93225475400000002</c:v>
                </c:pt>
                <c:pt idx="5">
                  <c:v>0.84388792300000004</c:v>
                </c:pt>
                <c:pt idx="6">
                  <c:v>1</c:v>
                </c:pt>
                <c:pt idx="7">
                  <c:v>0.65684850300000153</c:v>
                </c:pt>
                <c:pt idx="8">
                  <c:v>0.60088564100000064</c:v>
                </c:pt>
                <c:pt idx="9">
                  <c:v>0.86156191900000001</c:v>
                </c:pt>
                <c:pt idx="10">
                  <c:v>0.69072196600000102</c:v>
                </c:pt>
              </c:numCache>
            </c:numRef>
          </c:yVal>
          <c:smooth val="1"/>
        </c:ser>
        <c:ser>
          <c:idx val="1"/>
          <c:order val="1"/>
          <c:tx>
            <c:strRef>
              <c:f>Sheet1!$C$83</c:f>
              <c:strCache>
                <c:ptCount val="1"/>
                <c:pt idx="0">
                  <c:v>A = 0.2 Fmacro</c:v>
                </c:pt>
              </c:strCache>
            </c:strRef>
          </c:tx>
          <c:spPr>
            <a:ln>
              <a:noFill/>
            </a:ln>
          </c:spPr>
          <c:marker>
            <c:symbol val="square"/>
            <c:size val="7"/>
            <c:spPr>
              <a:solidFill>
                <a:schemeClr val="tx1"/>
              </a:solidFill>
            </c:spPr>
          </c:marker>
          <c:xVal>
            <c:numRef>
              <c:f>Sheet1!$A$85:$A$95</c:f>
              <c:numCache>
                <c:formatCode>General</c:formatCode>
                <c:ptCount val="11"/>
                <c:pt idx="0">
                  <c:v>0</c:v>
                </c:pt>
                <c:pt idx="1">
                  <c:v>0.1</c:v>
                </c:pt>
                <c:pt idx="2">
                  <c:v>0.2</c:v>
                </c:pt>
                <c:pt idx="3">
                  <c:v>0.30000000000000032</c:v>
                </c:pt>
                <c:pt idx="4">
                  <c:v>0.4</c:v>
                </c:pt>
                <c:pt idx="5">
                  <c:v>0.5</c:v>
                </c:pt>
                <c:pt idx="6">
                  <c:v>0.60000000000000064</c:v>
                </c:pt>
                <c:pt idx="7">
                  <c:v>0.70000000000000062</c:v>
                </c:pt>
                <c:pt idx="8">
                  <c:v>0.8</c:v>
                </c:pt>
                <c:pt idx="9">
                  <c:v>0.9</c:v>
                </c:pt>
                <c:pt idx="10">
                  <c:v>1</c:v>
                </c:pt>
              </c:numCache>
            </c:numRef>
          </c:xVal>
          <c:yVal>
            <c:numRef>
              <c:f>Sheet1!$C$85:$C$95</c:f>
              <c:numCache>
                <c:formatCode>0.000</c:formatCode>
                <c:ptCount val="11"/>
                <c:pt idx="0">
                  <c:v>0.1</c:v>
                </c:pt>
                <c:pt idx="1">
                  <c:v>0.68865812800000004</c:v>
                </c:pt>
                <c:pt idx="2">
                  <c:v>1.2</c:v>
                </c:pt>
                <c:pt idx="3">
                  <c:v>1.6745206109999982</c:v>
                </c:pt>
                <c:pt idx="4">
                  <c:v>1.979382612</c:v>
                </c:pt>
                <c:pt idx="5">
                  <c:v>2.2842425149999999</c:v>
                </c:pt>
                <c:pt idx="6">
                  <c:v>2.581738165</c:v>
                </c:pt>
                <c:pt idx="7">
                  <c:v>2.6863046740000001</c:v>
                </c:pt>
                <c:pt idx="8">
                  <c:v>2.5257748840000001</c:v>
                </c:pt>
                <c:pt idx="9">
                  <c:v>2.5007376850000012</c:v>
                </c:pt>
                <c:pt idx="10">
                  <c:v>2.1</c:v>
                </c:pt>
              </c:numCache>
            </c:numRef>
          </c:yVal>
          <c:smooth val="1"/>
        </c:ser>
        <c:axId val="219225088"/>
        <c:axId val="219231360"/>
      </c:scatterChart>
      <c:valAx>
        <c:axId val="219225088"/>
        <c:scaling>
          <c:orientation val="minMax"/>
          <c:max val="1"/>
        </c:scaling>
        <c:axPos val="b"/>
        <c:numFmt formatCode="General" sourceLinked="1"/>
        <c:tickLblPos val="nextTo"/>
        <c:txPr>
          <a:bodyPr/>
          <a:lstStyle/>
          <a:p>
            <a:pPr>
              <a:defRPr sz="1600" baseline="0"/>
            </a:pPr>
            <a:endParaRPr lang="ru-RU"/>
          </a:p>
        </c:txPr>
        <c:crossAx val="219231360"/>
        <c:crosses val="autoZero"/>
        <c:crossBetween val="midCat"/>
      </c:valAx>
      <c:valAx>
        <c:axId val="219231360"/>
        <c:scaling>
          <c:orientation val="minMax"/>
        </c:scaling>
        <c:axPos val="l"/>
        <c:majorGridlines/>
        <c:numFmt formatCode="0.0" sourceLinked="0"/>
        <c:tickLblPos val="nextTo"/>
        <c:txPr>
          <a:bodyPr/>
          <a:lstStyle/>
          <a:p>
            <a:pPr>
              <a:defRPr sz="1600" baseline="0"/>
            </a:pPr>
            <a:endParaRPr lang="ru-RU"/>
          </a:p>
        </c:txPr>
        <c:crossAx val="219225088"/>
        <c:crosses val="autoZero"/>
        <c:crossBetween val="midCat"/>
      </c:valAx>
    </c:plotArea>
    <c:legend>
      <c:legendPos val="r"/>
      <c:legendEntry>
        <c:idx val="0"/>
        <c:txPr>
          <a:bodyPr/>
          <a:lstStyle/>
          <a:p>
            <a:pPr>
              <a:defRPr sz="1600" baseline="0"/>
            </a:pPr>
            <a:endParaRPr lang="ru-RU"/>
          </a:p>
        </c:txPr>
      </c:legendEntry>
      <c:legendEntry>
        <c:idx val="1"/>
        <c:txPr>
          <a:bodyPr/>
          <a:lstStyle/>
          <a:p>
            <a:pPr>
              <a:defRPr sz="1600" baseline="0"/>
            </a:pPr>
            <a:endParaRPr lang="ru-RU"/>
          </a:p>
        </c:txPr>
      </c:legendEntry>
      <c:layout/>
    </c:legend>
    <c:plotVisOnly val="1"/>
  </c:chart>
  <c:spPr>
    <a:ln>
      <a:noFill/>
    </a:ln>
  </c:sp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ru-RU"/>
  <c:chart>
    <c:plotArea>
      <c:layout/>
      <c:scatterChart>
        <c:scatterStyle val="smoothMarker"/>
        <c:ser>
          <c:idx val="0"/>
          <c:order val="0"/>
          <c:tx>
            <c:strRef>
              <c:f>'определение Fx 3'!$A$146</c:f>
              <c:strCache>
                <c:ptCount val="1"/>
                <c:pt idx="0">
                  <c:v>B = 0,002 fo</c:v>
                </c:pt>
              </c:strCache>
            </c:strRef>
          </c:tx>
          <c:spPr>
            <a:ln w="12700"/>
          </c:spPr>
          <c:marker>
            <c:symbol val="none"/>
          </c:marker>
          <c:xVal>
            <c:numRef>
              <c:f>'определение Fx 3'!$A$147:$A$157</c:f>
              <c:numCache>
                <c:formatCode>0.000</c:formatCode>
                <c:ptCount val="11"/>
                <c:pt idx="0">
                  <c:v>5.0000000000000114E-3</c:v>
                </c:pt>
                <c:pt idx="1">
                  <c:v>6.0000000000000114E-3</c:v>
                </c:pt>
                <c:pt idx="2">
                  <c:v>7.0000000000000114E-3</c:v>
                </c:pt>
                <c:pt idx="3">
                  <c:v>8.0000000000000227E-3</c:v>
                </c:pt>
                <c:pt idx="4">
                  <c:v>9.0000000000000028E-3</c:v>
                </c:pt>
                <c:pt idx="5">
                  <c:v>1.0000000000000005E-2</c:v>
                </c:pt>
                <c:pt idx="6">
                  <c:v>1.0999999999999998E-2</c:v>
                </c:pt>
                <c:pt idx="7">
                  <c:v>1.1999999999999999E-2</c:v>
                </c:pt>
                <c:pt idx="8">
                  <c:v>1.3000000000000001E-2</c:v>
                </c:pt>
                <c:pt idx="9">
                  <c:v>1.4000000000000002E-2</c:v>
                </c:pt>
                <c:pt idx="10">
                  <c:v>1.5000000000000025E-2</c:v>
                </c:pt>
              </c:numCache>
            </c:numRef>
          </c:xVal>
          <c:yVal>
            <c:numRef>
              <c:f>'определение Fx 3'!$C$147:$C$157</c:f>
              <c:numCache>
                <c:formatCode>0.000</c:formatCode>
                <c:ptCount val="11"/>
                <c:pt idx="0">
                  <c:v>0</c:v>
                </c:pt>
                <c:pt idx="1">
                  <c:v>8.0152481962541072E-2</c:v>
                </c:pt>
                <c:pt idx="2">
                  <c:v>0.1385424646420105</c:v>
                </c:pt>
                <c:pt idx="3">
                  <c:v>0.14270301573288474</c:v>
                </c:pt>
                <c:pt idx="4">
                  <c:v>0.2741046059421634</c:v>
                </c:pt>
                <c:pt idx="5">
                  <c:v>0.41290867627129552</c:v>
                </c:pt>
                <c:pt idx="6">
                  <c:v>0.61889638256586965</c:v>
                </c:pt>
                <c:pt idx="7">
                  <c:v>0.7066651291796977</c:v>
                </c:pt>
                <c:pt idx="8">
                  <c:v>0.82407167413910265</c:v>
                </c:pt>
                <c:pt idx="9">
                  <c:v>0.88383164939613779</c:v>
                </c:pt>
                <c:pt idx="10">
                  <c:v>0.80272852067282963</c:v>
                </c:pt>
              </c:numCache>
            </c:numRef>
          </c:yVal>
          <c:smooth val="1"/>
        </c:ser>
        <c:ser>
          <c:idx val="1"/>
          <c:order val="1"/>
          <c:tx>
            <c:strRef>
              <c:f>'определение Fx 3'!$D$146</c:f>
              <c:strCache>
                <c:ptCount val="1"/>
                <c:pt idx="0">
                  <c:v>B = 0,003 fo</c:v>
                </c:pt>
              </c:strCache>
            </c:strRef>
          </c:tx>
          <c:spPr>
            <a:ln w="12700"/>
          </c:spPr>
          <c:marker>
            <c:symbol val="none"/>
          </c:marker>
          <c:xVal>
            <c:numRef>
              <c:f>'определение Fx 3'!$A$147:$A$157</c:f>
              <c:numCache>
                <c:formatCode>0.000</c:formatCode>
                <c:ptCount val="11"/>
                <c:pt idx="0">
                  <c:v>5.0000000000000114E-3</c:v>
                </c:pt>
                <c:pt idx="1">
                  <c:v>6.0000000000000114E-3</c:v>
                </c:pt>
                <c:pt idx="2">
                  <c:v>7.0000000000000114E-3</c:v>
                </c:pt>
                <c:pt idx="3">
                  <c:v>8.0000000000000227E-3</c:v>
                </c:pt>
                <c:pt idx="4">
                  <c:v>9.0000000000000028E-3</c:v>
                </c:pt>
                <c:pt idx="5">
                  <c:v>1.0000000000000005E-2</c:v>
                </c:pt>
                <c:pt idx="6">
                  <c:v>1.0999999999999998E-2</c:v>
                </c:pt>
                <c:pt idx="7">
                  <c:v>1.1999999999999999E-2</c:v>
                </c:pt>
                <c:pt idx="8">
                  <c:v>1.3000000000000001E-2</c:v>
                </c:pt>
                <c:pt idx="9">
                  <c:v>1.4000000000000002E-2</c:v>
                </c:pt>
                <c:pt idx="10">
                  <c:v>1.5000000000000025E-2</c:v>
                </c:pt>
              </c:numCache>
            </c:numRef>
          </c:xVal>
          <c:yVal>
            <c:numRef>
              <c:f>'определение Fx 3'!$F$147:$F$157</c:f>
              <c:numCache>
                <c:formatCode>0.000</c:formatCode>
                <c:ptCount val="11"/>
                <c:pt idx="0">
                  <c:v>0</c:v>
                </c:pt>
                <c:pt idx="1">
                  <c:v>0.11506478401442352</c:v>
                </c:pt>
                <c:pt idx="2">
                  <c:v>0.17913422170767071</c:v>
                </c:pt>
                <c:pt idx="3">
                  <c:v>0.24010882659268651</c:v>
                </c:pt>
                <c:pt idx="4">
                  <c:v>0.280263482132525</c:v>
                </c:pt>
                <c:pt idx="5">
                  <c:v>0.36901068668981968</c:v>
                </c:pt>
                <c:pt idx="6">
                  <c:v>0.5545055267999115</c:v>
                </c:pt>
                <c:pt idx="7">
                  <c:v>0.64282958844162363</c:v>
                </c:pt>
                <c:pt idx="8">
                  <c:v>0.83284948996152364</c:v>
                </c:pt>
                <c:pt idx="9">
                  <c:v>0.74851659355058364</c:v>
                </c:pt>
                <c:pt idx="10">
                  <c:v>0.97372032218690163</c:v>
                </c:pt>
              </c:numCache>
            </c:numRef>
          </c:yVal>
          <c:smooth val="1"/>
        </c:ser>
        <c:ser>
          <c:idx val="2"/>
          <c:order val="2"/>
          <c:tx>
            <c:strRef>
              <c:f>'определение Fx 3'!$G$146</c:f>
              <c:strCache>
                <c:ptCount val="1"/>
                <c:pt idx="0">
                  <c:v> B = 0,004 fo</c:v>
                </c:pt>
              </c:strCache>
            </c:strRef>
          </c:tx>
          <c:spPr>
            <a:ln w="12700"/>
          </c:spPr>
          <c:marker>
            <c:symbol val="none"/>
          </c:marker>
          <c:xVal>
            <c:numRef>
              <c:f>'определение Fx 3'!$A$147:$A$157</c:f>
              <c:numCache>
                <c:formatCode>0.000</c:formatCode>
                <c:ptCount val="11"/>
                <c:pt idx="0">
                  <c:v>5.0000000000000114E-3</c:v>
                </c:pt>
                <c:pt idx="1">
                  <c:v>6.0000000000000114E-3</c:v>
                </c:pt>
                <c:pt idx="2">
                  <c:v>7.0000000000000114E-3</c:v>
                </c:pt>
                <c:pt idx="3">
                  <c:v>8.0000000000000227E-3</c:v>
                </c:pt>
                <c:pt idx="4">
                  <c:v>9.0000000000000028E-3</c:v>
                </c:pt>
                <c:pt idx="5">
                  <c:v>1.0000000000000005E-2</c:v>
                </c:pt>
                <c:pt idx="6">
                  <c:v>1.0999999999999998E-2</c:v>
                </c:pt>
                <c:pt idx="7">
                  <c:v>1.1999999999999999E-2</c:v>
                </c:pt>
                <c:pt idx="8">
                  <c:v>1.3000000000000001E-2</c:v>
                </c:pt>
                <c:pt idx="9">
                  <c:v>1.4000000000000002E-2</c:v>
                </c:pt>
                <c:pt idx="10">
                  <c:v>1.5000000000000025E-2</c:v>
                </c:pt>
              </c:numCache>
            </c:numRef>
          </c:xVal>
          <c:yVal>
            <c:numRef>
              <c:f>'определение Fx 3'!$I$147:$I$157</c:f>
              <c:numCache>
                <c:formatCode>0.000</c:formatCode>
                <c:ptCount val="11"/>
                <c:pt idx="0">
                  <c:v>2.3811107145232211E-4</c:v>
                </c:pt>
                <c:pt idx="1">
                  <c:v>0.11081953424180598</c:v>
                </c:pt>
                <c:pt idx="2">
                  <c:v>0.26106854126140938</c:v>
                </c:pt>
                <c:pt idx="3">
                  <c:v>0.36006766710543892</c:v>
                </c:pt>
                <c:pt idx="4">
                  <c:v>0.45436188738400568</c:v>
                </c:pt>
                <c:pt idx="5">
                  <c:v>0.50324203498164566</c:v>
                </c:pt>
                <c:pt idx="6">
                  <c:v>0.56588827851016543</c:v>
                </c:pt>
                <c:pt idx="7">
                  <c:v>0.72657407934755613</c:v>
                </c:pt>
                <c:pt idx="8">
                  <c:v>0.87633775351737464</c:v>
                </c:pt>
                <c:pt idx="9">
                  <c:v>0.88353134842560077</c:v>
                </c:pt>
                <c:pt idx="10">
                  <c:v>0.98576260506042246</c:v>
                </c:pt>
              </c:numCache>
            </c:numRef>
          </c:yVal>
          <c:smooth val="1"/>
        </c:ser>
        <c:ser>
          <c:idx val="3"/>
          <c:order val="3"/>
          <c:tx>
            <c:strRef>
              <c:f>'определение Fx 3'!$J$146</c:f>
              <c:strCache>
                <c:ptCount val="1"/>
                <c:pt idx="0">
                  <c:v>B = 0,005 fo</c:v>
                </c:pt>
              </c:strCache>
            </c:strRef>
          </c:tx>
          <c:spPr>
            <a:ln w="12700"/>
          </c:spPr>
          <c:marker>
            <c:symbol val="none"/>
          </c:marker>
          <c:xVal>
            <c:numRef>
              <c:f>'определение Fx 3'!$A$147:$A$157</c:f>
              <c:numCache>
                <c:formatCode>0.000</c:formatCode>
                <c:ptCount val="11"/>
                <c:pt idx="0">
                  <c:v>5.0000000000000114E-3</c:v>
                </c:pt>
                <c:pt idx="1">
                  <c:v>6.0000000000000114E-3</c:v>
                </c:pt>
                <c:pt idx="2">
                  <c:v>7.0000000000000114E-3</c:v>
                </c:pt>
                <c:pt idx="3">
                  <c:v>8.0000000000000227E-3</c:v>
                </c:pt>
                <c:pt idx="4">
                  <c:v>9.0000000000000028E-3</c:v>
                </c:pt>
                <c:pt idx="5">
                  <c:v>1.0000000000000005E-2</c:v>
                </c:pt>
                <c:pt idx="6">
                  <c:v>1.0999999999999998E-2</c:v>
                </c:pt>
                <c:pt idx="7">
                  <c:v>1.1999999999999999E-2</c:v>
                </c:pt>
                <c:pt idx="8">
                  <c:v>1.3000000000000001E-2</c:v>
                </c:pt>
                <c:pt idx="9">
                  <c:v>1.4000000000000002E-2</c:v>
                </c:pt>
                <c:pt idx="10">
                  <c:v>1.5000000000000025E-2</c:v>
                </c:pt>
              </c:numCache>
            </c:numRef>
          </c:xVal>
          <c:yVal>
            <c:numRef>
              <c:f>'определение Fx 3'!$L$147:$L$157</c:f>
              <c:numCache>
                <c:formatCode>0.000</c:formatCode>
                <c:ptCount val="11"/>
                <c:pt idx="0">
                  <c:v>4.7568899030831493E-3</c:v>
                </c:pt>
                <c:pt idx="1">
                  <c:v>6.0636566287274096E-2</c:v>
                </c:pt>
                <c:pt idx="2">
                  <c:v>0.27018732176495097</c:v>
                </c:pt>
                <c:pt idx="3">
                  <c:v>0.34900263407593585</c:v>
                </c:pt>
                <c:pt idx="4">
                  <c:v>0.39032400294763492</c:v>
                </c:pt>
                <c:pt idx="5">
                  <c:v>0.45400436391458016</c:v>
                </c:pt>
                <c:pt idx="6">
                  <c:v>0.59048056011035088</c:v>
                </c:pt>
                <c:pt idx="7">
                  <c:v>0.70560417510746998</c:v>
                </c:pt>
                <c:pt idx="8">
                  <c:v>0.78820560871136947</c:v>
                </c:pt>
                <c:pt idx="9">
                  <c:v>0.92493559067365305</c:v>
                </c:pt>
                <c:pt idx="10">
                  <c:v>0.98181975352899564</c:v>
                </c:pt>
              </c:numCache>
            </c:numRef>
          </c:yVal>
          <c:smooth val="1"/>
        </c:ser>
        <c:ser>
          <c:idx val="4"/>
          <c:order val="4"/>
          <c:tx>
            <c:strRef>
              <c:f>'определение Fx 3'!$M$146</c:f>
              <c:strCache>
                <c:ptCount val="1"/>
                <c:pt idx="0">
                  <c:v>B = 0,006 fo</c:v>
                </c:pt>
              </c:strCache>
            </c:strRef>
          </c:tx>
          <c:spPr>
            <a:ln w="12700"/>
          </c:spPr>
          <c:marker>
            <c:symbol val="none"/>
          </c:marker>
          <c:xVal>
            <c:numRef>
              <c:f>'определение Fx 3'!$A$147:$A$157</c:f>
              <c:numCache>
                <c:formatCode>0.000</c:formatCode>
                <c:ptCount val="11"/>
                <c:pt idx="0">
                  <c:v>5.0000000000000114E-3</c:v>
                </c:pt>
                <c:pt idx="1">
                  <c:v>6.0000000000000114E-3</c:v>
                </c:pt>
                <c:pt idx="2">
                  <c:v>7.0000000000000114E-3</c:v>
                </c:pt>
                <c:pt idx="3">
                  <c:v>8.0000000000000227E-3</c:v>
                </c:pt>
                <c:pt idx="4">
                  <c:v>9.0000000000000028E-3</c:v>
                </c:pt>
                <c:pt idx="5">
                  <c:v>1.0000000000000005E-2</c:v>
                </c:pt>
                <c:pt idx="6">
                  <c:v>1.0999999999999998E-2</c:v>
                </c:pt>
                <c:pt idx="7">
                  <c:v>1.1999999999999999E-2</c:v>
                </c:pt>
                <c:pt idx="8">
                  <c:v>1.3000000000000001E-2</c:v>
                </c:pt>
                <c:pt idx="9">
                  <c:v>1.4000000000000002E-2</c:v>
                </c:pt>
                <c:pt idx="10">
                  <c:v>1.5000000000000025E-2</c:v>
                </c:pt>
              </c:numCache>
            </c:numRef>
          </c:xVal>
          <c:yVal>
            <c:numRef>
              <c:f>'определение Fx 3'!$O$147:$O$157</c:f>
              <c:numCache>
                <c:formatCode>0.000</c:formatCode>
                <c:ptCount val="11"/>
                <c:pt idx="0">
                  <c:v>0</c:v>
                </c:pt>
                <c:pt idx="1">
                  <c:v>0.16167542671320637</c:v>
                </c:pt>
                <c:pt idx="2">
                  <c:v>0.26118011227789045</c:v>
                </c:pt>
                <c:pt idx="3">
                  <c:v>0.35789843384559761</c:v>
                </c:pt>
                <c:pt idx="4">
                  <c:v>0.47940758393609983</c:v>
                </c:pt>
                <c:pt idx="5">
                  <c:v>0.57847475467275289</c:v>
                </c:pt>
                <c:pt idx="6">
                  <c:v>0.66183650444245268</c:v>
                </c:pt>
                <c:pt idx="7">
                  <c:v>0.75843956919351363</c:v>
                </c:pt>
                <c:pt idx="8">
                  <c:v>0.84008691775002353</c:v>
                </c:pt>
                <c:pt idx="9">
                  <c:v>0.92988441112915265</c:v>
                </c:pt>
                <c:pt idx="10">
                  <c:v>0.99880228730224285</c:v>
                </c:pt>
              </c:numCache>
            </c:numRef>
          </c:yVal>
          <c:smooth val="1"/>
        </c:ser>
        <c:ser>
          <c:idx val="5"/>
          <c:order val="5"/>
          <c:tx>
            <c:strRef>
              <c:f>'определение Fx 3'!$P$146</c:f>
              <c:strCache>
                <c:ptCount val="1"/>
                <c:pt idx="0">
                  <c:v>B = 0,007 fo</c:v>
                </c:pt>
              </c:strCache>
            </c:strRef>
          </c:tx>
          <c:spPr>
            <a:ln w="12700"/>
          </c:spPr>
          <c:marker>
            <c:symbol val="none"/>
          </c:marker>
          <c:xVal>
            <c:numRef>
              <c:f>'определение Fx 3'!$A$147:$A$157</c:f>
              <c:numCache>
                <c:formatCode>0.000</c:formatCode>
                <c:ptCount val="11"/>
                <c:pt idx="0">
                  <c:v>5.0000000000000114E-3</c:v>
                </c:pt>
                <c:pt idx="1">
                  <c:v>6.0000000000000114E-3</c:v>
                </c:pt>
                <c:pt idx="2">
                  <c:v>7.0000000000000114E-3</c:v>
                </c:pt>
                <c:pt idx="3">
                  <c:v>8.0000000000000227E-3</c:v>
                </c:pt>
                <c:pt idx="4">
                  <c:v>9.0000000000000028E-3</c:v>
                </c:pt>
                <c:pt idx="5">
                  <c:v>1.0000000000000005E-2</c:v>
                </c:pt>
                <c:pt idx="6">
                  <c:v>1.0999999999999998E-2</c:v>
                </c:pt>
                <c:pt idx="7">
                  <c:v>1.1999999999999999E-2</c:v>
                </c:pt>
                <c:pt idx="8">
                  <c:v>1.3000000000000001E-2</c:v>
                </c:pt>
                <c:pt idx="9">
                  <c:v>1.4000000000000002E-2</c:v>
                </c:pt>
                <c:pt idx="10">
                  <c:v>1.5000000000000025E-2</c:v>
                </c:pt>
              </c:numCache>
            </c:numRef>
          </c:xVal>
          <c:yVal>
            <c:numRef>
              <c:f>'определение Fx 3'!$R$147:$R$157</c:f>
              <c:numCache>
                <c:formatCode>0.000</c:formatCode>
                <c:ptCount val="11"/>
                <c:pt idx="0">
                  <c:v>8.2934682403680293E-3</c:v>
                </c:pt>
                <c:pt idx="1">
                  <c:v>6.8183533720546113E-2</c:v>
                </c:pt>
                <c:pt idx="2">
                  <c:v>0.29503275414716085</c:v>
                </c:pt>
                <c:pt idx="3">
                  <c:v>0.39926725904600147</c:v>
                </c:pt>
                <c:pt idx="4">
                  <c:v>0.44212492485011418</c:v>
                </c:pt>
                <c:pt idx="5">
                  <c:v>0.55133874607119782</c:v>
                </c:pt>
                <c:pt idx="6">
                  <c:v>0.64192148491689405</c:v>
                </c:pt>
                <c:pt idx="7">
                  <c:v>0.74235818595202507</c:v>
                </c:pt>
                <c:pt idx="8">
                  <c:v>0.86782324999309113</c:v>
                </c:pt>
                <c:pt idx="9">
                  <c:v>0.946921983731704</c:v>
                </c:pt>
                <c:pt idx="10">
                  <c:v>0.97536500616025779</c:v>
                </c:pt>
              </c:numCache>
            </c:numRef>
          </c:yVal>
          <c:smooth val="1"/>
        </c:ser>
        <c:ser>
          <c:idx val="6"/>
          <c:order val="6"/>
          <c:tx>
            <c:strRef>
              <c:f>'определение Fx 3'!$S$146</c:f>
              <c:strCache>
                <c:ptCount val="1"/>
                <c:pt idx="0">
                  <c:v>B = 0,008 fo</c:v>
                </c:pt>
              </c:strCache>
            </c:strRef>
          </c:tx>
          <c:spPr>
            <a:ln w="12700"/>
          </c:spPr>
          <c:marker>
            <c:symbol val="none"/>
          </c:marker>
          <c:xVal>
            <c:numRef>
              <c:f>'определение Fx 3'!$A$147:$A$157</c:f>
              <c:numCache>
                <c:formatCode>0.000</c:formatCode>
                <c:ptCount val="11"/>
                <c:pt idx="0">
                  <c:v>5.0000000000000114E-3</c:v>
                </c:pt>
                <c:pt idx="1">
                  <c:v>6.0000000000000114E-3</c:v>
                </c:pt>
                <c:pt idx="2">
                  <c:v>7.0000000000000114E-3</c:v>
                </c:pt>
                <c:pt idx="3">
                  <c:v>8.0000000000000227E-3</c:v>
                </c:pt>
                <c:pt idx="4">
                  <c:v>9.0000000000000028E-3</c:v>
                </c:pt>
                <c:pt idx="5">
                  <c:v>1.0000000000000005E-2</c:v>
                </c:pt>
                <c:pt idx="6">
                  <c:v>1.0999999999999998E-2</c:v>
                </c:pt>
                <c:pt idx="7">
                  <c:v>1.1999999999999999E-2</c:v>
                </c:pt>
                <c:pt idx="8">
                  <c:v>1.3000000000000001E-2</c:v>
                </c:pt>
                <c:pt idx="9">
                  <c:v>1.4000000000000002E-2</c:v>
                </c:pt>
                <c:pt idx="10">
                  <c:v>1.5000000000000025E-2</c:v>
                </c:pt>
              </c:numCache>
            </c:numRef>
          </c:xVal>
          <c:yVal>
            <c:numRef>
              <c:f>'определение Fx 3'!$U$147:$U$157</c:f>
              <c:numCache>
                <c:formatCode>0.000</c:formatCode>
                <c:ptCount val="11"/>
                <c:pt idx="0">
                  <c:v>0</c:v>
                </c:pt>
                <c:pt idx="1">
                  <c:v>0.1501039636422567</c:v>
                </c:pt>
                <c:pt idx="2">
                  <c:v>0.26686702439189558</c:v>
                </c:pt>
                <c:pt idx="3">
                  <c:v>0.42657697019307406</c:v>
                </c:pt>
                <c:pt idx="4">
                  <c:v>0.57055397407814112</c:v>
                </c:pt>
                <c:pt idx="5">
                  <c:v>0.64212575351157486</c:v>
                </c:pt>
                <c:pt idx="6">
                  <c:v>0.71137763889798689</c:v>
                </c:pt>
                <c:pt idx="7">
                  <c:v>0.84149458674902911</c:v>
                </c:pt>
                <c:pt idx="8">
                  <c:v>0.90090170488689925</c:v>
                </c:pt>
                <c:pt idx="9">
                  <c:v>0.90602202369349771</c:v>
                </c:pt>
                <c:pt idx="10">
                  <c:v>0.96886425095213669</c:v>
                </c:pt>
              </c:numCache>
            </c:numRef>
          </c:yVal>
          <c:smooth val="1"/>
        </c:ser>
        <c:ser>
          <c:idx val="7"/>
          <c:order val="7"/>
          <c:tx>
            <c:strRef>
              <c:f>'определение Fx 3'!$V$146</c:f>
              <c:strCache>
                <c:ptCount val="1"/>
                <c:pt idx="0">
                  <c:v>B = 0,009 fo</c:v>
                </c:pt>
              </c:strCache>
            </c:strRef>
          </c:tx>
          <c:spPr>
            <a:ln w="12700"/>
          </c:spPr>
          <c:marker>
            <c:symbol val="none"/>
          </c:marker>
          <c:xVal>
            <c:numRef>
              <c:f>'определение Fx 3'!$A$147:$A$157</c:f>
              <c:numCache>
                <c:formatCode>0.000</c:formatCode>
                <c:ptCount val="11"/>
                <c:pt idx="0">
                  <c:v>5.0000000000000114E-3</c:v>
                </c:pt>
                <c:pt idx="1">
                  <c:v>6.0000000000000114E-3</c:v>
                </c:pt>
                <c:pt idx="2">
                  <c:v>7.0000000000000114E-3</c:v>
                </c:pt>
                <c:pt idx="3">
                  <c:v>8.0000000000000227E-3</c:v>
                </c:pt>
                <c:pt idx="4">
                  <c:v>9.0000000000000028E-3</c:v>
                </c:pt>
                <c:pt idx="5">
                  <c:v>1.0000000000000005E-2</c:v>
                </c:pt>
                <c:pt idx="6">
                  <c:v>1.0999999999999998E-2</c:v>
                </c:pt>
                <c:pt idx="7">
                  <c:v>1.1999999999999999E-2</c:v>
                </c:pt>
                <c:pt idx="8">
                  <c:v>1.3000000000000001E-2</c:v>
                </c:pt>
                <c:pt idx="9">
                  <c:v>1.4000000000000002E-2</c:v>
                </c:pt>
                <c:pt idx="10">
                  <c:v>1.5000000000000025E-2</c:v>
                </c:pt>
              </c:numCache>
            </c:numRef>
          </c:xVal>
          <c:yVal>
            <c:numRef>
              <c:f>'определение Fx 3'!$X$147:$X$157</c:f>
              <c:numCache>
                <c:formatCode>0.000</c:formatCode>
                <c:ptCount val="11"/>
                <c:pt idx="0">
                  <c:v>3.1201447094075064E-2</c:v>
                </c:pt>
                <c:pt idx="1">
                  <c:v>0.2310733708184782</c:v>
                </c:pt>
                <c:pt idx="2">
                  <c:v>0.32720210569421565</c:v>
                </c:pt>
                <c:pt idx="3">
                  <c:v>0.41249004040244247</c:v>
                </c:pt>
                <c:pt idx="4">
                  <c:v>0.54314347502924243</c:v>
                </c:pt>
                <c:pt idx="5">
                  <c:v>0.72485168115228304</c:v>
                </c:pt>
                <c:pt idx="6">
                  <c:v>0.7588566257753816</c:v>
                </c:pt>
                <c:pt idx="7">
                  <c:v>0.8495124235617485</c:v>
                </c:pt>
                <c:pt idx="8">
                  <c:v>0.90693904270229553</c:v>
                </c:pt>
                <c:pt idx="9">
                  <c:v>0.97395012300609363</c:v>
                </c:pt>
                <c:pt idx="10">
                  <c:v>0.94271565740386098</c:v>
                </c:pt>
              </c:numCache>
            </c:numRef>
          </c:yVal>
          <c:smooth val="1"/>
        </c:ser>
        <c:ser>
          <c:idx val="8"/>
          <c:order val="8"/>
          <c:tx>
            <c:strRef>
              <c:f>'определение Fx 3'!$Y$146</c:f>
              <c:strCache>
                <c:ptCount val="1"/>
                <c:pt idx="0">
                  <c:v>B = 0,01 fo</c:v>
                </c:pt>
              </c:strCache>
            </c:strRef>
          </c:tx>
          <c:spPr>
            <a:ln w="12700"/>
          </c:spPr>
          <c:marker>
            <c:symbol val="none"/>
          </c:marker>
          <c:xVal>
            <c:numRef>
              <c:f>'определение Fx 3'!$A$147:$A$157</c:f>
              <c:numCache>
                <c:formatCode>0.000</c:formatCode>
                <c:ptCount val="11"/>
                <c:pt idx="0">
                  <c:v>5.0000000000000114E-3</c:v>
                </c:pt>
                <c:pt idx="1">
                  <c:v>6.0000000000000114E-3</c:v>
                </c:pt>
                <c:pt idx="2">
                  <c:v>7.0000000000000114E-3</c:v>
                </c:pt>
                <c:pt idx="3">
                  <c:v>8.0000000000000227E-3</c:v>
                </c:pt>
                <c:pt idx="4">
                  <c:v>9.0000000000000028E-3</c:v>
                </c:pt>
                <c:pt idx="5">
                  <c:v>1.0000000000000005E-2</c:v>
                </c:pt>
                <c:pt idx="6">
                  <c:v>1.0999999999999998E-2</c:v>
                </c:pt>
                <c:pt idx="7">
                  <c:v>1.1999999999999999E-2</c:v>
                </c:pt>
                <c:pt idx="8">
                  <c:v>1.3000000000000001E-2</c:v>
                </c:pt>
                <c:pt idx="9">
                  <c:v>1.4000000000000002E-2</c:v>
                </c:pt>
                <c:pt idx="10">
                  <c:v>1.5000000000000025E-2</c:v>
                </c:pt>
              </c:numCache>
            </c:numRef>
          </c:xVal>
          <c:yVal>
            <c:numRef>
              <c:f>'определение Fx 3'!$AA$147:$AA$157</c:f>
              <c:numCache>
                <c:formatCode>0.000</c:formatCode>
                <c:ptCount val="11"/>
                <c:pt idx="0">
                  <c:v>4.1798002267092495E-2</c:v>
                </c:pt>
                <c:pt idx="1">
                  <c:v>0.12843265462252446</c:v>
                </c:pt>
                <c:pt idx="2">
                  <c:v>0.36474755045725549</c:v>
                </c:pt>
                <c:pt idx="3">
                  <c:v>0.35076587115511282</c:v>
                </c:pt>
                <c:pt idx="4">
                  <c:v>0.48697785285348488</c:v>
                </c:pt>
                <c:pt idx="5">
                  <c:v>0.60918155165110965</c:v>
                </c:pt>
                <c:pt idx="6">
                  <c:v>0.66417121493722664</c:v>
                </c:pt>
                <c:pt idx="7">
                  <c:v>0.7046113723151568</c:v>
                </c:pt>
                <c:pt idx="8">
                  <c:v>0.87435086813187846</c:v>
                </c:pt>
                <c:pt idx="9">
                  <c:v>0.9314915722674576</c:v>
                </c:pt>
                <c:pt idx="10">
                  <c:v>0.88361880156605199</c:v>
                </c:pt>
              </c:numCache>
            </c:numRef>
          </c:yVal>
          <c:smooth val="1"/>
        </c:ser>
        <c:axId val="219311104"/>
        <c:axId val="219345664"/>
      </c:scatterChart>
      <c:valAx>
        <c:axId val="219311104"/>
        <c:scaling>
          <c:orientation val="minMax"/>
          <c:max val="1.5000000000000025E-2"/>
          <c:min val="5.0000000000000114E-3"/>
        </c:scaling>
        <c:axPos val="b"/>
        <c:numFmt formatCode="0.000" sourceLinked="1"/>
        <c:tickLblPos val="nextTo"/>
        <c:crossAx val="219345664"/>
        <c:crosses val="autoZero"/>
        <c:crossBetween val="midCat"/>
      </c:valAx>
      <c:valAx>
        <c:axId val="219345664"/>
        <c:scaling>
          <c:orientation val="minMax"/>
        </c:scaling>
        <c:axPos val="l"/>
        <c:majorGridlines/>
        <c:numFmt formatCode="0.000" sourceLinked="1"/>
        <c:tickLblPos val="nextTo"/>
        <c:crossAx val="219311104"/>
        <c:crosses val="autoZero"/>
        <c:crossBetween val="midCat"/>
      </c:valAx>
    </c:plotArea>
    <c:legend>
      <c:legendPos val="r"/>
      <c:layout/>
    </c:legend>
    <c:plotVisOnly val="1"/>
  </c:chart>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ru-RU"/>
  <c:chart>
    <c:plotArea>
      <c:layout/>
      <c:scatterChart>
        <c:scatterStyle val="smoothMarker"/>
        <c:ser>
          <c:idx val="1"/>
          <c:order val="1"/>
          <c:xVal>
            <c:numRef>
              <c:f>'определение Fx 3'!$A$147:$A$157</c:f>
              <c:numCache>
                <c:formatCode>0.000</c:formatCode>
                <c:ptCount val="11"/>
                <c:pt idx="0">
                  <c:v>5.0000000000000114E-3</c:v>
                </c:pt>
                <c:pt idx="1">
                  <c:v>6.0000000000000114E-3</c:v>
                </c:pt>
                <c:pt idx="2">
                  <c:v>7.0000000000000114E-3</c:v>
                </c:pt>
                <c:pt idx="3">
                  <c:v>8.0000000000000227E-3</c:v>
                </c:pt>
                <c:pt idx="4">
                  <c:v>9.0000000000000028E-3</c:v>
                </c:pt>
                <c:pt idx="5">
                  <c:v>1.0000000000000005E-2</c:v>
                </c:pt>
                <c:pt idx="6">
                  <c:v>1.0999999999999998E-2</c:v>
                </c:pt>
                <c:pt idx="7">
                  <c:v>1.1999999999999999E-2</c:v>
                </c:pt>
                <c:pt idx="8">
                  <c:v>1.3000000000000001E-2</c:v>
                </c:pt>
                <c:pt idx="9">
                  <c:v>1.4000000000000002E-2</c:v>
                </c:pt>
                <c:pt idx="10">
                  <c:v>1.5000000000000025E-2</c:v>
                </c:pt>
              </c:numCache>
            </c:numRef>
          </c:xVal>
          <c:yVal>
            <c:numRef>
              <c:f>'определение Fx 3'!$AC$147:$AC$157</c:f>
              <c:numCache>
                <c:formatCode>0.000</c:formatCode>
                <c:ptCount val="11"/>
                <c:pt idx="0">
                  <c:v>9.5875465084523815E-3</c:v>
                </c:pt>
                <c:pt idx="1">
                  <c:v>0.12290470178034012</c:v>
                </c:pt>
                <c:pt idx="2">
                  <c:v>0.26266245514938391</c:v>
                </c:pt>
                <c:pt idx="3">
                  <c:v>0.33765341312768726</c:v>
                </c:pt>
                <c:pt idx="4">
                  <c:v>0.43569575435037833</c:v>
                </c:pt>
                <c:pt idx="5">
                  <c:v>0.53834869432402865</c:v>
                </c:pt>
                <c:pt idx="6">
                  <c:v>0.64088157966180681</c:v>
                </c:pt>
                <c:pt idx="7">
                  <c:v>0.74200990109420262</c:v>
                </c:pt>
                <c:pt idx="8">
                  <c:v>0.85684070108817634</c:v>
                </c:pt>
                <c:pt idx="9">
                  <c:v>0.90323169954154203</c:v>
                </c:pt>
                <c:pt idx="10">
                  <c:v>0.9459330227592998</c:v>
                </c:pt>
              </c:numCache>
            </c:numRef>
          </c:yVal>
          <c:smooth val="1"/>
        </c:ser>
        <c:ser>
          <c:idx val="0"/>
          <c:order val="0"/>
          <c:trendline>
            <c:spPr>
              <a:ln w="12700">
                <a:solidFill>
                  <a:schemeClr val="accent2"/>
                </a:solidFill>
              </a:ln>
            </c:spPr>
            <c:trendlineType val="linear"/>
          </c:trendline>
          <c:trendline>
            <c:spPr>
              <a:ln w="19050"/>
            </c:spPr>
            <c:trendlineType val="linear"/>
          </c:trendline>
          <c:xVal>
            <c:numRef>
              <c:f>'определение Fx 3'!$A$147:$A$157</c:f>
              <c:numCache>
                <c:formatCode>0.000</c:formatCode>
                <c:ptCount val="11"/>
                <c:pt idx="0">
                  <c:v>5.0000000000000114E-3</c:v>
                </c:pt>
                <c:pt idx="1">
                  <c:v>6.0000000000000114E-3</c:v>
                </c:pt>
                <c:pt idx="2">
                  <c:v>7.0000000000000114E-3</c:v>
                </c:pt>
                <c:pt idx="3">
                  <c:v>8.0000000000000227E-3</c:v>
                </c:pt>
                <c:pt idx="4">
                  <c:v>9.0000000000000028E-3</c:v>
                </c:pt>
                <c:pt idx="5">
                  <c:v>1.0000000000000005E-2</c:v>
                </c:pt>
                <c:pt idx="6">
                  <c:v>1.0999999999999998E-2</c:v>
                </c:pt>
                <c:pt idx="7">
                  <c:v>1.1999999999999999E-2</c:v>
                </c:pt>
                <c:pt idx="8">
                  <c:v>1.3000000000000001E-2</c:v>
                </c:pt>
                <c:pt idx="9">
                  <c:v>1.4000000000000002E-2</c:v>
                </c:pt>
                <c:pt idx="10">
                  <c:v>1.5000000000000025E-2</c:v>
                </c:pt>
              </c:numCache>
            </c:numRef>
          </c:xVal>
          <c:yVal>
            <c:numRef>
              <c:f>'определение Fx 3'!$AC$147:$AC$157</c:f>
              <c:numCache>
                <c:formatCode>0.000</c:formatCode>
                <c:ptCount val="11"/>
                <c:pt idx="0">
                  <c:v>9.5875465084523815E-3</c:v>
                </c:pt>
                <c:pt idx="1">
                  <c:v>0.12290470178034012</c:v>
                </c:pt>
                <c:pt idx="2">
                  <c:v>0.26266245514938391</c:v>
                </c:pt>
                <c:pt idx="3">
                  <c:v>0.33765341312768726</c:v>
                </c:pt>
                <c:pt idx="4">
                  <c:v>0.43569575435037833</c:v>
                </c:pt>
                <c:pt idx="5">
                  <c:v>0.53834869432402865</c:v>
                </c:pt>
                <c:pt idx="6">
                  <c:v>0.64088157966180681</c:v>
                </c:pt>
                <c:pt idx="7">
                  <c:v>0.74200990109420262</c:v>
                </c:pt>
                <c:pt idx="8">
                  <c:v>0.85684070108817634</c:v>
                </c:pt>
                <c:pt idx="9">
                  <c:v>0.90323169954154203</c:v>
                </c:pt>
                <c:pt idx="10">
                  <c:v>0.9459330227592998</c:v>
                </c:pt>
              </c:numCache>
            </c:numRef>
          </c:yVal>
          <c:smooth val="1"/>
        </c:ser>
        <c:axId val="219527424"/>
        <c:axId val="219533312"/>
      </c:scatterChart>
      <c:valAx>
        <c:axId val="219527424"/>
        <c:scaling>
          <c:orientation val="minMax"/>
          <c:max val="1.0000000000000005E-2"/>
          <c:min val="5.0000000000000114E-3"/>
        </c:scaling>
        <c:axPos val="b"/>
        <c:numFmt formatCode="0.000" sourceLinked="1"/>
        <c:tickLblPos val="nextTo"/>
        <c:crossAx val="219533312"/>
        <c:crosses val="autoZero"/>
        <c:crossBetween val="midCat"/>
      </c:valAx>
      <c:valAx>
        <c:axId val="219533312"/>
        <c:scaling>
          <c:orientation val="minMax"/>
          <c:max val="0.60000000000000064"/>
        </c:scaling>
        <c:axPos val="l"/>
        <c:majorGridlines/>
        <c:numFmt formatCode="0.000" sourceLinked="1"/>
        <c:tickLblPos val="nextTo"/>
        <c:crossAx val="219527424"/>
        <c:crosses val="autoZero"/>
        <c:crossBetween val="midCat"/>
      </c:valAx>
    </c:plotArea>
    <c:plotVisOnly val="1"/>
  </c:chart>
  <c:externalData r:id="rId1"/>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1"/>
  <c:lang val="ru-RU"/>
  <c:chart>
    <c:title>
      <c:layout/>
    </c:title>
    <c:plotArea>
      <c:layout/>
      <c:scatterChart>
        <c:scatterStyle val="smoothMarker"/>
        <c:ser>
          <c:idx val="0"/>
          <c:order val="0"/>
          <c:tx>
            <c:strRef>
              <c:f>Sheet1!$D$30</c:f>
              <c:strCache>
                <c:ptCount val="1"/>
                <c:pt idx="0">
                  <c:v>(MRR-LR), %</c:v>
                </c:pt>
              </c:strCache>
            </c:strRef>
          </c:tx>
          <c:xVal>
            <c:numRef>
              <c:f>Sheet1!$A$31:$A$40</c:f>
              <c:numCache>
                <c:formatCode>General</c:formatCode>
                <c:ptCount val="10"/>
                <c:pt idx="0">
                  <c:v>1.0000000000000035E-3</c:v>
                </c:pt>
                <c:pt idx="1">
                  <c:v>2.0000000000000052E-3</c:v>
                </c:pt>
                <c:pt idx="2">
                  <c:v>3.000000000000007E-3</c:v>
                </c:pt>
                <c:pt idx="3">
                  <c:v>4.0000000000000114E-3</c:v>
                </c:pt>
                <c:pt idx="4">
                  <c:v>5.0000000000000114E-3</c:v>
                </c:pt>
                <c:pt idx="5">
                  <c:v>6.0000000000000114E-3</c:v>
                </c:pt>
                <c:pt idx="6">
                  <c:v>7.0000000000000114E-3</c:v>
                </c:pt>
                <c:pt idx="7">
                  <c:v>8.0000000000000227E-3</c:v>
                </c:pt>
                <c:pt idx="8">
                  <c:v>9.0000000000000028E-3</c:v>
                </c:pt>
                <c:pt idx="9">
                  <c:v>1.0000000000000005E-2</c:v>
                </c:pt>
              </c:numCache>
            </c:numRef>
          </c:xVal>
          <c:yVal>
            <c:numRef>
              <c:f>Sheet1!$D$31:$D$40</c:f>
              <c:numCache>
                <c:formatCode>0.000</c:formatCode>
                <c:ptCount val="10"/>
                <c:pt idx="0">
                  <c:v>8.0632952000000063E-2</c:v>
                </c:pt>
                <c:pt idx="1">
                  <c:v>-6.4368349999999923E-3</c:v>
                </c:pt>
                <c:pt idx="2">
                  <c:v>-5.1363771000000134E-2</c:v>
                </c:pt>
                <c:pt idx="3">
                  <c:v>-4.5177152999999845E-2</c:v>
                </c:pt>
                <c:pt idx="4">
                  <c:v>-3.4248718000000011E-2</c:v>
                </c:pt>
                <c:pt idx="5">
                  <c:v>-7.7892199999996458E-4</c:v>
                </c:pt>
                <c:pt idx="6">
                  <c:v>3.6555783999999931E-2</c:v>
                </c:pt>
                <c:pt idx="7">
                  <c:v>1.3855372999999949E-2</c:v>
                </c:pt>
                <c:pt idx="8">
                  <c:v>-1.7947720000000007E-2</c:v>
                </c:pt>
                <c:pt idx="9">
                  <c:v>2.2754003999999942E-2</c:v>
                </c:pt>
              </c:numCache>
            </c:numRef>
          </c:yVal>
          <c:smooth val="1"/>
        </c:ser>
        <c:axId val="219604480"/>
        <c:axId val="219606016"/>
      </c:scatterChart>
      <c:valAx>
        <c:axId val="219604480"/>
        <c:scaling>
          <c:orientation val="minMax"/>
          <c:max val="1.0000000000000005E-2"/>
          <c:min val="5.0000000000000114E-3"/>
        </c:scaling>
        <c:axPos val="b"/>
        <c:numFmt formatCode="General" sourceLinked="1"/>
        <c:tickLblPos val="nextTo"/>
        <c:crossAx val="219606016"/>
        <c:crosses val="autoZero"/>
        <c:crossBetween val="midCat"/>
      </c:valAx>
      <c:valAx>
        <c:axId val="219606016"/>
        <c:scaling>
          <c:orientation val="minMax"/>
          <c:max val="4.0000000000000022E-2"/>
        </c:scaling>
        <c:axPos val="l"/>
        <c:majorGridlines/>
        <c:numFmt formatCode="0.000" sourceLinked="1"/>
        <c:tickLblPos val="nextTo"/>
        <c:crossAx val="219604480"/>
        <c:crosses val="autoZero"/>
        <c:crossBetween val="midCat"/>
      </c:valAx>
    </c:plotArea>
    <c:plotVisOnly val="1"/>
  </c:chart>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ru-RU"/>
  <c:chart>
    <c:plotArea>
      <c:layout/>
      <c:scatterChart>
        <c:scatterStyle val="smoothMarker"/>
        <c:ser>
          <c:idx val="0"/>
          <c:order val="0"/>
          <c:tx>
            <c:strRef>
              <c:f>'определение Fx 3'!$A$146</c:f>
              <c:strCache>
                <c:ptCount val="1"/>
                <c:pt idx="0">
                  <c:v>B = 0,002 fo</c:v>
                </c:pt>
              </c:strCache>
            </c:strRef>
          </c:tx>
          <c:spPr>
            <a:ln w="12700"/>
          </c:spPr>
          <c:marker>
            <c:symbol val="none"/>
          </c:marker>
          <c:xVal>
            <c:numRef>
              <c:f>'определение Fx 3'!$A$147:$A$157</c:f>
              <c:numCache>
                <c:formatCode>0.000</c:formatCode>
                <c:ptCount val="11"/>
                <c:pt idx="0">
                  <c:v>5.0000000000000114E-3</c:v>
                </c:pt>
                <c:pt idx="1">
                  <c:v>6.0000000000000114E-3</c:v>
                </c:pt>
                <c:pt idx="2">
                  <c:v>7.0000000000000114E-3</c:v>
                </c:pt>
                <c:pt idx="3">
                  <c:v>8.0000000000000227E-3</c:v>
                </c:pt>
                <c:pt idx="4">
                  <c:v>9.0000000000000028E-3</c:v>
                </c:pt>
                <c:pt idx="5">
                  <c:v>1.0000000000000005E-2</c:v>
                </c:pt>
                <c:pt idx="6">
                  <c:v>1.0999999999999998E-2</c:v>
                </c:pt>
                <c:pt idx="7">
                  <c:v>1.1999999999999999E-2</c:v>
                </c:pt>
                <c:pt idx="8">
                  <c:v>1.3000000000000001E-2</c:v>
                </c:pt>
                <c:pt idx="9">
                  <c:v>1.4000000000000002E-2</c:v>
                </c:pt>
                <c:pt idx="10">
                  <c:v>1.5000000000000025E-2</c:v>
                </c:pt>
              </c:numCache>
            </c:numRef>
          </c:xVal>
          <c:yVal>
            <c:numRef>
              <c:f>'определение Fx 3'!$C$147:$C$157</c:f>
              <c:numCache>
                <c:formatCode>0.000</c:formatCode>
                <c:ptCount val="11"/>
                <c:pt idx="0">
                  <c:v>0</c:v>
                </c:pt>
                <c:pt idx="1">
                  <c:v>8.0152481962541072E-2</c:v>
                </c:pt>
                <c:pt idx="2">
                  <c:v>0.1385424646420105</c:v>
                </c:pt>
                <c:pt idx="3">
                  <c:v>0.14270301573288474</c:v>
                </c:pt>
                <c:pt idx="4">
                  <c:v>0.2741046059421634</c:v>
                </c:pt>
                <c:pt idx="5">
                  <c:v>0.41290867627129552</c:v>
                </c:pt>
                <c:pt idx="6">
                  <c:v>0.61889638256586965</c:v>
                </c:pt>
                <c:pt idx="7">
                  <c:v>0.7066651291796977</c:v>
                </c:pt>
                <c:pt idx="8">
                  <c:v>0.82407167413910265</c:v>
                </c:pt>
                <c:pt idx="9">
                  <c:v>0.88383164939613779</c:v>
                </c:pt>
                <c:pt idx="10">
                  <c:v>0.80272852067282963</c:v>
                </c:pt>
              </c:numCache>
            </c:numRef>
          </c:yVal>
          <c:smooth val="1"/>
        </c:ser>
        <c:ser>
          <c:idx val="1"/>
          <c:order val="1"/>
          <c:tx>
            <c:strRef>
              <c:f>'определение Fx 3'!$D$146</c:f>
              <c:strCache>
                <c:ptCount val="1"/>
                <c:pt idx="0">
                  <c:v>B = 0,003 fo</c:v>
                </c:pt>
              </c:strCache>
            </c:strRef>
          </c:tx>
          <c:spPr>
            <a:ln w="12700"/>
          </c:spPr>
          <c:marker>
            <c:symbol val="none"/>
          </c:marker>
          <c:xVal>
            <c:numRef>
              <c:f>'определение Fx 3'!$A$147:$A$157</c:f>
              <c:numCache>
                <c:formatCode>0.000</c:formatCode>
                <c:ptCount val="11"/>
                <c:pt idx="0">
                  <c:v>5.0000000000000114E-3</c:v>
                </c:pt>
                <c:pt idx="1">
                  <c:v>6.0000000000000114E-3</c:v>
                </c:pt>
                <c:pt idx="2">
                  <c:v>7.0000000000000114E-3</c:v>
                </c:pt>
                <c:pt idx="3">
                  <c:v>8.0000000000000227E-3</c:v>
                </c:pt>
                <c:pt idx="4">
                  <c:v>9.0000000000000028E-3</c:v>
                </c:pt>
                <c:pt idx="5">
                  <c:v>1.0000000000000005E-2</c:v>
                </c:pt>
                <c:pt idx="6">
                  <c:v>1.0999999999999998E-2</c:v>
                </c:pt>
                <c:pt idx="7">
                  <c:v>1.1999999999999999E-2</c:v>
                </c:pt>
                <c:pt idx="8">
                  <c:v>1.3000000000000001E-2</c:v>
                </c:pt>
                <c:pt idx="9">
                  <c:v>1.4000000000000002E-2</c:v>
                </c:pt>
                <c:pt idx="10">
                  <c:v>1.5000000000000025E-2</c:v>
                </c:pt>
              </c:numCache>
            </c:numRef>
          </c:xVal>
          <c:yVal>
            <c:numRef>
              <c:f>'определение Fx 3'!$F$147:$F$157</c:f>
              <c:numCache>
                <c:formatCode>0.000</c:formatCode>
                <c:ptCount val="11"/>
                <c:pt idx="0">
                  <c:v>0</c:v>
                </c:pt>
                <c:pt idx="1">
                  <c:v>0.11506478401442352</c:v>
                </c:pt>
                <c:pt idx="2">
                  <c:v>0.17913422170767071</c:v>
                </c:pt>
                <c:pt idx="3">
                  <c:v>0.24010882659268651</c:v>
                </c:pt>
                <c:pt idx="4">
                  <c:v>0.280263482132525</c:v>
                </c:pt>
                <c:pt idx="5">
                  <c:v>0.36901068668981968</c:v>
                </c:pt>
                <c:pt idx="6">
                  <c:v>0.5545055267999115</c:v>
                </c:pt>
                <c:pt idx="7">
                  <c:v>0.64282958844162363</c:v>
                </c:pt>
                <c:pt idx="8">
                  <c:v>0.83284948996152364</c:v>
                </c:pt>
                <c:pt idx="9">
                  <c:v>0.74851659355058364</c:v>
                </c:pt>
                <c:pt idx="10">
                  <c:v>0.97372032218690163</c:v>
                </c:pt>
              </c:numCache>
            </c:numRef>
          </c:yVal>
          <c:smooth val="1"/>
        </c:ser>
        <c:ser>
          <c:idx val="2"/>
          <c:order val="2"/>
          <c:tx>
            <c:strRef>
              <c:f>'определение Fx 3'!$G$146</c:f>
              <c:strCache>
                <c:ptCount val="1"/>
                <c:pt idx="0">
                  <c:v> B = 0,004 fo</c:v>
                </c:pt>
              </c:strCache>
            </c:strRef>
          </c:tx>
          <c:spPr>
            <a:ln w="12700"/>
          </c:spPr>
          <c:marker>
            <c:symbol val="none"/>
          </c:marker>
          <c:xVal>
            <c:numRef>
              <c:f>'определение Fx 3'!$A$147:$A$157</c:f>
              <c:numCache>
                <c:formatCode>0.000</c:formatCode>
                <c:ptCount val="11"/>
                <c:pt idx="0">
                  <c:v>5.0000000000000114E-3</c:v>
                </c:pt>
                <c:pt idx="1">
                  <c:v>6.0000000000000114E-3</c:v>
                </c:pt>
                <c:pt idx="2">
                  <c:v>7.0000000000000114E-3</c:v>
                </c:pt>
                <c:pt idx="3">
                  <c:v>8.0000000000000227E-3</c:v>
                </c:pt>
                <c:pt idx="4">
                  <c:v>9.0000000000000028E-3</c:v>
                </c:pt>
                <c:pt idx="5">
                  <c:v>1.0000000000000005E-2</c:v>
                </c:pt>
                <c:pt idx="6">
                  <c:v>1.0999999999999998E-2</c:v>
                </c:pt>
                <c:pt idx="7">
                  <c:v>1.1999999999999999E-2</c:v>
                </c:pt>
                <c:pt idx="8">
                  <c:v>1.3000000000000001E-2</c:v>
                </c:pt>
                <c:pt idx="9">
                  <c:v>1.4000000000000002E-2</c:v>
                </c:pt>
                <c:pt idx="10">
                  <c:v>1.5000000000000025E-2</c:v>
                </c:pt>
              </c:numCache>
            </c:numRef>
          </c:xVal>
          <c:yVal>
            <c:numRef>
              <c:f>'определение Fx 3'!$I$147:$I$157</c:f>
              <c:numCache>
                <c:formatCode>0.000</c:formatCode>
                <c:ptCount val="11"/>
                <c:pt idx="0">
                  <c:v>2.3811107145232211E-4</c:v>
                </c:pt>
                <c:pt idx="1">
                  <c:v>0.11081953424180598</c:v>
                </c:pt>
                <c:pt idx="2">
                  <c:v>0.26106854126140938</c:v>
                </c:pt>
                <c:pt idx="3">
                  <c:v>0.36006766710543892</c:v>
                </c:pt>
                <c:pt idx="4">
                  <c:v>0.45436188738400568</c:v>
                </c:pt>
                <c:pt idx="5">
                  <c:v>0.50324203498164566</c:v>
                </c:pt>
                <c:pt idx="6">
                  <c:v>0.56588827851016543</c:v>
                </c:pt>
                <c:pt idx="7">
                  <c:v>0.72657407934755613</c:v>
                </c:pt>
                <c:pt idx="8">
                  <c:v>0.87633775351737464</c:v>
                </c:pt>
                <c:pt idx="9">
                  <c:v>0.88353134842560077</c:v>
                </c:pt>
                <c:pt idx="10">
                  <c:v>0.98576260506042246</c:v>
                </c:pt>
              </c:numCache>
            </c:numRef>
          </c:yVal>
          <c:smooth val="1"/>
        </c:ser>
        <c:ser>
          <c:idx val="3"/>
          <c:order val="3"/>
          <c:tx>
            <c:strRef>
              <c:f>'определение Fx 3'!$J$146</c:f>
              <c:strCache>
                <c:ptCount val="1"/>
                <c:pt idx="0">
                  <c:v>B = 0,005 fo</c:v>
                </c:pt>
              </c:strCache>
            </c:strRef>
          </c:tx>
          <c:spPr>
            <a:ln w="12700"/>
          </c:spPr>
          <c:marker>
            <c:symbol val="none"/>
          </c:marker>
          <c:xVal>
            <c:numRef>
              <c:f>'определение Fx 3'!$A$147:$A$157</c:f>
              <c:numCache>
                <c:formatCode>0.000</c:formatCode>
                <c:ptCount val="11"/>
                <c:pt idx="0">
                  <c:v>5.0000000000000114E-3</c:v>
                </c:pt>
                <c:pt idx="1">
                  <c:v>6.0000000000000114E-3</c:v>
                </c:pt>
                <c:pt idx="2">
                  <c:v>7.0000000000000114E-3</c:v>
                </c:pt>
                <c:pt idx="3">
                  <c:v>8.0000000000000227E-3</c:v>
                </c:pt>
                <c:pt idx="4">
                  <c:v>9.0000000000000028E-3</c:v>
                </c:pt>
                <c:pt idx="5">
                  <c:v>1.0000000000000005E-2</c:v>
                </c:pt>
                <c:pt idx="6">
                  <c:v>1.0999999999999998E-2</c:v>
                </c:pt>
                <c:pt idx="7">
                  <c:v>1.1999999999999999E-2</c:v>
                </c:pt>
                <c:pt idx="8">
                  <c:v>1.3000000000000001E-2</c:v>
                </c:pt>
                <c:pt idx="9">
                  <c:v>1.4000000000000002E-2</c:v>
                </c:pt>
                <c:pt idx="10">
                  <c:v>1.5000000000000025E-2</c:v>
                </c:pt>
              </c:numCache>
            </c:numRef>
          </c:xVal>
          <c:yVal>
            <c:numRef>
              <c:f>'определение Fx 3'!$L$147:$L$157</c:f>
              <c:numCache>
                <c:formatCode>0.000</c:formatCode>
                <c:ptCount val="11"/>
                <c:pt idx="0">
                  <c:v>4.7568899030831493E-3</c:v>
                </c:pt>
                <c:pt idx="1">
                  <c:v>6.0636566287274096E-2</c:v>
                </c:pt>
                <c:pt idx="2">
                  <c:v>0.27018732176495097</c:v>
                </c:pt>
                <c:pt idx="3">
                  <c:v>0.34900263407593585</c:v>
                </c:pt>
                <c:pt idx="4">
                  <c:v>0.39032400294763492</c:v>
                </c:pt>
                <c:pt idx="5">
                  <c:v>0.45400436391458016</c:v>
                </c:pt>
                <c:pt idx="6">
                  <c:v>0.59048056011035088</c:v>
                </c:pt>
                <c:pt idx="7">
                  <c:v>0.70560417510746998</c:v>
                </c:pt>
                <c:pt idx="8">
                  <c:v>0.78820560871136947</c:v>
                </c:pt>
                <c:pt idx="9">
                  <c:v>0.92493559067365305</c:v>
                </c:pt>
                <c:pt idx="10">
                  <c:v>0.98181975352899564</c:v>
                </c:pt>
              </c:numCache>
            </c:numRef>
          </c:yVal>
          <c:smooth val="1"/>
        </c:ser>
        <c:ser>
          <c:idx val="4"/>
          <c:order val="4"/>
          <c:tx>
            <c:strRef>
              <c:f>'определение Fx 3'!$M$146</c:f>
              <c:strCache>
                <c:ptCount val="1"/>
                <c:pt idx="0">
                  <c:v>B = 0,006 fo</c:v>
                </c:pt>
              </c:strCache>
            </c:strRef>
          </c:tx>
          <c:spPr>
            <a:ln w="12700"/>
          </c:spPr>
          <c:marker>
            <c:symbol val="none"/>
          </c:marker>
          <c:xVal>
            <c:numRef>
              <c:f>'определение Fx 3'!$A$147:$A$157</c:f>
              <c:numCache>
                <c:formatCode>0.000</c:formatCode>
                <c:ptCount val="11"/>
                <c:pt idx="0">
                  <c:v>5.0000000000000114E-3</c:v>
                </c:pt>
                <c:pt idx="1">
                  <c:v>6.0000000000000114E-3</c:v>
                </c:pt>
                <c:pt idx="2">
                  <c:v>7.0000000000000114E-3</c:v>
                </c:pt>
                <c:pt idx="3">
                  <c:v>8.0000000000000227E-3</c:v>
                </c:pt>
                <c:pt idx="4">
                  <c:v>9.0000000000000028E-3</c:v>
                </c:pt>
                <c:pt idx="5">
                  <c:v>1.0000000000000005E-2</c:v>
                </c:pt>
                <c:pt idx="6">
                  <c:v>1.0999999999999998E-2</c:v>
                </c:pt>
                <c:pt idx="7">
                  <c:v>1.1999999999999999E-2</c:v>
                </c:pt>
                <c:pt idx="8">
                  <c:v>1.3000000000000001E-2</c:v>
                </c:pt>
                <c:pt idx="9">
                  <c:v>1.4000000000000002E-2</c:v>
                </c:pt>
                <c:pt idx="10">
                  <c:v>1.5000000000000025E-2</c:v>
                </c:pt>
              </c:numCache>
            </c:numRef>
          </c:xVal>
          <c:yVal>
            <c:numRef>
              <c:f>'определение Fx 3'!$O$147:$O$157</c:f>
              <c:numCache>
                <c:formatCode>0.000</c:formatCode>
                <c:ptCount val="11"/>
                <c:pt idx="0">
                  <c:v>0</c:v>
                </c:pt>
                <c:pt idx="1">
                  <c:v>0.16167542671320637</c:v>
                </c:pt>
                <c:pt idx="2">
                  <c:v>0.26118011227789045</c:v>
                </c:pt>
                <c:pt idx="3">
                  <c:v>0.35789843384559761</c:v>
                </c:pt>
                <c:pt idx="4">
                  <c:v>0.47940758393609983</c:v>
                </c:pt>
                <c:pt idx="5">
                  <c:v>0.57847475467275289</c:v>
                </c:pt>
                <c:pt idx="6">
                  <c:v>0.66183650444245268</c:v>
                </c:pt>
                <c:pt idx="7">
                  <c:v>0.75843956919351363</c:v>
                </c:pt>
                <c:pt idx="8">
                  <c:v>0.84008691775002353</c:v>
                </c:pt>
                <c:pt idx="9">
                  <c:v>0.92988441112915265</c:v>
                </c:pt>
                <c:pt idx="10">
                  <c:v>0.99880228730224285</c:v>
                </c:pt>
              </c:numCache>
            </c:numRef>
          </c:yVal>
          <c:smooth val="1"/>
        </c:ser>
        <c:ser>
          <c:idx val="5"/>
          <c:order val="5"/>
          <c:tx>
            <c:strRef>
              <c:f>'определение Fx 3'!$P$146</c:f>
              <c:strCache>
                <c:ptCount val="1"/>
                <c:pt idx="0">
                  <c:v>B = 0,007 fo</c:v>
                </c:pt>
              </c:strCache>
            </c:strRef>
          </c:tx>
          <c:spPr>
            <a:ln w="12700"/>
          </c:spPr>
          <c:marker>
            <c:symbol val="none"/>
          </c:marker>
          <c:xVal>
            <c:numRef>
              <c:f>'определение Fx 3'!$A$147:$A$157</c:f>
              <c:numCache>
                <c:formatCode>0.000</c:formatCode>
                <c:ptCount val="11"/>
                <c:pt idx="0">
                  <c:v>5.0000000000000114E-3</c:v>
                </c:pt>
                <c:pt idx="1">
                  <c:v>6.0000000000000114E-3</c:v>
                </c:pt>
                <c:pt idx="2">
                  <c:v>7.0000000000000114E-3</c:v>
                </c:pt>
                <c:pt idx="3">
                  <c:v>8.0000000000000227E-3</c:v>
                </c:pt>
                <c:pt idx="4">
                  <c:v>9.0000000000000028E-3</c:v>
                </c:pt>
                <c:pt idx="5">
                  <c:v>1.0000000000000005E-2</c:v>
                </c:pt>
                <c:pt idx="6">
                  <c:v>1.0999999999999998E-2</c:v>
                </c:pt>
                <c:pt idx="7">
                  <c:v>1.1999999999999999E-2</c:v>
                </c:pt>
                <c:pt idx="8">
                  <c:v>1.3000000000000001E-2</c:v>
                </c:pt>
                <c:pt idx="9">
                  <c:v>1.4000000000000002E-2</c:v>
                </c:pt>
                <c:pt idx="10">
                  <c:v>1.5000000000000025E-2</c:v>
                </c:pt>
              </c:numCache>
            </c:numRef>
          </c:xVal>
          <c:yVal>
            <c:numRef>
              <c:f>'определение Fx 3'!$R$147:$R$157</c:f>
              <c:numCache>
                <c:formatCode>0.000</c:formatCode>
                <c:ptCount val="11"/>
                <c:pt idx="0">
                  <c:v>8.2934682403680293E-3</c:v>
                </c:pt>
                <c:pt idx="1">
                  <c:v>6.8183533720546113E-2</c:v>
                </c:pt>
                <c:pt idx="2">
                  <c:v>0.29503275414716085</c:v>
                </c:pt>
                <c:pt idx="3">
                  <c:v>0.39926725904600147</c:v>
                </c:pt>
                <c:pt idx="4">
                  <c:v>0.44212492485011418</c:v>
                </c:pt>
                <c:pt idx="5">
                  <c:v>0.55133874607119782</c:v>
                </c:pt>
                <c:pt idx="6">
                  <c:v>0.64192148491689405</c:v>
                </c:pt>
                <c:pt idx="7">
                  <c:v>0.74235818595202507</c:v>
                </c:pt>
                <c:pt idx="8">
                  <c:v>0.86782324999309113</c:v>
                </c:pt>
                <c:pt idx="9">
                  <c:v>0.946921983731704</c:v>
                </c:pt>
                <c:pt idx="10">
                  <c:v>0.97536500616025779</c:v>
                </c:pt>
              </c:numCache>
            </c:numRef>
          </c:yVal>
          <c:smooth val="1"/>
        </c:ser>
        <c:ser>
          <c:idx val="6"/>
          <c:order val="6"/>
          <c:tx>
            <c:strRef>
              <c:f>'определение Fx 3'!$S$146</c:f>
              <c:strCache>
                <c:ptCount val="1"/>
                <c:pt idx="0">
                  <c:v>B = 0,008 fo</c:v>
                </c:pt>
              </c:strCache>
            </c:strRef>
          </c:tx>
          <c:spPr>
            <a:ln w="12700"/>
          </c:spPr>
          <c:marker>
            <c:symbol val="none"/>
          </c:marker>
          <c:xVal>
            <c:numRef>
              <c:f>'определение Fx 3'!$A$147:$A$157</c:f>
              <c:numCache>
                <c:formatCode>0.000</c:formatCode>
                <c:ptCount val="11"/>
                <c:pt idx="0">
                  <c:v>5.0000000000000114E-3</c:v>
                </c:pt>
                <c:pt idx="1">
                  <c:v>6.0000000000000114E-3</c:v>
                </c:pt>
                <c:pt idx="2">
                  <c:v>7.0000000000000114E-3</c:v>
                </c:pt>
                <c:pt idx="3">
                  <c:v>8.0000000000000227E-3</c:v>
                </c:pt>
                <c:pt idx="4">
                  <c:v>9.0000000000000028E-3</c:v>
                </c:pt>
                <c:pt idx="5">
                  <c:v>1.0000000000000005E-2</c:v>
                </c:pt>
                <c:pt idx="6">
                  <c:v>1.0999999999999998E-2</c:v>
                </c:pt>
                <c:pt idx="7">
                  <c:v>1.1999999999999999E-2</c:v>
                </c:pt>
                <c:pt idx="8">
                  <c:v>1.3000000000000001E-2</c:v>
                </c:pt>
                <c:pt idx="9">
                  <c:v>1.4000000000000002E-2</c:v>
                </c:pt>
                <c:pt idx="10">
                  <c:v>1.5000000000000025E-2</c:v>
                </c:pt>
              </c:numCache>
            </c:numRef>
          </c:xVal>
          <c:yVal>
            <c:numRef>
              <c:f>'определение Fx 3'!$U$147:$U$157</c:f>
              <c:numCache>
                <c:formatCode>0.000</c:formatCode>
                <c:ptCount val="11"/>
                <c:pt idx="0">
                  <c:v>0</c:v>
                </c:pt>
                <c:pt idx="1">
                  <c:v>0.1501039636422567</c:v>
                </c:pt>
                <c:pt idx="2">
                  <c:v>0.26686702439189558</c:v>
                </c:pt>
                <c:pt idx="3">
                  <c:v>0.42657697019307406</c:v>
                </c:pt>
                <c:pt idx="4">
                  <c:v>0.57055397407814112</c:v>
                </c:pt>
                <c:pt idx="5">
                  <c:v>0.64212575351157486</c:v>
                </c:pt>
                <c:pt idx="6">
                  <c:v>0.71137763889798689</c:v>
                </c:pt>
                <c:pt idx="7">
                  <c:v>0.84149458674902911</c:v>
                </c:pt>
                <c:pt idx="8">
                  <c:v>0.90090170488689925</c:v>
                </c:pt>
                <c:pt idx="9">
                  <c:v>0.90602202369349771</c:v>
                </c:pt>
                <c:pt idx="10">
                  <c:v>0.96886425095213669</c:v>
                </c:pt>
              </c:numCache>
            </c:numRef>
          </c:yVal>
          <c:smooth val="1"/>
        </c:ser>
        <c:ser>
          <c:idx val="7"/>
          <c:order val="7"/>
          <c:tx>
            <c:strRef>
              <c:f>'определение Fx 3'!$V$146</c:f>
              <c:strCache>
                <c:ptCount val="1"/>
                <c:pt idx="0">
                  <c:v>B = 0,009 fo</c:v>
                </c:pt>
              </c:strCache>
            </c:strRef>
          </c:tx>
          <c:spPr>
            <a:ln w="12700"/>
          </c:spPr>
          <c:marker>
            <c:symbol val="none"/>
          </c:marker>
          <c:xVal>
            <c:numRef>
              <c:f>'определение Fx 3'!$A$147:$A$157</c:f>
              <c:numCache>
                <c:formatCode>0.000</c:formatCode>
                <c:ptCount val="11"/>
                <c:pt idx="0">
                  <c:v>5.0000000000000114E-3</c:v>
                </c:pt>
                <c:pt idx="1">
                  <c:v>6.0000000000000114E-3</c:v>
                </c:pt>
                <c:pt idx="2">
                  <c:v>7.0000000000000114E-3</c:v>
                </c:pt>
                <c:pt idx="3">
                  <c:v>8.0000000000000227E-3</c:v>
                </c:pt>
                <c:pt idx="4">
                  <c:v>9.0000000000000028E-3</c:v>
                </c:pt>
                <c:pt idx="5">
                  <c:v>1.0000000000000005E-2</c:v>
                </c:pt>
                <c:pt idx="6">
                  <c:v>1.0999999999999998E-2</c:v>
                </c:pt>
                <c:pt idx="7">
                  <c:v>1.1999999999999999E-2</c:v>
                </c:pt>
                <c:pt idx="8">
                  <c:v>1.3000000000000001E-2</c:v>
                </c:pt>
                <c:pt idx="9">
                  <c:v>1.4000000000000002E-2</c:v>
                </c:pt>
                <c:pt idx="10">
                  <c:v>1.5000000000000025E-2</c:v>
                </c:pt>
              </c:numCache>
            </c:numRef>
          </c:xVal>
          <c:yVal>
            <c:numRef>
              <c:f>'определение Fx 3'!$X$147:$X$157</c:f>
              <c:numCache>
                <c:formatCode>0.000</c:formatCode>
                <c:ptCount val="11"/>
                <c:pt idx="0">
                  <c:v>3.1201447094075064E-2</c:v>
                </c:pt>
                <c:pt idx="1">
                  <c:v>0.2310733708184782</c:v>
                </c:pt>
                <c:pt idx="2">
                  <c:v>0.32720210569421565</c:v>
                </c:pt>
                <c:pt idx="3">
                  <c:v>0.41249004040244247</c:v>
                </c:pt>
                <c:pt idx="4">
                  <c:v>0.54314347502924243</c:v>
                </c:pt>
                <c:pt idx="5">
                  <c:v>0.72485168115228304</c:v>
                </c:pt>
                <c:pt idx="6">
                  <c:v>0.7588566257753816</c:v>
                </c:pt>
                <c:pt idx="7">
                  <c:v>0.8495124235617485</c:v>
                </c:pt>
                <c:pt idx="8">
                  <c:v>0.90693904270229553</c:v>
                </c:pt>
                <c:pt idx="9">
                  <c:v>0.97395012300609363</c:v>
                </c:pt>
                <c:pt idx="10">
                  <c:v>0.94271565740386098</c:v>
                </c:pt>
              </c:numCache>
            </c:numRef>
          </c:yVal>
          <c:smooth val="1"/>
        </c:ser>
        <c:ser>
          <c:idx val="8"/>
          <c:order val="8"/>
          <c:tx>
            <c:strRef>
              <c:f>'определение Fx 3'!$Y$146</c:f>
              <c:strCache>
                <c:ptCount val="1"/>
                <c:pt idx="0">
                  <c:v>B = 0,01 fo</c:v>
                </c:pt>
              </c:strCache>
            </c:strRef>
          </c:tx>
          <c:spPr>
            <a:ln w="12700"/>
          </c:spPr>
          <c:marker>
            <c:symbol val="none"/>
          </c:marker>
          <c:xVal>
            <c:numRef>
              <c:f>'определение Fx 3'!$A$147:$A$157</c:f>
              <c:numCache>
                <c:formatCode>0.000</c:formatCode>
                <c:ptCount val="11"/>
                <c:pt idx="0">
                  <c:v>5.0000000000000114E-3</c:v>
                </c:pt>
                <c:pt idx="1">
                  <c:v>6.0000000000000114E-3</c:v>
                </c:pt>
                <c:pt idx="2">
                  <c:v>7.0000000000000114E-3</c:v>
                </c:pt>
                <c:pt idx="3">
                  <c:v>8.0000000000000227E-3</c:v>
                </c:pt>
                <c:pt idx="4">
                  <c:v>9.0000000000000028E-3</c:v>
                </c:pt>
                <c:pt idx="5">
                  <c:v>1.0000000000000005E-2</c:v>
                </c:pt>
                <c:pt idx="6">
                  <c:v>1.0999999999999998E-2</c:v>
                </c:pt>
                <c:pt idx="7">
                  <c:v>1.1999999999999999E-2</c:v>
                </c:pt>
                <c:pt idx="8">
                  <c:v>1.3000000000000001E-2</c:v>
                </c:pt>
                <c:pt idx="9">
                  <c:v>1.4000000000000002E-2</c:v>
                </c:pt>
                <c:pt idx="10">
                  <c:v>1.5000000000000025E-2</c:v>
                </c:pt>
              </c:numCache>
            </c:numRef>
          </c:xVal>
          <c:yVal>
            <c:numRef>
              <c:f>'определение Fx 3'!$AA$147:$AA$157</c:f>
              <c:numCache>
                <c:formatCode>0.000</c:formatCode>
                <c:ptCount val="11"/>
                <c:pt idx="0">
                  <c:v>4.1798002267092495E-2</c:v>
                </c:pt>
                <c:pt idx="1">
                  <c:v>0.12843265462252446</c:v>
                </c:pt>
                <c:pt idx="2">
                  <c:v>0.36474755045725549</c:v>
                </c:pt>
                <c:pt idx="3">
                  <c:v>0.35076587115511282</c:v>
                </c:pt>
                <c:pt idx="4">
                  <c:v>0.48697785285348488</c:v>
                </c:pt>
                <c:pt idx="5">
                  <c:v>0.60918155165110965</c:v>
                </c:pt>
                <c:pt idx="6">
                  <c:v>0.66417121493722664</c:v>
                </c:pt>
                <c:pt idx="7">
                  <c:v>0.7046113723151568</c:v>
                </c:pt>
                <c:pt idx="8">
                  <c:v>0.87435086813187846</c:v>
                </c:pt>
                <c:pt idx="9">
                  <c:v>0.9314915722674576</c:v>
                </c:pt>
                <c:pt idx="10">
                  <c:v>0.88361880156605199</c:v>
                </c:pt>
              </c:numCache>
            </c:numRef>
          </c:yVal>
          <c:smooth val="1"/>
        </c:ser>
        <c:axId val="220107520"/>
        <c:axId val="220109056"/>
      </c:scatterChart>
      <c:valAx>
        <c:axId val="220107520"/>
        <c:scaling>
          <c:orientation val="minMax"/>
          <c:max val="1.5000000000000025E-2"/>
          <c:min val="5.0000000000000114E-3"/>
        </c:scaling>
        <c:axPos val="b"/>
        <c:numFmt formatCode="0.000" sourceLinked="1"/>
        <c:tickLblPos val="nextTo"/>
        <c:crossAx val="220109056"/>
        <c:crosses val="autoZero"/>
        <c:crossBetween val="midCat"/>
      </c:valAx>
      <c:valAx>
        <c:axId val="220109056"/>
        <c:scaling>
          <c:orientation val="minMax"/>
        </c:scaling>
        <c:axPos val="l"/>
        <c:majorGridlines/>
        <c:numFmt formatCode="0.000" sourceLinked="1"/>
        <c:tickLblPos val="nextTo"/>
        <c:crossAx val="220107520"/>
        <c:crosses val="autoZero"/>
        <c:crossBetween val="midCat"/>
      </c:valAx>
    </c:plotArea>
    <c:legend>
      <c:legendPos val="r"/>
      <c:layout/>
    </c:legend>
    <c:plotVisOnly val="1"/>
  </c:chart>
  <c:externalData r:id="rId1"/>
</c:chartSpace>
</file>

<file path=ppt/drawings/_rels/drawing1.xml.rels><?xml version="1.0" encoding="UTF-8" standalone="yes"?>
<Relationships xmlns="http://schemas.openxmlformats.org/package/2006/relationships"><Relationship Id="rId1" Type="http://schemas.openxmlformats.org/officeDocument/2006/relationships/image" Target="../media/image29.png"/></Relationships>
</file>

<file path=ppt/drawings/_rels/drawing2.xml.rels><?xml version="1.0" encoding="UTF-8" standalone="yes"?>
<Relationships xmlns="http://schemas.openxmlformats.org/package/2006/relationships"><Relationship Id="rId1" Type="http://schemas.openxmlformats.org/officeDocument/2006/relationships/image" Target="../media/image29.png"/></Relationships>
</file>

<file path=ppt/drawings/_rels/drawing6.xml.rels><?xml version="1.0" encoding="UTF-8" standalone="yes"?>
<Relationships xmlns="http://schemas.openxmlformats.org/package/2006/relationships"><Relationship Id="rId1" Type="http://schemas.openxmlformats.org/officeDocument/2006/relationships/image" Target="../media/image106.emf"/></Relationships>
</file>

<file path=ppt/drawings/_rels/drawing7.xml.rels><?xml version="1.0" encoding="UTF-8" standalone="yes"?>
<Relationships xmlns="http://schemas.openxmlformats.org/package/2006/relationships"><Relationship Id="rId1" Type="http://schemas.openxmlformats.org/officeDocument/2006/relationships/image" Target="../media/image106.emf"/></Relationships>
</file>

<file path=ppt/drawings/_rels/vmlDrawing1.v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image" Target="../media/image4.wmf"/><Relationship Id="rId7" Type="http://schemas.openxmlformats.org/officeDocument/2006/relationships/image" Target="../media/image8.wmf"/><Relationship Id="rId2" Type="http://schemas.openxmlformats.org/officeDocument/2006/relationships/image" Target="../media/image3.wmf"/><Relationship Id="rId1" Type="http://schemas.openxmlformats.org/officeDocument/2006/relationships/image" Target="../media/image2.wmf"/><Relationship Id="rId6" Type="http://schemas.openxmlformats.org/officeDocument/2006/relationships/image" Target="../media/image7.wmf"/><Relationship Id="rId11" Type="http://schemas.openxmlformats.org/officeDocument/2006/relationships/image" Target="../media/image12.wmf"/><Relationship Id="rId5" Type="http://schemas.openxmlformats.org/officeDocument/2006/relationships/image" Target="../media/image6.wmf"/><Relationship Id="rId10" Type="http://schemas.openxmlformats.org/officeDocument/2006/relationships/image" Target="../media/image11.wmf"/><Relationship Id="rId4" Type="http://schemas.openxmlformats.org/officeDocument/2006/relationships/image" Target="../media/image5.wmf"/><Relationship Id="rId9"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4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9.wmf"/></Relationships>
</file>

<file path=ppt/drawings/drawing1.xml><?xml version="1.0" encoding="utf-8"?>
<c:userShapes xmlns:c="http://schemas.openxmlformats.org/drawingml/2006/chart">
  <cdr:relSizeAnchor xmlns:cdr="http://schemas.openxmlformats.org/drawingml/2006/chartDrawing">
    <cdr:from>
      <cdr:x>0.76474</cdr:x>
      <cdr:y>0.30288</cdr:y>
    </cdr:from>
    <cdr:to>
      <cdr:x>1</cdr:x>
      <cdr:y>0.54851</cdr:y>
    </cdr:to>
    <cdr:pic>
      <cdr:nvPicPr>
        <cdr:cNvPr id="4"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4824536" y="864096"/>
          <a:ext cx="1472957" cy="700767"/>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0.76474</cdr:x>
      <cdr:y>0.30041</cdr:y>
    </cdr:from>
    <cdr:to>
      <cdr:x>1</cdr:x>
      <cdr:y>0.54604</cdr:y>
    </cdr:to>
    <cdr:pic>
      <cdr:nvPicPr>
        <cdr:cNvPr id="4"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5076825" y="990048"/>
          <a:ext cx="1523810" cy="809524"/>
        </a:xfrm>
        <a:prstGeom xmlns:a="http://schemas.openxmlformats.org/drawingml/2006/main" prst="rect">
          <a:avLst/>
        </a:prstGeom>
      </cdr:spPr>
    </cdr:pic>
  </cdr:relSizeAnchor>
</c:userShapes>
</file>

<file path=ppt/drawings/drawing3.xml><?xml version="1.0" encoding="utf-8"?>
<c:userShapes xmlns:c="http://schemas.openxmlformats.org/drawingml/2006/chart">
  <cdr:relSizeAnchor xmlns:cdr="http://schemas.openxmlformats.org/drawingml/2006/chartDrawing">
    <cdr:from>
      <cdr:x>0.82862</cdr:x>
      <cdr:y>0.1497</cdr:y>
    </cdr:from>
    <cdr:to>
      <cdr:x>1</cdr:x>
      <cdr:y>0.79641</cdr:y>
    </cdr:to>
    <cdr:sp macro="" textlink="">
      <cdr:nvSpPr>
        <cdr:cNvPr id="2" name="Прямоугольник 1"/>
        <cdr:cNvSpPr/>
      </cdr:nvSpPr>
      <cdr:spPr>
        <a:xfrm xmlns:a="http://schemas.openxmlformats.org/drawingml/2006/main">
          <a:off x="5019696" y="476248"/>
          <a:ext cx="1038204" cy="2057411"/>
        </a:xfrm>
        <a:prstGeom xmlns:a="http://schemas.openxmlformats.org/drawingml/2006/main" prst="rect">
          <a:avLst/>
        </a:prstGeom>
        <a:solidFill xmlns:a="http://schemas.openxmlformats.org/drawingml/2006/main">
          <a:schemeClr val="bg1">
            <a:lumMod val="50000"/>
            <a:alpha val="5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ru-RU" dirty="0"/>
        </a:p>
        <a:p xmlns:a="http://schemas.openxmlformats.org/drawingml/2006/main">
          <a:endParaRPr lang="ru-RU" dirty="0"/>
        </a:p>
        <a:p xmlns:a="http://schemas.openxmlformats.org/drawingml/2006/main">
          <a:endParaRPr lang="ru-RU" dirty="0"/>
        </a:p>
        <a:p xmlns:a="http://schemas.openxmlformats.org/drawingml/2006/main">
          <a:endParaRPr lang="ru-RU" dirty="0"/>
        </a:p>
        <a:p xmlns:a="http://schemas.openxmlformats.org/drawingml/2006/main">
          <a:pPr algn="ctr"/>
          <a:r>
            <a:rPr lang="ru-RU" sz="1200" b="1" dirty="0">
              <a:solidFill>
                <a:sysClr val="windowText" lastClr="000000"/>
              </a:solidFill>
            </a:rPr>
            <a:t>разрушение бура</a:t>
          </a:r>
        </a:p>
      </cdr:txBody>
    </cdr:sp>
  </cdr:relSizeAnchor>
  <cdr:relSizeAnchor xmlns:cdr="http://schemas.openxmlformats.org/drawingml/2006/chartDrawing">
    <cdr:from>
      <cdr:x>0.65252</cdr:x>
      <cdr:y>0.29641</cdr:y>
    </cdr:from>
    <cdr:to>
      <cdr:x>0.74843</cdr:x>
      <cdr:y>0.4521</cdr:y>
    </cdr:to>
    <cdr:sp macro="" textlink="">
      <cdr:nvSpPr>
        <cdr:cNvPr id="3" name="Кольцо 2"/>
        <cdr:cNvSpPr/>
      </cdr:nvSpPr>
      <cdr:spPr>
        <a:xfrm xmlns:a="http://schemas.openxmlformats.org/drawingml/2006/main">
          <a:off x="3952875" y="942975"/>
          <a:ext cx="581025" cy="495300"/>
        </a:xfrm>
        <a:prstGeom xmlns:a="http://schemas.openxmlformats.org/drawingml/2006/main" prst="donut">
          <a:avLst>
            <a:gd name="adj" fmla="val 9615"/>
          </a:avLst>
        </a:prstGeom>
        <a:solidFill xmlns:a="http://schemas.openxmlformats.org/drawingml/2006/main">
          <a:schemeClr val="tx1"/>
        </a:solidFill>
        <a:ln xmlns:a="http://schemas.openxmlformats.org/drawingml/2006/main" w="12700" cmpd="sng"/>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ru-RU"/>
        </a:p>
      </cdr:txBody>
    </cdr:sp>
  </cdr:relSizeAnchor>
</c:userShapes>
</file>

<file path=ppt/drawings/drawing4.xml><?xml version="1.0" encoding="utf-8"?>
<c:userShapes xmlns:c="http://schemas.openxmlformats.org/drawingml/2006/chart">
  <cdr:relSizeAnchor xmlns:cdr="http://schemas.openxmlformats.org/drawingml/2006/chartDrawing">
    <cdr:from>
      <cdr:x>0.63794</cdr:x>
      <cdr:y>0.47368</cdr:y>
    </cdr:from>
    <cdr:to>
      <cdr:x>0.94828</cdr:x>
      <cdr:y>0.81052</cdr:y>
    </cdr:to>
    <cdr:sp macro="" textlink="">
      <cdr:nvSpPr>
        <cdr:cNvPr id="2" name="TextBox 1"/>
        <cdr:cNvSpPr txBox="1"/>
      </cdr:nvSpPr>
      <cdr:spPr>
        <a:xfrm xmlns:a="http://schemas.openxmlformats.org/drawingml/2006/main">
          <a:off x="2643238" y="1285884"/>
          <a:ext cx="1285884"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100" dirty="0" smtClean="0"/>
            <a:t>Linear Regression</a:t>
          </a:r>
          <a:endParaRPr lang="ru-RU" sz="1100" dirty="0"/>
        </a:p>
      </cdr:txBody>
    </cdr:sp>
  </cdr:relSizeAnchor>
  <cdr:relSizeAnchor xmlns:cdr="http://schemas.openxmlformats.org/drawingml/2006/chartDrawing">
    <cdr:from>
      <cdr:x>0.74139</cdr:x>
      <cdr:y>0.31579</cdr:y>
    </cdr:from>
    <cdr:to>
      <cdr:x>0.75863</cdr:x>
      <cdr:y>0.47368</cdr:y>
    </cdr:to>
    <cdr:sp macro="" textlink="">
      <cdr:nvSpPr>
        <cdr:cNvPr id="4" name="Straight Connector 3"/>
        <cdr:cNvSpPr/>
      </cdr:nvSpPr>
      <cdr:spPr>
        <a:xfrm xmlns:a="http://schemas.openxmlformats.org/drawingml/2006/main" rot="5400000">
          <a:off x="3071866" y="857256"/>
          <a:ext cx="71439" cy="428628"/>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ru-RU"/>
        </a:p>
      </cdr:txBody>
    </cdr:sp>
  </cdr:relSizeAnchor>
</c:userShapes>
</file>

<file path=ppt/drawings/drawing5.xml><?xml version="1.0" encoding="utf-8"?>
<c:userShapes xmlns:c="http://schemas.openxmlformats.org/drawingml/2006/chart">
  <cdr:relSizeAnchor xmlns:cdr="http://schemas.openxmlformats.org/drawingml/2006/chartDrawing">
    <cdr:from>
      <cdr:x>0.63794</cdr:x>
      <cdr:y>0.47368</cdr:y>
    </cdr:from>
    <cdr:to>
      <cdr:x>0.94828</cdr:x>
      <cdr:y>0.81052</cdr:y>
    </cdr:to>
    <cdr:sp macro="" textlink="">
      <cdr:nvSpPr>
        <cdr:cNvPr id="2" name="TextBox 1"/>
        <cdr:cNvSpPr txBox="1"/>
      </cdr:nvSpPr>
      <cdr:spPr>
        <a:xfrm xmlns:a="http://schemas.openxmlformats.org/drawingml/2006/main">
          <a:off x="2643238" y="1285884"/>
          <a:ext cx="1285884"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100" dirty="0" smtClean="0"/>
            <a:t>Linear Regression</a:t>
          </a:r>
          <a:endParaRPr lang="ru-RU" sz="1100" dirty="0"/>
        </a:p>
      </cdr:txBody>
    </cdr:sp>
  </cdr:relSizeAnchor>
  <cdr:relSizeAnchor xmlns:cdr="http://schemas.openxmlformats.org/drawingml/2006/chartDrawing">
    <cdr:from>
      <cdr:x>0.74139</cdr:x>
      <cdr:y>0.31579</cdr:y>
    </cdr:from>
    <cdr:to>
      <cdr:x>0.75863</cdr:x>
      <cdr:y>0.47368</cdr:y>
    </cdr:to>
    <cdr:sp macro="" textlink="">
      <cdr:nvSpPr>
        <cdr:cNvPr id="4" name="Straight Connector 3"/>
        <cdr:cNvSpPr/>
      </cdr:nvSpPr>
      <cdr:spPr>
        <a:xfrm xmlns:a="http://schemas.openxmlformats.org/drawingml/2006/main" rot="5400000">
          <a:off x="3071866" y="857256"/>
          <a:ext cx="71439" cy="428628"/>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ru-RU"/>
        </a:p>
      </cdr:txBody>
    </cdr:sp>
  </cdr:relSizeAnchor>
</c:userShapes>
</file>

<file path=ppt/drawings/drawing6.xml><?xml version="1.0" encoding="utf-8"?>
<c:userShapes xmlns:c="http://schemas.openxmlformats.org/drawingml/2006/chart">
  <cdr:relSizeAnchor xmlns:cdr="http://schemas.openxmlformats.org/drawingml/2006/chartDrawing">
    <cdr:from>
      <cdr:x>0</cdr:x>
      <cdr:y>0.06923</cdr:y>
    </cdr:from>
    <cdr:to>
      <cdr:x>1</cdr:x>
      <cdr:y>0.23937</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142876"/>
          <a:ext cx="4557702" cy="351146"/>
        </a:xfrm>
        <a:prstGeom xmlns:a="http://schemas.openxmlformats.org/drawingml/2006/main" prst="rect">
          <a:avLst/>
        </a:prstGeom>
      </cdr:spPr>
    </cdr:pic>
  </cdr:relSizeAnchor>
</c:userShapes>
</file>

<file path=ppt/drawings/drawing7.xml><?xml version="1.0" encoding="utf-8"?>
<c:userShapes xmlns:c="http://schemas.openxmlformats.org/drawingml/2006/chart">
  <cdr:relSizeAnchor xmlns:cdr="http://schemas.openxmlformats.org/drawingml/2006/chartDrawing">
    <cdr:from>
      <cdr:x>0</cdr:x>
      <cdr:y>0.09798</cdr:y>
    </cdr:from>
    <cdr:to>
      <cdr:x>1</cdr:x>
      <cdr:y>0.23882</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214314"/>
          <a:ext cx="4500562" cy="308058"/>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B14307-4D29-4D7C-8BA8-94BDC8E20DE5}" type="datetimeFigureOut">
              <a:rPr lang="ru-RU" smtClean="0"/>
              <a:pPr/>
              <a:t>29.06.2010</a:t>
            </a:fld>
            <a:endParaRPr lang="ru-R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DC33DD-9698-4B53-A7F5-510DF038EE60}"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Разрушение – сложнейшее явление природы, присущее многим процессам, происходящим на земле. Это явление может работать как в пользу (обработка материалов, бурение горных пород, создание тоннелей и др.), так и во вред (наземные, воздушные, наводные и подводные катастрофы, землетрясения и др.). Возникает естественное желание минимизировать наносимый разрушением вред и оптимизировать процесс разрушения в случае, когда он является полезным. Этих целей невозможно достичь, не научившись качественно исследовать системы, в которых происходят сильные деформирования и разрушения. Нарушение континуальности материалов при сильном деформировании и разрушении создает серьезные сложности для описания этих процессов в рамках классической механики сплошной среды. Большинство возникающих сложностей можно преодолеть, если отказаться от гипотезы </a:t>
            </a:r>
            <a:r>
              <a:rPr lang="ru-RU" sz="1200" kern="1200" dirty="0" err="1" smtClean="0">
                <a:solidFill>
                  <a:schemeClr val="tx1"/>
                </a:solidFill>
                <a:latin typeface="+mn-lt"/>
                <a:ea typeface="+mn-ea"/>
                <a:cs typeface="+mn-cs"/>
              </a:rPr>
              <a:t>сплошности</a:t>
            </a:r>
            <a:r>
              <a:rPr lang="ru-RU" sz="1200" kern="1200" dirty="0" smtClean="0">
                <a:solidFill>
                  <a:schemeClr val="tx1"/>
                </a:solidFill>
                <a:latin typeface="+mn-lt"/>
                <a:ea typeface="+mn-ea"/>
                <a:cs typeface="+mn-cs"/>
              </a:rPr>
              <a:t> среды, т.е. если разбить среду на структурные элементы. Системы, полученные в результате дискретизации, могут исследоваться как аналитически, так и численно, посредством моделирования с использованием вычислительных мощностей. Компьютерное моделирование позволяет исследовать те задачи, аналитическое решение которых затруднено или вовсе невозможно.</a:t>
            </a:r>
          </a:p>
          <a:p>
            <a:endParaRPr lang="ru-RU" dirty="0"/>
          </a:p>
        </p:txBody>
      </p:sp>
      <p:sp>
        <p:nvSpPr>
          <p:cNvPr id="4" name="Номер слайда 3"/>
          <p:cNvSpPr>
            <a:spLocks noGrp="1"/>
          </p:cNvSpPr>
          <p:nvPr>
            <p:ph type="sldNum" sz="quarter" idx="10"/>
          </p:nvPr>
        </p:nvSpPr>
        <p:spPr/>
        <p:txBody>
          <a:bodyPr/>
          <a:lstStyle/>
          <a:p>
            <a:fld id="{C7DC33DD-9698-4B53-A7F5-510DF038EE60}" type="slidenum">
              <a:rPr lang="ru-RU" smtClean="0"/>
              <a:pPr/>
              <a:t>1</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i="1" kern="1200" dirty="0" smtClean="0">
                <a:solidFill>
                  <a:schemeClr val="tx1"/>
                </a:solidFill>
                <a:latin typeface="+mn-lt"/>
                <a:ea typeface="+mn-ea"/>
                <a:cs typeface="+mn-cs"/>
              </a:rPr>
              <a:t>Бразильский тест</a:t>
            </a:r>
            <a:r>
              <a:rPr lang="ru-RU" sz="1200" kern="1200" dirty="0" smtClean="0">
                <a:solidFill>
                  <a:schemeClr val="tx1"/>
                </a:solidFill>
                <a:latin typeface="+mn-lt"/>
                <a:ea typeface="+mn-ea"/>
                <a:cs typeface="+mn-cs"/>
              </a:rPr>
              <a:t> – </a:t>
            </a:r>
            <a:r>
              <a:rPr lang="ru-RU" sz="1200" kern="1200" dirty="0" err="1" smtClean="0">
                <a:solidFill>
                  <a:schemeClr val="tx1"/>
                </a:solidFill>
                <a:latin typeface="+mn-lt"/>
                <a:ea typeface="+mn-ea"/>
                <a:cs typeface="+mn-cs"/>
              </a:rPr>
              <a:t>тест</a:t>
            </a:r>
            <a:r>
              <a:rPr lang="ru-RU" sz="1200" kern="1200" dirty="0" smtClean="0">
                <a:solidFill>
                  <a:schemeClr val="tx1"/>
                </a:solidFill>
                <a:latin typeface="+mn-lt"/>
                <a:ea typeface="+mn-ea"/>
                <a:cs typeface="+mn-cs"/>
              </a:rPr>
              <a:t> по определению прочностных характеристик материала на растяжение. Данный тест представляет собой сжатие цилиндрического образца вдоль диаметра с последующим измерением нагрузки, при которой наступает разрушение образца </a:t>
            </a:r>
            <a:endParaRPr lang="ru-RU" dirty="0"/>
          </a:p>
        </p:txBody>
      </p:sp>
      <p:sp>
        <p:nvSpPr>
          <p:cNvPr id="4" name="Номер слайда 3"/>
          <p:cNvSpPr>
            <a:spLocks noGrp="1"/>
          </p:cNvSpPr>
          <p:nvPr>
            <p:ph type="sldNum" sz="quarter" idx="10"/>
          </p:nvPr>
        </p:nvSpPr>
        <p:spPr/>
        <p:txBody>
          <a:bodyPr/>
          <a:lstStyle/>
          <a:p>
            <a:fld id="{C7DC33DD-9698-4B53-A7F5-510DF038EE60}" type="slidenum">
              <a:rPr lang="ru-RU" smtClean="0"/>
              <a:pPr/>
              <a:t>15</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i="1" kern="1200" dirty="0" smtClean="0">
                <a:solidFill>
                  <a:schemeClr val="tx1"/>
                </a:solidFill>
                <a:latin typeface="+mn-lt"/>
                <a:ea typeface="+mn-ea"/>
                <a:cs typeface="+mn-cs"/>
              </a:rPr>
              <a:t>Бразильский тест</a:t>
            </a:r>
            <a:r>
              <a:rPr lang="ru-RU" sz="1200" kern="1200" dirty="0" smtClean="0">
                <a:solidFill>
                  <a:schemeClr val="tx1"/>
                </a:solidFill>
                <a:latin typeface="+mn-lt"/>
                <a:ea typeface="+mn-ea"/>
                <a:cs typeface="+mn-cs"/>
              </a:rPr>
              <a:t> – </a:t>
            </a:r>
            <a:r>
              <a:rPr lang="ru-RU" sz="1200" kern="1200" dirty="0" err="1" smtClean="0">
                <a:solidFill>
                  <a:schemeClr val="tx1"/>
                </a:solidFill>
                <a:latin typeface="+mn-lt"/>
                <a:ea typeface="+mn-ea"/>
                <a:cs typeface="+mn-cs"/>
              </a:rPr>
              <a:t>тест</a:t>
            </a:r>
            <a:r>
              <a:rPr lang="ru-RU" sz="1200" kern="1200" dirty="0" smtClean="0">
                <a:solidFill>
                  <a:schemeClr val="tx1"/>
                </a:solidFill>
                <a:latin typeface="+mn-lt"/>
                <a:ea typeface="+mn-ea"/>
                <a:cs typeface="+mn-cs"/>
              </a:rPr>
              <a:t> по определению прочностных характеристик материала на растяжение. Данный тест представляет собой сжатие цилиндрического образца вдоль диаметра с последующим измерением нагрузки, при которой наступает разрушение образца </a:t>
            </a:r>
            <a:endParaRPr lang="ru-RU" dirty="0"/>
          </a:p>
        </p:txBody>
      </p:sp>
      <p:sp>
        <p:nvSpPr>
          <p:cNvPr id="4" name="Номер слайда 3"/>
          <p:cNvSpPr>
            <a:spLocks noGrp="1"/>
          </p:cNvSpPr>
          <p:nvPr>
            <p:ph type="sldNum" sz="quarter" idx="10"/>
          </p:nvPr>
        </p:nvSpPr>
        <p:spPr/>
        <p:txBody>
          <a:bodyPr/>
          <a:lstStyle/>
          <a:p>
            <a:fld id="{C7DC33DD-9698-4B53-A7F5-510DF038EE60}" type="slidenum">
              <a:rPr lang="ru-RU" smtClean="0"/>
              <a:pPr/>
              <a:t>17</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i="1" kern="1200" dirty="0" smtClean="0">
                <a:solidFill>
                  <a:schemeClr val="tx1"/>
                </a:solidFill>
                <a:latin typeface="+mn-lt"/>
                <a:ea typeface="+mn-ea"/>
                <a:cs typeface="+mn-cs"/>
              </a:rPr>
              <a:t>Бразильский тест</a:t>
            </a:r>
            <a:r>
              <a:rPr lang="ru-RU" sz="1200" kern="1200" dirty="0" smtClean="0">
                <a:solidFill>
                  <a:schemeClr val="tx1"/>
                </a:solidFill>
                <a:latin typeface="+mn-lt"/>
                <a:ea typeface="+mn-ea"/>
                <a:cs typeface="+mn-cs"/>
              </a:rPr>
              <a:t> – </a:t>
            </a:r>
            <a:r>
              <a:rPr lang="ru-RU" sz="1200" kern="1200" dirty="0" err="1" smtClean="0">
                <a:solidFill>
                  <a:schemeClr val="tx1"/>
                </a:solidFill>
                <a:latin typeface="+mn-lt"/>
                <a:ea typeface="+mn-ea"/>
                <a:cs typeface="+mn-cs"/>
              </a:rPr>
              <a:t>тест</a:t>
            </a:r>
            <a:r>
              <a:rPr lang="ru-RU" sz="1200" kern="1200" dirty="0" smtClean="0">
                <a:solidFill>
                  <a:schemeClr val="tx1"/>
                </a:solidFill>
                <a:latin typeface="+mn-lt"/>
                <a:ea typeface="+mn-ea"/>
                <a:cs typeface="+mn-cs"/>
              </a:rPr>
              <a:t> по определению прочностных характеристик материала на растяжение. Данный тест представляет собой сжатие цилиндрического образца вдоль диаметра с последующим измерением нагрузки, при которой наступает разрушение образца </a:t>
            </a:r>
            <a:endParaRPr lang="ru-RU" dirty="0"/>
          </a:p>
        </p:txBody>
      </p:sp>
      <p:sp>
        <p:nvSpPr>
          <p:cNvPr id="4" name="Номер слайда 3"/>
          <p:cNvSpPr>
            <a:spLocks noGrp="1"/>
          </p:cNvSpPr>
          <p:nvPr>
            <p:ph type="sldNum" sz="quarter" idx="10"/>
          </p:nvPr>
        </p:nvSpPr>
        <p:spPr/>
        <p:txBody>
          <a:bodyPr/>
          <a:lstStyle/>
          <a:p>
            <a:fld id="{C7DC33DD-9698-4B53-A7F5-510DF038EE60}" type="slidenum">
              <a:rPr lang="ru-RU" smtClean="0"/>
              <a:pPr/>
              <a:t>18</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i="1" kern="1200" dirty="0" smtClean="0">
                <a:solidFill>
                  <a:schemeClr val="tx1"/>
                </a:solidFill>
                <a:latin typeface="+mn-lt"/>
                <a:ea typeface="+mn-ea"/>
                <a:cs typeface="+mn-cs"/>
              </a:rPr>
              <a:t>Бразильский тест</a:t>
            </a:r>
            <a:r>
              <a:rPr lang="ru-RU" sz="1200" kern="1200" dirty="0" smtClean="0">
                <a:solidFill>
                  <a:schemeClr val="tx1"/>
                </a:solidFill>
                <a:latin typeface="+mn-lt"/>
                <a:ea typeface="+mn-ea"/>
                <a:cs typeface="+mn-cs"/>
              </a:rPr>
              <a:t> – </a:t>
            </a:r>
            <a:r>
              <a:rPr lang="ru-RU" sz="1200" kern="1200" dirty="0" err="1" smtClean="0">
                <a:solidFill>
                  <a:schemeClr val="tx1"/>
                </a:solidFill>
                <a:latin typeface="+mn-lt"/>
                <a:ea typeface="+mn-ea"/>
                <a:cs typeface="+mn-cs"/>
              </a:rPr>
              <a:t>тест</a:t>
            </a:r>
            <a:r>
              <a:rPr lang="ru-RU" sz="1200" kern="1200" dirty="0" smtClean="0">
                <a:solidFill>
                  <a:schemeClr val="tx1"/>
                </a:solidFill>
                <a:latin typeface="+mn-lt"/>
                <a:ea typeface="+mn-ea"/>
                <a:cs typeface="+mn-cs"/>
              </a:rPr>
              <a:t> по определению прочностных характеристик материала на растяжение. Данный тест представляет собой сжатие цилиндрического образца вдоль диаметра с последующим измерением нагрузки, при которой наступает разрушение образца </a:t>
            </a:r>
            <a:endParaRPr lang="ru-RU" dirty="0"/>
          </a:p>
        </p:txBody>
      </p:sp>
      <p:sp>
        <p:nvSpPr>
          <p:cNvPr id="4" name="Номер слайда 3"/>
          <p:cNvSpPr>
            <a:spLocks noGrp="1"/>
          </p:cNvSpPr>
          <p:nvPr>
            <p:ph type="sldNum" sz="quarter" idx="10"/>
          </p:nvPr>
        </p:nvSpPr>
        <p:spPr/>
        <p:txBody>
          <a:bodyPr/>
          <a:lstStyle/>
          <a:p>
            <a:fld id="{C7DC33DD-9698-4B53-A7F5-510DF038EE60}" type="slidenum">
              <a:rPr lang="ru-RU" smtClean="0"/>
              <a:pPr/>
              <a:t>20</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Из соображений симметрии понятно, что значение угла </a:t>
            </a:r>
            <a:r>
              <a:rPr lang="en-US" sz="1200" i="1" kern="1200" dirty="0" smtClean="0">
                <a:solidFill>
                  <a:schemeClr val="tx1"/>
                </a:solidFill>
                <a:latin typeface="+mn-lt"/>
                <a:ea typeface="+mn-ea"/>
                <a:cs typeface="+mn-cs"/>
              </a:rPr>
              <a:t>φ </a:t>
            </a:r>
            <a:r>
              <a:rPr lang="ru-RU" sz="1200" kern="1200" dirty="0" smtClean="0">
                <a:solidFill>
                  <a:schemeClr val="tx1"/>
                </a:solidFill>
                <a:latin typeface="+mn-lt"/>
                <a:ea typeface="+mn-ea"/>
                <a:cs typeface="+mn-cs"/>
              </a:rPr>
              <a:t>от 0° до 60° задают все возможные ориентации решеток 2</a:t>
            </a:r>
            <a:r>
              <a:rPr lang="en-US" sz="1200" kern="1200" dirty="0" smtClean="0">
                <a:solidFill>
                  <a:schemeClr val="tx1"/>
                </a:solidFill>
                <a:latin typeface="+mn-lt"/>
                <a:ea typeface="+mn-ea"/>
                <a:cs typeface="+mn-cs"/>
              </a:rPr>
              <a:t>D</a:t>
            </a:r>
            <a:r>
              <a:rPr lang="ru-RU" sz="1200" kern="1200" dirty="0" smtClean="0">
                <a:solidFill>
                  <a:schemeClr val="tx1"/>
                </a:solidFill>
                <a:latin typeface="+mn-lt"/>
                <a:ea typeface="+mn-ea"/>
                <a:cs typeface="+mn-cs"/>
              </a:rPr>
              <a:t>-ГПУ и 2</a:t>
            </a:r>
            <a:r>
              <a:rPr lang="en-US" sz="1200" kern="1200" dirty="0" smtClean="0">
                <a:solidFill>
                  <a:schemeClr val="tx1"/>
                </a:solidFill>
                <a:latin typeface="+mn-lt"/>
                <a:ea typeface="+mn-ea"/>
                <a:cs typeface="+mn-cs"/>
              </a:rPr>
              <a:t>D</a:t>
            </a:r>
            <a:r>
              <a:rPr lang="ru-RU" sz="1200" kern="1200" dirty="0" smtClean="0">
                <a:solidFill>
                  <a:schemeClr val="tx1"/>
                </a:solidFill>
                <a:latin typeface="+mn-lt"/>
                <a:ea typeface="+mn-ea"/>
                <a:cs typeface="+mn-cs"/>
              </a:rPr>
              <a:t>-</a:t>
            </a:r>
            <a:r>
              <a:rPr lang="ru-RU" sz="1200" kern="1200" dirty="0" err="1" smtClean="0">
                <a:solidFill>
                  <a:schemeClr val="tx1"/>
                </a:solidFill>
                <a:latin typeface="+mn-lt"/>
                <a:ea typeface="+mn-ea"/>
                <a:cs typeface="+mn-cs"/>
              </a:rPr>
              <a:t>ГПУ-р</a:t>
            </a:r>
            <a:endParaRPr lang="ru-RU" dirty="0"/>
          </a:p>
        </p:txBody>
      </p:sp>
      <p:sp>
        <p:nvSpPr>
          <p:cNvPr id="4" name="Номер слайда 3"/>
          <p:cNvSpPr>
            <a:spLocks noGrp="1"/>
          </p:cNvSpPr>
          <p:nvPr>
            <p:ph type="sldNum" sz="quarter" idx="10"/>
          </p:nvPr>
        </p:nvSpPr>
        <p:spPr/>
        <p:txBody>
          <a:bodyPr/>
          <a:lstStyle/>
          <a:p>
            <a:fld id="{C7DC33DD-9698-4B53-A7F5-510DF038EE60}" type="slidenum">
              <a:rPr lang="ru-RU" smtClean="0"/>
              <a:pPr/>
              <a:t>21</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Большое время расчета необходимо, чтобы минимизировать влияние на процесс разрушения волн деформаций, распространяющихся в образце</a:t>
            </a:r>
            <a:endParaRPr lang="ru-RU" dirty="0"/>
          </a:p>
        </p:txBody>
      </p:sp>
      <p:sp>
        <p:nvSpPr>
          <p:cNvPr id="4" name="Номер слайда 3"/>
          <p:cNvSpPr>
            <a:spLocks noGrp="1"/>
          </p:cNvSpPr>
          <p:nvPr>
            <p:ph type="sldNum" sz="quarter" idx="10"/>
          </p:nvPr>
        </p:nvSpPr>
        <p:spPr/>
        <p:txBody>
          <a:bodyPr/>
          <a:lstStyle/>
          <a:p>
            <a:fld id="{C7DC33DD-9698-4B53-A7F5-510DF038EE60}" type="slidenum">
              <a:rPr lang="ru-RU" smtClean="0"/>
              <a:pPr/>
              <a:t>22</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hangingPunct="0"/>
            <a:r>
              <a:rPr lang="ru-RU" sz="1200" kern="1200" dirty="0" smtClean="0">
                <a:solidFill>
                  <a:schemeClr val="tx1"/>
                </a:solidFill>
                <a:latin typeface="+mn-lt"/>
                <a:ea typeface="+mn-ea"/>
                <a:cs typeface="+mn-cs"/>
              </a:rPr>
              <a:t>Измерение длительности расчетов показало, что использование силы ЛД примерно в 1.5-2 раза замедляет вычисления по сравнению с использованием в расчетах сил ЛД-сплайн и </a:t>
            </a:r>
            <a:r>
              <a:rPr lang="ru-RU" sz="1200" kern="1200" dirty="0" err="1" smtClean="0">
                <a:solidFill>
                  <a:schemeClr val="tx1"/>
                </a:solidFill>
                <a:latin typeface="+mn-lt"/>
                <a:ea typeface="+mn-ea"/>
                <a:cs typeface="+mn-cs"/>
              </a:rPr>
              <a:t>ЛД-</a:t>
            </a:r>
            <a:r>
              <a:rPr lang="ru-RU" sz="1200" i="1" kern="1200" dirty="0" err="1" smtClean="0">
                <a:solidFill>
                  <a:schemeClr val="tx1"/>
                </a:solidFill>
                <a:latin typeface="+mn-lt"/>
                <a:ea typeface="+mn-ea"/>
                <a:cs typeface="+mn-cs"/>
              </a:rPr>
              <a:t>α</a:t>
            </a:r>
            <a:r>
              <a:rPr lang="ru-RU" sz="1200" kern="1200" dirty="0" smtClean="0">
                <a:solidFill>
                  <a:schemeClr val="tx1"/>
                </a:solidFill>
                <a:latin typeface="+mn-lt"/>
                <a:ea typeface="+mn-ea"/>
                <a:cs typeface="+mn-cs"/>
              </a:rPr>
              <a:t>. При этом с использованием силы ЛД критическое смещение обкладок составило более 10% от радиуса образца, что сильно расходится с экспериментальными данными. Результаты численных экспериментов с использованием силы ЛД-сплайн также дают критическое смещение обкладок более 10% от </a:t>
            </a:r>
            <a:r>
              <a:rPr lang="en-US" sz="1200" i="1" kern="1200" dirty="0" smtClean="0">
                <a:solidFill>
                  <a:schemeClr val="tx1"/>
                </a:solidFill>
                <a:latin typeface="+mn-lt"/>
                <a:ea typeface="+mn-ea"/>
                <a:cs typeface="+mn-cs"/>
              </a:rPr>
              <a:t>R</a:t>
            </a:r>
            <a:r>
              <a:rPr lang="ru-RU" sz="1200" kern="1200" dirty="0" smtClean="0">
                <a:solidFill>
                  <a:schemeClr val="tx1"/>
                </a:solidFill>
                <a:latin typeface="+mn-lt"/>
                <a:ea typeface="+mn-ea"/>
                <a:cs typeface="+mn-cs"/>
              </a:rPr>
              <a:t> (рис. 2.2.1). Таким образом, получаем, что модельный материал в котором частицы взаимодействуют посредством силы ЛД или ЛД-сплайн, проявляет свойства пластичности. В дальнейшем моделирование бразильского теста с использованием сил ЛД и ЛД-сплайн производиться не будет.</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C7DC33DD-9698-4B53-A7F5-510DF038EE60}" type="slidenum">
              <a:rPr lang="ru-RU" smtClean="0"/>
              <a:pPr/>
              <a:t>23</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hangingPunct="0"/>
            <a:r>
              <a:rPr lang="ru-RU" sz="1200" kern="1200" dirty="0" smtClean="0">
                <a:solidFill>
                  <a:schemeClr val="tx1"/>
                </a:solidFill>
                <a:latin typeface="+mn-lt"/>
                <a:ea typeface="+mn-ea"/>
                <a:cs typeface="+mn-cs"/>
              </a:rPr>
              <a:t>Расчеты с использованием силы </a:t>
            </a:r>
            <a:r>
              <a:rPr lang="ru-RU" sz="1200" kern="1200" dirty="0" err="1" smtClean="0">
                <a:solidFill>
                  <a:schemeClr val="tx1"/>
                </a:solidFill>
                <a:latin typeface="+mn-lt"/>
                <a:ea typeface="+mn-ea"/>
                <a:cs typeface="+mn-cs"/>
              </a:rPr>
              <a:t>ЛД-</a:t>
            </a:r>
            <a:r>
              <a:rPr lang="ru-RU" sz="1200" i="1" kern="1200" dirty="0" err="1" smtClean="0">
                <a:solidFill>
                  <a:schemeClr val="tx1"/>
                </a:solidFill>
                <a:latin typeface="+mn-lt"/>
                <a:ea typeface="+mn-ea"/>
                <a:cs typeface="+mn-cs"/>
              </a:rPr>
              <a:t>α</a:t>
            </a:r>
            <a:r>
              <a:rPr lang="ru-RU" sz="1200" kern="1200" dirty="0" err="1" smtClean="0">
                <a:solidFill>
                  <a:schemeClr val="tx1"/>
                </a:solidFill>
                <a:latin typeface="+mn-lt"/>
                <a:ea typeface="+mn-ea"/>
                <a:cs typeface="+mn-cs"/>
              </a:rPr>
              <a:t> </a:t>
            </a:r>
            <a:r>
              <a:rPr lang="ru-RU" sz="1200" kern="1200" dirty="0" smtClean="0">
                <a:solidFill>
                  <a:schemeClr val="tx1"/>
                </a:solidFill>
                <a:latin typeface="+mn-lt"/>
                <a:ea typeface="+mn-ea"/>
                <a:cs typeface="+mn-cs"/>
              </a:rPr>
              <a:t>для решетки 2</a:t>
            </a:r>
            <a:r>
              <a:rPr lang="en-US" sz="1200" kern="1200" dirty="0" smtClean="0">
                <a:solidFill>
                  <a:schemeClr val="tx1"/>
                </a:solidFill>
                <a:latin typeface="+mn-lt"/>
                <a:ea typeface="+mn-ea"/>
                <a:cs typeface="+mn-cs"/>
              </a:rPr>
              <a:t>D</a:t>
            </a:r>
            <a:r>
              <a:rPr lang="ru-RU" sz="1200" kern="1200" dirty="0" smtClean="0">
                <a:solidFill>
                  <a:schemeClr val="tx1"/>
                </a:solidFill>
                <a:latin typeface="+mn-lt"/>
                <a:ea typeface="+mn-ea"/>
                <a:cs typeface="+mn-cs"/>
              </a:rPr>
              <a:t>-ГЦК позволили получить более реалистичные результаты: в таблице приведены критические смещения обкладок в процентах от радиуса образца при различных коэффициентах </a:t>
            </a:r>
            <a:r>
              <a:rPr lang="ru-RU" sz="1200" i="1" kern="1200" dirty="0" err="1" smtClean="0">
                <a:solidFill>
                  <a:schemeClr val="tx1"/>
                </a:solidFill>
                <a:latin typeface="+mn-lt"/>
                <a:ea typeface="+mn-ea"/>
                <a:cs typeface="+mn-cs"/>
              </a:rPr>
              <a:t>α</a:t>
            </a:r>
            <a:r>
              <a:rPr lang="ru-RU" sz="1200" kern="1200" dirty="0" smtClean="0">
                <a:solidFill>
                  <a:schemeClr val="tx1"/>
                </a:solidFill>
                <a:latin typeface="+mn-lt"/>
                <a:ea typeface="+mn-ea"/>
                <a:cs typeface="+mn-cs"/>
              </a:rPr>
              <a:t>. В дальнейшем расчеты будут проводиться только с использованием силы </a:t>
            </a:r>
            <a:r>
              <a:rPr lang="ru-RU" sz="1200" kern="1200" dirty="0" err="1" smtClean="0">
                <a:solidFill>
                  <a:schemeClr val="tx1"/>
                </a:solidFill>
                <a:latin typeface="+mn-lt"/>
                <a:ea typeface="+mn-ea"/>
                <a:cs typeface="+mn-cs"/>
              </a:rPr>
              <a:t>ЛД-</a:t>
            </a:r>
            <a:r>
              <a:rPr lang="ru-RU" sz="1200" i="1" kern="1200" dirty="0" err="1" smtClean="0">
                <a:solidFill>
                  <a:schemeClr val="tx1"/>
                </a:solidFill>
                <a:latin typeface="+mn-lt"/>
                <a:ea typeface="+mn-ea"/>
                <a:cs typeface="+mn-cs"/>
              </a:rPr>
              <a:t>α</a:t>
            </a:r>
            <a:r>
              <a:rPr lang="ru-RU" sz="1200" i="1" kern="1200" dirty="0" smtClean="0">
                <a:solidFill>
                  <a:schemeClr val="tx1"/>
                </a:solidFill>
                <a:latin typeface="+mn-lt"/>
                <a:ea typeface="+mn-ea"/>
                <a:cs typeface="+mn-cs"/>
              </a:rPr>
              <a:t>.</a:t>
            </a:r>
            <a:r>
              <a:rPr lang="ru-RU" sz="1200" kern="1200" dirty="0" smtClean="0">
                <a:solidFill>
                  <a:schemeClr val="tx1"/>
                </a:solidFill>
                <a:latin typeface="+mn-lt"/>
                <a:ea typeface="+mn-ea"/>
                <a:cs typeface="+mn-cs"/>
              </a:rPr>
              <a:t> Из таблицы видно, что чем больше коэффициент </a:t>
            </a:r>
            <a:r>
              <a:rPr lang="ru-RU" sz="1200" i="1" kern="1200" dirty="0" err="1" smtClean="0">
                <a:solidFill>
                  <a:schemeClr val="tx1"/>
                </a:solidFill>
                <a:latin typeface="+mn-lt"/>
                <a:ea typeface="+mn-ea"/>
                <a:cs typeface="+mn-cs"/>
              </a:rPr>
              <a:t>α</a:t>
            </a:r>
            <a:r>
              <a:rPr lang="ru-RU" sz="1200" i="1" kern="1200" dirty="0" smtClean="0">
                <a:solidFill>
                  <a:schemeClr val="tx1"/>
                </a:solidFill>
                <a:latin typeface="+mn-lt"/>
                <a:ea typeface="+mn-ea"/>
                <a:cs typeface="+mn-cs"/>
              </a:rPr>
              <a:t>, </a:t>
            </a:r>
            <a:r>
              <a:rPr lang="ru-RU" sz="1200" kern="1200" dirty="0" smtClean="0">
                <a:solidFill>
                  <a:schemeClr val="tx1"/>
                </a:solidFill>
                <a:latin typeface="+mn-lt"/>
                <a:ea typeface="+mn-ea"/>
                <a:cs typeface="+mn-cs"/>
              </a:rPr>
              <a:t>тем меньше надо сжать образец, дабы он треснул.	</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C7DC33DD-9698-4B53-A7F5-510DF038EE60}" type="slidenum">
              <a:rPr lang="ru-RU" smtClean="0"/>
              <a:pPr/>
              <a:t>24</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hangingPunct="0"/>
            <a:r>
              <a:rPr lang="ru-RU" sz="1200" kern="1200" dirty="0" smtClean="0">
                <a:solidFill>
                  <a:schemeClr val="tx1"/>
                </a:solidFill>
                <a:latin typeface="+mn-lt"/>
                <a:ea typeface="+mn-ea"/>
                <a:cs typeface="+mn-cs"/>
              </a:rPr>
              <a:t>Расчеты с использованием силы </a:t>
            </a:r>
            <a:r>
              <a:rPr lang="ru-RU" sz="1200" kern="1200" dirty="0" err="1" smtClean="0">
                <a:solidFill>
                  <a:schemeClr val="tx1"/>
                </a:solidFill>
                <a:latin typeface="+mn-lt"/>
                <a:ea typeface="+mn-ea"/>
                <a:cs typeface="+mn-cs"/>
              </a:rPr>
              <a:t>ЛД-</a:t>
            </a:r>
            <a:r>
              <a:rPr lang="ru-RU" sz="1200" i="1" kern="1200" dirty="0" err="1" smtClean="0">
                <a:solidFill>
                  <a:schemeClr val="tx1"/>
                </a:solidFill>
                <a:latin typeface="+mn-lt"/>
                <a:ea typeface="+mn-ea"/>
                <a:cs typeface="+mn-cs"/>
              </a:rPr>
              <a:t>α</a:t>
            </a:r>
            <a:r>
              <a:rPr lang="ru-RU" sz="1200" kern="1200" dirty="0" err="1" smtClean="0">
                <a:solidFill>
                  <a:schemeClr val="tx1"/>
                </a:solidFill>
                <a:latin typeface="+mn-lt"/>
                <a:ea typeface="+mn-ea"/>
                <a:cs typeface="+mn-cs"/>
              </a:rPr>
              <a:t> </a:t>
            </a:r>
            <a:r>
              <a:rPr lang="ru-RU" sz="1200" kern="1200" dirty="0" smtClean="0">
                <a:solidFill>
                  <a:schemeClr val="tx1"/>
                </a:solidFill>
                <a:latin typeface="+mn-lt"/>
                <a:ea typeface="+mn-ea"/>
                <a:cs typeface="+mn-cs"/>
              </a:rPr>
              <a:t>для решетки 2</a:t>
            </a:r>
            <a:r>
              <a:rPr lang="en-US" sz="1200" kern="1200" dirty="0" smtClean="0">
                <a:solidFill>
                  <a:schemeClr val="tx1"/>
                </a:solidFill>
                <a:latin typeface="+mn-lt"/>
                <a:ea typeface="+mn-ea"/>
                <a:cs typeface="+mn-cs"/>
              </a:rPr>
              <a:t>D</a:t>
            </a:r>
            <a:r>
              <a:rPr lang="ru-RU" sz="1200" kern="1200" dirty="0" smtClean="0">
                <a:solidFill>
                  <a:schemeClr val="tx1"/>
                </a:solidFill>
                <a:latin typeface="+mn-lt"/>
                <a:ea typeface="+mn-ea"/>
                <a:cs typeface="+mn-cs"/>
              </a:rPr>
              <a:t>-ГЦК позволили получить более реалистичные результаты: в таблице приведены критические смещения обкладок в процентах от радиуса образца при различных коэффициентах </a:t>
            </a:r>
            <a:r>
              <a:rPr lang="ru-RU" sz="1200" i="1" kern="1200" dirty="0" err="1" smtClean="0">
                <a:solidFill>
                  <a:schemeClr val="tx1"/>
                </a:solidFill>
                <a:latin typeface="+mn-lt"/>
                <a:ea typeface="+mn-ea"/>
                <a:cs typeface="+mn-cs"/>
              </a:rPr>
              <a:t>α</a:t>
            </a:r>
            <a:r>
              <a:rPr lang="ru-RU" sz="1200" kern="1200" dirty="0" smtClean="0">
                <a:solidFill>
                  <a:schemeClr val="tx1"/>
                </a:solidFill>
                <a:latin typeface="+mn-lt"/>
                <a:ea typeface="+mn-ea"/>
                <a:cs typeface="+mn-cs"/>
              </a:rPr>
              <a:t>. В дальнейшем расчеты будут проводиться только с использованием силы </a:t>
            </a:r>
            <a:r>
              <a:rPr lang="ru-RU" sz="1200" kern="1200" dirty="0" err="1" smtClean="0">
                <a:solidFill>
                  <a:schemeClr val="tx1"/>
                </a:solidFill>
                <a:latin typeface="+mn-lt"/>
                <a:ea typeface="+mn-ea"/>
                <a:cs typeface="+mn-cs"/>
              </a:rPr>
              <a:t>ЛД-</a:t>
            </a:r>
            <a:r>
              <a:rPr lang="ru-RU" sz="1200" i="1" kern="1200" dirty="0" err="1" smtClean="0">
                <a:solidFill>
                  <a:schemeClr val="tx1"/>
                </a:solidFill>
                <a:latin typeface="+mn-lt"/>
                <a:ea typeface="+mn-ea"/>
                <a:cs typeface="+mn-cs"/>
              </a:rPr>
              <a:t>α</a:t>
            </a:r>
            <a:r>
              <a:rPr lang="ru-RU" sz="1200" i="1" kern="1200" dirty="0" smtClean="0">
                <a:solidFill>
                  <a:schemeClr val="tx1"/>
                </a:solidFill>
                <a:latin typeface="+mn-lt"/>
                <a:ea typeface="+mn-ea"/>
                <a:cs typeface="+mn-cs"/>
              </a:rPr>
              <a:t>.</a:t>
            </a:r>
            <a:r>
              <a:rPr lang="ru-RU" sz="1200" kern="1200" dirty="0" smtClean="0">
                <a:solidFill>
                  <a:schemeClr val="tx1"/>
                </a:solidFill>
                <a:latin typeface="+mn-lt"/>
                <a:ea typeface="+mn-ea"/>
                <a:cs typeface="+mn-cs"/>
              </a:rPr>
              <a:t> Из таблицы видно, что чем больше коэффициент </a:t>
            </a:r>
            <a:r>
              <a:rPr lang="ru-RU" sz="1200" i="1" kern="1200" dirty="0" err="1" smtClean="0">
                <a:solidFill>
                  <a:schemeClr val="tx1"/>
                </a:solidFill>
                <a:latin typeface="+mn-lt"/>
                <a:ea typeface="+mn-ea"/>
                <a:cs typeface="+mn-cs"/>
              </a:rPr>
              <a:t>α</a:t>
            </a:r>
            <a:r>
              <a:rPr lang="ru-RU" sz="1200" i="1" kern="1200" dirty="0" smtClean="0">
                <a:solidFill>
                  <a:schemeClr val="tx1"/>
                </a:solidFill>
                <a:latin typeface="+mn-lt"/>
                <a:ea typeface="+mn-ea"/>
                <a:cs typeface="+mn-cs"/>
              </a:rPr>
              <a:t>, </a:t>
            </a:r>
            <a:r>
              <a:rPr lang="ru-RU" sz="1200" kern="1200" dirty="0" smtClean="0">
                <a:solidFill>
                  <a:schemeClr val="tx1"/>
                </a:solidFill>
                <a:latin typeface="+mn-lt"/>
                <a:ea typeface="+mn-ea"/>
                <a:cs typeface="+mn-cs"/>
              </a:rPr>
              <a:t>тем меньше надо сжать образец, дабы он треснул.	</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C7DC33DD-9698-4B53-A7F5-510DF038EE60}" type="slidenum">
              <a:rPr lang="ru-RU" smtClean="0"/>
              <a:pPr/>
              <a:t>25</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hangingPunct="0"/>
            <a:r>
              <a:rPr lang="ru-RU" sz="1200" kern="1200" dirty="0" smtClean="0">
                <a:solidFill>
                  <a:schemeClr val="tx1"/>
                </a:solidFill>
                <a:latin typeface="+mn-lt"/>
                <a:ea typeface="+mn-ea"/>
                <a:cs typeface="+mn-cs"/>
              </a:rPr>
              <a:t>Расчеты с использованием силы </a:t>
            </a:r>
            <a:r>
              <a:rPr lang="ru-RU" sz="1200" kern="1200" dirty="0" err="1" smtClean="0">
                <a:solidFill>
                  <a:schemeClr val="tx1"/>
                </a:solidFill>
                <a:latin typeface="+mn-lt"/>
                <a:ea typeface="+mn-ea"/>
                <a:cs typeface="+mn-cs"/>
              </a:rPr>
              <a:t>ЛД-</a:t>
            </a:r>
            <a:r>
              <a:rPr lang="ru-RU" sz="1200" i="1" kern="1200" dirty="0" err="1" smtClean="0">
                <a:solidFill>
                  <a:schemeClr val="tx1"/>
                </a:solidFill>
                <a:latin typeface="+mn-lt"/>
                <a:ea typeface="+mn-ea"/>
                <a:cs typeface="+mn-cs"/>
              </a:rPr>
              <a:t>α</a:t>
            </a:r>
            <a:r>
              <a:rPr lang="ru-RU" sz="1200" kern="1200" dirty="0" err="1" smtClean="0">
                <a:solidFill>
                  <a:schemeClr val="tx1"/>
                </a:solidFill>
                <a:latin typeface="+mn-lt"/>
                <a:ea typeface="+mn-ea"/>
                <a:cs typeface="+mn-cs"/>
              </a:rPr>
              <a:t> </a:t>
            </a:r>
            <a:r>
              <a:rPr lang="ru-RU" sz="1200" kern="1200" dirty="0" smtClean="0">
                <a:solidFill>
                  <a:schemeClr val="tx1"/>
                </a:solidFill>
                <a:latin typeface="+mn-lt"/>
                <a:ea typeface="+mn-ea"/>
                <a:cs typeface="+mn-cs"/>
              </a:rPr>
              <a:t>для решетки 2</a:t>
            </a:r>
            <a:r>
              <a:rPr lang="en-US" sz="1200" kern="1200" dirty="0" smtClean="0">
                <a:solidFill>
                  <a:schemeClr val="tx1"/>
                </a:solidFill>
                <a:latin typeface="+mn-lt"/>
                <a:ea typeface="+mn-ea"/>
                <a:cs typeface="+mn-cs"/>
              </a:rPr>
              <a:t>D</a:t>
            </a:r>
            <a:r>
              <a:rPr lang="ru-RU" sz="1200" kern="1200" dirty="0" smtClean="0">
                <a:solidFill>
                  <a:schemeClr val="tx1"/>
                </a:solidFill>
                <a:latin typeface="+mn-lt"/>
                <a:ea typeface="+mn-ea"/>
                <a:cs typeface="+mn-cs"/>
              </a:rPr>
              <a:t>-ГЦК позволили получить более реалистичные результаты: в таблице приведены критические смещения обкладок в процентах от радиуса образца при различных коэффициентах </a:t>
            </a:r>
            <a:r>
              <a:rPr lang="ru-RU" sz="1200" i="1" kern="1200" dirty="0" err="1" smtClean="0">
                <a:solidFill>
                  <a:schemeClr val="tx1"/>
                </a:solidFill>
                <a:latin typeface="+mn-lt"/>
                <a:ea typeface="+mn-ea"/>
                <a:cs typeface="+mn-cs"/>
              </a:rPr>
              <a:t>α</a:t>
            </a:r>
            <a:r>
              <a:rPr lang="ru-RU" sz="1200" kern="1200" dirty="0" smtClean="0">
                <a:solidFill>
                  <a:schemeClr val="tx1"/>
                </a:solidFill>
                <a:latin typeface="+mn-lt"/>
                <a:ea typeface="+mn-ea"/>
                <a:cs typeface="+mn-cs"/>
              </a:rPr>
              <a:t>. В дальнейшем расчеты будут проводиться только с использованием силы </a:t>
            </a:r>
            <a:r>
              <a:rPr lang="ru-RU" sz="1200" kern="1200" dirty="0" err="1" smtClean="0">
                <a:solidFill>
                  <a:schemeClr val="tx1"/>
                </a:solidFill>
                <a:latin typeface="+mn-lt"/>
                <a:ea typeface="+mn-ea"/>
                <a:cs typeface="+mn-cs"/>
              </a:rPr>
              <a:t>ЛД-</a:t>
            </a:r>
            <a:r>
              <a:rPr lang="ru-RU" sz="1200" i="1" kern="1200" dirty="0" err="1" smtClean="0">
                <a:solidFill>
                  <a:schemeClr val="tx1"/>
                </a:solidFill>
                <a:latin typeface="+mn-lt"/>
                <a:ea typeface="+mn-ea"/>
                <a:cs typeface="+mn-cs"/>
              </a:rPr>
              <a:t>α</a:t>
            </a:r>
            <a:r>
              <a:rPr lang="ru-RU" sz="1200" i="1" kern="1200" dirty="0" smtClean="0">
                <a:solidFill>
                  <a:schemeClr val="tx1"/>
                </a:solidFill>
                <a:latin typeface="+mn-lt"/>
                <a:ea typeface="+mn-ea"/>
                <a:cs typeface="+mn-cs"/>
              </a:rPr>
              <a:t>.</a:t>
            </a:r>
            <a:r>
              <a:rPr lang="ru-RU" sz="1200" kern="1200" dirty="0" smtClean="0">
                <a:solidFill>
                  <a:schemeClr val="tx1"/>
                </a:solidFill>
                <a:latin typeface="+mn-lt"/>
                <a:ea typeface="+mn-ea"/>
                <a:cs typeface="+mn-cs"/>
              </a:rPr>
              <a:t> Из таблицы видно, что чем больше коэффициент </a:t>
            </a:r>
            <a:r>
              <a:rPr lang="ru-RU" sz="1200" i="1" kern="1200" dirty="0" err="1" smtClean="0">
                <a:solidFill>
                  <a:schemeClr val="tx1"/>
                </a:solidFill>
                <a:latin typeface="+mn-lt"/>
                <a:ea typeface="+mn-ea"/>
                <a:cs typeface="+mn-cs"/>
              </a:rPr>
              <a:t>α</a:t>
            </a:r>
            <a:r>
              <a:rPr lang="ru-RU" sz="1200" i="1" kern="1200" dirty="0" smtClean="0">
                <a:solidFill>
                  <a:schemeClr val="tx1"/>
                </a:solidFill>
                <a:latin typeface="+mn-lt"/>
                <a:ea typeface="+mn-ea"/>
                <a:cs typeface="+mn-cs"/>
              </a:rPr>
              <a:t>, </a:t>
            </a:r>
            <a:r>
              <a:rPr lang="ru-RU" sz="1200" kern="1200" dirty="0" smtClean="0">
                <a:solidFill>
                  <a:schemeClr val="tx1"/>
                </a:solidFill>
                <a:latin typeface="+mn-lt"/>
                <a:ea typeface="+mn-ea"/>
                <a:cs typeface="+mn-cs"/>
              </a:rPr>
              <a:t>тем меньше надо сжать образец, дабы он треснул.	</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C7DC33DD-9698-4B53-A7F5-510DF038EE60}" type="slidenum">
              <a:rPr lang="ru-RU" smtClean="0"/>
              <a:pPr/>
              <a:t>26</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Целью данной работы является использование МДЧ применительно к компьютерному моделированию двух опытов по разрушению хрупких материалов (бразильский тест и вибрационное сверление). Как правило, данные опыты рассматриваются применительно к горным породам. Подробнее об этих опытах будет сказано в соответствующих разделах</a:t>
            </a:r>
            <a:r>
              <a:rPr lang="ru-RU" sz="1200" strike="sngStrike" kern="1200" dirty="0" smtClean="0">
                <a:solidFill>
                  <a:schemeClr val="tx1"/>
                </a:solidFill>
                <a:latin typeface="+mn-lt"/>
                <a:ea typeface="+mn-ea"/>
                <a:cs typeface="+mn-cs"/>
              </a:rPr>
              <a:t> </a:t>
            </a:r>
            <a:endParaRPr lang="ru-RU" sz="1200" kern="1200" dirty="0" smtClean="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C7DC33DD-9698-4B53-A7F5-510DF038EE60}" type="slidenum">
              <a:rPr lang="ru-RU" smtClean="0"/>
              <a:pPr/>
              <a:t>2</a:t>
            </a:fld>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hangingPunct="0"/>
            <a:r>
              <a:rPr lang="ru-RU" sz="1200" kern="1200" dirty="0" smtClean="0">
                <a:solidFill>
                  <a:schemeClr val="tx1"/>
                </a:solidFill>
                <a:latin typeface="+mn-lt"/>
                <a:ea typeface="+mn-ea"/>
                <a:cs typeface="+mn-cs"/>
              </a:rPr>
              <a:t>что сначала увеличение пористости приводит к быстрому уменьшению критического смещения обкладок, а затем практически перестает влиять на исследуемую величину</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C7DC33DD-9698-4B53-A7F5-510DF038EE60}" type="slidenum">
              <a:rPr lang="ru-RU" smtClean="0"/>
              <a:pPr/>
              <a:t>27</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hangingPunct="0"/>
            <a:r>
              <a:rPr lang="ru-RU" sz="1200" kern="1200" smtClean="0">
                <a:solidFill>
                  <a:schemeClr val="tx1"/>
                </a:solidFill>
                <a:latin typeface="+mn-lt"/>
                <a:ea typeface="+mn-ea"/>
                <a:cs typeface="+mn-cs"/>
              </a:rPr>
              <a:t>что сначала увеличение пористости приводит к быстрому уменьшению критического смещения обкладок, а затем практически перестает влиять на исследуемую величину</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C7DC33DD-9698-4B53-A7F5-510DF038EE60}" type="slidenum">
              <a:rPr lang="ru-RU" smtClean="0"/>
              <a:pPr/>
              <a:t>28</a:t>
            </a:fld>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hangingPunct="0"/>
            <a:r>
              <a:rPr lang="ru-RU" sz="1200" kern="1200" dirty="0" smtClean="0">
                <a:solidFill>
                  <a:schemeClr val="tx1"/>
                </a:solidFill>
                <a:latin typeface="+mn-lt"/>
                <a:ea typeface="+mn-ea"/>
                <a:cs typeface="+mn-cs"/>
              </a:rPr>
              <a:t>что сначала увеличение пористости приводит к быстрому уменьшению критического смещения обкладок, а затем практически перестает влиять на исследуемую величину</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C7DC33DD-9698-4B53-A7F5-510DF038EE60}" type="slidenum">
              <a:rPr lang="ru-RU" smtClean="0"/>
              <a:pPr/>
              <a:t>29</a:t>
            </a:fld>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hangingPunct="0"/>
            <a:r>
              <a:rPr lang="ru-RU" sz="1200" kern="1200" dirty="0" smtClean="0">
                <a:solidFill>
                  <a:schemeClr val="tx1"/>
                </a:solidFill>
                <a:latin typeface="+mn-lt"/>
                <a:ea typeface="+mn-ea"/>
                <a:cs typeface="+mn-cs"/>
              </a:rPr>
              <a:t>что сначала увеличение пористости приводит к быстрому уменьшению критического смещения обкладок, а затем практически перестает влиять на исследуемую величину</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C7DC33DD-9698-4B53-A7F5-510DF038EE60}" type="slidenum">
              <a:rPr lang="ru-RU" smtClean="0"/>
              <a:pPr/>
              <a:t>30</a:t>
            </a:fld>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hangingPunct="0"/>
            <a:r>
              <a:rPr lang="ru-RU" sz="1200" kern="1200" dirty="0" smtClean="0">
                <a:solidFill>
                  <a:schemeClr val="tx1"/>
                </a:solidFill>
                <a:latin typeface="+mn-lt"/>
                <a:ea typeface="+mn-ea"/>
                <a:cs typeface="+mn-cs"/>
              </a:rPr>
              <a:t>что сначала увеличение пористости приводит к быстрому уменьшению критического смещения обкладок, а затем практически перестает влиять на исследуемую величину</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C7DC33DD-9698-4B53-A7F5-510DF038EE60}" type="slidenum">
              <a:rPr lang="ru-RU" smtClean="0"/>
              <a:pPr/>
              <a:t>31</a:t>
            </a:fld>
            <a:endParaRPr 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hangingPunct="0"/>
            <a:r>
              <a:rPr lang="ru-RU" sz="1200" kern="1200" dirty="0" smtClean="0">
                <a:solidFill>
                  <a:schemeClr val="tx1"/>
                </a:solidFill>
                <a:latin typeface="+mn-lt"/>
                <a:ea typeface="+mn-ea"/>
                <a:cs typeface="+mn-cs"/>
              </a:rPr>
              <a:t>что сначала увеличение пористости приводит к быстрому уменьшению критического смещения обкладок, а затем практически перестает влиять на исследуемую величину</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C7DC33DD-9698-4B53-A7F5-510DF038EE60}" type="slidenum">
              <a:rPr lang="ru-RU" smtClean="0"/>
              <a:pPr/>
              <a:t>32</a:t>
            </a:fld>
            <a:endParaRPr 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hangingPunct="0"/>
            <a:r>
              <a:rPr lang="ru-RU" sz="1200" kern="1200" dirty="0" smtClean="0">
                <a:solidFill>
                  <a:schemeClr val="tx1"/>
                </a:solidFill>
                <a:latin typeface="+mn-lt"/>
                <a:ea typeface="+mn-ea"/>
                <a:cs typeface="+mn-cs"/>
              </a:rPr>
              <a:t>что сначала увеличение пористости приводит к быстрому уменьшению критического смещения обкладок, а затем практически перестает влиять на исследуемую величину</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C7DC33DD-9698-4B53-A7F5-510DF038EE60}" type="slidenum">
              <a:rPr lang="ru-RU" smtClean="0"/>
              <a:pPr/>
              <a:t>33</a:t>
            </a:fld>
            <a:endParaRPr 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hangingPunct="0"/>
            <a:r>
              <a:rPr lang="ru-RU" sz="1200" kern="1200" dirty="0" smtClean="0">
                <a:solidFill>
                  <a:schemeClr val="tx1"/>
                </a:solidFill>
                <a:latin typeface="+mn-lt"/>
                <a:ea typeface="+mn-ea"/>
                <a:cs typeface="+mn-cs"/>
              </a:rPr>
              <a:t>что сначала увеличение пористости приводит к быстрому уменьшению критического смещения обкладок, а затем практически перестает влиять на исследуемую величину</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C7DC33DD-9698-4B53-A7F5-510DF038EE60}" type="slidenum">
              <a:rPr lang="ru-RU" smtClean="0"/>
              <a:pPr/>
              <a:t>34</a:t>
            </a:fld>
            <a:endParaRPr 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7DC33DD-9698-4B53-A7F5-510DF038EE60}" type="slidenum">
              <a:rPr lang="ru-RU" smtClean="0"/>
              <a:pPr/>
              <a:t>46</a:t>
            </a:fld>
            <a:endParaRPr 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7DC33DD-9698-4B53-A7F5-510DF038EE60}" type="slidenum">
              <a:rPr lang="ru-RU" smtClean="0"/>
              <a:pPr/>
              <a:t>47</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Целью данной работы является использование МДЧ применительно к компьютерному моделированию двух опытов по разрушению хрупких материалов (бразильский тест и вибрационное сверление). Как правило, данные опыты рассматриваются применительно к горным породам. Подробнее об этих опытах будет сказано в соответствующих разделах</a:t>
            </a:r>
            <a:r>
              <a:rPr lang="ru-RU" sz="1200" strike="sngStrike" kern="1200" dirty="0" smtClean="0">
                <a:solidFill>
                  <a:schemeClr val="tx1"/>
                </a:solidFill>
                <a:latin typeface="+mn-lt"/>
                <a:ea typeface="+mn-ea"/>
                <a:cs typeface="+mn-cs"/>
              </a:rPr>
              <a:t> </a:t>
            </a:r>
            <a:endParaRPr lang="ru-RU" sz="1200" kern="1200" dirty="0" smtClean="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C7DC33DD-9698-4B53-A7F5-510DF038EE60}" type="slidenum">
              <a:rPr lang="ru-RU" smtClean="0"/>
              <a:pPr/>
              <a:t>3</a:t>
            </a:fld>
            <a:endParaRPr lang="ru-R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7DC33DD-9698-4B53-A7F5-510DF038EE60}" type="slidenum">
              <a:rPr lang="ru-RU" smtClean="0"/>
              <a:pPr/>
              <a:t>54</a:t>
            </a:fld>
            <a:endParaRPr lang="ru-R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Шаг - </a:t>
            </a:r>
            <a:r>
              <a:rPr lang="en-US" dirty="0" smtClean="0"/>
              <a:t>step</a:t>
            </a:r>
            <a:endParaRPr lang="ru-RU" dirty="0"/>
          </a:p>
        </p:txBody>
      </p:sp>
      <p:sp>
        <p:nvSpPr>
          <p:cNvPr id="4" name="Номер слайда 3"/>
          <p:cNvSpPr>
            <a:spLocks noGrp="1"/>
          </p:cNvSpPr>
          <p:nvPr>
            <p:ph type="sldNum" sz="quarter" idx="10"/>
          </p:nvPr>
        </p:nvSpPr>
        <p:spPr/>
        <p:txBody>
          <a:bodyPr/>
          <a:lstStyle/>
          <a:p>
            <a:fld id="{C7DC33DD-9698-4B53-A7F5-510DF038EE60}" type="slidenum">
              <a:rPr lang="ru-RU" smtClean="0"/>
              <a:pPr/>
              <a:t>57</a:t>
            </a:fld>
            <a:endParaRPr lang="ru-R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Различие:</a:t>
            </a:r>
            <a:r>
              <a:rPr lang="ru-RU" baseline="0" dirty="0" smtClean="0"/>
              <a:t> сложно подобрать нормировку, модели разные (сложно сравнивать), у них при любых нагрузках начинается разрушение </a:t>
            </a:r>
            <a:r>
              <a:rPr lang="ru-RU" baseline="0" smtClean="0"/>
              <a:t>(асимптота - нижний </a:t>
            </a:r>
            <a:r>
              <a:rPr lang="ru-RU" baseline="0" dirty="0" smtClean="0"/>
              <a:t>график), у нас есть порог.</a:t>
            </a:r>
            <a:r>
              <a:rPr lang="ru-RU" dirty="0" smtClean="0"/>
              <a:t> </a:t>
            </a:r>
            <a:endParaRPr lang="ru-RU" dirty="0"/>
          </a:p>
        </p:txBody>
      </p:sp>
      <p:sp>
        <p:nvSpPr>
          <p:cNvPr id="4" name="Номер слайда 3"/>
          <p:cNvSpPr>
            <a:spLocks noGrp="1"/>
          </p:cNvSpPr>
          <p:nvPr>
            <p:ph type="sldNum" sz="quarter" idx="10"/>
          </p:nvPr>
        </p:nvSpPr>
        <p:spPr/>
        <p:txBody>
          <a:bodyPr/>
          <a:lstStyle/>
          <a:p>
            <a:fld id="{C7DC33DD-9698-4B53-A7F5-510DF038EE60}" type="slidenum">
              <a:rPr lang="ru-RU" smtClean="0"/>
              <a:pPr/>
              <a:t>59</a:t>
            </a:fld>
            <a:endParaRPr lang="ru-R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Различие:</a:t>
            </a:r>
            <a:r>
              <a:rPr lang="ru-RU" baseline="0" dirty="0" smtClean="0"/>
              <a:t> сложно подобрать нормировку, модели разные (сложно сравнивать), у них при любых нагрузках начинается разрушение </a:t>
            </a:r>
            <a:r>
              <a:rPr lang="ru-RU" baseline="0" smtClean="0"/>
              <a:t>(асимптота - нижний </a:t>
            </a:r>
            <a:r>
              <a:rPr lang="ru-RU" baseline="0" dirty="0" smtClean="0"/>
              <a:t>график), у нас есть порог.</a:t>
            </a:r>
            <a:r>
              <a:rPr lang="ru-RU" dirty="0" smtClean="0"/>
              <a:t> </a:t>
            </a:r>
            <a:endParaRPr lang="ru-RU" dirty="0"/>
          </a:p>
        </p:txBody>
      </p:sp>
      <p:sp>
        <p:nvSpPr>
          <p:cNvPr id="4" name="Номер слайда 3"/>
          <p:cNvSpPr>
            <a:spLocks noGrp="1"/>
          </p:cNvSpPr>
          <p:nvPr>
            <p:ph type="sldNum" sz="quarter" idx="10"/>
          </p:nvPr>
        </p:nvSpPr>
        <p:spPr/>
        <p:txBody>
          <a:bodyPr/>
          <a:lstStyle/>
          <a:p>
            <a:fld id="{C7DC33DD-9698-4B53-A7F5-510DF038EE60}" type="slidenum">
              <a:rPr lang="ru-RU" smtClean="0"/>
              <a:pPr/>
              <a:t>60</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hangingPunct="0"/>
            <a:r>
              <a:rPr lang="ru-RU" sz="1200" kern="1200" dirty="0" smtClean="0">
                <a:solidFill>
                  <a:schemeClr val="tx1"/>
                </a:solidFill>
                <a:latin typeface="+mn-lt"/>
                <a:ea typeface="+mn-ea"/>
                <a:cs typeface="+mn-cs"/>
              </a:rPr>
              <a:t>Одним из методов аналитического и численного исследования физических систем, является метод динамики частиц (МДЧ). Согласно этому методу тела́, входящие в рассматриваемую систему, представляются как совокупности частиц, движущихся согласно классическим уравнениям динамики под действием заданных законов межчастичного взаимодействия. МДЧ позволяет описывать такие эффекты, как пластичность, образование трещин, разрушение, температурное изменение свойств материала, фазовые переходы [Кривцов 2007]. Как правило, межчастичное взаимодействие представляет собой взаимодействие частиц посредством заданного потенциала (к примеру, потенциала Леннарда-Джонса, Ми, Морзе, </a:t>
            </a:r>
            <a:r>
              <a:rPr lang="ru-RU" sz="1200" kern="1200" dirty="0" err="1" smtClean="0">
                <a:solidFill>
                  <a:schemeClr val="tx1"/>
                </a:solidFill>
                <a:latin typeface="+mn-lt"/>
                <a:ea typeface="+mn-ea"/>
                <a:cs typeface="+mn-cs"/>
              </a:rPr>
              <a:t>Терсоффа</a:t>
            </a:r>
            <a:r>
              <a:rPr lang="ru-RU" sz="1200" kern="1200" dirty="0" smtClean="0">
                <a:solidFill>
                  <a:schemeClr val="tx1"/>
                </a:solidFill>
                <a:latin typeface="+mn-lt"/>
                <a:ea typeface="+mn-ea"/>
                <a:cs typeface="+mn-cs"/>
              </a:rPr>
              <a:t>, погруженного атома и др.). Потенциал взаимодействия в МДЧ играет ту же роль, что и тензорные определяющие уравнения в механике сплошной среды, но его вид несоизмеримо проще. Конкретный вид потенциала межчастичного взаимодействия определяется из сравнения механических свойств реального и компьютерного материалов. Для простейших характеристик, таких как, например, упругие модули, это сравнение может быть проведено аналитически. В остальных случаях соответствие устанавливается на основе тестовых компьютерных экспериментов. </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C7DC33DD-9698-4B53-A7F5-510DF038EE60}" type="slidenum">
              <a:rPr lang="ru-RU" smtClean="0"/>
              <a:pPr/>
              <a:t>4</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hangingPunct="0"/>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C7DC33DD-9698-4B53-A7F5-510DF038EE60}" type="slidenum">
              <a:rPr lang="ru-RU" smtClean="0"/>
              <a:pPr/>
              <a:t>6</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hangingPunct="0"/>
            <a:r>
              <a:rPr lang="ru-RU" sz="1200" kern="1200" dirty="0" smtClean="0">
                <a:solidFill>
                  <a:schemeClr val="tx1"/>
                </a:solidFill>
                <a:latin typeface="+mn-lt"/>
                <a:ea typeface="+mn-ea"/>
                <a:cs typeface="+mn-cs"/>
              </a:rPr>
              <a:t>Одним из методов аналитического и численного исследования физических систем, является метод динамики частиц (МДЧ). Согласно этому методу тела́, входящие в рассматриваемую систему, представляются как совокупности частиц, движущихся согласно классическим уравнениям динамики под действием заданных законов межчастичного взаимодействия. МДЧ позволяет описывать такие эффекты, как пластичность, образование трещин, разрушение, температурное изменение свойств материала, фазовые переходы [Кривцов 2007]. Как правило, межчастичное взаимодействие представляет собой взаимодействие частиц посредством заданного потенциала (к примеру, потенциала Леннарда-Джонса, Ми, Морзе, </a:t>
            </a:r>
            <a:r>
              <a:rPr lang="ru-RU" sz="1200" kern="1200" dirty="0" err="1" smtClean="0">
                <a:solidFill>
                  <a:schemeClr val="tx1"/>
                </a:solidFill>
                <a:latin typeface="+mn-lt"/>
                <a:ea typeface="+mn-ea"/>
                <a:cs typeface="+mn-cs"/>
              </a:rPr>
              <a:t>Терсоффа</a:t>
            </a:r>
            <a:r>
              <a:rPr lang="ru-RU" sz="1200" kern="1200" dirty="0" smtClean="0">
                <a:solidFill>
                  <a:schemeClr val="tx1"/>
                </a:solidFill>
                <a:latin typeface="+mn-lt"/>
                <a:ea typeface="+mn-ea"/>
                <a:cs typeface="+mn-cs"/>
              </a:rPr>
              <a:t>, погруженного атома и др.). Потенциал взаимодействия в МДЧ играет ту же роль, что и тензорные определяющие уравнения в механике сплошной среды, но его вид несоизмеримо проще. Конкретный вид потенциала межчастичного взаимодействия определяется из сравнения механических свойств реального и компьютерного материалов. Для простейших характеристик, таких как, например, упругие модули, это сравнение может быть проведено аналитически. В остальных случаях соответствие устанавливается на основе тестовых компьютерных экспериментов. </a:t>
            </a:r>
            <a:endParaRPr lang="ru-RU" sz="1200" kern="1200" dirty="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C7DC33DD-9698-4B53-A7F5-510DF038EE60}" type="slidenum">
              <a:rPr lang="ru-RU" smtClean="0"/>
              <a:pPr/>
              <a:t>7</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Первый набор параметров из таблицы 2.1.1 соответствует </a:t>
            </a:r>
            <a:r>
              <a:rPr lang="ru-RU" sz="1200" kern="1200" dirty="0" err="1" smtClean="0">
                <a:solidFill>
                  <a:schemeClr val="tx1"/>
                </a:solidFill>
                <a:latin typeface="+mn-lt"/>
                <a:ea typeface="+mn-ea"/>
                <a:cs typeface="+mn-cs"/>
              </a:rPr>
              <a:t>немодифицированной</a:t>
            </a:r>
            <a:r>
              <a:rPr lang="ru-RU" sz="1200" kern="1200" dirty="0" smtClean="0">
                <a:solidFill>
                  <a:schemeClr val="tx1"/>
                </a:solidFill>
                <a:latin typeface="+mn-lt"/>
                <a:ea typeface="+mn-ea"/>
                <a:cs typeface="+mn-cs"/>
              </a:rPr>
              <a:t> силе Леннарда-Джонса (сила ЛД). Второй набор параметров соответствует сплайновой силе взаимодействия (сила ЛД-сплайн), сглаживающая функция взята из [АК 2007, 256]. Третий набор параметров соответствует «хрупкой» силе (сила ЛД- ), которая является обобщением силы ЛД-сплайн, сглаживающая функция взята из [</a:t>
            </a:r>
            <a:r>
              <a:rPr lang="en-US" sz="1200" kern="1200" dirty="0" smtClean="0">
                <a:solidFill>
                  <a:schemeClr val="tx1"/>
                </a:solidFill>
                <a:latin typeface="+mn-lt"/>
                <a:ea typeface="+mn-ea"/>
                <a:cs typeface="+mn-cs"/>
              </a:rPr>
              <a:t>AK</a:t>
            </a:r>
            <a:r>
              <a:rPr lang="ru-RU" sz="1200" kern="1200" dirty="0" smtClean="0">
                <a:solidFill>
                  <a:schemeClr val="tx1"/>
                </a:solidFill>
                <a:latin typeface="+mn-lt"/>
                <a:ea typeface="+mn-ea"/>
                <a:cs typeface="+mn-cs"/>
              </a:rPr>
              <a:t> &amp; </a:t>
            </a:r>
            <a:r>
              <a:rPr lang="en-US" sz="1200" kern="1200" dirty="0" smtClean="0">
                <a:solidFill>
                  <a:schemeClr val="tx1"/>
                </a:solidFill>
                <a:latin typeface="+mn-lt"/>
                <a:ea typeface="+mn-ea"/>
                <a:cs typeface="+mn-cs"/>
              </a:rPr>
              <a:t>MW</a:t>
            </a:r>
            <a:r>
              <a:rPr lang="ru-RU" sz="1200" kern="1200" dirty="0" smtClean="0">
                <a:solidFill>
                  <a:schemeClr val="tx1"/>
                </a:solidFill>
                <a:latin typeface="+mn-lt"/>
                <a:ea typeface="+mn-ea"/>
                <a:cs typeface="+mn-cs"/>
              </a:rPr>
              <a:t> 2004]. В отличие от силы ЛД-сплайн в силе ЛД-  присутствует коэффициент </a:t>
            </a:r>
            <a:r>
              <a:rPr lang="ru-RU" sz="1200" i="1" kern="1200" dirty="0" err="1" smtClean="0">
                <a:solidFill>
                  <a:schemeClr val="tx1"/>
                </a:solidFill>
                <a:latin typeface="+mn-lt"/>
                <a:ea typeface="+mn-ea"/>
                <a:cs typeface="+mn-cs"/>
              </a:rPr>
              <a:t>α</a:t>
            </a:r>
            <a:r>
              <a:rPr lang="ru-RU" sz="1200" kern="1200" dirty="0" smtClean="0">
                <a:solidFill>
                  <a:schemeClr val="tx1"/>
                </a:solidFill>
                <a:latin typeface="+mn-lt"/>
                <a:ea typeface="+mn-ea"/>
                <a:cs typeface="+mn-cs"/>
              </a:rPr>
              <a:t>. Влияние данного коэффициента на зависимость силы </a:t>
            </a:r>
            <a:r>
              <a:rPr lang="ru-RU" sz="1200" kern="1200" dirty="0" err="1" smtClean="0">
                <a:solidFill>
                  <a:schemeClr val="tx1"/>
                </a:solidFill>
                <a:latin typeface="+mn-lt"/>
                <a:ea typeface="+mn-ea"/>
                <a:cs typeface="+mn-cs"/>
              </a:rPr>
              <a:t>ЛД-</a:t>
            </a:r>
            <a:r>
              <a:rPr lang="ru-RU" sz="1200" i="1" kern="1200" dirty="0" err="1" smtClean="0">
                <a:solidFill>
                  <a:schemeClr val="tx1"/>
                </a:solidFill>
                <a:latin typeface="+mn-lt"/>
                <a:ea typeface="+mn-ea"/>
                <a:cs typeface="+mn-cs"/>
              </a:rPr>
              <a:t>α</a:t>
            </a:r>
            <a:r>
              <a:rPr lang="ru-RU" sz="1200" kern="1200" dirty="0" err="1" smtClean="0">
                <a:solidFill>
                  <a:schemeClr val="tx1"/>
                </a:solidFill>
                <a:latin typeface="+mn-lt"/>
                <a:ea typeface="+mn-ea"/>
                <a:cs typeface="+mn-cs"/>
              </a:rPr>
              <a:t> </a:t>
            </a:r>
            <a:r>
              <a:rPr lang="ru-RU" sz="1200" kern="1200" dirty="0" smtClean="0">
                <a:solidFill>
                  <a:schemeClr val="tx1"/>
                </a:solidFill>
                <a:latin typeface="+mn-lt"/>
                <a:ea typeface="+mn-ea"/>
                <a:cs typeface="+mn-cs"/>
              </a:rPr>
              <a:t>от расстояния можно увидеть на рис. 2.1.1. При использовании силы ЛД-</a:t>
            </a:r>
            <a:r>
              <a:rPr lang="en-US" sz="1200" i="1" kern="1200" dirty="0" smtClean="0">
                <a:solidFill>
                  <a:schemeClr val="tx1"/>
                </a:solidFill>
                <a:latin typeface="+mn-lt"/>
                <a:ea typeface="+mn-ea"/>
                <a:cs typeface="+mn-cs"/>
              </a:rPr>
              <a:t>α</a:t>
            </a:r>
            <a:r>
              <a:rPr lang="en-US" sz="1200" kern="1200" dirty="0" smtClean="0">
                <a:solidFill>
                  <a:schemeClr val="tx1"/>
                </a:solidFill>
                <a:latin typeface="+mn-lt"/>
                <a:ea typeface="+mn-ea"/>
                <a:cs typeface="+mn-cs"/>
              </a:rPr>
              <a:t> </a:t>
            </a:r>
            <a:r>
              <a:rPr lang="ru-RU" sz="1200" kern="1200" dirty="0" smtClean="0">
                <a:solidFill>
                  <a:schemeClr val="tx1"/>
                </a:solidFill>
                <a:latin typeface="+mn-lt"/>
                <a:ea typeface="+mn-ea"/>
                <a:cs typeface="+mn-cs"/>
              </a:rPr>
              <a:t>возникающая в материале небольшая трещина не будет самопроизвольно зарастать, как это происходило бы при использовании сил ЛД или ЛД-сплайн. Коэффициент </a:t>
            </a:r>
            <a:r>
              <a:rPr lang="ru-RU" sz="1200" i="1" kern="1200" dirty="0" err="1" smtClean="0">
                <a:solidFill>
                  <a:schemeClr val="tx1"/>
                </a:solidFill>
                <a:latin typeface="+mn-lt"/>
                <a:ea typeface="+mn-ea"/>
                <a:cs typeface="+mn-cs"/>
              </a:rPr>
              <a:t>α </a:t>
            </a:r>
            <a:r>
              <a:rPr lang="ru-RU" sz="1200" kern="1200" dirty="0" smtClean="0">
                <a:solidFill>
                  <a:schemeClr val="tx1"/>
                </a:solidFill>
                <a:latin typeface="+mn-lt"/>
                <a:ea typeface="+mn-ea"/>
                <a:cs typeface="+mn-cs"/>
              </a:rPr>
              <a:t>может меняться в пределах от 0 до 2, т.к. при значениях </a:t>
            </a:r>
            <a:r>
              <a:rPr lang="ru-RU" sz="1200" i="1" kern="1200" dirty="0" err="1" smtClean="0">
                <a:solidFill>
                  <a:schemeClr val="tx1"/>
                </a:solidFill>
                <a:latin typeface="+mn-lt"/>
                <a:ea typeface="+mn-ea"/>
                <a:cs typeface="+mn-cs"/>
              </a:rPr>
              <a:t>α </a:t>
            </a:r>
            <a:r>
              <a:rPr lang="ru-RU" sz="1200" kern="1200" dirty="0" smtClean="0">
                <a:solidFill>
                  <a:schemeClr val="tx1"/>
                </a:solidFill>
                <a:latin typeface="+mn-lt"/>
                <a:ea typeface="+mn-ea"/>
                <a:cs typeface="+mn-cs"/>
              </a:rPr>
              <a:t>меньших нуля сглаживающая функция не определена, а при значениях </a:t>
            </a:r>
            <a:r>
              <a:rPr lang="ru-RU" sz="1200" i="1" kern="1200" dirty="0" err="1" smtClean="0">
                <a:solidFill>
                  <a:schemeClr val="tx1"/>
                </a:solidFill>
                <a:latin typeface="+mn-lt"/>
                <a:ea typeface="+mn-ea"/>
                <a:cs typeface="+mn-cs"/>
              </a:rPr>
              <a:t>α </a:t>
            </a:r>
            <a:r>
              <a:rPr lang="ru-RU" sz="1200" kern="1200" dirty="0" smtClean="0">
                <a:solidFill>
                  <a:schemeClr val="tx1"/>
                </a:solidFill>
                <a:latin typeface="+mn-lt"/>
                <a:ea typeface="+mn-ea"/>
                <a:cs typeface="+mn-cs"/>
              </a:rPr>
              <a:t>больших двух теряется физический смысл задаваемой силы</a:t>
            </a:r>
            <a:endParaRPr lang="ru-RU" dirty="0"/>
          </a:p>
        </p:txBody>
      </p:sp>
      <p:sp>
        <p:nvSpPr>
          <p:cNvPr id="4" name="Номер слайда 3"/>
          <p:cNvSpPr>
            <a:spLocks noGrp="1"/>
          </p:cNvSpPr>
          <p:nvPr>
            <p:ph type="sldNum" sz="quarter" idx="10"/>
          </p:nvPr>
        </p:nvSpPr>
        <p:spPr/>
        <p:txBody>
          <a:bodyPr/>
          <a:lstStyle/>
          <a:p>
            <a:fld id="{C7DC33DD-9698-4B53-A7F5-510DF038EE60}" type="slidenum">
              <a:rPr lang="ru-RU" smtClean="0"/>
              <a:pPr/>
              <a:t>8</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i="1" kern="1200" dirty="0" smtClean="0">
                <a:solidFill>
                  <a:schemeClr val="tx1"/>
                </a:solidFill>
                <a:latin typeface="+mn-lt"/>
                <a:ea typeface="+mn-ea"/>
                <a:cs typeface="+mn-cs"/>
              </a:rPr>
              <a:t>Бразильский тест</a:t>
            </a:r>
            <a:r>
              <a:rPr lang="ru-RU" sz="1200" kern="1200" dirty="0" smtClean="0">
                <a:solidFill>
                  <a:schemeClr val="tx1"/>
                </a:solidFill>
                <a:latin typeface="+mn-lt"/>
                <a:ea typeface="+mn-ea"/>
                <a:cs typeface="+mn-cs"/>
              </a:rPr>
              <a:t> – </a:t>
            </a:r>
            <a:r>
              <a:rPr lang="ru-RU" sz="1200" kern="1200" dirty="0" err="1" smtClean="0">
                <a:solidFill>
                  <a:schemeClr val="tx1"/>
                </a:solidFill>
                <a:latin typeface="+mn-lt"/>
                <a:ea typeface="+mn-ea"/>
                <a:cs typeface="+mn-cs"/>
              </a:rPr>
              <a:t>тест</a:t>
            </a:r>
            <a:r>
              <a:rPr lang="ru-RU" sz="1200" kern="1200" dirty="0" smtClean="0">
                <a:solidFill>
                  <a:schemeClr val="tx1"/>
                </a:solidFill>
                <a:latin typeface="+mn-lt"/>
                <a:ea typeface="+mn-ea"/>
                <a:cs typeface="+mn-cs"/>
              </a:rPr>
              <a:t> по определению прочностных характеристик материала на растяжение. Данный тест представляет собой сжатие цилиндрического образца вдоль диаметра с последующим измерением нагрузки, при которой наступает разрушение образца </a:t>
            </a:r>
            <a:endParaRPr lang="ru-RU" dirty="0"/>
          </a:p>
        </p:txBody>
      </p:sp>
      <p:sp>
        <p:nvSpPr>
          <p:cNvPr id="4" name="Номер слайда 3"/>
          <p:cNvSpPr>
            <a:spLocks noGrp="1"/>
          </p:cNvSpPr>
          <p:nvPr>
            <p:ph type="sldNum" sz="quarter" idx="10"/>
          </p:nvPr>
        </p:nvSpPr>
        <p:spPr/>
        <p:txBody>
          <a:bodyPr/>
          <a:lstStyle/>
          <a:p>
            <a:fld id="{C7DC33DD-9698-4B53-A7F5-510DF038EE60}" type="slidenum">
              <a:rPr lang="ru-RU" smtClean="0"/>
              <a:pPr/>
              <a:t>9</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i="1" kern="1200" dirty="0" smtClean="0">
                <a:solidFill>
                  <a:schemeClr val="tx1"/>
                </a:solidFill>
                <a:latin typeface="+mn-lt"/>
                <a:ea typeface="+mn-ea"/>
                <a:cs typeface="+mn-cs"/>
              </a:rPr>
              <a:t>Бразильский тест</a:t>
            </a:r>
            <a:r>
              <a:rPr lang="ru-RU" sz="1200" kern="1200" dirty="0" smtClean="0">
                <a:solidFill>
                  <a:schemeClr val="tx1"/>
                </a:solidFill>
                <a:latin typeface="+mn-lt"/>
                <a:ea typeface="+mn-ea"/>
                <a:cs typeface="+mn-cs"/>
              </a:rPr>
              <a:t> – </a:t>
            </a:r>
            <a:r>
              <a:rPr lang="ru-RU" sz="1200" kern="1200" dirty="0" err="1" smtClean="0">
                <a:solidFill>
                  <a:schemeClr val="tx1"/>
                </a:solidFill>
                <a:latin typeface="+mn-lt"/>
                <a:ea typeface="+mn-ea"/>
                <a:cs typeface="+mn-cs"/>
              </a:rPr>
              <a:t>тест</a:t>
            </a:r>
            <a:r>
              <a:rPr lang="ru-RU" sz="1200" kern="1200" dirty="0" smtClean="0">
                <a:solidFill>
                  <a:schemeClr val="tx1"/>
                </a:solidFill>
                <a:latin typeface="+mn-lt"/>
                <a:ea typeface="+mn-ea"/>
                <a:cs typeface="+mn-cs"/>
              </a:rPr>
              <a:t> по определению прочностных характеристик материала на растяжение. Данный тест представляет собой сжатие цилиндрического образца вдоль диаметра с последующим измерением нагрузки, при которой наступает разрушение образца </a:t>
            </a:r>
            <a:endParaRPr lang="ru-RU" dirty="0"/>
          </a:p>
        </p:txBody>
      </p:sp>
      <p:sp>
        <p:nvSpPr>
          <p:cNvPr id="4" name="Номер слайда 3"/>
          <p:cNvSpPr>
            <a:spLocks noGrp="1"/>
          </p:cNvSpPr>
          <p:nvPr>
            <p:ph type="sldNum" sz="quarter" idx="10"/>
          </p:nvPr>
        </p:nvSpPr>
        <p:spPr/>
        <p:txBody>
          <a:bodyPr/>
          <a:lstStyle/>
          <a:p>
            <a:fld id="{C7DC33DD-9698-4B53-A7F5-510DF038EE60}" type="slidenum">
              <a:rPr lang="ru-RU" smtClean="0"/>
              <a:pPr/>
              <a:t>14</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D7C3A134-F1C3-464B-BF47-54DC2DE08F52}" type="datetimeFigureOut">
              <a:rPr lang="en-US" smtClean="0"/>
              <a:pPr/>
              <a:t>6/29/2010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pPr/>
              <a:t>‹#›</a:t>
            </a:fld>
            <a:endParaRPr kumimoji="0"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7C3A134-F1C3-464B-BF47-54DC2DE08F52}" type="datetimeFigureOut">
              <a:rPr lang="en-US" smtClean="0"/>
              <a:pPr/>
              <a:t>6/29/2010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pPr/>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7C3A134-F1C3-464B-BF47-54DC2DE08F52}" type="datetimeFigureOut">
              <a:rPr lang="en-US" smtClean="0"/>
              <a:pPr/>
              <a:t>6/29/2010</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pPr/>
              <a:t>‹#›</a:t>
            </a:fld>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7C3A134-F1C3-464B-BF47-54DC2DE08F52}" type="datetimeFigureOut">
              <a:rPr lang="en-US" smtClean="0"/>
              <a:pPr/>
              <a:t>6/29/2010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pPr/>
              <a:t>‹#›</a:t>
            </a:fld>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7C3A134-F1C3-464B-BF47-54DC2DE08F52}" type="datetimeFigureOut">
              <a:rPr lang="en-US" smtClean="0"/>
              <a:pPr/>
              <a:t>6/29/2010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pPr/>
              <a:t>‹#›</a:t>
            </a:fld>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7C3A134-F1C3-464B-BF47-54DC2DE08F52}" type="datetimeFigureOut">
              <a:rPr lang="en-US" smtClean="0"/>
              <a:pPr/>
              <a:t>6/29/2010</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9648F39E-9C37-485F-AC97-16BB4BDF9F49}" type="slidenum">
              <a:rPr kumimoji="0" lang="en-US" smtClean="0"/>
              <a:pPr/>
              <a:t>‹#›</a:t>
            </a:fld>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D7C3A134-F1C3-464B-BF47-54DC2DE08F52}" type="datetimeFigureOut">
              <a:rPr lang="en-US" smtClean="0"/>
              <a:pPr/>
              <a:t>6/29/2010</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9648F39E-9C37-485F-AC97-16BB4BDF9F49}" type="slidenum">
              <a:rPr kumimoji="0" lang="en-US" smtClean="0"/>
              <a:pPr/>
              <a:t>‹#›</a:t>
            </a:fld>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7C3A134-F1C3-464B-BF47-54DC2DE08F52}" type="datetimeFigureOut">
              <a:rPr lang="en-US" smtClean="0"/>
              <a:pPr/>
              <a:t>6/29/2010</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9648F39E-9C37-485F-AC97-16BB4BDF9F49}" type="slidenum">
              <a:rPr kumimoji="0" lang="en-US" smtClean="0"/>
              <a:pPr/>
              <a:t>‹#›</a:t>
            </a:fld>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C3A134-F1C3-464B-BF47-54DC2DE08F52}" type="datetimeFigureOut">
              <a:rPr lang="en-US" smtClean="0"/>
              <a:pPr/>
              <a:t>6/29/2010</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9648F39E-9C37-485F-AC97-16BB4BDF9F49}" type="slidenum">
              <a:rPr kumimoji="0" lang="en-US" smtClean="0"/>
              <a:pPr/>
              <a:t>‹#›</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7C3A134-F1C3-464B-BF47-54DC2DE08F52}" type="datetimeFigureOut">
              <a:rPr lang="en-US" smtClean="0"/>
              <a:pPr/>
              <a:t>6/29/2010</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9648F39E-9C37-485F-AC97-16BB4BDF9F49}" type="slidenum">
              <a:rPr kumimoji="0" lang="en-US" smtClean="0"/>
              <a:pPr/>
              <a:t>‹#›</a:t>
            </a:fld>
            <a:endParaRPr kumimoji="0"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D7C3A134-F1C3-464B-BF47-54DC2DE08F52}" type="datetimeFigureOut">
              <a:rPr lang="en-US" smtClean="0"/>
              <a:pPr/>
              <a:t>6/29/2010</a:t>
            </a:fld>
            <a:endParaRPr lang="en-US" dirty="0"/>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kumimoji="0" lang="en-US" dirty="0"/>
          </a:p>
        </p:txBody>
      </p:sp>
      <p:sp>
        <p:nvSpPr>
          <p:cNvPr id="7" name="Slide Number Placeholder 6"/>
          <p:cNvSpPr>
            <a:spLocks noGrp="1"/>
          </p:cNvSpPr>
          <p:nvPr>
            <p:ph type="sldNum" sz="quarter" idx="12"/>
          </p:nvPr>
        </p:nvSpPr>
        <p:spPr>
          <a:xfrm>
            <a:off x="8339328" y="1170432"/>
            <a:ext cx="733864" cy="201168"/>
          </a:xfrm>
        </p:spPr>
        <p:txBody>
          <a:bodyPr/>
          <a:lstStyle/>
          <a:p>
            <a:fld id="{9648F39E-9C37-485F-AC97-16BB4BDF9F49}" type="slidenum">
              <a:rPr kumimoji="0" lang="en-US" smtClean="0"/>
              <a:pPr/>
              <a:t>‹#›</a:t>
            </a:fld>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D7C3A134-F1C3-464B-BF47-54DC2DE08F52}" type="datetimeFigureOut">
              <a:rPr lang="en-US" smtClean="0"/>
              <a:pPr/>
              <a:t>6/29/2010</a:t>
            </a:fld>
            <a:endParaRPr lang="en-US" dirty="0"/>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kumimoji="0" lang="en-US" dirty="0"/>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9648F39E-9C37-485F-AC97-16BB4BDF9F49}" type="slidenum">
              <a:rPr kumimoji="0" lang="en-US" smtClean="0"/>
              <a:pPr/>
              <a:t>‹#›</a:t>
            </a:fld>
            <a:endParaRPr kumimoji="0"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14.bin"/></Relationships>
</file>

<file path=ppt/slides/_rels/slide1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oleObject" Target="../embeddings/oleObject9.bin"/><Relationship Id="rId3" Type="http://schemas.openxmlformats.org/officeDocument/2006/relationships/notesSlide" Target="../notesSlides/notesSlide4.xml"/><Relationship Id="rId7" Type="http://schemas.openxmlformats.org/officeDocument/2006/relationships/oleObject" Target="../embeddings/oleObject3.bin"/><Relationship Id="rId12" Type="http://schemas.openxmlformats.org/officeDocument/2006/relationships/oleObject" Target="../embeddings/oleObject8.bin"/><Relationship Id="rId17" Type="http://schemas.openxmlformats.org/officeDocument/2006/relationships/image" Target="../media/image15.png"/><Relationship Id="rId2" Type="http://schemas.openxmlformats.org/officeDocument/2006/relationships/slideLayout" Target="../slideLayouts/slideLayout2.xml"/><Relationship Id="rId16" Type="http://schemas.openxmlformats.org/officeDocument/2006/relationships/image" Target="../media/image14.png"/><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7.bin"/><Relationship Id="rId5" Type="http://schemas.openxmlformats.org/officeDocument/2006/relationships/oleObject" Target="../embeddings/oleObject1.bin"/><Relationship Id="rId15" Type="http://schemas.openxmlformats.org/officeDocument/2006/relationships/oleObject" Target="../embeddings/oleObject11.bin"/><Relationship Id="rId10" Type="http://schemas.openxmlformats.org/officeDocument/2006/relationships/oleObject" Target="../embeddings/oleObject6.bin"/><Relationship Id="rId4" Type="http://schemas.openxmlformats.org/officeDocument/2006/relationships/image" Target="../media/image13.png"/><Relationship Id="rId9" Type="http://schemas.openxmlformats.org/officeDocument/2006/relationships/oleObject" Target="../embeddings/oleObject5.bin"/><Relationship Id="rId14" Type="http://schemas.openxmlformats.org/officeDocument/2006/relationships/oleObject" Target="../embeddings/oleObject10.bin"/></Relationships>
</file>

<file path=ppt/slides/_rels/slide4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4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34.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15.bin"/></Relationships>
</file>

<file path=ppt/slides/_rels/slide5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02.gif"/></Relationships>
</file>

<file path=ppt/slides/_rels/slide55.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chart" Target="../charts/chart7.xml"/><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87.png"/><Relationship Id="rId4" Type="http://schemas.openxmlformats.org/officeDocument/2006/relationships/chart" Target="../charts/chart6.xml"/></Relationships>
</file>

<file path=ppt/slides/_rels/slide5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chart" Target="../charts/chart8.xml"/><Relationship Id="rId1" Type="http://schemas.openxmlformats.org/officeDocument/2006/relationships/slideLayout" Target="../slideLayouts/slideLayout2.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image" Target="../media/image104.png"/></Relationships>
</file>

<file path=ppt/slides/_rels/slide5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chart" Target="../charts/chart13.xml"/><Relationship Id="rId4" Type="http://schemas.openxmlformats.org/officeDocument/2006/relationships/chart" Target="../charts/chart12.xml"/></Relationships>
</file>

<file path=ppt/slides/_rels/slide58.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oleObject" Target="../embeddings/oleObject12.bin"/></Relationships>
</file>

<file path=ppt/slides/_rels/slide6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chart" Target="../charts/chart16.xml"/></Relationships>
</file>

<file path=ppt/slides/_rels/slide61.xml.rels><?xml version="1.0" encoding="UTF-8" standalone="yes"?>
<Relationships xmlns="http://schemas.openxmlformats.org/package/2006/relationships"><Relationship Id="rId2" Type="http://schemas.openxmlformats.org/officeDocument/2006/relationships/image" Target="../media/image109.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chart" Target="../charts/chart1.xml"/><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1484784"/>
            <a:ext cx="8458200" cy="2643206"/>
          </a:xfrm>
        </p:spPr>
        <p:txBody>
          <a:bodyPr>
            <a:normAutofit fontScale="90000"/>
          </a:bodyPr>
          <a:lstStyle/>
          <a:p>
            <a:pPr algn="ctr"/>
            <a:r>
              <a:rPr lang="ru-RU" dirty="0" smtClean="0">
                <a:solidFill>
                  <a:schemeClr val="accent1">
                    <a:lumMod val="40000"/>
                    <a:lumOff val="60000"/>
                  </a:schemeClr>
                </a:solidFill>
              </a:rPr>
              <a:t>Моделирование процессов деформирования и разрушения хрупких материалов методом динамики частиц</a:t>
            </a:r>
            <a:r>
              <a:rPr lang="ru-RU" b="0" dirty="0" smtClean="0"/>
              <a:t/>
            </a:r>
            <a:br>
              <a:rPr lang="ru-RU" b="0" dirty="0" smtClean="0"/>
            </a:br>
            <a:endParaRPr lang="ru-RU" dirty="0"/>
          </a:p>
        </p:txBody>
      </p:sp>
      <p:sp>
        <p:nvSpPr>
          <p:cNvPr id="3" name="Subtitle 2"/>
          <p:cNvSpPr>
            <a:spLocks noGrp="1"/>
          </p:cNvSpPr>
          <p:nvPr>
            <p:ph type="subTitle" idx="1"/>
          </p:nvPr>
        </p:nvSpPr>
        <p:spPr>
          <a:xfrm>
            <a:off x="285720" y="5500702"/>
            <a:ext cx="8858280" cy="1357298"/>
          </a:xfrm>
        </p:spPr>
        <p:txBody>
          <a:bodyPr>
            <a:normAutofit/>
          </a:bodyPr>
          <a:lstStyle/>
          <a:p>
            <a:pPr algn="ctr"/>
            <a:r>
              <a:rPr lang="ru-RU" sz="2400" dirty="0" smtClean="0"/>
              <a:t>Выполнил студент гр. 4055/1 	Асонов Игорь Евгеньевич</a:t>
            </a:r>
            <a:r>
              <a:rPr lang="ru-RU" dirty="0" smtClean="0"/>
              <a:t/>
            </a:r>
            <a:br>
              <a:rPr lang="ru-RU" dirty="0" smtClean="0"/>
            </a:br>
            <a:r>
              <a:rPr lang="ru-RU" dirty="0" smtClean="0"/>
              <a:t/>
            </a:r>
            <a:br>
              <a:rPr lang="ru-RU" dirty="0" smtClean="0"/>
            </a:br>
            <a:r>
              <a:rPr lang="ru-RU" dirty="0" smtClean="0"/>
              <a:t>Научный руководитель </a:t>
            </a:r>
            <a:r>
              <a:rPr lang="ru-RU" dirty="0" err="1" smtClean="0"/>
              <a:t>д.ф.-м.н</a:t>
            </a:r>
            <a:r>
              <a:rPr lang="ru-RU" dirty="0" smtClean="0"/>
              <a:t>., проф.  Кривцов Антон Мирославович</a:t>
            </a:r>
            <a:br>
              <a:rPr lang="ru-RU" dirty="0" smtClean="0"/>
            </a:br>
            <a:endParaRPr lang="ru-RU" dirty="0"/>
          </a:p>
        </p:txBody>
      </p:sp>
      <p:sp>
        <p:nvSpPr>
          <p:cNvPr id="5" name="Subtitle 2"/>
          <p:cNvSpPr txBox="1">
            <a:spLocks/>
          </p:cNvSpPr>
          <p:nvPr/>
        </p:nvSpPr>
        <p:spPr>
          <a:xfrm>
            <a:off x="642910" y="285728"/>
            <a:ext cx="8077200" cy="285752"/>
          </a:xfrm>
          <a:prstGeom prst="rect">
            <a:avLst/>
          </a:prstGeom>
        </p:spPr>
        <p:txBody>
          <a:bodyPr vert="horz" lIns="118872" tIns="0" rIns="45720" bIns="0" rtlCol="0" anchor="b">
            <a:noAutofit/>
          </a:bodyPr>
          <a:lstStyle/>
          <a:p>
            <a:pPr lvl="0" algn="ctr">
              <a:buClr>
                <a:schemeClr val="accent1"/>
              </a:buClr>
              <a:buSzPct val="80000"/>
            </a:pPr>
            <a:r>
              <a:rPr lang="ru-RU" sz="1600" dirty="0" smtClean="0">
                <a:solidFill>
                  <a:srgbClr val="FFFFFF"/>
                </a:solidFill>
              </a:rPr>
              <a:t>Санкт-Петербургский государственный политехнический университет.</a:t>
            </a:r>
            <a:endParaRPr kumimoji="0" lang="ru-RU" sz="1600" b="0" i="0" u="none" strike="noStrike" kern="1200" cap="none" spc="0" normalizeH="0" baseline="0" noProof="0" dirty="0">
              <a:ln>
                <a:noFill/>
              </a:ln>
              <a:solidFill>
                <a:srgbClr val="FFFFFF"/>
              </a:solidFill>
              <a:effectLst/>
              <a:uLnTx/>
              <a:uFillTx/>
              <a:latin typeface="+mn-lt"/>
              <a:ea typeface="+mn-ea"/>
              <a:cs typeface="+mn-cs"/>
            </a:endParaRPr>
          </a:p>
        </p:txBody>
      </p:sp>
      <p:cxnSp>
        <p:nvCxnSpPr>
          <p:cNvPr id="7" name="Straight Connector 6"/>
          <p:cNvCxnSpPr/>
          <p:nvPr/>
        </p:nvCxnSpPr>
        <p:spPr>
          <a:xfrm>
            <a:off x="0" y="569892"/>
            <a:ext cx="91440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Метод динамики частиц</a:t>
            </a:r>
            <a:endParaRPr lang="ru-RU" dirty="0"/>
          </a:p>
        </p:txBody>
      </p:sp>
      <p:sp>
        <p:nvSpPr>
          <p:cNvPr id="3" name="Содержимое 2"/>
          <p:cNvSpPr>
            <a:spLocks noGrp="1"/>
          </p:cNvSpPr>
          <p:nvPr>
            <p:ph idx="1"/>
          </p:nvPr>
        </p:nvSpPr>
        <p:spPr>
          <a:xfrm>
            <a:off x="457200" y="1775191"/>
            <a:ext cx="8229600" cy="1725817"/>
          </a:xfrm>
        </p:spPr>
        <p:txBody>
          <a:bodyPr>
            <a:normAutofit/>
          </a:bodyPr>
          <a:lstStyle/>
          <a:p>
            <a:r>
              <a:rPr lang="ru-RU" sz="2400" dirty="0" smtClean="0"/>
              <a:t>Для выбора шага интегрирования рассчитаем микроскопическую единицу измерения времени (картинка):</a:t>
            </a:r>
            <a:endParaRPr lang="ru-RU" sz="2400" dirty="0"/>
          </a:p>
        </p:txBody>
      </p:sp>
      <p:sp>
        <p:nvSpPr>
          <p:cNvPr id="6656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66561"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292080" y="3140968"/>
            <a:ext cx="1857375" cy="514350"/>
          </a:xfrm>
          <a:prstGeom prst="rect">
            <a:avLst/>
          </a:prstGeom>
          <a:noFill/>
        </p:spPr>
      </p:pic>
      <p:sp>
        <p:nvSpPr>
          <p:cNvPr id="6656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66563"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292080" y="4149080"/>
            <a:ext cx="1247775" cy="561975"/>
          </a:xfrm>
          <a:prstGeom prst="rect">
            <a:avLst/>
          </a:prstGeom>
          <a:noFill/>
        </p:spPr>
      </p:pic>
      <p:sp>
        <p:nvSpPr>
          <p:cNvPr id="66566"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66565"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03648" y="4797152"/>
            <a:ext cx="419100" cy="266700"/>
          </a:xfrm>
          <a:prstGeom prst="rect">
            <a:avLst/>
          </a:prstGeom>
          <a:noFill/>
        </p:spPr>
      </p:pic>
      <p:sp>
        <p:nvSpPr>
          <p:cNvPr id="66567" name="Rectangle 7"/>
          <p:cNvSpPr>
            <a:spLocks noChangeArrowheads="1"/>
          </p:cNvSpPr>
          <p:nvPr/>
        </p:nvSpPr>
        <p:spPr bwMode="auto">
          <a:xfrm>
            <a:off x="1691680" y="494116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жесткость </a:t>
            </a:r>
            <a:r>
              <a:rPr kumimoji="0" lang="ru-RU" sz="18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межчастичной</a:t>
            </a:r>
            <a:r>
              <a:rPr kumimoji="0" lang="ru-RU"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связи вблизи положения равновесия</a:t>
            </a:r>
            <a:r>
              <a:rPr kumimoji="0" lang="ru-RU" sz="600" b="0" i="0" u="none" strike="noStrike" cap="none" normalizeH="0" baseline="0" dirty="0" smtClean="0">
                <a:ln>
                  <a:noFill/>
                </a:ln>
                <a:solidFill>
                  <a:schemeClr val="tx1"/>
                </a:solidFill>
                <a:effectLst/>
                <a:latin typeface="Arial" pitchFamily="34" charset="0"/>
                <a:cs typeface="Arial" pitchFamily="34"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6569" name="Picture 9"/>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195736" y="5949280"/>
            <a:ext cx="647700" cy="266700"/>
          </a:xfrm>
          <a:prstGeom prst="rect">
            <a:avLst/>
          </a:prstGeom>
          <a:noFill/>
        </p:spPr>
      </p:pic>
      <p:pic>
        <p:nvPicPr>
          <p:cNvPr id="66568" name="Picture 8"/>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652120" y="5949280"/>
            <a:ext cx="647700" cy="266700"/>
          </a:xfrm>
          <a:prstGeom prst="rect">
            <a:avLst/>
          </a:prstGeom>
          <a:noFill/>
        </p:spPr>
      </p:pic>
      <p:sp>
        <p:nvSpPr>
          <p:cNvPr id="66570" name="Rectangle 10"/>
          <p:cNvSpPr>
            <a:spLocks noChangeArrowheads="1"/>
          </p:cNvSpPr>
          <p:nvPr/>
        </p:nvSpPr>
        <p:spPr bwMode="auto">
          <a:xfrm>
            <a:off x="2843808" y="5877272"/>
            <a:ext cx="2874185"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fontAlgn="base">
              <a:spcBef>
                <a:spcPct val="0"/>
              </a:spcBef>
              <a:spcAft>
                <a:spcPct val="0"/>
              </a:spcAft>
            </a:pPr>
            <a:r>
              <a:rPr lang="en-US" dirty="0" smtClean="0">
                <a:latin typeface="Arial" pitchFamily="34" charset="0"/>
                <a:ea typeface="Times New Roman" pitchFamily="18" charset="0"/>
                <a:cs typeface="Arial" pitchFamily="34" charset="0"/>
              </a:rPr>
              <a:t>≤  </a:t>
            </a:r>
            <a:r>
              <a:rPr lang="ru-RU" dirty="0" smtClean="0">
                <a:latin typeface="Arial" pitchFamily="34" charset="0"/>
                <a:ea typeface="Times New Roman" pitchFamily="18" charset="0"/>
                <a:cs typeface="Arial" pitchFamily="34" charset="0"/>
              </a:rPr>
              <a:t>ш</a:t>
            </a:r>
            <a:r>
              <a:rPr kumimoji="0" lang="ru-RU"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аг интегрирования </a:t>
            </a:r>
            <a:r>
              <a:rPr kumimoji="0" 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en-US" sz="1800" b="0"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Метод динамики частиц</a:t>
            </a:r>
            <a:endParaRPr lang="ru-RU" dirty="0"/>
          </a:p>
        </p:txBody>
      </p:sp>
      <p:sp>
        <p:nvSpPr>
          <p:cNvPr id="3" name="Содержимое 2"/>
          <p:cNvSpPr>
            <a:spLocks noGrp="1"/>
          </p:cNvSpPr>
          <p:nvPr>
            <p:ph idx="1"/>
          </p:nvPr>
        </p:nvSpPr>
        <p:spPr>
          <a:xfrm>
            <a:off x="457200" y="1775191"/>
            <a:ext cx="8435280" cy="4625609"/>
          </a:xfrm>
        </p:spPr>
        <p:txBody>
          <a:bodyPr>
            <a:normAutofit/>
          </a:bodyPr>
          <a:lstStyle/>
          <a:p>
            <a:r>
              <a:rPr lang="ru-RU" sz="2800" dirty="0" smtClean="0"/>
              <a:t>В качестве микроскопической единицы измерения силы возьмем</a:t>
            </a:r>
          </a:p>
          <a:p>
            <a:endParaRPr lang="ru-RU" sz="2800" dirty="0" smtClean="0"/>
          </a:p>
          <a:p>
            <a:endParaRPr lang="ru-RU" sz="2800" dirty="0" smtClean="0"/>
          </a:p>
          <a:p>
            <a:r>
              <a:rPr lang="ru-RU" sz="2800" dirty="0" smtClean="0"/>
              <a:t>Максимальная сила межчастичного взаимодействия при разрыве связи </a:t>
            </a:r>
            <a:br>
              <a:rPr lang="ru-RU" sz="2800" dirty="0" smtClean="0"/>
            </a:br>
            <a:r>
              <a:rPr lang="ru-RU" sz="2800" dirty="0" smtClean="0"/>
              <a:t>(т.н. прочность связи)  может быть рассчитана как </a:t>
            </a:r>
            <a:endParaRPr lang="ru-RU" sz="2800" dirty="0"/>
          </a:p>
        </p:txBody>
      </p:sp>
      <p:sp>
        <p:nvSpPr>
          <p:cNvPr id="6861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6861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68611"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275856" y="2852936"/>
            <a:ext cx="1609725" cy="361950"/>
          </a:xfrm>
          <a:prstGeom prst="rect">
            <a:avLst/>
          </a:prstGeom>
          <a:noFill/>
        </p:spPr>
      </p:pic>
      <p:sp>
        <p:nvSpPr>
          <p:cNvPr id="6861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68613" name="Picture 5"/>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267744" y="5157192"/>
            <a:ext cx="4857750" cy="1076325"/>
          </a:xfrm>
          <a:prstGeom prst="rect">
            <a:avLst/>
          </a:prstGeom>
          <a:noFill/>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Метод динамики частиц</a:t>
            </a:r>
            <a:endParaRPr lang="ru-RU" dirty="0"/>
          </a:p>
        </p:txBody>
      </p:sp>
      <p:sp>
        <p:nvSpPr>
          <p:cNvPr id="3" name="Содержимое 2"/>
          <p:cNvSpPr>
            <a:spLocks noGrp="1"/>
          </p:cNvSpPr>
          <p:nvPr>
            <p:ph idx="1"/>
          </p:nvPr>
        </p:nvSpPr>
        <p:spPr>
          <a:xfrm>
            <a:off x="457200" y="1775191"/>
            <a:ext cx="3970784" cy="2445897"/>
          </a:xfrm>
        </p:spPr>
        <p:txBody>
          <a:bodyPr>
            <a:normAutofit/>
          </a:bodyPr>
          <a:lstStyle/>
          <a:p>
            <a:r>
              <a:rPr lang="ru-RU" sz="2800" dirty="0" smtClean="0"/>
              <a:t>Задание параметров:</a:t>
            </a:r>
            <a:br>
              <a:rPr lang="ru-RU" sz="2800" dirty="0" smtClean="0"/>
            </a:br>
            <a:r>
              <a:rPr lang="en-US" sz="2800" dirty="0" smtClean="0"/>
              <a:t/>
            </a:r>
            <a:br>
              <a:rPr lang="en-US" sz="2800" dirty="0" smtClean="0"/>
            </a:br>
            <a:r>
              <a:rPr lang="en-US" sz="2800" dirty="0" smtClean="0"/>
              <a:t>	</a:t>
            </a:r>
            <a:r>
              <a:rPr lang="en-US" sz="2800" i="1" dirty="0" smtClean="0">
                <a:latin typeface="Times New Roman" pitchFamily="18" charset="0"/>
                <a:cs typeface="Times New Roman" pitchFamily="18" charset="0"/>
              </a:rPr>
              <a:t>m</a:t>
            </a:r>
            <a:r>
              <a:rPr lang="en-US" sz="2800" dirty="0" smtClean="0">
                <a:latin typeface="Times New Roman" pitchFamily="18" charset="0"/>
                <a:cs typeface="Times New Roman" pitchFamily="18" charset="0"/>
              </a:rPr>
              <a:t> = 1</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a:t>
            </a:r>
            <a:r>
              <a:rPr lang="en-US" sz="2800" i="1" dirty="0" smtClean="0">
                <a:latin typeface="Times New Roman" pitchFamily="18" charset="0"/>
                <a:cs typeface="Times New Roman" pitchFamily="18" charset="0"/>
              </a:rPr>
              <a:t>a</a:t>
            </a:r>
            <a:r>
              <a:rPr lang="en-US" sz="2800" dirty="0" smtClean="0">
                <a:latin typeface="Times New Roman" pitchFamily="18" charset="0"/>
                <a:cs typeface="Times New Roman" pitchFamily="18" charset="0"/>
              </a:rPr>
              <a:t>  = 1</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a:t>
            </a:r>
            <a:r>
              <a:rPr lang="en-US" sz="2800" i="1" dirty="0" smtClean="0">
                <a:latin typeface="Times New Roman" pitchFamily="18" charset="0"/>
                <a:cs typeface="Times New Roman" pitchFamily="18" charset="0"/>
              </a:rPr>
              <a:t>T</a:t>
            </a:r>
            <a:r>
              <a:rPr lang="en-US" sz="2800" i="1" baseline="-25000" dirty="0" smtClean="0">
                <a:latin typeface="Times New Roman" pitchFamily="18" charset="0"/>
                <a:cs typeface="Times New Roman" pitchFamily="18" charset="0"/>
              </a:rPr>
              <a:t>o</a:t>
            </a:r>
            <a:r>
              <a:rPr lang="en-US" sz="2800" dirty="0" smtClean="0">
                <a:latin typeface="Times New Roman" pitchFamily="18" charset="0"/>
                <a:cs typeface="Times New Roman" pitchFamily="18" charset="0"/>
              </a:rPr>
              <a:t> = 1</a:t>
            </a:r>
            <a:endParaRPr lang="ru-RU" sz="2800" dirty="0" smtClean="0">
              <a:latin typeface="Times New Roman" pitchFamily="18" charset="0"/>
              <a:cs typeface="Times New Roman" pitchFamily="18" charset="0"/>
            </a:endParaRPr>
          </a:p>
          <a:p>
            <a:endParaRPr lang="ru-RU" sz="2800" dirty="0" smtClean="0"/>
          </a:p>
          <a:p>
            <a:endParaRPr lang="ru-RU" sz="2800" dirty="0" smtClean="0"/>
          </a:p>
        </p:txBody>
      </p:sp>
      <p:sp>
        <p:nvSpPr>
          <p:cNvPr id="6861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6861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6861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9" name="Содержимое 2"/>
          <p:cNvSpPr txBox="1">
            <a:spLocks/>
          </p:cNvSpPr>
          <p:nvPr/>
        </p:nvSpPr>
        <p:spPr>
          <a:xfrm>
            <a:off x="3635896" y="3905672"/>
            <a:ext cx="5508104" cy="2952328"/>
          </a:xfrm>
          <a:prstGeom prst="rect">
            <a:avLst/>
          </a:prstGeom>
        </p:spPr>
        <p:txBody>
          <a:bodyPr vert="horz" lIns="54864" tIns="91440" rtlCol="0">
            <a:normAutofit/>
          </a:bodyPr>
          <a:lstStyle/>
          <a:p>
            <a:pPr marL="438912" lvl="0" indent="-320040">
              <a:buClr>
                <a:schemeClr val="accent1"/>
              </a:buClr>
              <a:buSzPct val="80000"/>
              <a:buFont typeface="Wingdings 2"/>
              <a:buChar char=""/>
              <a:defRPr/>
            </a:pPr>
            <a:r>
              <a:rPr lang="ru-RU" sz="2800" dirty="0" smtClean="0"/>
              <a:t>Сила измеряется в  </a:t>
            </a:r>
            <a:r>
              <a:rPr lang="en-US" sz="2400" i="1" dirty="0" smtClean="0">
                <a:latin typeface="Times New Roman" pitchFamily="18" charset="0"/>
                <a:cs typeface="Times New Roman" pitchFamily="18" charset="0"/>
              </a:rPr>
              <a:t>ma/(T</a:t>
            </a:r>
            <a:r>
              <a:rPr lang="en-US" sz="2400" i="1" baseline="-25000" dirty="0" smtClean="0">
                <a:latin typeface="Times New Roman" pitchFamily="18" charset="0"/>
                <a:cs typeface="Times New Roman" pitchFamily="18" charset="0"/>
              </a:rPr>
              <a:t>o</a:t>
            </a:r>
            <a:r>
              <a:rPr lang="en-US" sz="2400" i="1" dirty="0" smtClean="0">
                <a:latin typeface="Times New Roman" pitchFamily="18" charset="0"/>
                <a:cs typeface="Times New Roman" pitchFamily="18" charset="0"/>
              </a:rPr>
              <a:t>)</a:t>
            </a:r>
            <a:r>
              <a:rPr lang="en-US" sz="2400" i="1" baseline="30000" dirty="0" smtClean="0">
                <a:latin typeface="Times New Roman" pitchFamily="18" charset="0"/>
                <a:cs typeface="Times New Roman" pitchFamily="18" charset="0"/>
              </a:rPr>
              <a:t>2</a:t>
            </a:r>
            <a:endParaRPr lang="ru-RU" sz="2800" dirty="0" smtClean="0"/>
          </a:p>
          <a:p>
            <a:pPr marL="438912" lvl="0" indent="-320040">
              <a:buClr>
                <a:schemeClr val="accent1"/>
              </a:buClr>
              <a:buSzPct val="80000"/>
              <a:buFont typeface="Wingdings 2"/>
              <a:buChar char=""/>
              <a:defRPr/>
            </a:pPr>
            <a:r>
              <a:rPr kumimoji="0" lang="ru-RU" sz="2800" b="0" i="0" u="none" strike="noStrike" kern="1200" cap="none" spc="0" normalizeH="0" baseline="0" noProof="0" dirty="0" smtClean="0">
                <a:ln>
                  <a:noFill/>
                </a:ln>
                <a:solidFill>
                  <a:schemeClr val="tx1"/>
                </a:solidFill>
                <a:effectLst/>
                <a:uLnTx/>
                <a:uFillTx/>
                <a:ea typeface="+mn-ea"/>
                <a:cs typeface="Times New Roman" pitchFamily="18" charset="0"/>
              </a:rPr>
              <a:t>Энергия</a:t>
            </a:r>
            <a:r>
              <a:rPr kumimoji="0" lang="ru-RU" sz="2800" b="0" i="0" u="none" strike="noStrike" kern="1200" cap="none" spc="0" normalizeH="0" noProof="0" dirty="0" smtClean="0">
                <a:ln>
                  <a:noFill/>
                </a:ln>
                <a:solidFill>
                  <a:schemeClr val="tx1"/>
                </a:solidFill>
                <a:effectLst/>
                <a:uLnTx/>
                <a:uFillTx/>
                <a:ea typeface="+mn-ea"/>
                <a:cs typeface="Times New Roman" pitchFamily="18" charset="0"/>
              </a:rPr>
              <a:t> измеряется в </a:t>
            </a:r>
            <a:r>
              <a:rPr lang="en-US" sz="2800" i="1" dirty="0" smtClean="0">
                <a:latin typeface="Times New Roman" pitchFamily="18" charset="0"/>
                <a:cs typeface="Times New Roman" pitchFamily="18" charset="0"/>
              </a:rPr>
              <a:t>ma</a:t>
            </a:r>
            <a:r>
              <a:rPr lang="en-US" sz="2800" i="1" baseline="30000" dirty="0" smtClean="0">
                <a:latin typeface="Times New Roman" pitchFamily="18" charset="0"/>
                <a:cs typeface="Times New Roman" pitchFamily="18" charset="0"/>
              </a:rPr>
              <a:t>2</a:t>
            </a:r>
            <a:r>
              <a:rPr lang="en-US" sz="2800" i="1" dirty="0" smtClean="0">
                <a:latin typeface="Times New Roman" pitchFamily="18" charset="0"/>
                <a:cs typeface="Times New Roman" pitchFamily="18" charset="0"/>
              </a:rPr>
              <a:t>/(T</a:t>
            </a:r>
            <a:r>
              <a:rPr lang="en-US" sz="2800" i="1" baseline="-25000" dirty="0" smtClean="0">
                <a:latin typeface="Times New Roman" pitchFamily="18" charset="0"/>
                <a:cs typeface="Times New Roman" pitchFamily="18" charset="0"/>
              </a:rPr>
              <a:t>o</a:t>
            </a:r>
            <a:r>
              <a:rPr lang="en-US" sz="2800" i="1" dirty="0" smtClean="0">
                <a:latin typeface="Times New Roman" pitchFamily="18" charset="0"/>
                <a:cs typeface="Times New Roman" pitchFamily="18" charset="0"/>
              </a:rPr>
              <a:t>)</a:t>
            </a:r>
            <a:r>
              <a:rPr lang="en-US" sz="2800" i="1" baseline="30000" dirty="0" smtClean="0">
                <a:latin typeface="Times New Roman" pitchFamily="18" charset="0"/>
                <a:cs typeface="Times New Roman" pitchFamily="18" charset="0"/>
              </a:rPr>
              <a:t>2 </a:t>
            </a:r>
            <a:endParaRPr kumimoji="0" lang="ru-RU" sz="2800" b="0" i="0" u="none" strike="noStrike" kern="1200" cap="none" spc="0" normalizeH="0" noProof="0" dirty="0" smtClean="0">
              <a:ln>
                <a:noFill/>
              </a:ln>
              <a:solidFill>
                <a:schemeClr val="tx1"/>
              </a:solidFill>
              <a:effectLst/>
              <a:uLnTx/>
              <a:uFillTx/>
              <a:ea typeface="+mn-ea"/>
              <a:cs typeface="Times New Roman" pitchFamily="18" charset="0"/>
            </a:endParaRPr>
          </a:p>
          <a:p>
            <a:pPr marL="438912" lvl="0" indent="-320040">
              <a:buClr>
                <a:schemeClr val="accent1"/>
              </a:buClr>
              <a:buSzPct val="80000"/>
              <a:buFont typeface="Wingdings 2"/>
              <a:buChar char=""/>
              <a:defRPr/>
            </a:pPr>
            <a:r>
              <a:rPr lang="ru-RU" sz="2800" dirty="0" smtClean="0">
                <a:cs typeface="Times New Roman" pitchFamily="18" charset="0"/>
              </a:rPr>
              <a:t>Скорость измеряется в </a:t>
            </a:r>
            <a:r>
              <a:rPr lang="en-US" sz="2800" i="1" dirty="0" smtClean="0">
                <a:latin typeface="Times New Roman" pitchFamily="18" charset="0"/>
                <a:cs typeface="Times New Roman" pitchFamily="18" charset="0"/>
              </a:rPr>
              <a:t>a/T</a:t>
            </a:r>
            <a:r>
              <a:rPr lang="en-US" sz="2800" i="1" baseline="-25000" dirty="0" smtClean="0">
                <a:latin typeface="Times New Roman" pitchFamily="18" charset="0"/>
                <a:cs typeface="Times New Roman" pitchFamily="18" charset="0"/>
              </a:rPr>
              <a:t>o</a:t>
            </a:r>
          </a:p>
          <a:p>
            <a:pPr marL="438912" lvl="0" indent="-320040">
              <a:buClr>
                <a:schemeClr val="accent1"/>
              </a:buClr>
              <a:buSzPct val="80000"/>
              <a:buFont typeface="Wingdings 2"/>
              <a:buChar char=""/>
              <a:defRPr/>
            </a:pPr>
            <a:r>
              <a:rPr kumimoji="0" lang="ru-RU" sz="2800" b="0" i="0" u="none" strike="noStrike" kern="1200" cap="none" spc="0" normalizeH="0" noProof="0" dirty="0" smtClean="0">
                <a:ln>
                  <a:noFill/>
                </a:ln>
                <a:solidFill>
                  <a:schemeClr val="tx1"/>
                </a:solidFill>
                <a:effectLst/>
                <a:uLnTx/>
                <a:uFillTx/>
                <a:ea typeface="+mn-ea"/>
                <a:cs typeface="Times New Roman" pitchFamily="18" charset="0"/>
              </a:rPr>
              <a:t>И т.д.</a:t>
            </a: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endParaRPr kumimoji="0" lang="ru-RU"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endParaRPr kumimoji="0" lang="ru-RU" sz="2800" b="0" i="0" u="none" strike="noStrike" kern="1200" cap="none" spc="0" normalizeH="0" baseline="0" noProof="0" dirty="0" smtClean="0">
              <a:ln>
                <a:noFill/>
              </a:ln>
              <a:solidFill>
                <a:schemeClr val="tx1"/>
              </a:solidFill>
              <a:effectLst/>
              <a:uLnTx/>
              <a:uFillTx/>
              <a:latin typeface="+mn-lt"/>
              <a:ea typeface="+mn-ea"/>
              <a:cs typeface="+mn-cs"/>
            </a:endParaRP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endParaRPr kumimoji="0" lang="ru-RU" sz="28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5448"/>
            <a:ext cx="7807569" cy="1002182"/>
          </a:xfrm>
        </p:spPr>
        <p:txBody>
          <a:bodyPr/>
          <a:lstStyle/>
          <a:p>
            <a:r>
              <a:rPr lang="ru-RU" dirty="0" smtClean="0"/>
              <a:t>Шаги моделирования</a:t>
            </a:r>
            <a:endParaRPr lang="ru-RU" dirty="0"/>
          </a:p>
        </p:txBody>
      </p:sp>
      <p:grpSp>
        <p:nvGrpSpPr>
          <p:cNvPr id="3" name="Группа 4"/>
          <p:cNvGrpSpPr/>
          <p:nvPr/>
        </p:nvGrpSpPr>
        <p:grpSpPr>
          <a:xfrm>
            <a:off x="1547664" y="1643050"/>
            <a:ext cx="5904657" cy="4857784"/>
            <a:chOff x="1547353" y="571480"/>
            <a:chExt cx="5981341" cy="6072230"/>
          </a:xfrm>
        </p:grpSpPr>
        <p:grpSp>
          <p:nvGrpSpPr>
            <p:cNvPr id="4" name="Группа 28"/>
            <p:cNvGrpSpPr/>
            <p:nvPr/>
          </p:nvGrpSpPr>
          <p:grpSpPr>
            <a:xfrm>
              <a:off x="1547353" y="1785926"/>
              <a:ext cx="5981341" cy="4857784"/>
              <a:chOff x="1547353" y="1785926"/>
              <a:chExt cx="5981341" cy="4857784"/>
            </a:xfrm>
          </p:grpSpPr>
          <p:sp>
            <p:nvSpPr>
              <p:cNvPr id="9" name="Блок-схема: процесс 8"/>
              <p:cNvSpPr/>
              <p:nvPr/>
            </p:nvSpPr>
            <p:spPr>
              <a:xfrm>
                <a:off x="1985012" y="1785926"/>
                <a:ext cx="5543681" cy="8572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Присвоить частицам начальные радиус-вектора и скорости</a:t>
                </a:r>
                <a:r>
                  <a:rPr lang="en-US" dirty="0" smtClean="0"/>
                  <a:t>. </a:t>
                </a:r>
                <a:r>
                  <a:rPr lang="ru-RU" dirty="0" smtClean="0"/>
                  <a:t>Выбрать шаг интегрирования</a:t>
                </a:r>
                <a:r>
                  <a:rPr lang="en-US" dirty="0" smtClean="0"/>
                  <a:t> (</a:t>
                </a:r>
                <a:r>
                  <a:rPr lang="en-US" i="1" dirty="0" err="1" smtClean="0">
                    <a:solidFill>
                      <a:schemeClr val="tx1"/>
                    </a:solidFill>
                    <a:latin typeface="Times New Roman" pitchFamily="18" charset="0"/>
                    <a:cs typeface="Times New Roman" pitchFamily="18" charset="0"/>
                  </a:rPr>
                  <a:t>dt</a:t>
                </a:r>
                <a:r>
                  <a:rPr lang="en-US" dirty="0" smtClean="0"/>
                  <a:t>).</a:t>
                </a:r>
                <a:endParaRPr lang="ru-RU" dirty="0"/>
              </a:p>
            </p:txBody>
          </p:sp>
          <p:sp>
            <p:nvSpPr>
              <p:cNvPr id="10" name="Блок-схема: процесс 9"/>
              <p:cNvSpPr/>
              <p:nvPr/>
            </p:nvSpPr>
            <p:spPr>
              <a:xfrm>
                <a:off x="1985012" y="3161107"/>
                <a:ext cx="5543681" cy="72293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Рассчитать силы, действующие на частицы </a:t>
                </a:r>
                <a:br>
                  <a:rPr lang="ru-RU" dirty="0" smtClean="0"/>
                </a:br>
                <a:r>
                  <a:rPr lang="en-US" dirty="0" smtClean="0"/>
                  <a:t>(</a:t>
                </a:r>
                <a:r>
                  <a:rPr lang="ru-RU" dirty="0" smtClean="0"/>
                  <a:t>и зависящие от </a:t>
                </a:r>
                <a:r>
                  <a:rPr lang="en-US" dirty="0" smtClean="0"/>
                  <a:t>       )</a:t>
                </a:r>
                <a:endParaRPr lang="ru-RU" dirty="0"/>
              </a:p>
            </p:txBody>
          </p:sp>
          <p:sp>
            <p:nvSpPr>
              <p:cNvPr id="11" name="Блок-схема: процесс 10"/>
              <p:cNvSpPr/>
              <p:nvPr/>
            </p:nvSpPr>
            <p:spPr>
              <a:xfrm>
                <a:off x="2357422" y="4232677"/>
                <a:ext cx="5171272" cy="1125149"/>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  </a:t>
                </a:r>
                <a:r>
                  <a:rPr lang="ru-RU" dirty="0" smtClean="0"/>
                  <a:t>Переместить </a:t>
                </a:r>
                <a:br>
                  <a:rPr lang="ru-RU" dirty="0" smtClean="0"/>
                </a:br>
                <a:r>
                  <a:rPr lang="ru-RU" dirty="0" smtClean="0"/>
                  <a:t>        частицы</a:t>
                </a:r>
                <a:r>
                  <a:rPr lang="en-US" dirty="0" smtClean="0"/>
                  <a:t>:</a:t>
                </a:r>
                <a:r>
                  <a:rPr lang="ru-RU" dirty="0" smtClean="0"/>
                  <a:t/>
                </a:r>
                <a:br>
                  <a:rPr lang="ru-RU" dirty="0" smtClean="0"/>
                </a:br>
                <a:r>
                  <a:rPr lang="ru-RU" dirty="0" smtClean="0"/>
                  <a:t>	</a:t>
                </a:r>
                <a:endParaRPr lang="ru-RU" i="1" dirty="0">
                  <a:solidFill>
                    <a:schemeClr val="tx1"/>
                  </a:solidFill>
                  <a:latin typeface="Times New Roman" pitchFamily="18" charset="0"/>
                  <a:cs typeface="Times New Roman" pitchFamily="18" charset="0"/>
                </a:endParaRPr>
              </a:p>
            </p:txBody>
          </p:sp>
          <p:sp>
            <p:nvSpPr>
              <p:cNvPr id="12" name="Блок-схема: процесс 11"/>
              <p:cNvSpPr/>
              <p:nvPr/>
            </p:nvSpPr>
            <p:spPr>
              <a:xfrm>
                <a:off x="2357422" y="5786454"/>
                <a:ext cx="4786346" cy="8572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Continue until the end of process</a:t>
                </a:r>
                <a:endParaRPr lang="ru-RU" dirty="0"/>
              </a:p>
            </p:txBody>
          </p:sp>
          <p:cxnSp>
            <p:nvCxnSpPr>
              <p:cNvPr id="13" name="Прямая со стрелкой 12"/>
              <p:cNvCxnSpPr>
                <a:stCxn id="9" idx="2"/>
              </p:cNvCxnSpPr>
              <p:nvPr/>
            </p:nvCxnSpPr>
            <p:spPr>
              <a:xfrm rot="5400000">
                <a:off x="4497312" y="2901569"/>
                <a:ext cx="517928" cy="115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4" name="Прямая со стрелкой 13"/>
              <p:cNvCxnSpPr>
                <a:stCxn id="10" idx="2"/>
              </p:cNvCxnSpPr>
              <p:nvPr/>
            </p:nvCxnSpPr>
            <p:spPr>
              <a:xfrm rot="5400000">
                <a:off x="4581957" y="4057784"/>
                <a:ext cx="348643" cy="115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5" name="Прямая со стрелкой 14"/>
              <p:cNvCxnSpPr/>
              <p:nvPr/>
            </p:nvCxnSpPr>
            <p:spPr>
              <a:xfrm rot="5400000">
                <a:off x="4537932" y="5571346"/>
                <a:ext cx="428628" cy="158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6" name="Прямая соединительная линия 15"/>
              <p:cNvCxnSpPr>
                <a:stCxn id="12" idx="1"/>
              </p:cNvCxnSpPr>
              <p:nvPr/>
            </p:nvCxnSpPr>
            <p:spPr>
              <a:xfrm rot="10800000">
                <a:off x="1571604" y="6215082"/>
                <a:ext cx="785818"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7" name="Прямая соединительная линия 16"/>
              <p:cNvCxnSpPr/>
              <p:nvPr/>
            </p:nvCxnSpPr>
            <p:spPr>
              <a:xfrm rot="5400000" flipH="1" flipV="1">
                <a:off x="107125" y="4750603"/>
                <a:ext cx="2928958"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8" name="Прямая со стрелкой 17"/>
              <p:cNvCxnSpPr/>
              <p:nvPr/>
            </p:nvCxnSpPr>
            <p:spPr>
              <a:xfrm>
                <a:off x="1547353" y="3343977"/>
                <a:ext cx="437659" cy="198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grpSp>
        <p:sp>
          <p:nvSpPr>
            <p:cNvPr id="7" name="Блок-схема: процесс 6"/>
            <p:cNvSpPr/>
            <p:nvPr/>
          </p:nvSpPr>
          <p:spPr>
            <a:xfrm>
              <a:off x="1985012" y="571480"/>
              <a:ext cx="5543680" cy="85725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Разбить тело на частицы и выбрать закон взаимодействия между ними</a:t>
              </a:r>
              <a:endParaRPr lang="ru-RU" dirty="0"/>
            </a:p>
          </p:txBody>
        </p:sp>
        <p:cxnSp>
          <p:nvCxnSpPr>
            <p:cNvPr id="8" name="Прямая со стрелкой 7"/>
            <p:cNvCxnSpPr>
              <a:stCxn id="7" idx="2"/>
              <a:endCxn id="9" idx="0"/>
            </p:cNvCxnSpPr>
            <p:nvPr/>
          </p:nvCxnSpPr>
          <p:spPr>
            <a:xfrm rot="5400000">
              <a:off x="4578258" y="1607519"/>
              <a:ext cx="357190" cy="1609"/>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grpSp>
      <p:graphicFrame>
        <p:nvGraphicFramePr>
          <p:cNvPr id="19" name="Объект 18"/>
          <p:cNvGraphicFramePr>
            <a:graphicFrameLocks noChangeAspect="1"/>
          </p:cNvGraphicFramePr>
          <p:nvPr/>
        </p:nvGraphicFramePr>
        <p:xfrm>
          <a:off x="5325988" y="3992161"/>
          <a:ext cx="406647" cy="325318"/>
        </p:xfrm>
        <a:graphic>
          <a:graphicData uri="http://schemas.openxmlformats.org/presentationml/2006/ole">
            <p:oleObj spid="_x0000_s8194" name="Формула" r:id="rId3" imgW="253800" imgH="203040" progId="Equation.3">
              <p:embed/>
            </p:oleObj>
          </a:graphicData>
        </a:graphic>
      </p:graphicFrame>
      <p:graphicFrame>
        <p:nvGraphicFramePr>
          <p:cNvPr id="20" name="Object 3"/>
          <p:cNvGraphicFramePr>
            <a:graphicFrameLocks noChangeAspect="1"/>
          </p:cNvGraphicFramePr>
          <p:nvPr/>
        </p:nvGraphicFramePr>
        <p:xfrm>
          <a:off x="3851920" y="4653136"/>
          <a:ext cx="3579170" cy="711745"/>
        </p:xfrm>
        <a:graphic>
          <a:graphicData uri="http://schemas.openxmlformats.org/presentationml/2006/ole">
            <p:oleObj spid="_x0000_s8195" name="Формула" r:id="rId4" imgW="2158920" imgH="469800" progId="Equation.3">
              <p:embed/>
            </p:oleObj>
          </a:graphicData>
        </a:graphic>
      </p:graphicFrame>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одержимое 2"/>
          <p:cNvSpPr>
            <a:spLocks noGrp="1"/>
          </p:cNvSpPr>
          <p:nvPr>
            <p:ph idx="1"/>
          </p:nvPr>
        </p:nvSpPr>
        <p:spPr>
          <a:xfrm>
            <a:off x="457200" y="1775191"/>
            <a:ext cx="8435280" cy="4625609"/>
          </a:xfrm>
        </p:spPr>
        <p:txBody>
          <a:bodyPr>
            <a:normAutofit/>
          </a:bodyPr>
          <a:lstStyle/>
          <a:p>
            <a:r>
              <a:rPr lang="ru-RU" sz="2800" dirty="0" smtClean="0"/>
              <a:t>Применяется для горных пород</a:t>
            </a:r>
          </a:p>
          <a:p>
            <a:endParaRPr lang="ru-RU" sz="2800" dirty="0" smtClean="0"/>
          </a:p>
          <a:p>
            <a:r>
              <a:rPr lang="ru-RU" sz="2800" dirty="0" smtClean="0"/>
              <a:t>Аналогичен тесту на растяжение</a:t>
            </a:r>
          </a:p>
          <a:p>
            <a:pPr>
              <a:buNone/>
            </a:pPr>
            <a:endParaRPr lang="ru-RU" sz="2800" dirty="0" smtClean="0"/>
          </a:p>
        </p:txBody>
      </p:sp>
      <p:sp>
        <p:nvSpPr>
          <p:cNvPr id="2" name="Заголовок 1"/>
          <p:cNvSpPr>
            <a:spLocks noGrp="1"/>
          </p:cNvSpPr>
          <p:nvPr>
            <p:ph type="title"/>
          </p:nvPr>
        </p:nvSpPr>
        <p:spPr/>
        <p:txBody>
          <a:bodyPr/>
          <a:lstStyle/>
          <a:p>
            <a:r>
              <a:rPr lang="ru-RU" dirty="0" smtClean="0"/>
              <a:t>Бразильский тест</a:t>
            </a:r>
            <a:endParaRPr lang="ru-RU" dirty="0"/>
          </a:p>
        </p:txBody>
      </p:sp>
      <p:pic>
        <p:nvPicPr>
          <p:cNvPr id="4" name="Рисунок 3"/>
          <p:cNvPicPr/>
          <p:nvPr/>
        </p:nvPicPr>
        <p:blipFill>
          <a:blip r:embed="rId3" cstate="print"/>
          <a:srcRect/>
          <a:stretch>
            <a:fillRect/>
          </a:stretch>
        </p:blipFill>
        <p:spPr bwMode="auto">
          <a:xfrm>
            <a:off x="1187624" y="3645024"/>
            <a:ext cx="5143500" cy="2962275"/>
          </a:xfrm>
          <a:prstGeom prst="rect">
            <a:avLst/>
          </a:prstGeom>
          <a:noFill/>
          <a:ln w="9525">
            <a:noFill/>
            <a:miter lim="800000"/>
            <a:headEnd/>
            <a:tailEnd/>
          </a:ln>
        </p:spPr>
      </p:pic>
      <p:pic>
        <p:nvPicPr>
          <p:cNvPr id="5" name="Рисунок 4"/>
          <p:cNvPicPr/>
          <p:nvPr/>
        </p:nvPicPr>
        <p:blipFill>
          <a:blip r:embed="rId4" cstate="print"/>
          <a:srcRect l="3001"/>
          <a:stretch>
            <a:fillRect/>
          </a:stretch>
        </p:blipFill>
        <p:spPr bwMode="auto">
          <a:xfrm>
            <a:off x="7020272" y="5085184"/>
            <a:ext cx="1848222" cy="1604764"/>
          </a:xfrm>
          <a:prstGeom prst="rect">
            <a:avLst/>
          </a:prstGeom>
          <a:solidFill>
            <a:srgbClr val="FFFFFF"/>
          </a:solidFill>
          <a:ln w="9525">
            <a:noFill/>
            <a:miter lim="800000"/>
            <a:headEnd/>
            <a:tailEnd/>
          </a:ln>
        </p:spPr>
      </p:pic>
      <p:cxnSp>
        <p:nvCxnSpPr>
          <p:cNvPr id="9" name="Прямая со стрелкой 8"/>
          <p:cNvCxnSpPr/>
          <p:nvPr/>
        </p:nvCxnSpPr>
        <p:spPr>
          <a:xfrm rot="16200000" flipV="1">
            <a:off x="1583668" y="4401108"/>
            <a:ext cx="648072" cy="57606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907704" y="4365104"/>
            <a:ext cx="576064" cy="400110"/>
          </a:xfrm>
          <a:prstGeom prst="rect">
            <a:avLst/>
          </a:prstGeom>
          <a:noFill/>
        </p:spPr>
        <p:txBody>
          <a:bodyPr wrap="square" rtlCol="0">
            <a:spAutoFit/>
          </a:bodyPr>
          <a:lstStyle/>
          <a:p>
            <a:r>
              <a:rPr lang="en-US" sz="2000" i="1" dirty="0" smtClean="0">
                <a:latin typeface="Times New Roman" pitchFamily="18" charset="0"/>
                <a:cs typeface="Times New Roman" pitchFamily="18" charset="0"/>
              </a:rPr>
              <a:t>R</a:t>
            </a:r>
            <a:endParaRPr lang="ru-RU" sz="2400"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одержимое 2"/>
          <p:cNvSpPr>
            <a:spLocks noGrp="1"/>
          </p:cNvSpPr>
          <p:nvPr>
            <p:ph idx="1"/>
          </p:nvPr>
        </p:nvSpPr>
        <p:spPr>
          <a:xfrm>
            <a:off x="467544" y="2996952"/>
            <a:ext cx="8435280" cy="4625609"/>
          </a:xfrm>
        </p:spPr>
        <p:txBody>
          <a:bodyPr>
            <a:normAutofit/>
          </a:bodyPr>
          <a:lstStyle/>
          <a:p>
            <a:pPr marL="633222" indent="-514350" algn="ctr">
              <a:buNone/>
            </a:pPr>
            <a:r>
              <a:rPr lang="ru-RU" dirty="0" smtClean="0"/>
              <a:t>Определить параметры </a:t>
            </a:r>
            <a:br>
              <a:rPr lang="ru-RU" dirty="0" smtClean="0"/>
            </a:br>
            <a:r>
              <a:rPr lang="ru-RU" dirty="0" smtClean="0"/>
              <a:t/>
            </a:r>
            <a:br>
              <a:rPr lang="ru-RU" dirty="0" smtClean="0"/>
            </a:br>
            <a:r>
              <a:rPr lang="ru-RU" dirty="0" smtClean="0"/>
              <a:t>хрупкого модельного материала</a:t>
            </a:r>
          </a:p>
          <a:p>
            <a:pPr>
              <a:buNone/>
            </a:pPr>
            <a:endParaRPr lang="ru-RU" sz="2800" dirty="0" smtClean="0"/>
          </a:p>
        </p:txBody>
      </p:sp>
      <p:sp>
        <p:nvSpPr>
          <p:cNvPr id="2" name="Заголовок 1"/>
          <p:cNvSpPr>
            <a:spLocks noGrp="1"/>
          </p:cNvSpPr>
          <p:nvPr>
            <p:ph type="title"/>
          </p:nvPr>
        </p:nvSpPr>
        <p:spPr/>
        <p:txBody>
          <a:bodyPr/>
          <a:lstStyle/>
          <a:p>
            <a:r>
              <a:rPr lang="ru-RU" dirty="0" smtClean="0"/>
              <a:t>Бразильский тест. </a:t>
            </a:r>
            <a:r>
              <a:rPr lang="ru-RU" sz="4000" dirty="0" smtClean="0"/>
              <a:t>Цель</a:t>
            </a:r>
            <a:endParaRPr lang="ru-RU" sz="40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Бразильский тест. </a:t>
            </a:r>
            <a:r>
              <a:rPr lang="ru-RU" sz="4000" dirty="0" smtClean="0"/>
              <a:t>Нагружение</a:t>
            </a:r>
            <a:endParaRPr lang="ru-RU" sz="4000" dirty="0"/>
          </a:p>
        </p:txBody>
      </p:sp>
      <p:sp>
        <p:nvSpPr>
          <p:cNvPr id="3" name="Содержимое 2"/>
          <p:cNvSpPr>
            <a:spLocks noGrp="1"/>
          </p:cNvSpPr>
          <p:nvPr>
            <p:ph idx="1"/>
          </p:nvPr>
        </p:nvSpPr>
        <p:spPr>
          <a:xfrm>
            <a:off x="251520" y="1844824"/>
            <a:ext cx="8892480" cy="4625609"/>
          </a:xfrm>
        </p:spPr>
        <p:txBody>
          <a:bodyPr/>
          <a:lstStyle/>
          <a:p>
            <a:r>
              <a:rPr lang="ru-RU" dirty="0" smtClean="0"/>
              <a:t>Образец нагружался плоскими недеформируемыми обкладками</a:t>
            </a:r>
          </a:p>
          <a:p>
            <a:endParaRPr lang="ru-RU" dirty="0" smtClean="0"/>
          </a:p>
          <a:p>
            <a:r>
              <a:rPr lang="ru-RU" dirty="0" smtClean="0"/>
              <a:t>В ходе моделирования задавалось время расчета задачи и итоговое смещение обкладок</a:t>
            </a:r>
          </a:p>
          <a:p>
            <a:endParaRPr lang="ru-RU" dirty="0" smtClean="0"/>
          </a:p>
          <a:p>
            <a:r>
              <a:rPr lang="ru-RU" dirty="0" smtClean="0"/>
              <a:t>Обкладки двигались с постоянной скоростью</a:t>
            </a:r>
          </a:p>
          <a:p>
            <a:endParaRPr lang="ru-RU" dirty="0" smtClean="0"/>
          </a:p>
          <a:p>
            <a:endParaRPr lang="ru-RU"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одержимое 2"/>
          <p:cNvSpPr>
            <a:spLocks noGrp="1"/>
          </p:cNvSpPr>
          <p:nvPr>
            <p:ph idx="1"/>
          </p:nvPr>
        </p:nvSpPr>
        <p:spPr>
          <a:xfrm>
            <a:off x="457200" y="1775191"/>
            <a:ext cx="8435280" cy="1149753"/>
          </a:xfrm>
        </p:spPr>
        <p:txBody>
          <a:bodyPr>
            <a:normAutofit/>
          </a:bodyPr>
          <a:lstStyle/>
          <a:p>
            <a:r>
              <a:rPr lang="ru-RU" sz="2800" dirty="0" smtClean="0"/>
              <a:t>Измерялась не нагрузка на образец, </a:t>
            </a:r>
            <a:br>
              <a:rPr lang="ru-RU" sz="2800" dirty="0" smtClean="0"/>
            </a:br>
            <a:r>
              <a:rPr lang="ru-RU" sz="2800" dirty="0" smtClean="0"/>
              <a:t>а критическое смещение обкладок:</a:t>
            </a:r>
          </a:p>
          <a:p>
            <a:pPr>
              <a:buNone/>
            </a:pPr>
            <a:endParaRPr lang="ru-RU" sz="2800" dirty="0" smtClean="0"/>
          </a:p>
        </p:txBody>
      </p:sp>
      <p:sp>
        <p:nvSpPr>
          <p:cNvPr id="2" name="Заголовок 1"/>
          <p:cNvSpPr>
            <a:spLocks noGrp="1"/>
          </p:cNvSpPr>
          <p:nvPr>
            <p:ph type="title"/>
          </p:nvPr>
        </p:nvSpPr>
        <p:spPr>
          <a:xfrm>
            <a:off x="457200" y="155448"/>
            <a:ext cx="9227368" cy="1252728"/>
          </a:xfrm>
        </p:spPr>
        <p:txBody>
          <a:bodyPr>
            <a:normAutofit/>
          </a:bodyPr>
          <a:lstStyle/>
          <a:p>
            <a:r>
              <a:rPr lang="ru-RU" dirty="0" smtClean="0"/>
              <a:t>Бразильский тест. </a:t>
            </a:r>
            <a:r>
              <a:rPr lang="ru-RU" sz="4000" dirty="0" smtClean="0"/>
              <a:t>Что измерялось</a:t>
            </a:r>
            <a:endParaRPr lang="ru-RU" dirty="0"/>
          </a:p>
        </p:txBody>
      </p:sp>
      <p:pic>
        <p:nvPicPr>
          <p:cNvPr id="6" name="Рисунок 5" descr="зародыш.bmp"/>
          <p:cNvPicPr/>
          <p:nvPr/>
        </p:nvPicPr>
        <p:blipFill>
          <a:blip r:embed="rId3" cstate="print"/>
          <a:srcRect l="20850" r="20956"/>
          <a:stretch>
            <a:fillRect/>
          </a:stretch>
        </p:blipFill>
        <p:spPr bwMode="auto">
          <a:xfrm rot="5400000">
            <a:off x="777801" y="3046735"/>
            <a:ext cx="3257550" cy="3302000"/>
          </a:xfrm>
          <a:prstGeom prst="rect">
            <a:avLst/>
          </a:prstGeom>
          <a:noFill/>
          <a:ln w="9525">
            <a:noFill/>
            <a:miter lim="800000"/>
            <a:headEnd/>
            <a:tailEnd/>
          </a:ln>
        </p:spPr>
      </p:pic>
      <p:grpSp>
        <p:nvGrpSpPr>
          <p:cNvPr id="69634" name="Group 2"/>
          <p:cNvGrpSpPr>
            <a:grpSpLocks/>
          </p:cNvGrpSpPr>
          <p:nvPr/>
        </p:nvGrpSpPr>
        <p:grpSpPr bwMode="auto">
          <a:xfrm>
            <a:off x="827584" y="3212976"/>
            <a:ext cx="3114675" cy="2981325"/>
            <a:chOff x="1815" y="1690"/>
            <a:chExt cx="4905" cy="4695"/>
          </a:xfrm>
        </p:grpSpPr>
        <p:sp>
          <p:nvSpPr>
            <p:cNvPr id="69635" name="Oval 3"/>
            <p:cNvSpPr>
              <a:spLocks noChangeArrowheads="1"/>
            </p:cNvSpPr>
            <p:nvPr/>
          </p:nvSpPr>
          <p:spPr bwMode="auto">
            <a:xfrm>
              <a:off x="3945" y="1915"/>
              <a:ext cx="735" cy="900"/>
            </a:xfrm>
            <a:prstGeom prst="ellipse">
              <a:avLst/>
            </a:prstGeom>
            <a:noFill/>
            <a:ln w="57150">
              <a:solidFill>
                <a:srgbClr val="00000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69636" name="Oval 4"/>
            <p:cNvSpPr>
              <a:spLocks noChangeArrowheads="1"/>
            </p:cNvSpPr>
            <p:nvPr/>
          </p:nvSpPr>
          <p:spPr bwMode="auto">
            <a:xfrm>
              <a:off x="3945" y="5500"/>
              <a:ext cx="735" cy="585"/>
            </a:xfrm>
            <a:prstGeom prst="ellipse">
              <a:avLst/>
            </a:prstGeom>
            <a:noFill/>
            <a:ln w="57150">
              <a:solidFill>
                <a:srgbClr val="000000"/>
              </a:solidFill>
              <a:round/>
              <a:headEnd/>
              <a:tailEnd/>
            </a:ln>
          </p:spPr>
          <p:txBody>
            <a:bodyPr vert="horz" wrap="square" lIns="91440" tIns="45720" rIns="91440" bIns="45720" numCol="1" anchor="t" anchorCtr="0" compatLnSpc="1">
              <a:prstTxWarp prst="textNoShape">
                <a:avLst/>
              </a:prstTxWarp>
            </a:bodyPr>
            <a:lstStyle/>
            <a:p>
              <a:endParaRPr lang="ru-RU"/>
            </a:p>
          </p:txBody>
        </p:sp>
        <p:cxnSp>
          <p:nvCxnSpPr>
            <p:cNvPr id="69637" name="AutoShape 5"/>
            <p:cNvCxnSpPr>
              <a:cxnSpLocks noChangeShapeType="1"/>
            </p:cNvCxnSpPr>
            <p:nvPr/>
          </p:nvCxnSpPr>
          <p:spPr bwMode="auto">
            <a:xfrm>
              <a:off x="1815" y="6385"/>
              <a:ext cx="4905" cy="0"/>
            </a:xfrm>
            <a:prstGeom prst="straightConnector1">
              <a:avLst/>
            </a:prstGeom>
            <a:noFill/>
            <a:ln w="28575">
              <a:solidFill>
                <a:srgbClr val="000000"/>
              </a:solidFill>
              <a:prstDash val="lgDash"/>
              <a:round/>
              <a:headEnd/>
              <a:tailEnd/>
            </a:ln>
          </p:spPr>
        </p:cxnSp>
        <p:cxnSp>
          <p:nvCxnSpPr>
            <p:cNvPr id="69638" name="AutoShape 6"/>
            <p:cNvCxnSpPr>
              <a:cxnSpLocks noChangeShapeType="1"/>
            </p:cNvCxnSpPr>
            <p:nvPr/>
          </p:nvCxnSpPr>
          <p:spPr bwMode="auto">
            <a:xfrm>
              <a:off x="1815" y="1690"/>
              <a:ext cx="4905" cy="0"/>
            </a:xfrm>
            <a:prstGeom prst="straightConnector1">
              <a:avLst/>
            </a:prstGeom>
            <a:noFill/>
            <a:ln w="28575">
              <a:solidFill>
                <a:srgbClr val="000000"/>
              </a:solidFill>
              <a:prstDash val="lgDash"/>
              <a:round/>
              <a:headEnd/>
              <a:tailEnd/>
            </a:ln>
          </p:spPr>
        </p:cxnSp>
      </p:grpSp>
      <p:pic>
        <p:nvPicPr>
          <p:cNvPr id="12" name="Рисунок 11" descr="after eraser.bmp"/>
          <p:cNvPicPr/>
          <p:nvPr/>
        </p:nvPicPr>
        <p:blipFill>
          <a:blip r:embed="rId4" cstate="print"/>
          <a:stretch>
            <a:fillRect/>
          </a:stretch>
        </p:blipFill>
        <p:spPr>
          <a:xfrm>
            <a:off x="4862459" y="3140968"/>
            <a:ext cx="3883577" cy="3240360"/>
          </a:xfrm>
          <a:prstGeom prst="rect">
            <a:avLst/>
          </a:prstGeom>
        </p:spPr>
      </p:pic>
      <p:grpSp>
        <p:nvGrpSpPr>
          <p:cNvPr id="69639" name="Group 7"/>
          <p:cNvGrpSpPr>
            <a:grpSpLocks/>
          </p:cNvGrpSpPr>
          <p:nvPr/>
        </p:nvGrpSpPr>
        <p:grpSpPr bwMode="auto">
          <a:xfrm>
            <a:off x="5364088" y="3212976"/>
            <a:ext cx="3124200" cy="3096344"/>
            <a:chOff x="2850" y="9540"/>
            <a:chExt cx="4920" cy="4695"/>
          </a:xfrm>
        </p:grpSpPr>
        <p:cxnSp>
          <p:nvCxnSpPr>
            <p:cNvPr id="69640" name="AutoShape 8"/>
            <p:cNvCxnSpPr>
              <a:cxnSpLocks noChangeShapeType="1"/>
            </p:cNvCxnSpPr>
            <p:nvPr/>
          </p:nvCxnSpPr>
          <p:spPr bwMode="auto">
            <a:xfrm>
              <a:off x="2850" y="14235"/>
              <a:ext cx="4905" cy="0"/>
            </a:xfrm>
            <a:prstGeom prst="straightConnector1">
              <a:avLst/>
            </a:prstGeom>
            <a:noFill/>
            <a:ln w="28575">
              <a:solidFill>
                <a:srgbClr val="000000"/>
              </a:solidFill>
              <a:prstDash val="lgDash"/>
              <a:round/>
              <a:headEnd/>
              <a:tailEnd/>
            </a:ln>
          </p:spPr>
        </p:cxnSp>
        <p:cxnSp>
          <p:nvCxnSpPr>
            <p:cNvPr id="69641" name="AutoShape 9"/>
            <p:cNvCxnSpPr>
              <a:cxnSpLocks noChangeShapeType="1"/>
            </p:cNvCxnSpPr>
            <p:nvPr/>
          </p:nvCxnSpPr>
          <p:spPr bwMode="auto">
            <a:xfrm>
              <a:off x="2865" y="9540"/>
              <a:ext cx="4905" cy="0"/>
            </a:xfrm>
            <a:prstGeom prst="straightConnector1">
              <a:avLst/>
            </a:prstGeom>
            <a:noFill/>
            <a:ln w="28575">
              <a:solidFill>
                <a:srgbClr val="000000"/>
              </a:solidFill>
              <a:prstDash val="lgDash"/>
              <a:round/>
              <a:headEnd/>
              <a:tailEnd/>
            </a:ln>
          </p:spPr>
        </p:cxn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Бразильский тест. </a:t>
            </a:r>
            <a:r>
              <a:rPr lang="ru-RU" sz="4000" dirty="0" smtClean="0"/>
              <a:t>Материал</a:t>
            </a:r>
            <a:endParaRPr lang="ru-RU" dirty="0"/>
          </a:p>
        </p:txBody>
      </p:sp>
      <p:sp>
        <p:nvSpPr>
          <p:cNvPr id="4" name="Содержимое 2"/>
          <p:cNvSpPr txBox="1">
            <a:spLocks/>
          </p:cNvSpPr>
          <p:nvPr/>
        </p:nvSpPr>
        <p:spPr>
          <a:xfrm>
            <a:off x="395536" y="1556792"/>
            <a:ext cx="8748464" cy="5040560"/>
          </a:xfrm>
          <a:prstGeom prst="rect">
            <a:avLst/>
          </a:prstGeom>
        </p:spPr>
        <p:txBody>
          <a:bodyPr vert="horz" lIns="54864" tIns="91440" rtlCol="0">
            <a:normAutofit/>
          </a:bodyPr>
          <a:lstStyle/>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kumimoji="0" lang="ru-RU" sz="2800" b="0" i="0" u="none" strike="noStrike" kern="1200" cap="none" spc="0" normalizeH="0" baseline="0" noProof="0" dirty="0" smtClean="0">
                <a:ln>
                  <a:noFill/>
                </a:ln>
                <a:solidFill>
                  <a:schemeClr val="tx1"/>
                </a:solidFill>
                <a:effectLst/>
                <a:uLnTx/>
                <a:uFillTx/>
                <a:latin typeface="+mn-lt"/>
                <a:ea typeface="+mn-ea"/>
                <a:cs typeface="+mn-cs"/>
              </a:rPr>
              <a:t>Сохранение материалом свойства упругости вплоть до момента разрушения </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a:t>
            </a:r>
            <a:r>
              <a:rPr kumimoji="0" lang="ru-RU" sz="2800" b="0" i="0" u="none" strike="noStrike" kern="1200" cap="none" spc="0" normalizeH="0" baseline="0" noProof="0" dirty="0" smtClean="0">
                <a:ln>
                  <a:noFill/>
                </a:ln>
                <a:solidFill>
                  <a:schemeClr val="tx1"/>
                </a:solidFill>
                <a:effectLst/>
                <a:uLnTx/>
                <a:uFillTx/>
                <a:latin typeface="+mn-lt"/>
                <a:ea typeface="+mn-ea"/>
                <a:cs typeface="+mn-cs"/>
              </a:rPr>
              <a:t>Черепанов</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a:t>
            </a: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kumimoji="0" lang="ru-RU" sz="2800" b="0" i="0" u="none" strike="noStrike" kern="1200" cap="none" spc="0" normalizeH="0" baseline="0" noProof="0" dirty="0" smtClean="0">
                <a:ln>
                  <a:noFill/>
                </a:ln>
                <a:solidFill>
                  <a:schemeClr val="tx1"/>
                </a:solidFill>
                <a:effectLst/>
                <a:uLnTx/>
                <a:uFillTx/>
                <a:latin typeface="+mn-lt"/>
                <a:ea typeface="+mn-ea"/>
                <a:cs typeface="+mn-cs"/>
              </a:rPr>
              <a:t>Малость деформаций, предшествующих разрушению при одноосном растяжении </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a:t>
            </a:r>
            <a:r>
              <a:rPr kumimoji="0" lang="ru-RU" sz="2800" b="0" i="0" u="none" strike="noStrike" kern="1200" cap="none" spc="0" normalizeH="0" baseline="0" noProof="0" dirty="0" smtClean="0">
                <a:ln>
                  <a:noFill/>
                </a:ln>
                <a:solidFill>
                  <a:schemeClr val="tx1"/>
                </a:solidFill>
                <a:effectLst/>
                <a:uLnTx/>
                <a:uFillTx/>
                <a:latin typeface="+mn-lt"/>
                <a:ea typeface="+mn-ea"/>
                <a:cs typeface="+mn-cs"/>
              </a:rPr>
              <a:t>Беляев</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a:t>
            </a:r>
            <a:endParaRPr kumimoji="0" lang="ru-RU" sz="2800" b="0" i="0" u="none" strike="noStrike" kern="1200" cap="none" spc="0" normalizeH="0" baseline="0" noProof="0" dirty="0" smtClean="0">
              <a:ln>
                <a:noFill/>
              </a:ln>
              <a:solidFill>
                <a:schemeClr val="tx1"/>
              </a:solidFill>
              <a:effectLst/>
              <a:uLnTx/>
              <a:uFillTx/>
              <a:latin typeface="+mn-lt"/>
              <a:ea typeface="+mn-ea"/>
              <a:cs typeface="+mn-cs"/>
            </a:endParaRP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endParaRPr lang="ru-RU" sz="2800" dirty="0" smtClean="0"/>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endParaRPr lang="ru-RU" sz="2800" dirty="0" smtClean="0"/>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kumimoji="0" lang="ru-RU" sz="2800" b="0" i="0" u="none" strike="noStrike" kern="1200" cap="none" spc="0" normalizeH="0" baseline="0" noProof="0" dirty="0" smtClean="0">
                <a:ln>
                  <a:noFill/>
                </a:ln>
                <a:solidFill>
                  <a:schemeClr val="tx1"/>
                </a:solidFill>
                <a:effectLst/>
                <a:uLnTx/>
                <a:uFillTx/>
                <a:latin typeface="+mn-lt"/>
                <a:ea typeface="+mn-ea"/>
                <a:cs typeface="+mn-cs"/>
              </a:rPr>
              <a:t>Чем меньше критическое смещение обкладок </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a:r>
            <a:br>
              <a:rPr kumimoji="0" lang="en-US" sz="2800" b="0" i="0" u="none" strike="noStrike" kern="1200" cap="none" spc="0" normalizeH="0" baseline="0" noProof="0" dirty="0" smtClean="0">
                <a:ln>
                  <a:noFill/>
                </a:ln>
                <a:solidFill>
                  <a:schemeClr val="tx1"/>
                </a:solidFill>
                <a:effectLst/>
                <a:uLnTx/>
                <a:uFillTx/>
                <a:latin typeface="+mn-lt"/>
                <a:ea typeface="+mn-ea"/>
                <a:cs typeface="+mn-cs"/>
              </a:rPr>
            </a:br>
            <a:r>
              <a:rPr kumimoji="0" lang="ru-RU" sz="2800" b="0" i="0" u="none" strike="noStrike" kern="1200" cap="none" spc="0" normalizeH="0" baseline="0" noProof="0" dirty="0" smtClean="0">
                <a:ln>
                  <a:noFill/>
                </a:ln>
                <a:solidFill>
                  <a:schemeClr val="tx1"/>
                </a:solidFill>
                <a:effectLst/>
                <a:uLnTx/>
                <a:uFillTx/>
                <a:latin typeface="+mn-lt"/>
                <a:ea typeface="+mn-ea"/>
                <a:cs typeface="+mn-cs"/>
              </a:rPr>
              <a:t> тем </a:t>
            </a:r>
            <a:r>
              <a:rPr lang="ru-RU" sz="2800" dirty="0" smtClean="0"/>
              <a:t>рассматриваемый </a:t>
            </a:r>
            <a:r>
              <a:rPr kumimoji="0" lang="ru-RU" sz="2800" b="0" i="0" u="none" strike="noStrike" kern="1200" cap="none" spc="0" normalizeH="0" baseline="0" noProof="0" dirty="0" smtClean="0">
                <a:ln>
                  <a:noFill/>
                </a:ln>
                <a:solidFill>
                  <a:schemeClr val="tx1"/>
                </a:solidFill>
                <a:effectLst/>
                <a:uLnTx/>
                <a:uFillTx/>
                <a:latin typeface="+mn-lt"/>
                <a:ea typeface="+mn-ea"/>
                <a:cs typeface="+mn-cs"/>
              </a:rPr>
              <a:t>материал более хрупкий</a:t>
            </a:r>
            <a:endParaRPr kumimoji="0" lang="ru-RU"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Хрупкий материал</a:t>
            </a:r>
            <a:endParaRPr lang="ru-RU" dirty="0"/>
          </a:p>
        </p:txBody>
      </p:sp>
      <p:sp>
        <p:nvSpPr>
          <p:cNvPr id="3" name="Содержимое 2"/>
          <p:cNvSpPr>
            <a:spLocks noGrp="1"/>
          </p:cNvSpPr>
          <p:nvPr>
            <p:ph idx="1"/>
          </p:nvPr>
        </p:nvSpPr>
        <p:spPr>
          <a:xfrm>
            <a:off x="457200" y="1775191"/>
            <a:ext cx="8435280" cy="4606137"/>
          </a:xfrm>
        </p:spPr>
        <p:txBody>
          <a:bodyPr/>
          <a:lstStyle/>
          <a:p>
            <a:endParaRPr lang="en-US" dirty="0" smtClean="0"/>
          </a:p>
          <a:p>
            <a:r>
              <a:rPr lang="ru-RU" dirty="0" smtClean="0"/>
              <a:t>Сохранение материалом свойства упругости вплоть до момента разрушения </a:t>
            </a:r>
            <a:r>
              <a:rPr lang="en-US" dirty="0" smtClean="0"/>
              <a:t>[]</a:t>
            </a:r>
          </a:p>
          <a:p>
            <a:endParaRPr lang="en-US" dirty="0" smtClean="0"/>
          </a:p>
          <a:p>
            <a:endParaRPr lang="en-US" dirty="0" smtClean="0"/>
          </a:p>
          <a:p>
            <a:r>
              <a:rPr lang="ru-RU" dirty="0" smtClean="0"/>
              <a:t>Малость деформаций, предшествующих разрушению при одноосном растяжении </a:t>
            </a:r>
            <a:r>
              <a:rPr lang="en-US" dirty="0" smtClean="0"/>
              <a:t>[]</a:t>
            </a:r>
            <a:endParaRPr lang="ru-RU"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Цель</a:t>
            </a:r>
            <a:endParaRPr lang="ru-RU" dirty="0"/>
          </a:p>
        </p:txBody>
      </p:sp>
      <p:sp>
        <p:nvSpPr>
          <p:cNvPr id="3" name="Содержимое 2"/>
          <p:cNvSpPr>
            <a:spLocks noGrp="1"/>
          </p:cNvSpPr>
          <p:nvPr>
            <p:ph idx="1"/>
          </p:nvPr>
        </p:nvSpPr>
        <p:spPr>
          <a:xfrm>
            <a:off x="467544" y="2492896"/>
            <a:ext cx="8229600" cy="2805937"/>
          </a:xfrm>
        </p:spPr>
        <p:txBody>
          <a:bodyPr>
            <a:normAutofit/>
          </a:bodyPr>
          <a:lstStyle/>
          <a:p>
            <a:r>
              <a:rPr lang="ru-RU" sz="3600" dirty="0" smtClean="0"/>
              <a:t>Применение метода динамики частиц для моделирования деформирования и разрушения хрупких материалов.</a:t>
            </a:r>
            <a:endParaRPr lang="ru-RU" sz="3600"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одержимое 2"/>
          <p:cNvSpPr>
            <a:spLocks noGrp="1"/>
          </p:cNvSpPr>
          <p:nvPr>
            <p:ph idx="1"/>
          </p:nvPr>
        </p:nvSpPr>
        <p:spPr>
          <a:xfrm>
            <a:off x="467544" y="1628800"/>
            <a:ext cx="8424936" cy="3456384"/>
          </a:xfrm>
        </p:spPr>
        <p:txBody>
          <a:bodyPr>
            <a:normAutofit/>
          </a:bodyPr>
          <a:lstStyle/>
          <a:p>
            <a:r>
              <a:rPr lang="ru-RU" sz="2800" dirty="0" smtClean="0"/>
              <a:t>Четыре варианта кристаллических решеток:</a:t>
            </a:r>
            <a:endParaRPr lang="ru-RU" sz="2800" dirty="0" smtClean="0">
              <a:latin typeface="Times New Roman" pitchFamily="18" charset="0"/>
              <a:cs typeface="Times New Roman" pitchFamily="18" charset="0"/>
            </a:endParaRPr>
          </a:p>
          <a:p>
            <a:pPr lvl="8"/>
            <a:endParaRPr lang="ru-RU" sz="1400" i="1" dirty="0" smtClean="0">
              <a:latin typeface="Times New Roman" pitchFamily="18" charset="0"/>
              <a:cs typeface="Times New Roman" pitchFamily="18" charset="0"/>
            </a:endParaRPr>
          </a:p>
          <a:p>
            <a:pPr>
              <a:buNone/>
            </a:pPr>
            <a:endParaRPr lang="ru-RU" sz="2800" i="1" dirty="0" smtClean="0">
              <a:latin typeface="Times New Roman" pitchFamily="18" charset="0"/>
              <a:cs typeface="Times New Roman" pitchFamily="18" charset="0"/>
            </a:endParaRPr>
          </a:p>
          <a:p>
            <a:pPr>
              <a:buNone/>
            </a:pPr>
            <a:endParaRPr lang="ru-RU" sz="2800" dirty="0" smtClean="0"/>
          </a:p>
        </p:txBody>
      </p:sp>
      <p:sp>
        <p:nvSpPr>
          <p:cNvPr id="2" name="Заголовок 1"/>
          <p:cNvSpPr>
            <a:spLocks noGrp="1"/>
          </p:cNvSpPr>
          <p:nvPr>
            <p:ph type="title"/>
          </p:nvPr>
        </p:nvSpPr>
        <p:spPr/>
        <p:txBody>
          <a:bodyPr/>
          <a:lstStyle/>
          <a:p>
            <a:r>
              <a:rPr lang="ru-RU" dirty="0" smtClean="0"/>
              <a:t>Бразильский тест. </a:t>
            </a:r>
            <a:r>
              <a:rPr lang="ru-RU" sz="4000" dirty="0" smtClean="0"/>
              <a:t>Решетки</a:t>
            </a:r>
            <a:endParaRPr lang="ru-RU" dirty="0"/>
          </a:p>
        </p:txBody>
      </p:sp>
      <p:graphicFrame>
        <p:nvGraphicFramePr>
          <p:cNvPr id="5" name="Таблица 4"/>
          <p:cNvGraphicFramePr>
            <a:graphicFrameLocks noGrp="1"/>
          </p:cNvGraphicFramePr>
          <p:nvPr/>
        </p:nvGraphicFramePr>
        <p:xfrm>
          <a:off x="0" y="2276872"/>
          <a:ext cx="9143999" cy="4581088"/>
        </p:xfrm>
        <a:graphic>
          <a:graphicData uri="http://schemas.openxmlformats.org/drawingml/2006/table">
            <a:tbl>
              <a:tblPr/>
              <a:tblGrid>
                <a:gridCol w="1043608"/>
                <a:gridCol w="1788289"/>
                <a:gridCol w="2019731"/>
                <a:gridCol w="1232540"/>
                <a:gridCol w="1367818"/>
                <a:gridCol w="1692013"/>
              </a:tblGrid>
              <a:tr h="1800200">
                <a:tc rowSpan="3">
                  <a:txBody>
                    <a:bodyPr/>
                    <a:lstStyle/>
                    <a:p>
                      <a:pPr algn="ctr" hangingPunct="0">
                        <a:spcAft>
                          <a:spcPts val="0"/>
                        </a:spcAft>
                      </a:pPr>
                      <a:endParaRPr lang="ru-RU" sz="1800" dirty="0">
                        <a:latin typeface="Times New Roman"/>
                        <a:ea typeface="Times New Roman"/>
                        <a:cs typeface="Times New Roman"/>
                      </a:endParaRPr>
                    </a:p>
                    <a:p>
                      <a:pPr algn="ctr" hangingPunct="0">
                        <a:spcAft>
                          <a:spcPts val="0"/>
                        </a:spcAft>
                      </a:pPr>
                      <a:endParaRPr lang="ru-RU" sz="1800" dirty="0" smtClean="0">
                        <a:latin typeface="Times New Roman"/>
                        <a:ea typeface="Times New Roman"/>
                        <a:cs typeface="Times New Roman"/>
                      </a:endParaRPr>
                    </a:p>
                    <a:p>
                      <a:pPr algn="ctr" hangingPunct="0">
                        <a:spcAft>
                          <a:spcPts val="0"/>
                        </a:spcAft>
                      </a:pPr>
                      <a:r>
                        <a:rPr lang="ru-RU" sz="1800" dirty="0">
                          <a:latin typeface="Times New Roman"/>
                          <a:ea typeface="Times New Roman"/>
                          <a:cs typeface="Times New Roman"/>
                        </a:rPr>
                        <a:t/>
                      </a:r>
                      <a:br>
                        <a:rPr lang="ru-RU" sz="1800" dirty="0">
                          <a:latin typeface="Times New Roman"/>
                          <a:ea typeface="Times New Roman"/>
                          <a:cs typeface="Times New Roman"/>
                        </a:rPr>
                      </a:br>
                      <a:endParaRPr lang="ru-RU" sz="1800" dirty="0">
                        <a:latin typeface="Calibri"/>
                        <a:ea typeface="Times New Roman"/>
                        <a:cs typeface="Times New Roman"/>
                      </a:endParaRPr>
                    </a:p>
                    <a:p>
                      <a:pPr algn="ctr" hangingPunct="0">
                        <a:spcAft>
                          <a:spcPts val="0"/>
                        </a:spcAft>
                      </a:pPr>
                      <a:r>
                        <a:rPr lang="ru-RU" sz="1800" dirty="0" smtClean="0">
                          <a:latin typeface="Times New Roman"/>
                          <a:ea typeface="Times New Roman"/>
                          <a:cs typeface="Times New Roman"/>
                        </a:rPr>
                        <a:t>3</a:t>
                      </a:r>
                      <a:r>
                        <a:rPr lang="en-US" sz="1800" dirty="0">
                          <a:latin typeface="Times New Roman"/>
                          <a:ea typeface="Times New Roman"/>
                          <a:cs typeface="Times New Roman"/>
                        </a:rPr>
                        <a:t>D-</a:t>
                      </a:r>
                      <a:r>
                        <a:rPr lang="ru-RU" sz="1800" dirty="0">
                          <a:latin typeface="Times New Roman"/>
                          <a:ea typeface="Times New Roman"/>
                          <a:cs typeface="Times New Roman"/>
                        </a:rPr>
                        <a:t>ГЦК</a:t>
                      </a:r>
                      <a:endParaRPr lang="ru-RU" sz="1800" dirty="0">
                        <a:latin typeface="Calibri"/>
                        <a:ea typeface="Times New Roman"/>
                        <a:cs typeface="Times New Roman"/>
                      </a:endParaRPr>
                    </a:p>
                  </a:txBody>
                  <a:tcPr marL="51295" marR="51295"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ru-RU" sz="1800" dirty="0">
                          <a:latin typeface="Times New Roman"/>
                          <a:ea typeface="Times New Roman"/>
                          <a:cs typeface="Times New Roman"/>
                        </a:rPr>
                        <a:t>вид с торца:</a:t>
                      </a:r>
                      <a:endParaRPr lang="ru-RU" sz="1800" dirty="0">
                        <a:latin typeface="Calibri"/>
                        <a:ea typeface="Times New Roman"/>
                        <a:cs typeface="Times New Roman"/>
                      </a:endParaRPr>
                    </a:p>
                  </a:txBody>
                  <a:tcPr marL="51295" marR="5129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hangingPunct="0">
                        <a:spcAft>
                          <a:spcPts val="0"/>
                        </a:spcAft>
                      </a:pPr>
                      <a:endParaRPr lang="ru-RU" sz="1800" dirty="0">
                        <a:latin typeface="Times New Roman"/>
                        <a:ea typeface="Times New Roman"/>
                        <a:cs typeface="Times New Roman"/>
                      </a:endParaRPr>
                    </a:p>
                  </a:txBody>
                  <a:tcPr marL="51295" marR="51295"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3">
                  <a:txBody>
                    <a:bodyPr/>
                    <a:lstStyle/>
                    <a:p>
                      <a:pPr algn="ctr" hangingPunct="0">
                        <a:spcAft>
                          <a:spcPts val="0"/>
                        </a:spcAft>
                      </a:pPr>
                      <a:endParaRPr lang="ru-RU" sz="1800" dirty="0">
                        <a:latin typeface="Times New Roman"/>
                        <a:ea typeface="Times New Roman"/>
                        <a:cs typeface="Times New Roman"/>
                      </a:endParaRPr>
                    </a:p>
                    <a:p>
                      <a:pPr algn="ctr" hangingPunct="0">
                        <a:spcAft>
                          <a:spcPts val="0"/>
                        </a:spcAft>
                      </a:pPr>
                      <a:r>
                        <a:rPr lang="ru-RU" sz="1800" dirty="0">
                          <a:latin typeface="Times New Roman"/>
                          <a:ea typeface="Times New Roman"/>
                          <a:cs typeface="Times New Roman"/>
                        </a:rPr>
                        <a:t/>
                      </a:r>
                      <a:br>
                        <a:rPr lang="ru-RU" sz="1800" dirty="0">
                          <a:latin typeface="Times New Roman"/>
                          <a:ea typeface="Times New Roman"/>
                          <a:cs typeface="Times New Roman"/>
                        </a:rPr>
                      </a:br>
                      <a:endParaRPr lang="ru-RU" sz="1800" dirty="0" smtClean="0">
                        <a:latin typeface="Times New Roman"/>
                        <a:ea typeface="Times New Roman"/>
                        <a:cs typeface="Times New Roman"/>
                      </a:endParaRPr>
                    </a:p>
                    <a:p>
                      <a:pPr algn="ctr" hangingPunct="0">
                        <a:spcAft>
                          <a:spcPts val="0"/>
                        </a:spcAft>
                      </a:pPr>
                      <a:endParaRPr lang="ru-RU" sz="1800" dirty="0" smtClean="0">
                        <a:latin typeface="Times New Roman"/>
                        <a:ea typeface="Times New Roman"/>
                        <a:cs typeface="Times New Roman"/>
                      </a:endParaRPr>
                    </a:p>
                    <a:p>
                      <a:pPr algn="ctr" hangingPunct="0">
                        <a:spcAft>
                          <a:spcPts val="0"/>
                        </a:spcAft>
                      </a:pPr>
                      <a:r>
                        <a:rPr lang="ru-RU" sz="1800" dirty="0" smtClean="0">
                          <a:latin typeface="Times New Roman"/>
                          <a:ea typeface="Times New Roman"/>
                          <a:cs typeface="Times New Roman"/>
                        </a:rPr>
                        <a:t>2</a:t>
                      </a:r>
                      <a:r>
                        <a:rPr lang="en-US" sz="1800" dirty="0">
                          <a:latin typeface="Times New Roman"/>
                          <a:ea typeface="Times New Roman"/>
                          <a:cs typeface="Times New Roman"/>
                        </a:rPr>
                        <a:t>D-</a:t>
                      </a:r>
                      <a:r>
                        <a:rPr lang="ru-RU" sz="1800" dirty="0">
                          <a:latin typeface="Times New Roman"/>
                          <a:ea typeface="Times New Roman"/>
                          <a:cs typeface="Times New Roman"/>
                        </a:rPr>
                        <a:t>ГПУ</a:t>
                      </a:r>
                      <a:endParaRPr lang="ru-RU" sz="1800" dirty="0">
                        <a:latin typeface="Calibri"/>
                        <a:ea typeface="Times New Roman"/>
                        <a:cs typeface="Times New Roman"/>
                      </a:endParaRPr>
                    </a:p>
                  </a:txBody>
                  <a:tcPr marL="51295" marR="51295"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hangingPunct="0">
                        <a:spcAft>
                          <a:spcPts val="0"/>
                        </a:spcAft>
                      </a:pPr>
                      <a:r>
                        <a:rPr lang="ru-RU" sz="1800">
                          <a:latin typeface="Times New Roman"/>
                          <a:ea typeface="Times New Roman"/>
                          <a:cs typeface="Times New Roman"/>
                        </a:rPr>
                        <a:t>вид с торца:</a:t>
                      </a:r>
                      <a:endParaRPr lang="ru-RU" sz="1800">
                        <a:latin typeface="Calibri"/>
                        <a:ea typeface="Times New Roman"/>
                        <a:cs typeface="Times New Roman"/>
                      </a:endParaRPr>
                    </a:p>
                  </a:txBody>
                  <a:tcPr marL="51295" marR="51295" marT="0" marB="0" anchor="ctr">
                    <a:lnL>
                      <a:noFill/>
                    </a:lnL>
                    <a:lnR>
                      <a:noFill/>
                    </a:lnR>
                    <a:lnT w="12700" cap="flat" cmpd="sng" algn="ctr">
                      <a:solidFill>
                        <a:srgbClr val="000000"/>
                      </a:solidFill>
                      <a:prstDash val="solid"/>
                      <a:round/>
                      <a:headEnd type="none" w="med" len="med"/>
                      <a:tailEnd type="none" w="med" len="med"/>
                    </a:lnT>
                    <a:lnB>
                      <a:noFill/>
                    </a:lnB>
                  </a:tcPr>
                </a:tc>
                <a:tc rowSpan="2">
                  <a:txBody>
                    <a:bodyPr/>
                    <a:lstStyle/>
                    <a:p>
                      <a:pPr algn="ctr" hangingPunct="0">
                        <a:spcAft>
                          <a:spcPts val="0"/>
                        </a:spcAft>
                      </a:pPr>
                      <a:r>
                        <a:rPr lang="ru-RU" sz="1800">
                          <a:latin typeface="Times New Roman"/>
                          <a:ea typeface="Times New Roman"/>
                          <a:cs typeface="Times New Roman"/>
                        </a:rPr>
                        <a:t/>
                      </a:r>
                      <a:br>
                        <a:rPr lang="ru-RU" sz="1800">
                          <a:latin typeface="Times New Roman"/>
                          <a:ea typeface="Times New Roman"/>
                          <a:cs typeface="Times New Roman"/>
                        </a:rPr>
                      </a:br>
                      <a:endParaRPr lang="ru-RU" sz="1800">
                        <a:latin typeface="Calibri"/>
                        <a:ea typeface="Times New Roman"/>
                        <a:cs typeface="Times New Roman"/>
                      </a:endParaRPr>
                    </a:p>
                  </a:txBody>
                  <a:tcPr marL="51295" marR="51295"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336017">
                <a:tc vMerge="1">
                  <a:txBody>
                    <a:bodyPr/>
                    <a:lstStyle/>
                    <a:p>
                      <a:endParaRPr lang="ru-RU"/>
                    </a:p>
                  </a:txBody>
                  <a:tcPr/>
                </a:tc>
                <a:tc rowSpan="2">
                  <a:txBody>
                    <a:bodyPr/>
                    <a:lstStyle/>
                    <a:p>
                      <a:pPr algn="ctr" hangingPunct="0">
                        <a:spcAft>
                          <a:spcPts val="0"/>
                        </a:spcAft>
                      </a:pPr>
                      <a:r>
                        <a:rPr lang="ru-RU" sz="1800" dirty="0">
                          <a:latin typeface="Times New Roman"/>
                          <a:ea typeface="Times New Roman"/>
                          <a:cs typeface="Times New Roman"/>
                        </a:rPr>
                        <a:t>вид с боку:</a:t>
                      </a:r>
                      <a:endParaRPr lang="ru-RU" sz="1800" dirty="0">
                        <a:latin typeface="Calibri"/>
                        <a:ea typeface="Times New Roman"/>
                        <a:cs typeface="Times New Roman"/>
                      </a:endParaRPr>
                    </a:p>
                  </a:txBody>
                  <a:tcPr marL="51295" marR="51295" marT="0" marB="0" anchor="ctr">
                    <a:lnL>
                      <a:noFill/>
                    </a:lnL>
                    <a:lnR>
                      <a:noFill/>
                    </a:lnR>
                    <a:lnT>
                      <a:noFill/>
                    </a:lnT>
                    <a:lnB w="12700" cap="flat" cmpd="sng" algn="ctr">
                      <a:solidFill>
                        <a:srgbClr val="000000"/>
                      </a:solidFill>
                      <a:prstDash val="solid"/>
                      <a:round/>
                      <a:headEnd type="none" w="med" len="med"/>
                      <a:tailEnd type="none" w="med" len="med"/>
                    </a:lnB>
                  </a:tcPr>
                </a:tc>
                <a:tc rowSpan="2">
                  <a:txBody>
                    <a:bodyPr/>
                    <a:lstStyle/>
                    <a:p>
                      <a:endParaRPr lang="ru-RU"/>
                    </a:p>
                  </a:txBody>
                  <a:tcPr marL="51295" marR="51295"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ru-RU"/>
                    </a:p>
                  </a:txBody>
                  <a:tcPr/>
                </a:tc>
                <a:tc vMerge="1">
                  <a:txBody>
                    <a:bodyPr/>
                    <a:lstStyle/>
                    <a:p>
                      <a:endParaRPr lang="ru-RU"/>
                    </a:p>
                  </a:txBody>
                  <a:tcPr/>
                </a:tc>
                <a:tc vMerge="1">
                  <a:txBody>
                    <a:bodyPr/>
                    <a:lstStyle/>
                    <a:p>
                      <a:endParaRPr lang="ru-RU"/>
                    </a:p>
                  </a:txBody>
                  <a:tcPr/>
                </a:tc>
              </a:tr>
              <a:tr h="330465">
                <a:tc vMerge="1">
                  <a:txBody>
                    <a:bodyPr/>
                    <a:lstStyle/>
                    <a:p>
                      <a:endParaRPr lang="ru-RU"/>
                    </a:p>
                  </a:txBody>
                  <a:tcPr/>
                </a:tc>
                <a:tc vMerge="1">
                  <a:txBody>
                    <a:bodyPr/>
                    <a:lstStyle/>
                    <a:p>
                      <a:pPr algn="ctr" hangingPunct="0">
                        <a:spcAft>
                          <a:spcPts val="0"/>
                        </a:spcAft>
                      </a:pPr>
                      <a:endParaRPr lang="ru-RU" sz="1800">
                        <a:latin typeface="Calibri"/>
                        <a:ea typeface="Times New Roman"/>
                        <a:cs typeface="Times New Roman"/>
                      </a:endParaRPr>
                    </a:p>
                  </a:txBody>
                  <a:tcPr marL="51295" marR="51295" marT="0" marB="0" anchor="ctr">
                    <a:lnL>
                      <a:noFill/>
                    </a:lnL>
                    <a:lnR>
                      <a:noFill/>
                    </a:lnR>
                    <a:lnT>
                      <a:noFill/>
                    </a:lnT>
                    <a:lnB w="12700" cap="flat" cmpd="sng" algn="ctr">
                      <a:solidFill>
                        <a:srgbClr val="000000"/>
                      </a:solidFill>
                      <a:prstDash val="solid"/>
                      <a:round/>
                      <a:headEnd type="none" w="med" len="med"/>
                      <a:tailEnd type="none" w="med" len="med"/>
                    </a:lnB>
                  </a:tcPr>
                </a:tc>
                <a:tc vMerge="1">
                  <a:txBody>
                    <a:bodyPr/>
                    <a:lstStyle/>
                    <a:p>
                      <a:pPr algn="ctr" hangingPunct="0">
                        <a:spcAft>
                          <a:spcPts val="0"/>
                        </a:spcAft>
                      </a:pPr>
                      <a:endParaRPr lang="ru-RU" sz="1800">
                        <a:latin typeface="Times New Roman"/>
                        <a:ea typeface="Times New Roman"/>
                        <a:cs typeface="Times New Roman"/>
                      </a:endParaRPr>
                    </a:p>
                  </a:txBody>
                  <a:tcPr marL="51295" marR="51295"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ru-RU"/>
                    </a:p>
                  </a:txBody>
                  <a:tcPr/>
                </a:tc>
                <a:tc>
                  <a:txBody>
                    <a:bodyPr/>
                    <a:lstStyle/>
                    <a:p>
                      <a:pPr algn="ctr" hangingPunct="0">
                        <a:spcAft>
                          <a:spcPts val="0"/>
                        </a:spcAft>
                      </a:pPr>
                      <a:r>
                        <a:rPr lang="ru-RU" sz="1800">
                          <a:latin typeface="Times New Roman"/>
                          <a:ea typeface="Times New Roman"/>
                          <a:cs typeface="Times New Roman"/>
                        </a:rPr>
                        <a:t>вид с боку:</a:t>
                      </a:r>
                      <a:endParaRPr lang="ru-RU" sz="1800">
                        <a:latin typeface="Calibri"/>
                        <a:ea typeface="Times New Roman"/>
                        <a:cs typeface="Times New Roman"/>
                      </a:endParaRPr>
                    </a:p>
                  </a:txBody>
                  <a:tcPr marL="51295" marR="5129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hangingPunct="0">
                        <a:spcAft>
                          <a:spcPts val="0"/>
                        </a:spcAft>
                      </a:pPr>
                      <a:endParaRPr lang="ru-RU" sz="1800">
                        <a:latin typeface="Times New Roman"/>
                        <a:ea typeface="Times New Roman"/>
                        <a:cs typeface="Times New Roman"/>
                      </a:endParaRPr>
                    </a:p>
                  </a:txBody>
                  <a:tcPr marL="51295" marR="51295"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1565766">
                <a:tc rowSpan="2">
                  <a:txBody>
                    <a:bodyPr/>
                    <a:lstStyle/>
                    <a:p>
                      <a:pPr algn="ctr" hangingPunct="0">
                        <a:spcAft>
                          <a:spcPts val="0"/>
                        </a:spcAft>
                      </a:pPr>
                      <a:endParaRPr lang="ru-RU" sz="1800" dirty="0">
                        <a:latin typeface="Times New Roman"/>
                        <a:ea typeface="Times New Roman"/>
                        <a:cs typeface="Times New Roman"/>
                      </a:endParaRPr>
                    </a:p>
                    <a:p>
                      <a:pPr algn="ctr" hangingPunct="0">
                        <a:spcAft>
                          <a:spcPts val="0"/>
                        </a:spcAft>
                      </a:pPr>
                      <a:r>
                        <a:rPr lang="ru-RU" sz="1800" dirty="0">
                          <a:latin typeface="Times New Roman"/>
                          <a:ea typeface="Times New Roman"/>
                          <a:cs typeface="Times New Roman"/>
                        </a:rPr>
                        <a:t/>
                      </a:r>
                      <a:br>
                        <a:rPr lang="ru-RU" sz="1800" dirty="0">
                          <a:latin typeface="Times New Roman"/>
                          <a:ea typeface="Times New Roman"/>
                          <a:cs typeface="Times New Roman"/>
                        </a:rPr>
                      </a:br>
                      <a:r>
                        <a:rPr lang="ru-RU" sz="1800" dirty="0">
                          <a:latin typeface="Times New Roman"/>
                          <a:ea typeface="Times New Roman"/>
                          <a:cs typeface="Times New Roman"/>
                        </a:rPr>
                        <a:t/>
                      </a:r>
                      <a:br>
                        <a:rPr lang="ru-RU" sz="1800" dirty="0">
                          <a:latin typeface="Times New Roman"/>
                          <a:ea typeface="Times New Roman"/>
                          <a:cs typeface="Times New Roman"/>
                        </a:rPr>
                      </a:br>
                      <a:r>
                        <a:rPr lang="ru-RU" sz="1800" dirty="0" smtClean="0">
                          <a:latin typeface="Times New Roman"/>
                          <a:ea typeface="Times New Roman"/>
                          <a:cs typeface="Times New Roman"/>
                        </a:rPr>
                        <a:t>2</a:t>
                      </a:r>
                      <a:r>
                        <a:rPr lang="en-US" sz="1800" dirty="0">
                          <a:latin typeface="Times New Roman"/>
                          <a:ea typeface="Times New Roman"/>
                          <a:cs typeface="Times New Roman"/>
                        </a:rPr>
                        <a:t>D-</a:t>
                      </a:r>
                      <a:r>
                        <a:rPr lang="ru-RU" sz="1800" dirty="0">
                          <a:latin typeface="Times New Roman"/>
                          <a:ea typeface="Times New Roman"/>
                          <a:cs typeface="Times New Roman"/>
                        </a:rPr>
                        <a:t>ГЦК</a:t>
                      </a:r>
                      <a:endParaRPr lang="ru-RU" sz="1800" dirty="0">
                        <a:latin typeface="Calibri"/>
                        <a:ea typeface="Times New Roman"/>
                        <a:cs typeface="Times New Roman"/>
                      </a:endParaRPr>
                    </a:p>
                  </a:txBody>
                  <a:tcPr marL="51295" marR="51295"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ru-RU" sz="1800" dirty="0">
                          <a:latin typeface="Times New Roman"/>
                          <a:ea typeface="Times New Roman"/>
                          <a:cs typeface="Times New Roman"/>
                        </a:rPr>
                        <a:t>вид с торца:</a:t>
                      </a:r>
                      <a:endParaRPr lang="ru-RU" sz="1800" dirty="0">
                        <a:latin typeface="Calibri"/>
                        <a:ea typeface="Times New Roman"/>
                        <a:cs typeface="Times New Roman"/>
                      </a:endParaRPr>
                    </a:p>
                  </a:txBody>
                  <a:tcPr marL="51295" marR="5129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hangingPunct="0">
                        <a:spcAft>
                          <a:spcPts val="0"/>
                        </a:spcAft>
                      </a:pPr>
                      <a:endParaRPr lang="ru-RU" sz="1800">
                        <a:latin typeface="Times New Roman"/>
                        <a:ea typeface="Times New Roman"/>
                        <a:cs typeface="Times New Roman"/>
                      </a:endParaRPr>
                    </a:p>
                  </a:txBody>
                  <a:tcPr marL="51295" marR="51295"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
                  <a:txBody>
                    <a:bodyPr/>
                    <a:lstStyle/>
                    <a:p>
                      <a:pPr algn="ctr" hangingPunct="0">
                        <a:spcAft>
                          <a:spcPts val="0"/>
                        </a:spcAft>
                      </a:pPr>
                      <a:endParaRPr lang="ru-RU" sz="1800" dirty="0">
                        <a:latin typeface="Times New Roman"/>
                        <a:ea typeface="Times New Roman"/>
                        <a:cs typeface="Times New Roman"/>
                      </a:endParaRPr>
                    </a:p>
                    <a:p>
                      <a:pPr algn="ctr" hangingPunct="0">
                        <a:spcAft>
                          <a:spcPts val="0"/>
                        </a:spcAft>
                      </a:pPr>
                      <a:r>
                        <a:rPr lang="ru-RU" sz="1800" dirty="0">
                          <a:latin typeface="Times New Roman"/>
                          <a:ea typeface="Times New Roman"/>
                          <a:cs typeface="Times New Roman"/>
                        </a:rPr>
                        <a:t/>
                      </a:r>
                      <a:br>
                        <a:rPr lang="ru-RU" sz="1800" dirty="0">
                          <a:latin typeface="Times New Roman"/>
                          <a:ea typeface="Times New Roman"/>
                          <a:cs typeface="Times New Roman"/>
                        </a:rPr>
                      </a:br>
                      <a:r>
                        <a:rPr lang="ru-RU" sz="1800" dirty="0">
                          <a:latin typeface="Times New Roman"/>
                          <a:ea typeface="Times New Roman"/>
                          <a:cs typeface="Times New Roman"/>
                        </a:rPr>
                        <a:t/>
                      </a:r>
                      <a:br>
                        <a:rPr lang="ru-RU" sz="1800" dirty="0">
                          <a:latin typeface="Times New Roman"/>
                          <a:ea typeface="Times New Roman"/>
                          <a:cs typeface="Times New Roman"/>
                        </a:rPr>
                      </a:br>
                      <a:r>
                        <a:rPr lang="ru-RU" sz="1800" dirty="0">
                          <a:latin typeface="Times New Roman"/>
                          <a:ea typeface="Times New Roman"/>
                          <a:cs typeface="Times New Roman"/>
                        </a:rPr>
                        <a:t> </a:t>
                      </a:r>
                      <a:r>
                        <a:rPr lang="ru-RU" sz="1800" dirty="0" smtClean="0">
                          <a:latin typeface="Times New Roman"/>
                          <a:ea typeface="Times New Roman"/>
                          <a:cs typeface="Times New Roman"/>
                        </a:rPr>
                        <a:t>2</a:t>
                      </a:r>
                      <a:r>
                        <a:rPr lang="en-US" sz="1800" dirty="0">
                          <a:latin typeface="Times New Roman"/>
                          <a:ea typeface="Times New Roman"/>
                          <a:cs typeface="Times New Roman"/>
                        </a:rPr>
                        <a:t>D-</a:t>
                      </a:r>
                      <a:r>
                        <a:rPr lang="ru-RU" sz="1800" dirty="0" err="1">
                          <a:latin typeface="Times New Roman"/>
                          <a:ea typeface="Times New Roman"/>
                          <a:cs typeface="Times New Roman"/>
                        </a:rPr>
                        <a:t>ГПУ-р</a:t>
                      </a:r>
                      <a:endParaRPr lang="ru-RU" sz="1800" dirty="0">
                        <a:latin typeface="Calibri"/>
                        <a:ea typeface="Times New Roman"/>
                        <a:cs typeface="Times New Roman"/>
                      </a:endParaRPr>
                    </a:p>
                  </a:txBody>
                  <a:tcPr marL="51295" marR="51295"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ru-RU" sz="1800" dirty="0" smtClean="0">
                          <a:latin typeface="Times New Roman"/>
                          <a:ea typeface="Times New Roman"/>
                          <a:cs typeface="Times New Roman"/>
                        </a:rPr>
                        <a:t>вид </a:t>
                      </a:r>
                      <a:r>
                        <a:rPr lang="ru-RU" sz="1800" dirty="0">
                          <a:latin typeface="Times New Roman"/>
                          <a:ea typeface="Times New Roman"/>
                          <a:cs typeface="Times New Roman"/>
                        </a:rPr>
                        <a:t>с торца:</a:t>
                      </a:r>
                      <a:endParaRPr lang="ru-RU" sz="1800" dirty="0">
                        <a:latin typeface="Calibri"/>
                        <a:ea typeface="Times New Roman"/>
                        <a:cs typeface="Times New Roman"/>
                      </a:endParaRPr>
                    </a:p>
                  </a:txBody>
                  <a:tcPr marL="51295" marR="5129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hangingPunct="0">
                        <a:spcAft>
                          <a:spcPts val="0"/>
                        </a:spcAft>
                      </a:pPr>
                      <a:endParaRPr lang="ru-RU" sz="1800">
                        <a:latin typeface="Times New Roman"/>
                        <a:ea typeface="Times New Roman"/>
                        <a:cs typeface="Times New Roman"/>
                      </a:endParaRPr>
                    </a:p>
                  </a:txBody>
                  <a:tcPr marL="51295" marR="51295"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404663">
                <a:tc vMerge="1">
                  <a:txBody>
                    <a:bodyPr/>
                    <a:lstStyle/>
                    <a:p>
                      <a:endParaRPr lang="ru-RU"/>
                    </a:p>
                  </a:txBody>
                  <a:tcPr/>
                </a:tc>
                <a:tc>
                  <a:txBody>
                    <a:bodyPr/>
                    <a:lstStyle/>
                    <a:p>
                      <a:pPr algn="ctr" hangingPunct="0">
                        <a:spcAft>
                          <a:spcPts val="0"/>
                        </a:spcAft>
                      </a:pPr>
                      <a:r>
                        <a:rPr lang="ru-RU" sz="1800" dirty="0">
                          <a:latin typeface="Times New Roman"/>
                          <a:ea typeface="Times New Roman"/>
                          <a:cs typeface="Times New Roman"/>
                        </a:rPr>
                        <a:t>вид с боку:</a:t>
                      </a:r>
                      <a:endParaRPr lang="ru-RU" sz="1800" dirty="0">
                        <a:latin typeface="Calibri"/>
                        <a:ea typeface="Times New Roman"/>
                        <a:cs typeface="Times New Roman"/>
                      </a:endParaRPr>
                    </a:p>
                  </a:txBody>
                  <a:tcPr marL="51295" marR="5129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ru-RU" dirty="0"/>
                    </a:p>
                  </a:txBody>
                  <a:tcPr marL="51295" marR="51295"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ru-RU"/>
                    </a:p>
                  </a:txBody>
                  <a:tcPr/>
                </a:tc>
                <a:tc>
                  <a:txBody>
                    <a:bodyPr/>
                    <a:lstStyle/>
                    <a:p>
                      <a:pPr algn="ctr" hangingPunct="0">
                        <a:spcAft>
                          <a:spcPts val="0"/>
                        </a:spcAft>
                      </a:pPr>
                      <a:r>
                        <a:rPr lang="ru-RU" sz="1800" dirty="0">
                          <a:latin typeface="Times New Roman"/>
                          <a:ea typeface="Times New Roman"/>
                          <a:cs typeface="Times New Roman"/>
                        </a:rPr>
                        <a:t>вид с боку:</a:t>
                      </a:r>
                      <a:endParaRPr lang="ru-RU" sz="1800" dirty="0">
                        <a:latin typeface="Calibri"/>
                        <a:ea typeface="Times New Roman"/>
                        <a:cs typeface="Times New Roman"/>
                      </a:endParaRPr>
                    </a:p>
                  </a:txBody>
                  <a:tcPr marL="51295" marR="5129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ru-RU" sz="1800" dirty="0">
                          <a:latin typeface="Times New Roman"/>
                          <a:ea typeface="Times New Roman"/>
                          <a:cs typeface="Times New Roman"/>
                        </a:rPr>
                        <a:t/>
                      </a:r>
                      <a:br>
                        <a:rPr lang="ru-RU" sz="1800" dirty="0">
                          <a:latin typeface="Times New Roman"/>
                          <a:ea typeface="Times New Roman"/>
                          <a:cs typeface="Times New Roman"/>
                        </a:rPr>
                      </a:br>
                      <a:endParaRPr lang="ru-RU" sz="1800" dirty="0">
                        <a:latin typeface="Calibri"/>
                        <a:ea typeface="Times New Roman"/>
                        <a:cs typeface="Times New Roman"/>
                      </a:endParaRPr>
                    </a:p>
                  </a:txBody>
                  <a:tcPr marL="51295" marR="51295"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pic>
        <p:nvPicPr>
          <p:cNvPr id="82958" name="Рисунок 8" descr="1_торец.bmp"/>
          <p:cNvPicPr>
            <a:picLocks noChangeAspect="1" noChangeArrowheads="1"/>
          </p:cNvPicPr>
          <p:nvPr/>
        </p:nvPicPr>
        <p:blipFill>
          <a:blip r:embed="rId3" cstate="print"/>
          <a:srcRect l="22479" r="22623"/>
          <a:stretch>
            <a:fillRect/>
          </a:stretch>
        </p:blipFill>
        <p:spPr bwMode="auto">
          <a:xfrm rot="5400000">
            <a:off x="3184228" y="4744764"/>
            <a:ext cx="1362075" cy="1466851"/>
          </a:xfrm>
          <a:prstGeom prst="rect">
            <a:avLst/>
          </a:prstGeom>
          <a:noFill/>
        </p:spPr>
      </p:pic>
      <p:pic>
        <p:nvPicPr>
          <p:cNvPr id="82956" name="Рисунок 23" descr="3_торец.bmp"/>
          <p:cNvPicPr>
            <a:picLocks noChangeAspect="1" noChangeArrowheads="1"/>
          </p:cNvPicPr>
          <p:nvPr/>
        </p:nvPicPr>
        <p:blipFill>
          <a:blip r:embed="rId4" cstate="print"/>
          <a:srcRect l="19443" t="710" r="18478" b="710"/>
          <a:stretch>
            <a:fillRect/>
          </a:stretch>
        </p:blipFill>
        <p:spPr bwMode="auto">
          <a:xfrm>
            <a:off x="7524328" y="2636912"/>
            <a:ext cx="1409700" cy="1323975"/>
          </a:xfrm>
          <a:prstGeom prst="rect">
            <a:avLst/>
          </a:prstGeom>
          <a:noFill/>
        </p:spPr>
      </p:pic>
      <p:pic>
        <p:nvPicPr>
          <p:cNvPr id="82955" name="Рисунок 9" descr="1_бок.bmp"/>
          <p:cNvPicPr>
            <a:picLocks noChangeAspect="1" noChangeArrowheads="1"/>
          </p:cNvPicPr>
          <p:nvPr/>
        </p:nvPicPr>
        <p:blipFill>
          <a:blip r:embed="rId5" cstate="print"/>
          <a:srcRect l="28098" t="9489" r="27811" b="11679"/>
          <a:stretch>
            <a:fillRect/>
          </a:stretch>
        </p:blipFill>
        <p:spPr bwMode="auto">
          <a:xfrm>
            <a:off x="3347864" y="3645024"/>
            <a:ext cx="971550" cy="1028700"/>
          </a:xfrm>
          <a:prstGeom prst="rect">
            <a:avLst/>
          </a:prstGeom>
          <a:noFill/>
        </p:spPr>
      </p:pic>
      <p:pic>
        <p:nvPicPr>
          <p:cNvPr id="82953" name="Рисунок 24" descr="3_бок.bmp"/>
          <p:cNvPicPr>
            <a:picLocks noChangeAspect="1" noChangeArrowheads="1"/>
          </p:cNvPicPr>
          <p:nvPr/>
        </p:nvPicPr>
        <p:blipFill>
          <a:blip r:embed="rId6" cstate="print"/>
          <a:srcRect t="32941" b="27058"/>
          <a:stretch>
            <a:fillRect/>
          </a:stretch>
        </p:blipFill>
        <p:spPr bwMode="auto">
          <a:xfrm>
            <a:off x="7524328" y="4365104"/>
            <a:ext cx="1371600" cy="323850"/>
          </a:xfrm>
          <a:prstGeom prst="rect">
            <a:avLst/>
          </a:prstGeom>
          <a:noFill/>
        </p:spPr>
      </p:pic>
      <p:pic>
        <p:nvPicPr>
          <p:cNvPr id="82951" name="Рисунок 10" descr="2_торец.bmp"/>
          <p:cNvPicPr>
            <a:picLocks noChangeAspect="1" noChangeArrowheads="1"/>
          </p:cNvPicPr>
          <p:nvPr/>
        </p:nvPicPr>
        <p:blipFill>
          <a:blip r:embed="rId7" cstate="print"/>
          <a:srcRect l="21399" r="21140"/>
          <a:stretch>
            <a:fillRect/>
          </a:stretch>
        </p:blipFill>
        <p:spPr bwMode="auto">
          <a:xfrm rot="5400000">
            <a:off x="3150890" y="2329830"/>
            <a:ext cx="1266825" cy="1304925"/>
          </a:xfrm>
          <a:prstGeom prst="rect">
            <a:avLst/>
          </a:prstGeom>
          <a:noFill/>
        </p:spPr>
      </p:pic>
      <p:pic>
        <p:nvPicPr>
          <p:cNvPr id="82949" name="Рисунок 20" descr="4_торец.bmp"/>
          <p:cNvPicPr>
            <a:picLocks noChangeAspect="1" noChangeArrowheads="1"/>
          </p:cNvPicPr>
          <p:nvPr/>
        </p:nvPicPr>
        <p:blipFill>
          <a:blip r:embed="rId8" cstate="print"/>
          <a:srcRect l="34892" t="24983" r="34364" b="26212"/>
          <a:stretch>
            <a:fillRect/>
          </a:stretch>
        </p:blipFill>
        <p:spPr bwMode="auto">
          <a:xfrm>
            <a:off x="7596336" y="4941168"/>
            <a:ext cx="1352550" cy="1266825"/>
          </a:xfrm>
          <a:prstGeom prst="rect">
            <a:avLst/>
          </a:prstGeom>
          <a:noFill/>
        </p:spPr>
      </p:pic>
      <p:pic>
        <p:nvPicPr>
          <p:cNvPr id="82947" name="Рисунок 11" descr="2_бок.bmp"/>
          <p:cNvPicPr>
            <a:picLocks noChangeAspect="1" noChangeArrowheads="1"/>
          </p:cNvPicPr>
          <p:nvPr/>
        </p:nvPicPr>
        <p:blipFill>
          <a:blip r:embed="rId9" cstate="print"/>
          <a:srcRect t="18977" b="21169"/>
          <a:stretch>
            <a:fillRect/>
          </a:stretch>
        </p:blipFill>
        <p:spPr bwMode="auto">
          <a:xfrm>
            <a:off x="3059832" y="6257925"/>
            <a:ext cx="1695450" cy="600075"/>
          </a:xfrm>
          <a:prstGeom prst="rect">
            <a:avLst/>
          </a:prstGeom>
          <a:noFill/>
        </p:spPr>
      </p:pic>
      <p:pic>
        <p:nvPicPr>
          <p:cNvPr id="82945" name="Picture 1" descr="3_бок.bmp"/>
          <p:cNvPicPr>
            <a:picLocks noChangeAspect="1" noChangeArrowheads="1"/>
          </p:cNvPicPr>
          <p:nvPr/>
        </p:nvPicPr>
        <p:blipFill>
          <a:blip r:embed="rId6" cstate="print"/>
          <a:srcRect t="32941" b="27058"/>
          <a:stretch>
            <a:fillRect/>
          </a:stretch>
        </p:blipFill>
        <p:spPr bwMode="auto">
          <a:xfrm>
            <a:off x="7596336" y="6453336"/>
            <a:ext cx="1371600" cy="323850"/>
          </a:xfrm>
          <a:prstGeom prst="rect">
            <a:avLst/>
          </a:prstGeom>
          <a:noFill/>
        </p:spPr>
      </p:pic>
      <p:pic>
        <p:nvPicPr>
          <p:cNvPr id="82959" name="Рисунок 26" descr="1_торец_увелич.bmp"/>
          <p:cNvPicPr>
            <a:picLocks noChangeAspect="1" noChangeArrowheads="1"/>
          </p:cNvPicPr>
          <p:nvPr/>
        </p:nvPicPr>
        <p:blipFill>
          <a:blip r:embed="rId10" cstate="print"/>
          <a:srcRect l="30188" t="29210" r="58141" b="56053"/>
          <a:stretch>
            <a:fillRect/>
          </a:stretch>
        </p:blipFill>
        <p:spPr bwMode="auto">
          <a:xfrm>
            <a:off x="3491880" y="5229200"/>
            <a:ext cx="714375" cy="533400"/>
          </a:xfrm>
          <a:prstGeom prst="rect">
            <a:avLst/>
          </a:prstGeom>
          <a:noFill/>
          <a:ln w="28575">
            <a:solidFill>
              <a:srgbClr val="000000"/>
            </a:solidFill>
            <a:miter lim="800000"/>
            <a:headEnd/>
            <a:tailEnd/>
          </a:ln>
        </p:spPr>
      </p:pic>
      <p:pic>
        <p:nvPicPr>
          <p:cNvPr id="82952" name="Picture 8" descr="1_торец_увелич.bmp"/>
          <p:cNvPicPr>
            <a:picLocks noChangeAspect="1" noChangeArrowheads="1"/>
          </p:cNvPicPr>
          <p:nvPr/>
        </p:nvPicPr>
        <p:blipFill>
          <a:blip r:embed="rId10" cstate="print"/>
          <a:srcRect l="30188" t="29210" r="58141" b="56053"/>
          <a:stretch>
            <a:fillRect/>
          </a:stretch>
        </p:blipFill>
        <p:spPr bwMode="auto">
          <a:xfrm>
            <a:off x="3419872" y="2780928"/>
            <a:ext cx="714375" cy="533400"/>
          </a:xfrm>
          <a:prstGeom prst="rect">
            <a:avLst/>
          </a:prstGeom>
          <a:noFill/>
          <a:ln w="28575">
            <a:solidFill>
              <a:srgbClr val="000000"/>
            </a:solidFill>
            <a:miter lim="800000"/>
            <a:headEnd/>
            <a:tailEnd/>
          </a:ln>
        </p:spPr>
      </p:pic>
      <p:pic>
        <p:nvPicPr>
          <p:cNvPr id="82957" name="Рисунок 28" descr="3_торец_увелич.bmp"/>
          <p:cNvPicPr>
            <a:picLocks noChangeAspect="1" noChangeArrowheads="1"/>
          </p:cNvPicPr>
          <p:nvPr/>
        </p:nvPicPr>
        <p:blipFill>
          <a:blip r:embed="rId11" cstate="print"/>
          <a:srcRect l="43385" t="47153" r="38036" b="28159"/>
          <a:stretch>
            <a:fillRect/>
          </a:stretch>
        </p:blipFill>
        <p:spPr bwMode="auto">
          <a:xfrm>
            <a:off x="7884368" y="3068960"/>
            <a:ext cx="695325" cy="546100"/>
          </a:xfrm>
          <a:prstGeom prst="rect">
            <a:avLst/>
          </a:prstGeom>
          <a:noFill/>
          <a:ln w="28575">
            <a:solidFill>
              <a:srgbClr val="000000"/>
            </a:solidFill>
            <a:miter lim="800000"/>
            <a:headEnd/>
            <a:tailEnd/>
          </a:ln>
        </p:spPr>
      </p:pic>
      <p:pic>
        <p:nvPicPr>
          <p:cNvPr id="82954" name="Рисунок 24" descr="3_бок.bmp"/>
          <p:cNvPicPr>
            <a:picLocks noChangeAspect="1" noChangeArrowheads="1"/>
          </p:cNvPicPr>
          <p:nvPr/>
        </p:nvPicPr>
        <p:blipFill>
          <a:blip r:embed="rId12" cstate="print"/>
          <a:srcRect l="36064" t="49002" r="60201" b="48679"/>
          <a:stretch>
            <a:fillRect/>
          </a:stretch>
        </p:blipFill>
        <p:spPr bwMode="auto">
          <a:xfrm>
            <a:off x="7956376" y="4437112"/>
            <a:ext cx="571500" cy="209550"/>
          </a:xfrm>
          <a:prstGeom prst="rect">
            <a:avLst/>
          </a:prstGeom>
          <a:noFill/>
          <a:ln w="28575">
            <a:solidFill>
              <a:srgbClr val="000000"/>
            </a:solidFill>
            <a:miter lim="800000"/>
            <a:headEnd/>
            <a:tailEnd/>
          </a:ln>
        </p:spPr>
      </p:pic>
      <p:pic>
        <p:nvPicPr>
          <p:cNvPr id="82946" name="Picture 2" descr="3_бок.bmp"/>
          <p:cNvPicPr>
            <a:picLocks noChangeAspect="1" noChangeArrowheads="1"/>
          </p:cNvPicPr>
          <p:nvPr/>
        </p:nvPicPr>
        <p:blipFill>
          <a:blip r:embed="rId12" cstate="print"/>
          <a:srcRect l="36064" t="49002" r="60201" b="48679"/>
          <a:stretch>
            <a:fillRect/>
          </a:stretch>
        </p:blipFill>
        <p:spPr bwMode="auto">
          <a:xfrm>
            <a:off x="8028384" y="6525344"/>
            <a:ext cx="571500" cy="209550"/>
          </a:xfrm>
          <a:prstGeom prst="rect">
            <a:avLst/>
          </a:prstGeom>
          <a:noFill/>
          <a:ln w="28575">
            <a:solidFill>
              <a:srgbClr val="000000"/>
            </a:solidFill>
            <a:miter lim="800000"/>
            <a:headEnd/>
            <a:tailEnd/>
          </a:ln>
        </p:spPr>
      </p:pic>
      <p:pic>
        <p:nvPicPr>
          <p:cNvPr id="82950" name="Рисунок 33" descr="4_торец_увелич.bmp"/>
          <p:cNvPicPr>
            <a:picLocks noChangeAspect="1" noChangeArrowheads="1"/>
          </p:cNvPicPr>
          <p:nvPr/>
        </p:nvPicPr>
        <p:blipFill>
          <a:blip r:embed="rId13" cstate="print"/>
          <a:srcRect l="1842" t="4514" r="64728" b="80310"/>
          <a:stretch>
            <a:fillRect/>
          </a:stretch>
        </p:blipFill>
        <p:spPr bwMode="auto">
          <a:xfrm>
            <a:off x="7884368" y="5301208"/>
            <a:ext cx="733425" cy="563562"/>
          </a:xfrm>
          <a:prstGeom prst="rect">
            <a:avLst/>
          </a:prstGeom>
          <a:noFill/>
          <a:ln w="28575">
            <a:solidFill>
              <a:srgbClr val="000000"/>
            </a:solidFill>
            <a:miter lim="800000"/>
            <a:headEnd/>
            <a:tailEnd/>
          </a:ln>
        </p:spPr>
      </p:pic>
      <p:pic>
        <p:nvPicPr>
          <p:cNvPr id="82948" name="Рисунок 11" descr="2_бок.bmp"/>
          <p:cNvPicPr>
            <a:picLocks noChangeAspect="1" noChangeArrowheads="1"/>
          </p:cNvPicPr>
          <p:nvPr/>
        </p:nvPicPr>
        <p:blipFill>
          <a:blip r:embed="rId14" cstate="print"/>
          <a:srcRect l="54079" t="45486" r="34807" b="46336"/>
          <a:stretch>
            <a:fillRect/>
          </a:stretch>
        </p:blipFill>
        <p:spPr bwMode="auto">
          <a:xfrm>
            <a:off x="3563888" y="6381328"/>
            <a:ext cx="742950" cy="323850"/>
          </a:xfrm>
          <a:prstGeom prst="rect">
            <a:avLst/>
          </a:prstGeom>
          <a:noFill/>
          <a:ln w="28575">
            <a:solidFill>
              <a:srgbClr val="000000"/>
            </a:solid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одержимое 2"/>
          <p:cNvSpPr>
            <a:spLocks noGrp="1"/>
          </p:cNvSpPr>
          <p:nvPr>
            <p:ph idx="1"/>
          </p:nvPr>
        </p:nvSpPr>
        <p:spPr>
          <a:xfrm>
            <a:off x="539552" y="2420888"/>
            <a:ext cx="8424936" cy="3600400"/>
          </a:xfrm>
        </p:spPr>
        <p:txBody>
          <a:bodyPr>
            <a:normAutofit/>
          </a:bodyPr>
          <a:lstStyle/>
          <a:p>
            <a:r>
              <a:rPr lang="ru-RU" sz="2800" dirty="0" smtClean="0"/>
              <a:t>Угол поворота для решеток </a:t>
            </a:r>
            <a:r>
              <a:rPr lang="en-US" sz="2800" dirty="0" smtClean="0">
                <a:latin typeface="Times New Roman" pitchFamily="18" charset="0"/>
                <a:cs typeface="Times New Roman" pitchFamily="18" charset="0"/>
              </a:rPr>
              <a:t>2D</a:t>
            </a:r>
            <a:r>
              <a:rPr lang="en-US" sz="2800" dirty="0" smtClean="0"/>
              <a:t>-</a:t>
            </a:r>
            <a:r>
              <a:rPr lang="ru-RU" sz="2800" dirty="0" smtClean="0"/>
              <a:t>ГПУ и </a:t>
            </a:r>
            <a:r>
              <a:rPr lang="en-US" sz="2800" dirty="0" smtClean="0">
                <a:latin typeface="Times New Roman" pitchFamily="18" charset="0"/>
                <a:cs typeface="Times New Roman" pitchFamily="18" charset="0"/>
              </a:rPr>
              <a:t>2D</a:t>
            </a:r>
            <a:r>
              <a:rPr lang="en-US" sz="2800" dirty="0" smtClean="0"/>
              <a:t>-</a:t>
            </a:r>
            <a:r>
              <a:rPr lang="ru-RU" sz="2800" dirty="0" err="1" smtClean="0"/>
              <a:t>ГПУ-р</a:t>
            </a:r>
            <a:r>
              <a:rPr lang="ru-RU" sz="2800" dirty="0" smtClean="0"/>
              <a:t>:</a:t>
            </a:r>
          </a:p>
          <a:p>
            <a:endParaRPr lang="ru-RU" sz="2800" dirty="0" smtClean="0">
              <a:latin typeface="Times New Roman" pitchFamily="18" charset="0"/>
              <a:cs typeface="Times New Roman" pitchFamily="18" charset="0"/>
            </a:endParaRPr>
          </a:p>
          <a:p>
            <a:endParaRPr lang="ru-RU" sz="2800" dirty="0" smtClean="0">
              <a:latin typeface="Times New Roman" pitchFamily="18" charset="0"/>
              <a:cs typeface="Times New Roman" pitchFamily="18" charset="0"/>
            </a:endParaRPr>
          </a:p>
          <a:p>
            <a:endParaRPr lang="ru-RU" sz="2800" dirty="0" smtClean="0">
              <a:latin typeface="Times New Roman" pitchFamily="18" charset="0"/>
              <a:cs typeface="Times New Roman" pitchFamily="18" charset="0"/>
            </a:endParaRPr>
          </a:p>
          <a:p>
            <a:endParaRPr lang="ru-RU" sz="2800" dirty="0" smtClean="0">
              <a:latin typeface="Times New Roman" pitchFamily="18" charset="0"/>
              <a:cs typeface="Times New Roman" pitchFamily="18" charset="0"/>
            </a:endParaRPr>
          </a:p>
          <a:p>
            <a:endParaRPr lang="ru-RU" sz="2800" dirty="0" smtClean="0">
              <a:latin typeface="Times New Roman" pitchFamily="18" charset="0"/>
              <a:cs typeface="Times New Roman" pitchFamily="18" charset="0"/>
            </a:endParaRPr>
          </a:p>
          <a:p>
            <a:pPr lvl="8"/>
            <a:endParaRPr lang="ru-RU" sz="1400" i="1" dirty="0" smtClean="0">
              <a:latin typeface="Times New Roman" pitchFamily="18" charset="0"/>
              <a:cs typeface="Times New Roman" pitchFamily="18" charset="0"/>
            </a:endParaRPr>
          </a:p>
          <a:p>
            <a:pPr>
              <a:buNone/>
            </a:pPr>
            <a:endParaRPr lang="ru-RU" sz="2800" i="1" dirty="0" smtClean="0">
              <a:latin typeface="Times New Roman" pitchFamily="18" charset="0"/>
              <a:cs typeface="Times New Roman" pitchFamily="18" charset="0"/>
            </a:endParaRPr>
          </a:p>
          <a:p>
            <a:pPr>
              <a:buNone/>
            </a:pPr>
            <a:endParaRPr lang="ru-RU" sz="2800" dirty="0" smtClean="0"/>
          </a:p>
        </p:txBody>
      </p:sp>
      <p:sp>
        <p:nvSpPr>
          <p:cNvPr id="2" name="Заголовок 1"/>
          <p:cNvSpPr>
            <a:spLocks noGrp="1"/>
          </p:cNvSpPr>
          <p:nvPr>
            <p:ph type="title"/>
          </p:nvPr>
        </p:nvSpPr>
        <p:spPr/>
        <p:txBody>
          <a:bodyPr/>
          <a:lstStyle/>
          <a:p>
            <a:r>
              <a:rPr lang="ru-RU" dirty="0" smtClean="0"/>
              <a:t>Бразильский тест. </a:t>
            </a:r>
            <a:r>
              <a:rPr lang="ru-RU" sz="4000" dirty="0" smtClean="0"/>
              <a:t>Решетки</a:t>
            </a:r>
            <a:endParaRPr lang="ru-RU" dirty="0"/>
          </a:p>
        </p:txBody>
      </p:sp>
      <p:grpSp>
        <p:nvGrpSpPr>
          <p:cNvPr id="12" name="Группа 11"/>
          <p:cNvGrpSpPr/>
          <p:nvPr/>
        </p:nvGrpSpPr>
        <p:grpSpPr>
          <a:xfrm>
            <a:off x="2843808" y="3573016"/>
            <a:ext cx="3448050" cy="2079634"/>
            <a:chOff x="2915816" y="2204864"/>
            <a:chExt cx="3448050" cy="2079634"/>
          </a:xfrm>
        </p:grpSpPr>
        <p:pic>
          <p:nvPicPr>
            <p:cNvPr id="27" name="Рисунок 26" descr="что такое угл поворота.bmp"/>
            <p:cNvPicPr/>
            <p:nvPr/>
          </p:nvPicPr>
          <p:blipFill>
            <a:blip r:embed="rId3" cstate="print"/>
            <a:stretch>
              <a:fillRect/>
            </a:stretch>
          </p:blipFill>
          <p:spPr>
            <a:xfrm>
              <a:off x="2915816" y="2204864"/>
              <a:ext cx="3448050" cy="2079634"/>
            </a:xfrm>
            <a:prstGeom prst="rect">
              <a:avLst/>
            </a:prstGeom>
          </p:spPr>
        </p:pic>
        <p:grpSp>
          <p:nvGrpSpPr>
            <p:cNvPr id="3" name="Group 2"/>
            <p:cNvGrpSpPr>
              <a:grpSpLocks/>
            </p:cNvGrpSpPr>
            <p:nvPr/>
          </p:nvGrpSpPr>
          <p:grpSpPr bwMode="auto">
            <a:xfrm>
              <a:off x="2987824" y="2708920"/>
              <a:ext cx="1730375" cy="542925"/>
              <a:chOff x="3260" y="3525"/>
              <a:chExt cx="2725" cy="855"/>
            </a:xfrm>
          </p:grpSpPr>
          <p:grpSp>
            <p:nvGrpSpPr>
              <p:cNvPr id="4" name="Group 3"/>
              <p:cNvGrpSpPr>
                <a:grpSpLocks/>
              </p:cNvGrpSpPr>
              <p:nvPr/>
            </p:nvGrpSpPr>
            <p:grpSpPr bwMode="auto">
              <a:xfrm>
                <a:off x="3368" y="3525"/>
                <a:ext cx="2617" cy="855"/>
                <a:chOff x="3368" y="3525"/>
                <a:chExt cx="2617" cy="855"/>
              </a:xfrm>
            </p:grpSpPr>
            <p:cxnSp>
              <p:nvCxnSpPr>
                <p:cNvPr id="86020" name="AutoShape 4"/>
                <p:cNvCxnSpPr>
                  <a:cxnSpLocks noChangeShapeType="1"/>
                </p:cNvCxnSpPr>
                <p:nvPr/>
              </p:nvCxnSpPr>
              <p:spPr bwMode="auto">
                <a:xfrm flipH="1">
                  <a:off x="3368" y="4380"/>
                  <a:ext cx="2617" cy="0"/>
                </a:xfrm>
                <a:prstGeom prst="straightConnector1">
                  <a:avLst/>
                </a:prstGeom>
                <a:noFill/>
                <a:ln w="28575">
                  <a:solidFill>
                    <a:srgbClr val="000000"/>
                  </a:solidFill>
                  <a:round/>
                  <a:headEnd/>
                  <a:tailEnd/>
                </a:ln>
              </p:spPr>
            </p:cxnSp>
            <p:cxnSp>
              <p:nvCxnSpPr>
                <p:cNvPr id="86021" name="AutoShape 5"/>
                <p:cNvCxnSpPr>
                  <a:cxnSpLocks noChangeShapeType="1"/>
                </p:cNvCxnSpPr>
                <p:nvPr/>
              </p:nvCxnSpPr>
              <p:spPr bwMode="auto">
                <a:xfrm flipH="1" flipV="1">
                  <a:off x="3525" y="3525"/>
                  <a:ext cx="2460" cy="855"/>
                </a:xfrm>
                <a:prstGeom prst="straightConnector1">
                  <a:avLst/>
                </a:prstGeom>
                <a:noFill/>
                <a:ln w="28575">
                  <a:solidFill>
                    <a:srgbClr val="000000"/>
                  </a:solidFill>
                  <a:round/>
                  <a:headEnd/>
                  <a:tailEnd/>
                </a:ln>
              </p:spPr>
            </p:cxnSp>
            <p:sp>
              <p:nvSpPr>
                <p:cNvPr id="86022" name="Freeform 6"/>
                <p:cNvSpPr>
                  <a:spLocks/>
                </p:cNvSpPr>
                <p:nvPr/>
              </p:nvSpPr>
              <p:spPr bwMode="auto">
                <a:xfrm>
                  <a:off x="3662" y="3630"/>
                  <a:ext cx="96" cy="750"/>
                </a:xfrm>
                <a:custGeom>
                  <a:avLst/>
                  <a:gdLst/>
                  <a:ahLst/>
                  <a:cxnLst>
                    <a:cxn ang="0">
                      <a:pos x="96" y="0"/>
                    </a:cxn>
                    <a:cxn ang="0">
                      <a:pos x="13" y="345"/>
                    </a:cxn>
                    <a:cxn ang="0">
                      <a:pos x="21" y="750"/>
                    </a:cxn>
                  </a:cxnLst>
                  <a:rect l="0" t="0" r="r" b="b"/>
                  <a:pathLst>
                    <a:path w="96" h="750">
                      <a:moveTo>
                        <a:pt x="96" y="0"/>
                      </a:moveTo>
                      <a:cubicBezTo>
                        <a:pt x="61" y="110"/>
                        <a:pt x="26" y="220"/>
                        <a:pt x="13" y="345"/>
                      </a:cubicBezTo>
                      <a:cubicBezTo>
                        <a:pt x="0" y="470"/>
                        <a:pt x="46" y="682"/>
                        <a:pt x="21" y="750"/>
                      </a:cubicBezTo>
                    </a:path>
                  </a:pathLst>
                </a:custGeom>
                <a:noFill/>
                <a:ln w="19050">
                  <a:solidFill>
                    <a:srgbClr val="000000"/>
                  </a:solidFill>
                  <a:round/>
                  <a:headEnd/>
                  <a:tailEnd/>
                </a:ln>
              </p:spPr>
              <p:txBody>
                <a:bodyPr vert="horz" wrap="square" lIns="91440" tIns="45720" rIns="91440" bIns="45720" numCol="1" anchor="t" anchorCtr="0" compatLnSpc="1">
                  <a:prstTxWarp prst="textNoShape">
                    <a:avLst/>
                  </a:prstTxWarp>
                </a:bodyPr>
                <a:lstStyle/>
                <a:p>
                  <a:endParaRPr lang="ru-RU"/>
                </a:p>
              </p:txBody>
            </p:sp>
            <p:cxnSp>
              <p:nvCxnSpPr>
                <p:cNvPr id="86023" name="AutoShape 7"/>
                <p:cNvCxnSpPr>
                  <a:cxnSpLocks noChangeShapeType="1"/>
                </p:cNvCxnSpPr>
                <p:nvPr/>
              </p:nvCxnSpPr>
              <p:spPr bwMode="auto">
                <a:xfrm flipV="1">
                  <a:off x="3721" y="3622"/>
                  <a:ext cx="45" cy="135"/>
                </a:xfrm>
                <a:prstGeom prst="straightConnector1">
                  <a:avLst/>
                </a:prstGeom>
                <a:noFill/>
                <a:ln w="9525">
                  <a:solidFill>
                    <a:srgbClr val="000000"/>
                  </a:solidFill>
                  <a:round/>
                  <a:headEnd/>
                  <a:tailEnd type="triangle" w="med" len="med"/>
                </a:ln>
              </p:spPr>
            </p:cxnSp>
          </p:grpSp>
          <p:sp>
            <p:nvSpPr>
              <p:cNvPr id="86024" name="Text Box 8"/>
              <p:cNvSpPr txBox="1">
                <a:spLocks noChangeArrowheads="1"/>
              </p:cNvSpPr>
              <p:nvPr/>
            </p:nvSpPr>
            <p:spPr bwMode="auto">
              <a:xfrm>
                <a:off x="3260" y="3717"/>
                <a:ext cx="1141" cy="5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400" b="0" i="1" u="none" strike="noStrike" cap="none" normalizeH="0" baseline="0" smtClean="0">
                    <a:ln>
                      <a:noFill/>
                    </a:ln>
                    <a:solidFill>
                      <a:schemeClr val="tx1"/>
                    </a:solidFill>
                    <a:effectLst/>
                    <a:latin typeface="Times New Roman" pitchFamily="18" charset="0"/>
                    <a:cs typeface="Arial" pitchFamily="34" charset="0"/>
                  </a:rPr>
                  <a:t>φ</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gr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Содержимое 2"/>
          <p:cNvSpPr>
            <a:spLocks noGrp="1"/>
          </p:cNvSpPr>
          <p:nvPr>
            <p:ph idx="1"/>
          </p:nvPr>
        </p:nvSpPr>
        <p:spPr>
          <a:xfrm>
            <a:off x="467544" y="1700808"/>
            <a:ext cx="8424936" cy="5157192"/>
          </a:xfrm>
        </p:spPr>
        <p:txBody>
          <a:bodyPr>
            <a:normAutofit lnSpcReduction="10000"/>
          </a:bodyPr>
          <a:lstStyle/>
          <a:p>
            <a:r>
              <a:rPr lang="ru-RU" sz="2800" dirty="0" smtClean="0"/>
              <a:t>Макроскопическая единица измерения времени</a:t>
            </a:r>
            <a:endParaRPr lang="ru-RU" sz="2800" dirty="0" smtClean="0">
              <a:latin typeface="Times New Roman" pitchFamily="18" charset="0"/>
              <a:cs typeface="Times New Roman" pitchFamily="18" charset="0"/>
            </a:endParaRPr>
          </a:p>
          <a:p>
            <a:endParaRPr lang="ru-RU" sz="2800" i="1" dirty="0" smtClean="0">
              <a:latin typeface="Times New Roman" pitchFamily="18" charset="0"/>
              <a:cs typeface="Times New Roman" pitchFamily="18" charset="0"/>
            </a:endParaRPr>
          </a:p>
          <a:p>
            <a:pPr>
              <a:buNone/>
            </a:pPr>
            <a:r>
              <a:rPr lang="ru-RU" sz="3600" dirty="0" smtClean="0"/>
              <a:t/>
            </a:r>
            <a:br>
              <a:rPr lang="ru-RU" sz="3600" dirty="0" smtClean="0"/>
            </a:br>
            <a:endParaRPr lang="ru-RU" sz="3600" dirty="0" smtClean="0"/>
          </a:p>
          <a:p>
            <a:r>
              <a:rPr lang="ru-RU" sz="2800" dirty="0" smtClean="0"/>
              <a:t>Время расчета более </a:t>
            </a:r>
          </a:p>
          <a:p>
            <a:endParaRPr lang="ru-RU" sz="2800" dirty="0" smtClean="0"/>
          </a:p>
          <a:p>
            <a:r>
              <a:rPr lang="ru-RU" sz="2800" dirty="0" smtClean="0"/>
              <a:t>Обкладки </a:t>
            </a:r>
            <a:r>
              <a:rPr lang="ru-RU" sz="2800" dirty="0" err="1" smtClean="0"/>
              <a:t>недеформируемы</a:t>
            </a:r>
            <a:endParaRPr lang="en-US" sz="1100" dirty="0" smtClean="0"/>
          </a:p>
          <a:p>
            <a:endParaRPr lang="en-US" sz="2800" dirty="0" smtClean="0">
              <a:latin typeface="Times New Roman" pitchFamily="18" charset="0"/>
              <a:cs typeface="Times New Roman" pitchFamily="18" charset="0"/>
            </a:endParaRPr>
          </a:p>
          <a:p>
            <a:r>
              <a:rPr lang="ru-RU" sz="2800" dirty="0" smtClean="0">
                <a:cs typeface="Times New Roman" pitchFamily="18" charset="0"/>
              </a:rPr>
              <a:t>Смещение обкладок по окончании времени счета 				</a:t>
            </a:r>
            <a:r>
              <a:rPr lang="ru-RU" sz="2800" dirty="0" smtClean="0"/>
              <a:t>от </a:t>
            </a:r>
            <a:r>
              <a:rPr lang="ru-RU" sz="2800" dirty="0" smtClean="0">
                <a:latin typeface="Times New Roman" pitchFamily="18" charset="0"/>
                <a:cs typeface="Times New Roman" pitchFamily="18" charset="0"/>
              </a:rPr>
              <a:t>3%</a:t>
            </a:r>
            <a:r>
              <a:rPr lang="ru-RU" sz="2800" dirty="0" smtClean="0"/>
              <a:t> до </a:t>
            </a:r>
            <a:r>
              <a:rPr lang="ru-RU" sz="2800" dirty="0" smtClean="0">
                <a:latin typeface="Times New Roman" pitchFamily="18" charset="0"/>
                <a:cs typeface="Times New Roman" pitchFamily="18" charset="0"/>
              </a:rPr>
              <a:t>15%</a:t>
            </a:r>
            <a:r>
              <a:rPr lang="ru-RU" sz="2800" dirty="0" smtClean="0"/>
              <a:t> от </a:t>
            </a:r>
            <a:r>
              <a:rPr lang="en-US" sz="2800" i="1" dirty="0" smtClean="0">
                <a:latin typeface="Times New Roman" pitchFamily="18" charset="0"/>
                <a:cs typeface="Times New Roman" pitchFamily="18" charset="0"/>
              </a:rPr>
              <a:t>R</a:t>
            </a:r>
            <a:endParaRPr lang="ru-RU" sz="3600" i="1" dirty="0" smtClean="0">
              <a:latin typeface="Times New Roman" pitchFamily="18" charset="0"/>
              <a:cs typeface="Times New Roman" pitchFamily="18" charset="0"/>
            </a:endParaRPr>
          </a:p>
          <a:p>
            <a:r>
              <a:rPr lang="ru-RU" sz="2800" dirty="0" smtClean="0">
                <a:cs typeface="Times New Roman" pitchFamily="18" charset="0"/>
              </a:rPr>
              <a:t>Количество частиц в радиальном направлении:</a:t>
            </a:r>
            <a:br>
              <a:rPr lang="ru-RU" sz="2800" dirty="0" smtClean="0">
                <a:cs typeface="Times New Roman" pitchFamily="18" charset="0"/>
              </a:rPr>
            </a:br>
            <a:r>
              <a:rPr lang="ru-RU" sz="2800" dirty="0" smtClean="0">
                <a:cs typeface="Times New Roman" pitchFamily="18" charset="0"/>
              </a:rPr>
              <a:t>			от </a:t>
            </a:r>
            <a:r>
              <a:rPr lang="ru-RU" sz="2800" dirty="0" smtClean="0">
                <a:latin typeface="Times New Roman" pitchFamily="18" charset="0"/>
                <a:cs typeface="Times New Roman" pitchFamily="18" charset="0"/>
              </a:rPr>
              <a:t>50 </a:t>
            </a:r>
            <a:r>
              <a:rPr lang="ru-RU" sz="2800" dirty="0" smtClean="0">
                <a:cs typeface="Times New Roman" pitchFamily="18" charset="0"/>
              </a:rPr>
              <a:t>до</a:t>
            </a:r>
            <a:r>
              <a:rPr lang="ru-RU" sz="2800" dirty="0" smtClean="0">
                <a:latin typeface="Times New Roman" pitchFamily="18" charset="0"/>
                <a:cs typeface="Times New Roman" pitchFamily="18" charset="0"/>
              </a:rPr>
              <a:t> 500</a:t>
            </a:r>
          </a:p>
          <a:p>
            <a:endParaRPr lang="en-US" sz="2800" dirty="0" smtClean="0">
              <a:latin typeface="Times New Roman" pitchFamily="18" charset="0"/>
              <a:cs typeface="Times New Roman" pitchFamily="18" charset="0"/>
            </a:endParaRPr>
          </a:p>
          <a:p>
            <a:endParaRPr lang="ru-RU" sz="2800" dirty="0" smtClean="0">
              <a:latin typeface="Times New Roman" pitchFamily="18" charset="0"/>
              <a:cs typeface="Times New Roman" pitchFamily="18" charset="0"/>
            </a:endParaRPr>
          </a:p>
          <a:p>
            <a:endParaRPr lang="ru-RU" sz="2800" i="1" dirty="0" smtClean="0">
              <a:latin typeface="Times New Roman" pitchFamily="18" charset="0"/>
              <a:cs typeface="Times New Roman" pitchFamily="18" charset="0"/>
            </a:endParaRPr>
          </a:p>
          <a:p>
            <a:pPr>
              <a:buNone/>
            </a:pPr>
            <a:endParaRPr lang="ru-RU" sz="2800" dirty="0" smtClean="0"/>
          </a:p>
        </p:txBody>
      </p:sp>
      <p:sp>
        <p:nvSpPr>
          <p:cNvPr id="2" name="Заголовок 1"/>
          <p:cNvSpPr>
            <a:spLocks noGrp="1"/>
          </p:cNvSpPr>
          <p:nvPr>
            <p:ph type="title"/>
          </p:nvPr>
        </p:nvSpPr>
        <p:spPr/>
        <p:txBody>
          <a:bodyPr/>
          <a:lstStyle/>
          <a:p>
            <a:r>
              <a:rPr lang="ru-RU" dirty="0" smtClean="0"/>
              <a:t>Бразильский тест</a:t>
            </a:r>
            <a:endParaRPr lang="ru-RU" dirty="0"/>
          </a:p>
        </p:txBody>
      </p:sp>
      <p:sp>
        <p:nvSpPr>
          <p:cNvPr id="727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72705"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987824" y="2348880"/>
            <a:ext cx="1524000" cy="742950"/>
          </a:xfrm>
          <a:prstGeom prst="rect">
            <a:avLst/>
          </a:prstGeom>
          <a:noFill/>
        </p:spPr>
      </p:pic>
      <p:sp>
        <p:nvSpPr>
          <p:cNvPr id="7270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72707"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220072" y="2564904"/>
            <a:ext cx="628650" cy="361950"/>
          </a:xfrm>
          <a:prstGeom prst="rect">
            <a:avLst/>
          </a:prstGeom>
          <a:noFill/>
        </p:spPr>
      </p:pic>
      <p:sp>
        <p:nvSpPr>
          <p:cNvPr id="8" name="Прямоугольник 7"/>
          <p:cNvSpPr/>
          <p:nvPr/>
        </p:nvSpPr>
        <p:spPr>
          <a:xfrm>
            <a:off x="5759624" y="2564904"/>
            <a:ext cx="3384376" cy="923330"/>
          </a:xfrm>
          <a:prstGeom prst="rect">
            <a:avLst/>
          </a:prstGeom>
        </p:spPr>
        <p:txBody>
          <a:bodyPr wrap="square">
            <a:spAutoFit/>
          </a:bodyPr>
          <a:lstStyle/>
          <a:p>
            <a:r>
              <a:rPr lang="ru-RU" dirty="0" smtClean="0"/>
              <a:t>скорость распространения </a:t>
            </a:r>
            <a:br>
              <a:rPr lang="ru-RU" dirty="0" smtClean="0"/>
            </a:br>
            <a:r>
              <a:rPr lang="ru-RU" dirty="0" smtClean="0"/>
              <a:t>продольных волн в образце </a:t>
            </a:r>
            <a:br>
              <a:rPr lang="ru-RU" dirty="0" smtClean="0"/>
            </a:br>
            <a:r>
              <a:rPr lang="ru-RU" dirty="0" smtClean="0"/>
              <a:t>вдоль направления нагружения</a:t>
            </a:r>
            <a:endParaRPr lang="ru-RU" dirty="0"/>
          </a:p>
        </p:txBody>
      </p:sp>
      <p:sp>
        <p:nvSpPr>
          <p:cNvPr id="7271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72709" name="Picture 5"/>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283968" y="3573016"/>
            <a:ext cx="1200150" cy="361950"/>
          </a:xfrm>
          <a:prstGeom prst="rect">
            <a:avLst/>
          </a:prstGeom>
          <a:noFill/>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одержимое 2"/>
          <p:cNvSpPr>
            <a:spLocks noGrp="1"/>
          </p:cNvSpPr>
          <p:nvPr>
            <p:ph idx="1"/>
          </p:nvPr>
        </p:nvSpPr>
        <p:spPr>
          <a:xfrm>
            <a:off x="539552" y="2204864"/>
            <a:ext cx="8424936" cy="3456384"/>
          </a:xfrm>
        </p:spPr>
        <p:txBody>
          <a:bodyPr>
            <a:normAutofit/>
          </a:bodyPr>
          <a:lstStyle/>
          <a:p>
            <a:r>
              <a:rPr lang="ru-RU" sz="2800" dirty="0" smtClean="0"/>
              <a:t>Сила ЛД, ЛД-сплайн и решетка </a:t>
            </a:r>
            <a:r>
              <a:rPr lang="en-US" sz="2800" dirty="0" smtClean="0">
                <a:latin typeface="Times New Roman" pitchFamily="18" charset="0"/>
                <a:cs typeface="Times New Roman" pitchFamily="18" charset="0"/>
              </a:rPr>
              <a:t>2D</a:t>
            </a:r>
            <a:r>
              <a:rPr lang="en-US" sz="2800" dirty="0" smtClean="0"/>
              <a:t>-</a:t>
            </a:r>
            <a:r>
              <a:rPr lang="ru-RU" sz="2800" dirty="0" smtClean="0"/>
              <a:t>ГЦК:</a:t>
            </a:r>
            <a:endParaRPr lang="ru-RU" sz="2800" dirty="0" smtClean="0">
              <a:latin typeface="Times New Roman" pitchFamily="18" charset="0"/>
              <a:cs typeface="Times New Roman" pitchFamily="18" charset="0"/>
            </a:endParaRPr>
          </a:p>
          <a:p>
            <a:pPr lvl="8"/>
            <a:endParaRPr lang="ru-RU" sz="1400" i="1" dirty="0" smtClean="0">
              <a:latin typeface="Times New Roman" pitchFamily="18" charset="0"/>
              <a:cs typeface="Times New Roman" pitchFamily="18" charset="0"/>
            </a:endParaRPr>
          </a:p>
          <a:p>
            <a:pPr>
              <a:buNone/>
            </a:pPr>
            <a:endParaRPr lang="ru-RU" sz="2800" i="1" dirty="0" smtClean="0">
              <a:latin typeface="Times New Roman" pitchFamily="18" charset="0"/>
              <a:cs typeface="Times New Roman" pitchFamily="18" charset="0"/>
            </a:endParaRPr>
          </a:p>
          <a:p>
            <a:pPr>
              <a:buNone/>
            </a:pPr>
            <a:endParaRPr lang="ru-RU" sz="2800" dirty="0" smtClean="0"/>
          </a:p>
        </p:txBody>
      </p:sp>
      <p:sp>
        <p:nvSpPr>
          <p:cNvPr id="2" name="Заголовок 1"/>
          <p:cNvSpPr>
            <a:spLocks noGrp="1"/>
          </p:cNvSpPr>
          <p:nvPr>
            <p:ph type="title"/>
          </p:nvPr>
        </p:nvSpPr>
        <p:spPr>
          <a:xfrm>
            <a:off x="457200" y="155448"/>
            <a:ext cx="9443392" cy="1252728"/>
          </a:xfrm>
        </p:spPr>
        <p:txBody>
          <a:bodyPr/>
          <a:lstStyle/>
          <a:p>
            <a:r>
              <a:rPr lang="ru-RU" dirty="0" smtClean="0"/>
              <a:t>Бразильский тест. </a:t>
            </a:r>
            <a:r>
              <a:rPr lang="ru-RU" sz="4000" dirty="0" smtClean="0"/>
              <a:t>Моделирование</a:t>
            </a:r>
            <a:endParaRPr lang="ru-RU" dirty="0"/>
          </a:p>
        </p:txBody>
      </p:sp>
      <p:grpSp>
        <p:nvGrpSpPr>
          <p:cNvPr id="33" name="Группа 32"/>
          <p:cNvGrpSpPr>
            <a:grpSpLocks noChangeAspect="1"/>
          </p:cNvGrpSpPr>
          <p:nvPr/>
        </p:nvGrpSpPr>
        <p:grpSpPr>
          <a:xfrm>
            <a:off x="2411760" y="3068960"/>
            <a:ext cx="4126350" cy="3160960"/>
            <a:chOff x="2411760" y="3501008"/>
            <a:chExt cx="3562350" cy="2728912"/>
          </a:xfrm>
        </p:grpSpPr>
        <p:pic>
          <p:nvPicPr>
            <p:cNvPr id="86025" name="Рисунок 37" descr="al_0_13perc.bmp"/>
            <p:cNvPicPr>
              <a:picLocks noChangeAspect="1" noChangeArrowheads="1"/>
            </p:cNvPicPr>
            <p:nvPr/>
          </p:nvPicPr>
          <p:blipFill>
            <a:blip r:embed="rId3" cstate="print"/>
            <a:srcRect t="27916" r="1579" b="27490"/>
            <a:stretch>
              <a:fillRect/>
            </a:stretch>
          </p:blipFill>
          <p:spPr bwMode="auto">
            <a:xfrm>
              <a:off x="2411760" y="3501008"/>
              <a:ext cx="3562350" cy="2728912"/>
            </a:xfrm>
            <a:prstGeom prst="rect">
              <a:avLst/>
            </a:prstGeom>
            <a:noFill/>
            <a:ln w="9525">
              <a:noFill/>
              <a:miter lim="800000"/>
              <a:headEnd/>
              <a:tailEnd/>
            </a:ln>
          </p:spPr>
        </p:pic>
        <p:grpSp>
          <p:nvGrpSpPr>
            <p:cNvPr id="86027" name="Group 11"/>
            <p:cNvGrpSpPr>
              <a:grpSpLocks/>
            </p:cNvGrpSpPr>
            <p:nvPr/>
          </p:nvGrpSpPr>
          <p:grpSpPr bwMode="auto">
            <a:xfrm>
              <a:off x="2637309" y="3544441"/>
              <a:ext cx="3162300" cy="2619375"/>
              <a:chOff x="2055" y="1799"/>
              <a:chExt cx="4980" cy="4125"/>
            </a:xfrm>
          </p:grpSpPr>
          <p:cxnSp>
            <p:nvCxnSpPr>
              <p:cNvPr id="86028" name="AutoShape 12"/>
              <p:cNvCxnSpPr>
                <a:cxnSpLocks noChangeShapeType="1"/>
              </p:cNvCxnSpPr>
              <p:nvPr/>
            </p:nvCxnSpPr>
            <p:spPr bwMode="auto">
              <a:xfrm>
                <a:off x="2130" y="1799"/>
                <a:ext cx="4905" cy="0"/>
              </a:xfrm>
              <a:prstGeom prst="straightConnector1">
                <a:avLst/>
              </a:prstGeom>
              <a:noFill/>
              <a:ln w="28575">
                <a:solidFill>
                  <a:srgbClr val="000000"/>
                </a:solidFill>
                <a:prstDash val="lgDash"/>
                <a:round/>
                <a:headEnd/>
                <a:tailEnd/>
              </a:ln>
            </p:spPr>
          </p:cxnSp>
          <p:cxnSp>
            <p:nvCxnSpPr>
              <p:cNvPr id="86029" name="AutoShape 13"/>
              <p:cNvCxnSpPr>
                <a:cxnSpLocks noChangeShapeType="1"/>
              </p:cNvCxnSpPr>
              <p:nvPr/>
            </p:nvCxnSpPr>
            <p:spPr bwMode="auto">
              <a:xfrm>
                <a:off x="2055" y="5924"/>
                <a:ext cx="4905" cy="0"/>
              </a:xfrm>
              <a:prstGeom prst="straightConnector1">
                <a:avLst/>
              </a:prstGeom>
              <a:noFill/>
              <a:ln w="28575">
                <a:solidFill>
                  <a:srgbClr val="000000"/>
                </a:solidFill>
                <a:prstDash val="lgDash"/>
                <a:round/>
                <a:headEnd/>
                <a:tailEnd/>
              </a:ln>
            </p:spPr>
          </p:cxnSp>
        </p:gr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одержимое 2"/>
          <p:cNvSpPr>
            <a:spLocks noGrp="1"/>
          </p:cNvSpPr>
          <p:nvPr>
            <p:ph idx="1"/>
          </p:nvPr>
        </p:nvSpPr>
        <p:spPr>
          <a:xfrm>
            <a:off x="539552" y="2204864"/>
            <a:ext cx="8424936" cy="3456384"/>
          </a:xfrm>
        </p:spPr>
        <p:txBody>
          <a:bodyPr>
            <a:normAutofit/>
          </a:bodyPr>
          <a:lstStyle/>
          <a:p>
            <a:r>
              <a:rPr lang="ru-RU" sz="2800" dirty="0" smtClean="0"/>
              <a:t>Сила ЛД-</a:t>
            </a:r>
            <a:r>
              <a:rPr lang="el-GR" sz="2800" i="1" dirty="0" smtClean="0">
                <a:latin typeface="Times New Roman" pitchFamily="18" charset="0"/>
                <a:cs typeface="Times New Roman" pitchFamily="18" charset="0"/>
              </a:rPr>
              <a:t>α</a:t>
            </a:r>
            <a:r>
              <a:rPr lang="ru-RU" sz="2800" dirty="0" smtClean="0"/>
              <a:t> и решетка </a:t>
            </a:r>
            <a:r>
              <a:rPr lang="en-US" sz="2800" dirty="0" smtClean="0">
                <a:latin typeface="Times New Roman" pitchFamily="18" charset="0"/>
                <a:cs typeface="Times New Roman" pitchFamily="18" charset="0"/>
              </a:rPr>
              <a:t>2D</a:t>
            </a:r>
            <a:r>
              <a:rPr lang="en-US" sz="2800" dirty="0" smtClean="0"/>
              <a:t>-</a:t>
            </a:r>
            <a:r>
              <a:rPr lang="ru-RU" sz="2800" dirty="0" smtClean="0"/>
              <a:t>ГЦК:</a:t>
            </a:r>
            <a:endParaRPr lang="ru-RU" sz="2800" dirty="0" smtClean="0">
              <a:latin typeface="Times New Roman" pitchFamily="18" charset="0"/>
              <a:cs typeface="Times New Roman" pitchFamily="18" charset="0"/>
            </a:endParaRPr>
          </a:p>
          <a:p>
            <a:pPr lvl="8"/>
            <a:endParaRPr lang="ru-RU" sz="1400" i="1" dirty="0" smtClean="0">
              <a:latin typeface="Times New Roman" pitchFamily="18" charset="0"/>
              <a:cs typeface="Times New Roman" pitchFamily="18" charset="0"/>
            </a:endParaRPr>
          </a:p>
          <a:p>
            <a:pPr>
              <a:buNone/>
            </a:pPr>
            <a:endParaRPr lang="ru-RU" sz="2800" i="1" dirty="0" smtClean="0">
              <a:latin typeface="Times New Roman" pitchFamily="18" charset="0"/>
              <a:cs typeface="Times New Roman" pitchFamily="18" charset="0"/>
            </a:endParaRPr>
          </a:p>
          <a:p>
            <a:pPr>
              <a:buNone/>
            </a:pPr>
            <a:endParaRPr lang="ru-RU" sz="2800" dirty="0" smtClean="0"/>
          </a:p>
        </p:txBody>
      </p:sp>
      <p:sp>
        <p:nvSpPr>
          <p:cNvPr id="2" name="Заголовок 1"/>
          <p:cNvSpPr>
            <a:spLocks noGrp="1"/>
          </p:cNvSpPr>
          <p:nvPr>
            <p:ph type="title"/>
          </p:nvPr>
        </p:nvSpPr>
        <p:spPr>
          <a:xfrm>
            <a:off x="457200" y="155448"/>
            <a:ext cx="9443392" cy="1252728"/>
          </a:xfrm>
        </p:spPr>
        <p:txBody>
          <a:bodyPr/>
          <a:lstStyle/>
          <a:p>
            <a:r>
              <a:rPr lang="ru-RU" dirty="0" smtClean="0"/>
              <a:t>Бразильский тест. </a:t>
            </a:r>
            <a:r>
              <a:rPr lang="ru-RU" sz="4000" dirty="0" smtClean="0"/>
              <a:t>Моделирование</a:t>
            </a:r>
            <a:endParaRPr lang="ru-RU" dirty="0"/>
          </a:p>
        </p:txBody>
      </p:sp>
      <p:graphicFrame>
        <p:nvGraphicFramePr>
          <p:cNvPr id="9" name="Таблица 8"/>
          <p:cNvGraphicFramePr>
            <a:graphicFrameLocks noGrp="1"/>
          </p:cNvGraphicFramePr>
          <p:nvPr/>
        </p:nvGraphicFramePr>
        <p:xfrm>
          <a:off x="179513" y="2924944"/>
          <a:ext cx="4536503" cy="3803102"/>
        </p:xfrm>
        <a:graphic>
          <a:graphicData uri="http://schemas.openxmlformats.org/drawingml/2006/table">
            <a:tbl>
              <a:tblPr/>
              <a:tblGrid>
                <a:gridCol w="977092"/>
                <a:gridCol w="3559411"/>
              </a:tblGrid>
              <a:tr h="703014">
                <a:tc>
                  <a:txBody>
                    <a:bodyPr/>
                    <a:lstStyle/>
                    <a:p>
                      <a:pPr algn="ctr" hangingPunct="0">
                        <a:spcAft>
                          <a:spcPts val="0"/>
                        </a:spcAft>
                      </a:pPr>
                      <a:r>
                        <a:rPr lang="ru-RU" sz="2400" i="1" dirty="0" err="1">
                          <a:latin typeface="Times New Roman"/>
                          <a:ea typeface="Times New Roman"/>
                          <a:cs typeface="Times New Roman"/>
                        </a:rPr>
                        <a:t>α</a:t>
                      </a:r>
                      <a:endParaRPr lang="ru-RU" sz="20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ru-RU" sz="1800" dirty="0">
                          <a:latin typeface="+mj-lt"/>
                          <a:ea typeface="Times New Roman"/>
                          <a:cs typeface="Times New Roman"/>
                        </a:rPr>
                        <a:t>Критическое смещение </a:t>
                      </a:r>
                      <a:r>
                        <a:rPr lang="ru-RU" sz="1800" dirty="0" smtClean="0">
                          <a:latin typeface="+mj-lt"/>
                          <a:ea typeface="Times New Roman"/>
                          <a:cs typeface="Times New Roman"/>
                        </a:rPr>
                        <a:t>обкладок</a:t>
                      </a:r>
                      <a:r>
                        <a:rPr lang="ru-RU" sz="1800" dirty="0" smtClean="0">
                          <a:latin typeface="Times New Roman"/>
                          <a:ea typeface="Times New Roman"/>
                          <a:cs typeface="Times New Roman"/>
                        </a:rPr>
                        <a:t>, </a:t>
                      </a:r>
                      <a:br>
                        <a:rPr lang="ru-RU" sz="1800" dirty="0" smtClean="0">
                          <a:latin typeface="Times New Roman"/>
                          <a:ea typeface="Times New Roman"/>
                          <a:cs typeface="Times New Roman"/>
                        </a:rPr>
                      </a:br>
                      <a:r>
                        <a:rPr lang="ru-RU" sz="1800" dirty="0" smtClean="0">
                          <a:latin typeface="Times New Roman"/>
                          <a:ea typeface="Times New Roman"/>
                          <a:cs typeface="Times New Roman"/>
                        </a:rPr>
                        <a:t>в </a:t>
                      </a:r>
                      <a:r>
                        <a:rPr lang="en-US" sz="1800" dirty="0" smtClean="0">
                          <a:latin typeface="Times New Roman"/>
                          <a:ea typeface="Times New Roman"/>
                          <a:cs typeface="Times New Roman"/>
                        </a:rPr>
                        <a:t>%</a:t>
                      </a:r>
                      <a:r>
                        <a:rPr lang="ru-RU" sz="1800" dirty="0" smtClean="0">
                          <a:latin typeface="Times New Roman"/>
                          <a:ea typeface="Times New Roman"/>
                          <a:cs typeface="Times New Roman"/>
                        </a:rPr>
                        <a:t> от </a:t>
                      </a:r>
                      <a:r>
                        <a:rPr lang="en-US" sz="1800" i="1" dirty="0">
                          <a:latin typeface="Times New Roman"/>
                          <a:ea typeface="Times New Roman"/>
                          <a:cs typeface="Times New Roman"/>
                        </a:rPr>
                        <a:t>R</a:t>
                      </a:r>
                      <a:endParaRPr lang="ru-RU" sz="16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7511">
                <a:tc>
                  <a:txBody>
                    <a:bodyPr/>
                    <a:lstStyle/>
                    <a:p>
                      <a:pPr algn="ctr" hangingPunct="0">
                        <a:spcAft>
                          <a:spcPts val="0"/>
                        </a:spcAft>
                      </a:pPr>
                      <a:r>
                        <a:rPr lang="en-US" sz="1800" dirty="0">
                          <a:latin typeface="Times New Roman"/>
                          <a:ea typeface="Times New Roman"/>
                          <a:cs typeface="Times New Roman"/>
                        </a:rPr>
                        <a:t>0.25</a:t>
                      </a:r>
                      <a:endParaRPr lang="ru-RU" sz="16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800" dirty="0">
                          <a:latin typeface="Times New Roman"/>
                          <a:ea typeface="Times New Roman"/>
                          <a:cs typeface="Times New Roman"/>
                        </a:rPr>
                        <a:t>&gt; 10%</a:t>
                      </a:r>
                      <a:endParaRPr lang="ru-RU" sz="16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7511">
                <a:tc>
                  <a:txBody>
                    <a:bodyPr/>
                    <a:lstStyle/>
                    <a:p>
                      <a:pPr algn="ctr" hangingPunct="0">
                        <a:spcAft>
                          <a:spcPts val="0"/>
                        </a:spcAft>
                      </a:pPr>
                      <a:r>
                        <a:rPr lang="en-US" sz="1800">
                          <a:latin typeface="Times New Roman"/>
                          <a:ea typeface="Times New Roman"/>
                          <a:cs typeface="Times New Roman"/>
                        </a:rPr>
                        <a:t>0.50</a:t>
                      </a:r>
                      <a:endParaRPr lang="ru-RU" sz="16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800" dirty="0">
                          <a:latin typeface="Times New Roman"/>
                          <a:ea typeface="Times New Roman"/>
                          <a:cs typeface="Times New Roman"/>
                        </a:rPr>
                        <a:t>&gt; 10%</a:t>
                      </a:r>
                      <a:endParaRPr lang="ru-RU" sz="16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7511">
                <a:tc>
                  <a:txBody>
                    <a:bodyPr/>
                    <a:lstStyle/>
                    <a:p>
                      <a:pPr algn="ctr" hangingPunct="0">
                        <a:spcAft>
                          <a:spcPts val="0"/>
                        </a:spcAft>
                      </a:pPr>
                      <a:r>
                        <a:rPr lang="en-US" sz="1800">
                          <a:latin typeface="Times New Roman"/>
                          <a:ea typeface="Times New Roman"/>
                          <a:cs typeface="Times New Roman"/>
                        </a:rPr>
                        <a:t>0.75</a:t>
                      </a:r>
                      <a:endParaRPr lang="ru-RU" sz="16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800" dirty="0">
                          <a:latin typeface="Times New Roman"/>
                          <a:ea typeface="Times New Roman"/>
                          <a:cs typeface="Times New Roman"/>
                        </a:rPr>
                        <a:t>(9.2±0.</a:t>
                      </a:r>
                      <a:r>
                        <a:rPr lang="ru-RU" sz="1800" dirty="0">
                          <a:latin typeface="Times New Roman"/>
                          <a:ea typeface="Times New Roman"/>
                          <a:cs typeface="Times New Roman"/>
                        </a:rPr>
                        <a:t>4</a:t>
                      </a:r>
                      <a:r>
                        <a:rPr lang="en-US" sz="1800" dirty="0">
                          <a:latin typeface="Times New Roman"/>
                          <a:ea typeface="Times New Roman"/>
                          <a:cs typeface="Times New Roman"/>
                        </a:rPr>
                        <a:t>)%</a:t>
                      </a:r>
                      <a:endParaRPr lang="ru-RU" sz="16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7511">
                <a:tc>
                  <a:txBody>
                    <a:bodyPr/>
                    <a:lstStyle/>
                    <a:p>
                      <a:pPr algn="ctr" hangingPunct="0">
                        <a:spcAft>
                          <a:spcPts val="0"/>
                        </a:spcAft>
                      </a:pPr>
                      <a:r>
                        <a:rPr lang="en-US" sz="1800">
                          <a:latin typeface="Times New Roman"/>
                          <a:ea typeface="Times New Roman"/>
                          <a:cs typeface="Times New Roman"/>
                        </a:rPr>
                        <a:t>1.00</a:t>
                      </a:r>
                      <a:endParaRPr lang="ru-RU" sz="16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800" dirty="0">
                          <a:latin typeface="Times New Roman"/>
                          <a:ea typeface="Times New Roman"/>
                          <a:cs typeface="Times New Roman"/>
                        </a:rPr>
                        <a:t>(8.2±0.</a:t>
                      </a:r>
                      <a:r>
                        <a:rPr lang="ru-RU" sz="1800" dirty="0">
                          <a:latin typeface="Times New Roman"/>
                          <a:ea typeface="Times New Roman"/>
                          <a:cs typeface="Times New Roman"/>
                        </a:rPr>
                        <a:t>4</a:t>
                      </a:r>
                      <a:r>
                        <a:rPr lang="en-US" sz="1800" dirty="0">
                          <a:latin typeface="Times New Roman"/>
                          <a:ea typeface="Times New Roman"/>
                          <a:cs typeface="Times New Roman"/>
                        </a:rPr>
                        <a:t>)%</a:t>
                      </a:r>
                      <a:endParaRPr lang="ru-RU" sz="16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7511">
                <a:tc>
                  <a:txBody>
                    <a:bodyPr/>
                    <a:lstStyle/>
                    <a:p>
                      <a:pPr algn="ctr" hangingPunct="0">
                        <a:spcAft>
                          <a:spcPts val="0"/>
                        </a:spcAft>
                      </a:pPr>
                      <a:r>
                        <a:rPr lang="en-US" sz="1800">
                          <a:latin typeface="Times New Roman"/>
                          <a:ea typeface="Times New Roman"/>
                          <a:cs typeface="Times New Roman"/>
                        </a:rPr>
                        <a:t>1.25</a:t>
                      </a:r>
                      <a:endParaRPr lang="ru-RU" sz="16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800" dirty="0">
                          <a:latin typeface="Times New Roman"/>
                          <a:ea typeface="Times New Roman"/>
                          <a:cs typeface="Times New Roman"/>
                        </a:rPr>
                        <a:t>(7.4±0.</a:t>
                      </a:r>
                      <a:r>
                        <a:rPr lang="ru-RU" sz="1800" dirty="0">
                          <a:latin typeface="Times New Roman"/>
                          <a:ea typeface="Times New Roman"/>
                          <a:cs typeface="Times New Roman"/>
                        </a:rPr>
                        <a:t>4</a:t>
                      </a:r>
                      <a:r>
                        <a:rPr lang="en-US" sz="1800" dirty="0">
                          <a:latin typeface="Times New Roman"/>
                          <a:ea typeface="Times New Roman"/>
                          <a:cs typeface="Times New Roman"/>
                        </a:rPr>
                        <a:t>)%</a:t>
                      </a:r>
                      <a:endParaRPr lang="ru-RU" sz="16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7511">
                <a:tc>
                  <a:txBody>
                    <a:bodyPr/>
                    <a:lstStyle/>
                    <a:p>
                      <a:pPr algn="ctr" hangingPunct="0">
                        <a:spcAft>
                          <a:spcPts val="0"/>
                        </a:spcAft>
                      </a:pPr>
                      <a:r>
                        <a:rPr lang="en-US" sz="1800">
                          <a:latin typeface="Times New Roman"/>
                          <a:ea typeface="Times New Roman"/>
                          <a:cs typeface="Times New Roman"/>
                        </a:rPr>
                        <a:t>1.50</a:t>
                      </a:r>
                      <a:endParaRPr lang="ru-RU" sz="16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800" dirty="0">
                          <a:latin typeface="Times New Roman"/>
                          <a:ea typeface="Times New Roman"/>
                          <a:cs typeface="Times New Roman"/>
                        </a:rPr>
                        <a:t>(6.9±0.</a:t>
                      </a:r>
                      <a:r>
                        <a:rPr lang="ru-RU" sz="1800" dirty="0">
                          <a:latin typeface="Times New Roman"/>
                          <a:ea typeface="Times New Roman"/>
                          <a:cs typeface="Times New Roman"/>
                        </a:rPr>
                        <a:t>4</a:t>
                      </a:r>
                      <a:r>
                        <a:rPr lang="en-US" sz="1800" dirty="0">
                          <a:latin typeface="Times New Roman"/>
                          <a:ea typeface="Times New Roman"/>
                          <a:cs typeface="Times New Roman"/>
                        </a:rPr>
                        <a:t>)%</a:t>
                      </a:r>
                      <a:endParaRPr lang="ru-RU" sz="16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7511">
                <a:tc>
                  <a:txBody>
                    <a:bodyPr/>
                    <a:lstStyle/>
                    <a:p>
                      <a:pPr algn="ctr" hangingPunct="0">
                        <a:spcAft>
                          <a:spcPts val="0"/>
                        </a:spcAft>
                      </a:pPr>
                      <a:r>
                        <a:rPr lang="en-US" sz="1800">
                          <a:latin typeface="Times New Roman"/>
                          <a:ea typeface="Times New Roman"/>
                          <a:cs typeface="Times New Roman"/>
                        </a:rPr>
                        <a:t>1.75</a:t>
                      </a:r>
                      <a:endParaRPr lang="ru-RU" sz="16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800" dirty="0">
                          <a:latin typeface="Times New Roman"/>
                          <a:ea typeface="Times New Roman"/>
                          <a:cs typeface="Times New Roman"/>
                        </a:rPr>
                        <a:t>(6.7 ±0.</a:t>
                      </a:r>
                      <a:r>
                        <a:rPr lang="ru-RU" sz="1800" dirty="0">
                          <a:latin typeface="Times New Roman"/>
                          <a:ea typeface="Times New Roman"/>
                          <a:cs typeface="Times New Roman"/>
                        </a:rPr>
                        <a:t>4</a:t>
                      </a:r>
                      <a:r>
                        <a:rPr lang="en-US" sz="1800" dirty="0">
                          <a:latin typeface="Times New Roman"/>
                          <a:ea typeface="Times New Roman"/>
                          <a:cs typeface="Times New Roman"/>
                        </a:rPr>
                        <a:t>)%</a:t>
                      </a:r>
                      <a:endParaRPr lang="ru-RU" sz="16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7511">
                <a:tc>
                  <a:txBody>
                    <a:bodyPr/>
                    <a:lstStyle/>
                    <a:p>
                      <a:pPr algn="ctr" hangingPunct="0">
                        <a:spcAft>
                          <a:spcPts val="0"/>
                        </a:spcAft>
                      </a:pPr>
                      <a:r>
                        <a:rPr lang="en-US" sz="1800">
                          <a:latin typeface="Times New Roman"/>
                          <a:ea typeface="Times New Roman"/>
                          <a:cs typeface="Times New Roman"/>
                        </a:rPr>
                        <a:t>2.00</a:t>
                      </a:r>
                      <a:endParaRPr lang="ru-RU" sz="160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800" dirty="0">
                          <a:latin typeface="Times New Roman"/>
                          <a:ea typeface="Times New Roman"/>
                          <a:cs typeface="Times New Roman"/>
                        </a:rPr>
                        <a:t>(6.1±0.</a:t>
                      </a:r>
                      <a:r>
                        <a:rPr lang="ru-RU" sz="1800" dirty="0">
                          <a:latin typeface="Times New Roman"/>
                          <a:ea typeface="Times New Roman"/>
                          <a:cs typeface="Times New Roman"/>
                        </a:rPr>
                        <a:t>4</a:t>
                      </a:r>
                      <a:r>
                        <a:rPr lang="en-US" sz="1800" dirty="0">
                          <a:latin typeface="Times New Roman"/>
                          <a:ea typeface="Times New Roman"/>
                          <a:cs typeface="Times New Roman"/>
                        </a:rPr>
                        <a:t>)%</a:t>
                      </a:r>
                      <a:endParaRPr lang="ru-RU" sz="16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95233" name="Рисунок 39" descr="трещина.bmp"/>
          <p:cNvPicPr>
            <a:picLocks noChangeAspect="1" noChangeArrowheads="1"/>
          </p:cNvPicPr>
          <p:nvPr/>
        </p:nvPicPr>
        <p:blipFill>
          <a:blip r:embed="rId3" cstate="print"/>
          <a:srcRect l="9737" t="27373" r="10263" b="27527"/>
          <a:stretch>
            <a:fillRect/>
          </a:stretch>
        </p:blipFill>
        <p:spPr bwMode="auto">
          <a:xfrm>
            <a:off x="5652120" y="3501008"/>
            <a:ext cx="2895600" cy="2762250"/>
          </a:xfrm>
          <a:prstGeom prst="rect">
            <a:avLst/>
          </a:prstGeom>
          <a:noFill/>
          <a:ln w="9525">
            <a:noFill/>
            <a:miter lim="800000"/>
            <a:headEnd/>
            <a:tailEnd/>
          </a:ln>
        </p:spPr>
      </p:pic>
      <p:grpSp>
        <p:nvGrpSpPr>
          <p:cNvPr id="95235" name="Group 3"/>
          <p:cNvGrpSpPr>
            <a:grpSpLocks/>
          </p:cNvGrpSpPr>
          <p:nvPr/>
        </p:nvGrpSpPr>
        <p:grpSpPr bwMode="auto">
          <a:xfrm>
            <a:off x="5743178" y="3592066"/>
            <a:ext cx="2686050" cy="2581275"/>
            <a:chOff x="1890" y="1395"/>
            <a:chExt cx="4230" cy="4065"/>
          </a:xfrm>
        </p:grpSpPr>
        <p:cxnSp>
          <p:nvCxnSpPr>
            <p:cNvPr id="95236" name="AutoShape 4"/>
            <p:cNvCxnSpPr>
              <a:cxnSpLocks noChangeShapeType="1"/>
            </p:cNvCxnSpPr>
            <p:nvPr/>
          </p:nvCxnSpPr>
          <p:spPr bwMode="auto">
            <a:xfrm>
              <a:off x="1890" y="5460"/>
              <a:ext cx="4230" cy="0"/>
            </a:xfrm>
            <a:prstGeom prst="straightConnector1">
              <a:avLst/>
            </a:prstGeom>
            <a:noFill/>
            <a:ln w="28575">
              <a:solidFill>
                <a:srgbClr val="000000"/>
              </a:solidFill>
              <a:prstDash val="lgDash"/>
              <a:round/>
              <a:headEnd/>
              <a:tailEnd/>
            </a:ln>
          </p:spPr>
        </p:cxnSp>
        <p:cxnSp>
          <p:nvCxnSpPr>
            <p:cNvPr id="95237" name="AutoShape 5"/>
            <p:cNvCxnSpPr>
              <a:cxnSpLocks noChangeShapeType="1"/>
            </p:cNvCxnSpPr>
            <p:nvPr/>
          </p:nvCxnSpPr>
          <p:spPr bwMode="auto">
            <a:xfrm>
              <a:off x="1890" y="1395"/>
              <a:ext cx="4230" cy="0"/>
            </a:xfrm>
            <a:prstGeom prst="straightConnector1">
              <a:avLst/>
            </a:prstGeom>
            <a:noFill/>
            <a:ln w="28575">
              <a:solidFill>
                <a:srgbClr val="000000"/>
              </a:solidFill>
              <a:prstDash val="lgDash"/>
              <a:round/>
              <a:headEnd/>
              <a:tailEnd/>
            </a:ln>
          </p:spPr>
        </p:cxnSp>
      </p:grpSp>
      <p:sp>
        <p:nvSpPr>
          <p:cNvPr id="11" name="TextBox 10"/>
          <p:cNvSpPr txBox="1"/>
          <p:nvPr/>
        </p:nvSpPr>
        <p:spPr>
          <a:xfrm>
            <a:off x="6660232" y="3068961"/>
            <a:ext cx="1008112" cy="646331"/>
          </a:xfrm>
          <a:prstGeom prst="rect">
            <a:avLst/>
          </a:prstGeom>
          <a:noFill/>
        </p:spPr>
        <p:txBody>
          <a:bodyPr wrap="square" rtlCol="0">
            <a:spAutoFit/>
          </a:bodyPr>
          <a:lstStyle/>
          <a:p>
            <a:r>
              <a:rPr lang="ru-RU" i="1" dirty="0" err="1" smtClean="0">
                <a:latin typeface="Times New Roman"/>
                <a:ea typeface="Times New Roman"/>
                <a:cs typeface="Times New Roman"/>
              </a:rPr>
              <a:t>α </a:t>
            </a:r>
            <a:r>
              <a:rPr lang="ru-RU" i="1" dirty="0" smtClean="0">
                <a:latin typeface="Times New Roman"/>
                <a:ea typeface="Times New Roman"/>
                <a:cs typeface="Times New Roman"/>
              </a:rPr>
              <a:t>= </a:t>
            </a:r>
            <a:r>
              <a:rPr lang="ru-RU" dirty="0" smtClean="0">
                <a:latin typeface="Times New Roman"/>
                <a:ea typeface="Times New Roman"/>
                <a:cs typeface="Times New Roman"/>
              </a:rPr>
              <a:t>1.25</a:t>
            </a:r>
            <a:endParaRPr lang="ru-RU" sz="1600" dirty="0" smtClean="0">
              <a:latin typeface="Calibri"/>
              <a:ea typeface="Times New Roman"/>
              <a:cs typeface="Times New Roman"/>
            </a:endParaRPr>
          </a:p>
          <a:p>
            <a:endParaRPr lang="ru-RU"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одержимое 2"/>
          <p:cNvSpPr>
            <a:spLocks noGrp="1"/>
          </p:cNvSpPr>
          <p:nvPr>
            <p:ph idx="1"/>
          </p:nvPr>
        </p:nvSpPr>
        <p:spPr>
          <a:xfrm>
            <a:off x="539552" y="2204864"/>
            <a:ext cx="8424936" cy="3456384"/>
          </a:xfrm>
        </p:spPr>
        <p:txBody>
          <a:bodyPr>
            <a:normAutofit/>
          </a:bodyPr>
          <a:lstStyle/>
          <a:p>
            <a:r>
              <a:rPr lang="ru-RU" sz="2800" dirty="0" smtClean="0"/>
              <a:t>Сила ЛД-</a:t>
            </a:r>
            <a:r>
              <a:rPr lang="el-GR" sz="2800" i="1" dirty="0" smtClean="0">
                <a:latin typeface="Times New Roman" pitchFamily="18" charset="0"/>
                <a:cs typeface="Times New Roman" pitchFamily="18" charset="0"/>
              </a:rPr>
              <a:t>α</a:t>
            </a:r>
            <a:r>
              <a:rPr lang="ru-RU" sz="2800" dirty="0" smtClean="0"/>
              <a:t> и решетка </a:t>
            </a:r>
            <a:r>
              <a:rPr lang="ru-RU" sz="2800" dirty="0" smtClean="0">
                <a:latin typeface="Times New Roman" pitchFamily="18" charset="0"/>
                <a:cs typeface="Times New Roman" pitchFamily="18" charset="0"/>
              </a:rPr>
              <a:t>3</a:t>
            </a:r>
            <a:r>
              <a:rPr lang="en-US" sz="2800" dirty="0" smtClean="0">
                <a:latin typeface="Times New Roman" pitchFamily="18" charset="0"/>
                <a:cs typeface="Times New Roman" pitchFamily="18" charset="0"/>
              </a:rPr>
              <a:t>D</a:t>
            </a:r>
            <a:r>
              <a:rPr lang="en-US" sz="2800" dirty="0" smtClean="0"/>
              <a:t>-</a:t>
            </a:r>
            <a:r>
              <a:rPr lang="ru-RU" sz="2800" dirty="0" smtClean="0"/>
              <a:t>ГЦК:</a:t>
            </a:r>
            <a:endParaRPr lang="ru-RU" sz="2800" dirty="0" smtClean="0">
              <a:latin typeface="Times New Roman" pitchFamily="18" charset="0"/>
              <a:cs typeface="Times New Roman" pitchFamily="18" charset="0"/>
            </a:endParaRPr>
          </a:p>
          <a:p>
            <a:pPr lvl="8"/>
            <a:endParaRPr lang="ru-RU" sz="1400" i="1" dirty="0" smtClean="0">
              <a:latin typeface="Times New Roman" pitchFamily="18" charset="0"/>
              <a:cs typeface="Times New Roman" pitchFamily="18" charset="0"/>
            </a:endParaRPr>
          </a:p>
          <a:p>
            <a:pPr>
              <a:buNone/>
            </a:pPr>
            <a:endParaRPr lang="ru-RU" sz="2800" i="1" dirty="0" smtClean="0">
              <a:latin typeface="Times New Roman" pitchFamily="18" charset="0"/>
              <a:cs typeface="Times New Roman" pitchFamily="18" charset="0"/>
            </a:endParaRPr>
          </a:p>
          <a:p>
            <a:pPr>
              <a:buNone/>
            </a:pPr>
            <a:endParaRPr lang="ru-RU" sz="2800" dirty="0" smtClean="0"/>
          </a:p>
        </p:txBody>
      </p:sp>
      <p:sp>
        <p:nvSpPr>
          <p:cNvPr id="2" name="Заголовок 1"/>
          <p:cNvSpPr>
            <a:spLocks noGrp="1"/>
          </p:cNvSpPr>
          <p:nvPr>
            <p:ph type="title"/>
          </p:nvPr>
        </p:nvSpPr>
        <p:spPr>
          <a:xfrm>
            <a:off x="457200" y="155448"/>
            <a:ext cx="9443392" cy="1252728"/>
          </a:xfrm>
        </p:spPr>
        <p:txBody>
          <a:bodyPr/>
          <a:lstStyle/>
          <a:p>
            <a:r>
              <a:rPr lang="ru-RU" dirty="0" smtClean="0"/>
              <a:t>Бразильский тест. </a:t>
            </a:r>
            <a:r>
              <a:rPr lang="ru-RU" sz="4000" dirty="0" smtClean="0"/>
              <a:t>Моделирование</a:t>
            </a:r>
            <a:endParaRPr lang="ru-RU" dirty="0"/>
          </a:p>
        </p:txBody>
      </p:sp>
      <p:graphicFrame>
        <p:nvGraphicFramePr>
          <p:cNvPr id="5" name="Таблица 4"/>
          <p:cNvGraphicFramePr>
            <a:graphicFrameLocks noGrp="1"/>
          </p:cNvGraphicFramePr>
          <p:nvPr/>
        </p:nvGraphicFramePr>
        <p:xfrm>
          <a:off x="107504" y="3068960"/>
          <a:ext cx="5256584" cy="3528394"/>
        </p:xfrm>
        <a:graphic>
          <a:graphicData uri="http://schemas.openxmlformats.org/drawingml/2006/table">
            <a:tbl>
              <a:tblPr/>
              <a:tblGrid>
                <a:gridCol w="3735626"/>
                <a:gridCol w="1520958"/>
              </a:tblGrid>
              <a:tr h="352840">
                <a:tc>
                  <a:txBody>
                    <a:bodyPr/>
                    <a:lstStyle/>
                    <a:p>
                      <a:pPr algn="ctr" hangingPunct="0">
                        <a:spcAft>
                          <a:spcPts val="0"/>
                        </a:spcAft>
                      </a:pPr>
                      <a:r>
                        <a:rPr lang="ru-RU" sz="2000" dirty="0">
                          <a:latin typeface="+mj-lt"/>
                          <a:ea typeface="Times New Roman"/>
                          <a:cs typeface="Times New Roman"/>
                        </a:rPr>
                        <a:t>Параметр</a:t>
                      </a:r>
                      <a:endParaRPr lang="ru-RU" sz="1800"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ru-RU" sz="2000" dirty="0">
                          <a:latin typeface="+mj-lt"/>
                          <a:ea typeface="Times New Roman"/>
                          <a:cs typeface="Times New Roman"/>
                        </a:rPr>
                        <a:t>Значение</a:t>
                      </a:r>
                      <a:endParaRPr lang="ru-RU" sz="1800"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840">
                <a:tc>
                  <a:txBody>
                    <a:bodyPr/>
                    <a:lstStyle/>
                    <a:p>
                      <a:pPr algn="ctr" hangingPunct="0">
                        <a:spcAft>
                          <a:spcPts val="0"/>
                        </a:spcAft>
                      </a:pPr>
                      <a:r>
                        <a:rPr lang="ru-RU" sz="2000" i="1" dirty="0" err="1">
                          <a:latin typeface="Times New Roman"/>
                          <a:ea typeface="Times New Roman"/>
                          <a:cs typeface="Times New Roman"/>
                        </a:rPr>
                        <a:t>α</a:t>
                      </a:r>
                      <a:endParaRPr lang="ru-RU" sz="18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ru-RU" sz="2000" dirty="0">
                          <a:latin typeface="Times New Roman"/>
                          <a:ea typeface="Times New Roman"/>
                          <a:cs typeface="Times New Roman"/>
                        </a:rPr>
                        <a:t>1.80</a:t>
                      </a:r>
                      <a:endParaRPr lang="ru-RU" sz="18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5678">
                <a:tc>
                  <a:txBody>
                    <a:bodyPr/>
                    <a:lstStyle/>
                    <a:p>
                      <a:pPr algn="ctr" hangingPunct="0">
                        <a:spcAft>
                          <a:spcPts val="0"/>
                        </a:spcAft>
                      </a:pPr>
                      <a:r>
                        <a:rPr lang="ru-RU" sz="2000" dirty="0">
                          <a:latin typeface="+mj-lt"/>
                          <a:ea typeface="Times New Roman"/>
                          <a:cs typeface="Times New Roman"/>
                        </a:rPr>
                        <a:t>Количество частиц вдоль радиального направления</a:t>
                      </a:r>
                      <a:endParaRPr lang="ru-RU" sz="1800"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ru-RU" sz="2000" dirty="0">
                          <a:latin typeface="Times New Roman"/>
                          <a:ea typeface="Times New Roman"/>
                          <a:cs typeface="Times New Roman"/>
                        </a:rPr>
                        <a:t>50</a:t>
                      </a:r>
                      <a:endParaRPr lang="ru-RU" sz="18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5678">
                <a:tc>
                  <a:txBody>
                    <a:bodyPr/>
                    <a:lstStyle/>
                    <a:p>
                      <a:pPr algn="ctr" hangingPunct="0">
                        <a:spcAft>
                          <a:spcPts val="0"/>
                        </a:spcAft>
                      </a:pPr>
                      <a:r>
                        <a:rPr lang="ru-RU" sz="2000" dirty="0">
                          <a:latin typeface="+mj-lt"/>
                          <a:ea typeface="Times New Roman"/>
                          <a:cs typeface="Times New Roman"/>
                        </a:rPr>
                        <a:t>Количество слоев вдоль направления высоты цилиндра </a:t>
                      </a:r>
                      <a:endParaRPr lang="ru-RU" sz="1800"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ru-RU" sz="2000" dirty="0">
                          <a:latin typeface="Times New Roman"/>
                          <a:ea typeface="Times New Roman"/>
                          <a:cs typeface="Times New Roman"/>
                        </a:rPr>
                        <a:t>140</a:t>
                      </a:r>
                      <a:endParaRPr lang="ru-RU" sz="18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5678">
                <a:tc>
                  <a:txBody>
                    <a:bodyPr/>
                    <a:lstStyle/>
                    <a:p>
                      <a:pPr algn="ctr" hangingPunct="0">
                        <a:spcAft>
                          <a:spcPts val="0"/>
                        </a:spcAft>
                      </a:pPr>
                      <a:r>
                        <a:rPr lang="ru-RU" sz="2000" dirty="0">
                          <a:latin typeface="+mj-lt"/>
                          <a:ea typeface="Times New Roman"/>
                          <a:cs typeface="Times New Roman"/>
                        </a:rPr>
                        <a:t>Смещение обкладок по окончании времени счета</a:t>
                      </a:r>
                      <a:endParaRPr lang="ru-RU" sz="1800"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2000" dirty="0">
                          <a:latin typeface="Times New Roman"/>
                          <a:ea typeface="Times New Roman"/>
                          <a:cs typeface="Times New Roman"/>
                        </a:rPr>
                        <a:t>10%</a:t>
                      </a:r>
                      <a:r>
                        <a:rPr lang="ru-RU" sz="2000" dirty="0">
                          <a:latin typeface="Times New Roman"/>
                          <a:ea typeface="Times New Roman"/>
                          <a:cs typeface="Times New Roman"/>
                        </a:rPr>
                        <a:t> от </a:t>
                      </a:r>
                      <a:r>
                        <a:rPr lang="en-US" sz="2000" i="1" dirty="0">
                          <a:latin typeface="Times New Roman"/>
                          <a:ea typeface="Times New Roman"/>
                          <a:cs typeface="Times New Roman"/>
                        </a:rPr>
                        <a:t>R</a:t>
                      </a:r>
                      <a:endParaRPr lang="ru-RU" sz="18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840">
                <a:tc>
                  <a:txBody>
                    <a:bodyPr/>
                    <a:lstStyle/>
                    <a:p>
                      <a:pPr algn="ctr" hangingPunct="0">
                        <a:spcAft>
                          <a:spcPts val="0"/>
                        </a:spcAft>
                      </a:pPr>
                      <a:r>
                        <a:rPr lang="ru-RU" sz="2000" dirty="0">
                          <a:latin typeface="+mj-lt"/>
                          <a:ea typeface="Times New Roman"/>
                          <a:cs typeface="Times New Roman"/>
                        </a:rPr>
                        <a:t>Суммарное количество частиц</a:t>
                      </a:r>
                      <a:endParaRPr lang="ru-RU" sz="1800"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ru-RU" sz="2000" dirty="0">
                          <a:latin typeface="Times New Roman"/>
                          <a:ea typeface="Times New Roman"/>
                          <a:cs typeface="Times New Roman"/>
                        </a:rPr>
                        <a:t>2.2 млн.</a:t>
                      </a:r>
                      <a:endParaRPr lang="ru-RU" sz="18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840">
                <a:tc>
                  <a:txBody>
                    <a:bodyPr/>
                    <a:lstStyle/>
                    <a:p>
                      <a:pPr algn="ctr" hangingPunct="0">
                        <a:spcAft>
                          <a:spcPts val="0"/>
                        </a:spcAft>
                      </a:pPr>
                      <a:r>
                        <a:rPr lang="ru-RU" sz="2000" dirty="0">
                          <a:latin typeface="+mj-lt"/>
                          <a:ea typeface="Times New Roman"/>
                          <a:cs typeface="Times New Roman"/>
                        </a:rPr>
                        <a:t>Время счета</a:t>
                      </a:r>
                      <a:endParaRPr lang="ru-RU" sz="1800"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hangingPunct="0">
                        <a:spcAft>
                          <a:spcPts val="0"/>
                        </a:spcAft>
                      </a:pPr>
                      <a:r>
                        <a:rPr lang="ru-RU" sz="2000" dirty="0" smtClean="0">
                          <a:latin typeface="Times New Roman"/>
                          <a:ea typeface="Times New Roman"/>
                          <a:cs typeface="Times New Roman"/>
                        </a:rPr>
                        <a:t>   80 </a:t>
                      </a:r>
                      <a:endParaRPr lang="ru-RU" sz="18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7"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93186"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399409" y="6218262"/>
            <a:ext cx="866775" cy="361950"/>
          </a:xfrm>
          <a:prstGeom prst="rect">
            <a:avLst/>
          </a:prstGeom>
          <a:noFill/>
        </p:spPr>
      </p:pic>
      <p:pic>
        <p:nvPicPr>
          <p:cNvPr id="93188" name="Рисунок 40" descr="3D.bmp"/>
          <p:cNvPicPr>
            <a:picLocks noChangeAspect="1" noChangeArrowheads="1"/>
          </p:cNvPicPr>
          <p:nvPr/>
        </p:nvPicPr>
        <p:blipFill>
          <a:blip r:embed="rId4" cstate="print"/>
          <a:srcRect l="30171" t="12105" r="26283" b="9474"/>
          <a:stretch>
            <a:fillRect/>
          </a:stretch>
        </p:blipFill>
        <p:spPr bwMode="auto">
          <a:xfrm rot="5400000">
            <a:off x="5881067" y="2695997"/>
            <a:ext cx="2668588" cy="2838450"/>
          </a:xfrm>
          <a:prstGeom prst="rect">
            <a:avLst/>
          </a:prstGeom>
          <a:noFill/>
          <a:ln w="9525">
            <a:noFill/>
            <a:miter lim="800000"/>
            <a:headEnd/>
            <a:tailEnd/>
          </a:ln>
        </p:spPr>
      </p:pic>
      <p:cxnSp>
        <p:nvCxnSpPr>
          <p:cNvPr id="93189" name="AutoShape 5"/>
          <p:cNvCxnSpPr>
            <a:cxnSpLocks noChangeShapeType="1"/>
          </p:cNvCxnSpPr>
          <p:nvPr/>
        </p:nvCxnSpPr>
        <p:spPr bwMode="auto">
          <a:xfrm flipV="1">
            <a:off x="6012160" y="2924944"/>
            <a:ext cx="2219325" cy="200025"/>
          </a:xfrm>
          <a:prstGeom prst="straightConnector1">
            <a:avLst/>
          </a:prstGeom>
          <a:noFill/>
          <a:ln w="28575">
            <a:solidFill>
              <a:srgbClr val="000000"/>
            </a:solidFill>
            <a:prstDash val="lgDash"/>
            <a:round/>
            <a:headEnd/>
            <a:tailEnd/>
          </a:ln>
        </p:spPr>
      </p:cxnSp>
      <p:sp>
        <p:nvSpPr>
          <p:cNvPr id="11" name="TextBox 10"/>
          <p:cNvSpPr txBox="1"/>
          <p:nvPr/>
        </p:nvSpPr>
        <p:spPr>
          <a:xfrm>
            <a:off x="5796136" y="5517232"/>
            <a:ext cx="3347864" cy="369332"/>
          </a:xfrm>
          <a:prstGeom prst="rect">
            <a:avLst/>
          </a:prstGeom>
          <a:noFill/>
        </p:spPr>
        <p:txBody>
          <a:bodyPr wrap="square" rtlCol="0">
            <a:spAutoFit/>
          </a:bodyPr>
          <a:lstStyle/>
          <a:p>
            <a:r>
              <a:rPr lang="ru-RU" dirty="0" smtClean="0">
                <a:cs typeface="Times New Roman" pitchFamily="18" charset="0"/>
              </a:rPr>
              <a:t>Критическое</a:t>
            </a:r>
            <a:r>
              <a:rPr lang="ru-RU" dirty="0" smtClean="0">
                <a:latin typeface="Times New Roman" pitchFamily="18" charset="0"/>
                <a:cs typeface="Times New Roman" pitchFamily="18" charset="0"/>
              </a:rPr>
              <a:t>: (6.3±0.4)% от </a:t>
            </a:r>
            <a:r>
              <a:rPr lang="en-US" i="1" dirty="0" smtClean="0">
                <a:latin typeface="Times New Roman" pitchFamily="18" charset="0"/>
                <a:cs typeface="Times New Roman" pitchFamily="18" charset="0"/>
              </a:rPr>
              <a:t>R</a:t>
            </a:r>
            <a:endParaRPr lang="ru-RU" dirty="0">
              <a:latin typeface="Times New Roman" pitchFamily="18" charset="0"/>
              <a:cs typeface="Times New Roman" pitchFamily="18" charset="0"/>
            </a:endParaRPr>
          </a:p>
        </p:txBody>
      </p:sp>
      <p:sp>
        <p:nvSpPr>
          <p:cNvPr id="12" name="TextBox 11"/>
          <p:cNvSpPr txBox="1"/>
          <p:nvPr/>
        </p:nvSpPr>
        <p:spPr>
          <a:xfrm>
            <a:off x="6516216" y="2420888"/>
            <a:ext cx="1800200" cy="369332"/>
          </a:xfrm>
          <a:prstGeom prst="rect">
            <a:avLst/>
          </a:prstGeom>
          <a:noFill/>
        </p:spPr>
        <p:txBody>
          <a:bodyPr wrap="square" rtlCol="0">
            <a:spAutoFit/>
          </a:bodyPr>
          <a:lstStyle/>
          <a:p>
            <a:r>
              <a:rPr lang="ru-RU" dirty="0" smtClean="0">
                <a:latin typeface="Times New Roman" pitchFamily="18" charset="0"/>
                <a:cs typeface="Times New Roman" pitchFamily="18" charset="0"/>
              </a:rPr>
              <a:t>10% от </a:t>
            </a:r>
            <a:r>
              <a:rPr lang="en-US" i="1" dirty="0" smtClean="0">
                <a:latin typeface="Times New Roman" pitchFamily="18" charset="0"/>
                <a:cs typeface="Times New Roman" pitchFamily="18" charset="0"/>
              </a:rPr>
              <a:t>R</a:t>
            </a:r>
            <a:r>
              <a:rPr lang="en-US"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sp>
        <p:nvSpPr>
          <p:cNvPr id="13" name="TextBox 12"/>
          <p:cNvSpPr txBox="1"/>
          <p:nvPr/>
        </p:nvSpPr>
        <p:spPr>
          <a:xfrm>
            <a:off x="5508104" y="5949280"/>
            <a:ext cx="3816424" cy="369332"/>
          </a:xfrm>
          <a:prstGeom prst="rect">
            <a:avLst/>
          </a:prstGeom>
          <a:noFill/>
        </p:spPr>
        <p:txBody>
          <a:bodyPr wrap="square" rtlCol="0">
            <a:spAutoFit/>
          </a:bodyPr>
          <a:lstStyle/>
          <a:p>
            <a:r>
              <a:rPr lang="ru-RU" dirty="0" smtClean="0">
                <a:cs typeface="Times New Roman" pitchFamily="18" charset="0"/>
              </a:rPr>
              <a:t>Предсказывалось</a:t>
            </a:r>
            <a:r>
              <a:rPr lang="ru-RU" dirty="0" smtClean="0">
                <a:latin typeface="Times New Roman" pitchFamily="18" charset="0"/>
                <a:cs typeface="Times New Roman" pitchFamily="18" charset="0"/>
              </a:rPr>
              <a:t>: от 6.1% до 6.7%</a:t>
            </a: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одержимое 2"/>
          <p:cNvSpPr>
            <a:spLocks noGrp="1"/>
          </p:cNvSpPr>
          <p:nvPr>
            <p:ph idx="1"/>
          </p:nvPr>
        </p:nvSpPr>
        <p:spPr>
          <a:xfrm>
            <a:off x="539552" y="2204864"/>
            <a:ext cx="8424936" cy="3456384"/>
          </a:xfrm>
        </p:spPr>
        <p:txBody>
          <a:bodyPr>
            <a:normAutofit/>
          </a:bodyPr>
          <a:lstStyle/>
          <a:p>
            <a:r>
              <a:rPr lang="ru-RU" sz="2800" dirty="0" smtClean="0"/>
              <a:t>Сила ЛД-</a:t>
            </a:r>
            <a:r>
              <a:rPr lang="el-GR" sz="2800" i="1" dirty="0" smtClean="0">
                <a:latin typeface="Times New Roman" pitchFamily="18" charset="0"/>
                <a:cs typeface="Times New Roman" pitchFamily="18" charset="0"/>
              </a:rPr>
              <a:t>α</a:t>
            </a:r>
            <a:r>
              <a:rPr lang="ru-RU" sz="2800" dirty="0" smtClean="0"/>
              <a:t> и решетка </a:t>
            </a:r>
            <a:r>
              <a:rPr lang="ru-RU" sz="2800" dirty="0" smtClean="0">
                <a:latin typeface="Times New Roman" pitchFamily="18" charset="0"/>
                <a:cs typeface="Times New Roman" pitchFamily="18" charset="0"/>
              </a:rPr>
              <a:t>2</a:t>
            </a:r>
            <a:r>
              <a:rPr lang="en-US" sz="2800" dirty="0" smtClean="0">
                <a:latin typeface="Times New Roman" pitchFamily="18" charset="0"/>
                <a:cs typeface="Times New Roman" pitchFamily="18" charset="0"/>
              </a:rPr>
              <a:t>D</a:t>
            </a:r>
            <a:r>
              <a:rPr lang="en-US" sz="2800" dirty="0" smtClean="0"/>
              <a:t>-</a:t>
            </a:r>
            <a:r>
              <a:rPr lang="ru-RU" sz="2800" dirty="0" err="1" smtClean="0"/>
              <a:t>ГПУ-р</a:t>
            </a:r>
            <a:r>
              <a:rPr lang="ru-RU" sz="2800" dirty="0" smtClean="0"/>
              <a:t>:</a:t>
            </a:r>
            <a:endParaRPr lang="ru-RU" sz="2800" dirty="0" smtClean="0">
              <a:latin typeface="Times New Roman" pitchFamily="18" charset="0"/>
              <a:cs typeface="Times New Roman" pitchFamily="18" charset="0"/>
            </a:endParaRPr>
          </a:p>
          <a:p>
            <a:pPr lvl="8"/>
            <a:endParaRPr lang="ru-RU" sz="1400" i="1" dirty="0" smtClean="0">
              <a:latin typeface="Times New Roman" pitchFamily="18" charset="0"/>
              <a:cs typeface="Times New Roman" pitchFamily="18" charset="0"/>
            </a:endParaRPr>
          </a:p>
          <a:p>
            <a:pPr>
              <a:buNone/>
            </a:pPr>
            <a:endParaRPr lang="ru-RU" sz="2800" i="1" dirty="0" smtClean="0">
              <a:latin typeface="Times New Roman" pitchFamily="18" charset="0"/>
              <a:cs typeface="Times New Roman" pitchFamily="18" charset="0"/>
            </a:endParaRPr>
          </a:p>
          <a:p>
            <a:pPr>
              <a:buNone/>
            </a:pPr>
            <a:endParaRPr lang="ru-RU" sz="2800" dirty="0" smtClean="0"/>
          </a:p>
        </p:txBody>
      </p:sp>
      <p:sp>
        <p:nvSpPr>
          <p:cNvPr id="2" name="Заголовок 1"/>
          <p:cNvSpPr>
            <a:spLocks noGrp="1"/>
          </p:cNvSpPr>
          <p:nvPr>
            <p:ph type="title"/>
          </p:nvPr>
        </p:nvSpPr>
        <p:spPr>
          <a:xfrm>
            <a:off x="457200" y="155448"/>
            <a:ext cx="9443392" cy="1252728"/>
          </a:xfrm>
        </p:spPr>
        <p:txBody>
          <a:bodyPr/>
          <a:lstStyle/>
          <a:p>
            <a:r>
              <a:rPr lang="ru-RU" dirty="0" smtClean="0"/>
              <a:t>Бразильский тест. </a:t>
            </a:r>
            <a:r>
              <a:rPr lang="ru-RU" sz="4000" dirty="0" smtClean="0"/>
              <a:t>Моделирование</a:t>
            </a:r>
            <a:endParaRPr lang="ru-RU" dirty="0"/>
          </a:p>
        </p:txBody>
      </p:sp>
      <p:graphicFrame>
        <p:nvGraphicFramePr>
          <p:cNvPr id="5" name="Таблица 4"/>
          <p:cNvGraphicFramePr>
            <a:graphicFrameLocks noGrp="1"/>
          </p:cNvGraphicFramePr>
          <p:nvPr/>
        </p:nvGraphicFramePr>
        <p:xfrm>
          <a:off x="107504" y="3068960"/>
          <a:ext cx="4320480" cy="3175556"/>
        </p:xfrm>
        <a:graphic>
          <a:graphicData uri="http://schemas.openxmlformats.org/drawingml/2006/table">
            <a:tbl>
              <a:tblPr/>
              <a:tblGrid>
                <a:gridCol w="3135832"/>
                <a:gridCol w="1184648"/>
              </a:tblGrid>
              <a:tr h="352840">
                <a:tc>
                  <a:txBody>
                    <a:bodyPr/>
                    <a:lstStyle/>
                    <a:p>
                      <a:pPr algn="ctr" hangingPunct="0">
                        <a:spcAft>
                          <a:spcPts val="0"/>
                        </a:spcAft>
                      </a:pPr>
                      <a:r>
                        <a:rPr lang="ru-RU" sz="2000" dirty="0">
                          <a:latin typeface="+mj-lt"/>
                          <a:ea typeface="Times New Roman"/>
                          <a:cs typeface="Times New Roman"/>
                        </a:rPr>
                        <a:t>Параметр</a:t>
                      </a:r>
                      <a:endParaRPr lang="ru-RU" sz="1800"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ru-RU" sz="2000" dirty="0">
                          <a:latin typeface="+mj-lt"/>
                          <a:ea typeface="Times New Roman"/>
                          <a:cs typeface="Times New Roman"/>
                        </a:rPr>
                        <a:t>Значение</a:t>
                      </a:r>
                      <a:endParaRPr lang="ru-RU" sz="1800"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840">
                <a:tc>
                  <a:txBody>
                    <a:bodyPr/>
                    <a:lstStyle/>
                    <a:p>
                      <a:pPr algn="ctr" hangingPunct="0">
                        <a:spcAft>
                          <a:spcPts val="0"/>
                        </a:spcAft>
                      </a:pPr>
                      <a:r>
                        <a:rPr lang="ru-RU" sz="2000" i="1" dirty="0" err="1">
                          <a:latin typeface="Times New Roman"/>
                          <a:ea typeface="Times New Roman"/>
                          <a:cs typeface="Times New Roman"/>
                        </a:rPr>
                        <a:t>α</a:t>
                      </a:r>
                      <a:endParaRPr lang="ru-RU" sz="18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ru-RU" sz="2000" dirty="0" smtClean="0">
                          <a:latin typeface="Times New Roman"/>
                          <a:ea typeface="Times New Roman"/>
                          <a:cs typeface="Times New Roman"/>
                        </a:rPr>
                        <a:t>2.0</a:t>
                      </a:r>
                      <a:endParaRPr lang="ru-RU" sz="18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5678">
                <a:tc>
                  <a:txBody>
                    <a:bodyPr/>
                    <a:lstStyle/>
                    <a:p>
                      <a:pPr algn="ctr" hangingPunct="0">
                        <a:spcAft>
                          <a:spcPts val="0"/>
                        </a:spcAft>
                      </a:pPr>
                      <a:r>
                        <a:rPr lang="ru-RU" sz="2000" dirty="0">
                          <a:latin typeface="+mj-lt"/>
                          <a:ea typeface="Times New Roman"/>
                          <a:cs typeface="Times New Roman"/>
                        </a:rPr>
                        <a:t>Количество частиц вдоль радиального направления</a:t>
                      </a:r>
                      <a:endParaRPr lang="ru-RU" sz="1800"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ru-RU" sz="2000" dirty="0" smtClean="0">
                          <a:latin typeface="Times New Roman"/>
                          <a:ea typeface="Times New Roman"/>
                          <a:cs typeface="Times New Roman"/>
                        </a:rPr>
                        <a:t>100</a:t>
                      </a:r>
                      <a:endParaRPr lang="ru-RU" sz="18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5678">
                <a:tc>
                  <a:txBody>
                    <a:bodyPr/>
                    <a:lstStyle/>
                    <a:p>
                      <a:pPr algn="ctr" hangingPunct="0">
                        <a:spcAft>
                          <a:spcPts val="0"/>
                        </a:spcAft>
                      </a:pPr>
                      <a:r>
                        <a:rPr lang="ru-RU" sz="2000" dirty="0">
                          <a:latin typeface="+mj-lt"/>
                          <a:ea typeface="Times New Roman"/>
                          <a:cs typeface="Times New Roman"/>
                        </a:rPr>
                        <a:t>Смещение обкладок по окончании времени счета</a:t>
                      </a:r>
                      <a:endParaRPr lang="ru-RU" sz="1800"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ru-RU" sz="2000" dirty="0" smtClean="0">
                          <a:latin typeface="Times New Roman"/>
                          <a:ea typeface="Times New Roman"/>
                          <a:cs typeface="Times New Roman"/>
                        </a:rPr>
                        <a:t>8</a:t>
                      </a:r>
                      <a:r>
                        <a:rPr lang="en-US" sz="2000" dirty="0" smtClean="0">
                          <a:latin typeface="Times New Roman"/>
                          <a:ea typeface="Times New Roman"/>
                          <a:cs typeface="Times New Roman"/>
                        </a:rPr>
                        <a:t>%</a:t>
                      </a:r>
                      <a:r>
                        <a:rPr lang="ru-RU" sz="2000" dirty="0" smtClean="0">
                          <a:latin typeface="Times New Roman"/>
                          <a:ea typeface="Times New Roman"/>
                          <a:cs typeface="Times New Roman"/>
                        </a:rPr>
                        <a:t> </a:t>
                      </a:r>
                      <a:r>
                        <a:rPr lang="ru-RU" sz="2000" dirty="0">
                          <a:latin typeface="Times New Roman"/>
                          <a:ea typeface="Times New Roman"/>
                          <a:cs typeface="Times New Roman"/>
                        </a:rPr>
                        <a:t>от </a:t>
                      </a:r>
                      <a:r>
                        <a:rPr lang="en-US" sz="2000" i="1" dirty="0">
                          <a:latin typeface="Times New Roman"/>
                          <a:ea typeface="Times New Roman"/>
                          <a:cs typeface="Times New Roman"/>
                        </a:rPr>
                        <a:t>R</a:t>
                      </a:r>
                      <a:endParaRPr lang="ru-RU" sz="18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840">
                <a:tc>
                  <a:txBody>
                    <a:bodyPr/>
                    <a:lstStyle/>
                    <a:p>
                      <a:pPr algn="ctr" hangingPunct="0">
                        <a:spcAft>
                          <a:spcPts val="0"/>
                        </a:spcAft>
                      </a:pPr>
                      <a:r>
                        <a:rPr lang="el-GR" sz="2000" i="1" dirty="0" smtClean="0">
                          <a:latin typeface="Times New Roman" pitchFamily="18" charset="0"/>
                          <a:ea typeface="Times New Roman"/>
                          <a:cs typeface="Times New Roman" pitchFamily="18" charset="0"/>
                        </a:rPr>
                        <a:t>φ</a:t>
                      </a:r>
                      <a:endParaRPr lang="ru-RU" sz="1800" i="1" dirty="0">
                        <a:latin typeface="Times New Roman" pitchFamily="18" charset="0"/>
                        <a:ea typeface="Times New Roman"/>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ru-RU" sz="2000" dirty="0" smtClean="0">
                          <a:latin typeface="Times New Roman"/>
                          <a:ea typeface="Times New Roman"/>
                          <a:cs typeface="Times New Roman"/>
                        </a:rPr>
                        <a:t>0</a:t>
                      </a:r>
                      <a:r>
                        <a:rPr kumimoji="0" lang="ru-RU" sz="2000" i="1" kern="1200" dirty="0" smtClean="0">
                          <a:solidFill>
                            <a:schemeClr val="tx1"/>
                          </a:solidFill>
                          <a:latin typeface="Times New Roman" pitchFamily="18" charset="0"/>
                          <a:ea typeface="+mn-ea"/>
                          <a:cs typeface="Times New Roman" pitchFamily="18" charset="0"/>
                        </a:rPr>
                        <a:t>°</a:t>
                      </a:r>
                      <a:r>
                        <a:rPr lang="ru-RU" sz="2000" dirty="0" smtClean="0">
                          <a:latin typeface="Times New Roman"/>
                          <a:ea typeface="Times New Roman"/>
                          <a:cs typeface="Times New Roman"/>
                        </a:rPr>
                        <a:t>..50</a:t>
                      </a:r>
                      <a:r>
                        <a:rPr kumimoji="0" lang="ru-RU" sz="2000" i="1" kern="1200" dirty="0" smtClean="0">
                          <a:solidFill>
                            <a:schemeClr val="tx1"/>
                          </a:solidFill>
                          <a:latin typeface="Times New Roman" pitchFamily="18" charset="0"/>
                          <a:ea typeface="+mn-ea"/>
                          <a:cs typeface="Times New Roman" pitchFamily="18" charset="0"/>
                        </a:rPr>
                        <a:t>°</a:t>
                      </a:r>
                      <a:endParaRPr lang="ru-RU" sz="1800" dirty="0">
                        <a:latin typeface="Times New Roman" pitchFamily="18" charset="0"/>
                        <a:ea typeface="Times New Roman"/>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840">
                <a:tc>
                  <a:txBody>
                    <a:bodyPr/>
                    <a:lstStyle/>
                    <a:p>
                      <a:pPr algn="ctr" hangingPunct="0">
                        <a:spcAft>
                          <a:spcPts val="0"/>
                        </a:spcAft>
                      </a:pPr>
                      <a:r>
                        <a:rPr lang="ru-RU" sz="2000" dirty="0">
                          <a:latin typeface="+mj-lt"/>
                          <a:ea typeface="Times New Roman"/>
                          <a:cs typeface="Times New Roman"/>
                        </a:rPr>
                        <a:t>Время счета</a:t>
                      </a:r>
                      <a:endParaRPr lang="ru-RU" sz="1800"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hangingPunct="0">
                        <a:spcAft>
                          <a:spcPts val="0"/>
                        </a:spcAft>
                      </a:pPr>
                      <a:r>
                        <a:rPr lang="ru-RU" sz="2000" dirty="0" smtClean="0">
                          <a:latin typeface="Times New Roman"/>
                          <a:ea typeface="Times New Roman"/>
                          <a:cs typeface="Times New Roman"/>
                        </a:rPr>
                        <a:t>50 </a:t>
                      </a:r>
                      <a:endParaRPr lang="ru-RU" sz="18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840">
                <a:tc>
                  <a:txBody>
                    <a:bodyPr/>
                    <a:lstStyle/>
                    <a:p>
                      <a:pPr algn="ctr" hangingPunct="0">
                        <a:spcAft>
                          <a:spcPts val="0"/>
                        </a:spcAft>
                      </a:pPr>
                      <a:r>
                        <a:rPr lang="ru-RU" sz="2000" dirty="0" smtClean="0">
                          <a:latin typeface="+mj-lt"/>
                          <a:ea typeface="Times New Roman"/>
                          <a:cs typeface="Times New Roman"/>
                        </a:rPr>
                        <a:t>Пористость</a:t>
                      </a:r>
                      <a:endParaRPr lang="ru-RU" sz="2000"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ru-RU" sz="2000" dirty="0" smtClean="0">
                          <a:latin typeface="Times New Roman" pitchFamily="18" charset="0"/>
                          <a:ea typeface="Times New Roman"/>
                          <a:cs typeface="Times New Roman" pitchFamily="18" charset="0"/>
                        </a:rPr>
                        <a:t>1</a:t>
                      </a:r>
                      <a:r>
                        <a:rPr lang="ru-RU" sz="2000" baseline="0" dirty="0" smtClean="0">
                          <a:latin typeface="Times New Roman" pitchFamily="18" charset="0"/>
                          <a:ea typeface="Times New Roman"/>
                          <a:cs typeface="Times New Roman" pitchFamily="18" charset="0"/>
                        </a:rPr>
                        <a:t> %</a:t>
                      </a:r>
                      <a:endParaRPr lang="ru-RU" sz="2400" dirty="0">
                        <a:latin typeface="Times New Roman" pitchFamily="18" charset="0"/>
                        <a:ea typeface="Times New Roman"/>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7"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93186"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563888" y="5517232"/>
            <a:ext cx="866775" cy="361950"/>
          </a:xfrm>
          <a:prstGeom prst="rect">
            <a:avLst/>
          </a:prstGeom>
          <a:noFill/>
        </p:spPr>
      </p:pic>
      <p:graphicFrame>
        <p:nvGraphicFramePr>
          <p:cNvPr id="14" name="Таблица 13"/>
          <p:cNvGraphicFramePr>
            <a:graphicFrameLocks noGrp="1"/>
          </p:cNvGraphicFramePr>
          <p:nvPr/>
        </p:nvGraphicFramePr>
        <p:xfrm>
          <a:off x="5364088" y="3068960"/>
          <a:ext cx="3384375" cy="2869664"/>
        </p:xfrm>
        <a:graphic>
          <a:graphicData uri="http://schemas.openxmlformats.org/drawingml/2006/table">
            <a:tbl>
              <a:tblPr/>
              <a:tblGrid>
                <a:gridCol w="576064"/>
                <a:gridCol w="2808311"/>
              </a:tblGrid>
              <a:tr h="717416">
                <a:tc>
                  <a:txBody>
                    <a:bodyPr/>
                    <a:lstStyle/>
                    <a:p>
                      <a:pPr algn="ctr" hangingPunct="0">
                        <a:spcAft>
                          <a:spcPts val="0"/>
                        </a:spcAft>
                      </a:pPr>
                      <a:r>
                        <a:rPr lang="ru-RU" sz="2000" i="1" dirty="0" err="1">
                          <a:latin typeface="Times New Roman"/>
                          <a:ea typeface="Times New Roman"/>
                          <a:cs typeface="Times New Roman"/>
                        </a:rPr>
                        <a:t>φ, </a:t>
                      </a:r>
                      <a:r>
                        <a:rPr lang="ru-RU" sz="2000" i="1" dirty="0">
                          <a:latin typeface="Times New Roman"/>
                          <a:ea typeface="Times New Roman"/>
                          <a:cs typeface="Times New Roman"/>
                        </a:rPr>
                        <a:t>°</a:t>
                      </a:r>
                      <a:endParaRPr lang="ru-RU" sz="18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ru-RU" sz="2000" dirty="0">
                          <a:latin typeface="+mn-lt"/>
                          <a:ea typeface="Times New Roman"/>
                          <a:cs typeface="Times New Roman"/>
                        </a:rPr>
                        <a:t>Критическое смещение обкладок</a:t>
                      </a:r>
                      <a:r>
                        <a:rPr lang="ru-RU" sz="2000" dirty="0" smtClean="0">
                          <a:latin typeface="Times New Roman"/>
                          <a:ea typeface="Times New Roman"/>
                          <a:cs typeface="Times New Roman"/>
                        </a:rPr>
                        <a:t>, % </a:t>
                      </a:r>
                      <a:r>
                        <a:rPr lang="ru-RU" sz="2000" dirty="0">
                          <a:latin typeface="Times New Roman"/>
                          <a:ea typeface="Times New Roman"/>
                          <a:cs typeface="Times New Roman"/>
                        </a:rPr>
                        <a:t>от </a:t>
                      </a:r>
                      <a:r>
                        <a:rPr lang="en-US" sz="2000" i="1" dirty="0">
                          <a:latin typeface="Times New Roman"/>
                          <a:ea typeface="Times New Roman"/>
                          <a:cs typeface="Times New Roman"/>
                        </a:rPr>
                        <a:t>R</a:t>
                      </a:r>
                      <a:endParaRPr lang="ru-RU" sz="18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8708">
                <a:tc>
                  <a:txBody>
                    <a:bodyPr/>
                    <a:lstStyle/>
                    <a:p>
                      <a:pPr algn="ctr" hangingPunct="0">
                        <a:spcAft>
                          <a:spcPts val="0"/>
                        </a:spcAft>
                      </a:pPr>
                      <a:r>
                        <a:rPr lang="en-US" sz="2000">
                          <a:latin typeface="Times New Roman"/>
                          <a:ea typeface="Times New Roman"/>
                          <a:cs typeface="Times New Roman"/>
                        </a:rPr>
                        <a:t>0</a:t>
                      </a:r>
                      <a:endParaRPr lang="ru-RU" sz="18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ru-RU" sz="2000" dirty="0">
                          <a:latin typeface="Times New Roman"/>
                          <a:ea typeface="Times New Roman"/>
                          <a:cs typeface="Times New Roman"/>
                        </a:rPr>
                        <a:t>(4.0±0.2)%</a:t>
                      </a:r>
                      <a:endParaRPr lang="ru-RU" sz="18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8708">
                <a:tc>
                  <a:txBody>
                    <a:bodyPr/>
                    <a:lstStyle/>
                    <a:p>
                      <a:pPr algn="ctr" hangingPunct="0">
                        <a:spcAft>
                          <a:spcPts val="0"/>
                        </a:spcAft>
                      </a:pPr>
                      <a:r>
                        <a:rPr lang="en-US" sz="2000">
                          <a:latin typeface="Times New Roman"/>
                          <a:ea typeface="Times New Roman"/>
                          <a:cs typeface="Times New Roman"/>
                        </a:rPr>
                        <a:t>10</a:t>
                      </a:r>
                      <a:endParaRPr lang="ru-RU" sz="18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ru-RU" sz="2000" dirty="0">
                          <a:latin typeface="Times New Roman"/>
                          <a:ea typeface="Times New Roman"/>
                          <a:cs typeface="Times New Roman"/>
                        </a:rPr>
                        <a:t>(4.0±0.4)%</a:t>
                      </a:r>
                      <a:endParaRPr lang="ru-RU" sz="18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8708">
                <a:tc>
                  <a:txBody>
                    <a:bodyPr/>
                    <a:lstStyle/>
                    <a:p>
                      <a:pPr algn="ctr" hangingPunct="0">
                        <a:spcAft>
                          <a:spcPts val="0"/>
                        </a:spcAft>
                      </a:pPr>
                      <a:r>
                        <a:rPr lang="en-US" sz="2000">
                          <a:latin typeface="Times New Roman"/>
                          <a:ea typeface="Times New Roman"/>
                          <a:cs typeface="Times New Roman"/>
                        </a:rPr>
                        <a:t>20</a:t>
                      </a:r>
                      <a:endParaRPr lang="ru-RU" sz="18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ru-RU" sz="2000" dirty="0">
                          <a:latin typeface="Times New Roman"/>
                          <a:ea typeface="Times New Roman"/>
                          <a:cs typeface="Times New Roman"/>
                        </a:rPr>
                        <a:t>(4.3±0.2)%</a:t>
                      </a:r>
                      <a:endParaRPr lang="ru-RU" sz="18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8708">
                <a:tc>
                  <a:txBody>
                    <a:bodyPr/>
                    <a:lstStyle/>
                    <a:p>
                      <a:pPr algn="ctr" hangingPunct="0">
                        <a:spcAft>
                          <a:spcPts val="0"/>
                        </a:spcAft>
                      </a:pPr>
                      <a:r>
                        <a:rPr lang="en-US" sz="2000">
                          <a:latin typeface="Times New Roman"/>
                          <a:ea typeface="Times New Roman"/>
                          <a:cs typeface="Times New Roman"/>
                        </a:rPr>
                        <a:t>30</a:t>
                      </a:r>
                      <a:endParaRPr lang="ru-RU" sz="18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ru-RU" sz="2000" dirty="0">
                          <a:latin typeface="Times New Roman"/>
                          <a:ea typeface="Times New Roman"/>
                          <a:cs typeface="Times New Roman"/>
                        </a:rPr>
                        <a:t>(3.8±0.2)%</a:t>
                      </a:r>
                      <a:endParaRPr lang="ru-RU" sz="18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8708">
                <a:tc>
                  <a:txBody>
                    <a:bodyPr/>
                    <a:lstStyle/>
                    <a:p>
                      <a:pPr algn="ctr" hangingPunct="0">
                        <a:spcAft>
                          <a:spcPts val="0"/>
                        </a:spcAft>
                      </a:pPr>
                      <a:r>
                        <a:rPr lang="en-US" sz="2000">
                          <a:latin typeface="Times New Roman"/>
                          <a:ea typeface="Times New Roman"/>
                          <a:cs typeface="Times New Roman"/>
                        </a:rPr>
                        <a:t>40</a:t>
                      </a:r>
                      <a:endParaRPr lang="ru-RU" sz="18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ru-RU" sz="2000" dirty="0">
                          <a:latin typeface="Times New Roman"/>
                          <a:ea typeface="Times New Roman"/>
                          <a:cs typeface="Times New Roman"/>
                        </a:rPr>
                        <a:t>(4.2±0.1)%</a:t>
                      </a:r>
                      <a:endParaRPr lang="ru-RU" sz="18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8708">
                <a:tc>
                  <a:txBody>
                    <a:bodyPr/>
                    <a:lstStyle/>
                    <a:p>
                      <a:pPr algn="ctr" hangingPunct="0">
                        <a:spcAft>
                          <a:spcPts val="0"/>
                        </a:spcAft>
                      </a:pPr>
                      <a:r>
                        <a:rPr lang="en-US" sz="2000">
                          <a:latin typeface="Times New Roman"/>
                          <a:ea typeface="Times New Roman"/>
                          <a:cs typeface="Times New Roman"/>
                        </a:rPr>
                        <a:t>50</a:t>
                      </a:r>
                      <a:endParaRPr lang="ru-RU" sz="18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ru-RU" sz="2000" dirty="0">
                          <a:latin typeface="Times New Roman"/>
                          <a:ea typeface="Times New Roman"/>
                          <a:cs typeface="Times New Roman"/>
                        </a:rPr>
                        <a:t>(4.2±0.1)%</a:t>
                      </a:r>
                      <a:endParaRPr lang="ru-RU" sz="18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5" name="Стрелка вправо 14"/>
          <p:cNvSpPr/>
          <p:nvPr/>
        </p:nvSpPr>
        <p:spPr>
          <a:xfrm>
            <a:off x="4499992" y="4365104"/>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одержимое 2"/>
          <p:cNvSpPr>
            <a:spLocks noGrp="1"/>
          </p:cNvSpPr>
          <p:nvPr>
            <p:ph idx="1"/>
          </p:nvPr>
        </p:nvSpPr>
        <p:spPr>
          <a:xfrm>
            <a:off x="539552" y="2204864"/>
            <a:ext cx="8424936" cy="3456384"/>
          </a:xfrm>
        </p:spPr>
        <p:txBody>
          <a:bodyPr>
            <a:normAutofit/>
          </a:bodyPr>
          <a:lstStyle/>
          <a:p>
            <a:r>
              <a:rPr lang="ru-RU" sz="2800" dirty="0" smtClean="0"/>
              <a:t>Сила ЛД-</a:t>
            </a:r>
            <a:r>
              <a:rPr lang="el-GR" sz="2800" i="1" dirty="0" smtClean="0">
                <a:latin typeface="Times New Roman" pitchFamily="18" charset="0"/>
                <a:cs typeface="Times New Roman" pitchFamily="18" charset="0"/>
              </a:rPr>
              <a:t>α</a:t>
            </a:r>
            <a:r>
              <a:rPr lang="ru-RU" sz="2800" dirty="0" smtClean="0"/>
              <a:t> и решетка </a:t>
            </a:r>
            <a:r>
              <a:rPr lang="ru-RU" sz="2800" dirty="0" smtClean="0">
                <a:latin typeface="Times New Roman" pitchFamily="18" charset="0"/>
                <a:cs typeface="Times New Roman" pitchFamily="18" charset="0"/>
              </a:rPr>
              <a:t>2</a:t>
            </a:r>
            <a:r>
              <a:rPr lang="en-US" sz="2800" dirty="0" smtClean="0">
                <a:latin typeface="Times New Roman" pitchFamily="18" charset="0"/>
                <a:cs typeface="Times New Roman" pitchFamily="18" charset="0"/>
              </a:rPr>
              <a:t>D</a:t>
            </a:r>
            <a:r>
              <a:rPr lang="en-US" sz="2800" dirty="0" smtClean="0"/>
              <a:t>-</a:t>
            </a:r>
            <a:r>
              <a:rPr lang="ru-RU" sz="2800" dirty="0" err="1" smtClean="0"/>
              <a:t>ГПУ-р</a:t>
            </a:r>
            <a:r>
              <a:rPr lang="ru-RU" sz="2800" dirty="0" smtClean="0"/>
              <a:t>:</a:t>
            </a:r>
            <a:endParaRPr lang="ru-RU" sz="2800" dirty="0" smtClean="0">
              <a:latin typeface="Times New Roman" pitchFamily="18" charset="0"/>
              <a:cs typeface="Times New Roman" pitchFamily="18" charset="0"/>
            </a:endParaRPr>
          </a:p>
          <a:p>
            <a:pPr lvl="8"/>
            <a:endParaRPr lang="ru-RU" sz="1400" i="1" dirty="0" smtClean="0">
              <a:latin typeface="Times New Roman" pitchFamily="18" charset="0"/>
              <a:cs typeface="Times New Roman" pitchFamily="18" charset="0"/>
            </a:endParaRPr>
          </a:p>
          <a:p>
            <a:pPr>
              <a:buNone/>
            </a:pPr>
            <a:endParaRPr lang="ru-RU" sz="2800" i="1" dirty="0" smtClean="0">
              <a:latin typeface="Times New Roman" pitchFamily="18" charset="0"/>
              <a:cs typeface="Times New Roman" pitchFamily="18" charset="0"/>
            </a:endParaRPr>
          </a:p>
          <a:p>
            <a:pPr>
              <a:buNone/>
            </a:pPr>
            <a:endParaRPr lang="ru-RU" sz="2800" dirty="0" smtClean="0"/>
          </a:p>
        </p:txBody>
      </p:sp>
      <p:sp>
        <p:nvSpPr>
          <p:cNvPr id="2" name="Заголовок 1"/>
          <p:cNvSpPr>
            <a:spLocks noGrp="1"/>
          </p:cNvSpPr>
          <p:nvPr>
            <p:ph type="title"/>
          </p:nvPr>
        </p:nvSpPr>
        <p:spPr>
          <a:xfrm>
            <a:off x="457200" y="155448"/>
            <a:ext cx="9443392" cy="1252728"/>
          </a:xfrm>
        </p:spPr>
        <p:txBody>
          <a:bodyPr/>
          <a:lstStyle/>
          <a:p>
            <a:r>
              <a:rPr lang="ru-RU" dirty="0" smtClean="0"/>
              <a:t>Бразильский тест. </a:t>
            </a:r>
            <a:r>
              <a:rPr lang="ru-RU" sz="4000" dirty="0" smtClean="0"/>
              <a:t>Моделирование</a:t>
            </a:r>
            <a:endParaRPr lang="ru-RU" dirty="0"/>
          </a:p>
        </p:txBody>
      </p:sp>
      <p:graphicFrame>
        <p:nvGraphicFramePr>
          <p:cNvPr id="5" name="Таблица 4"/>
          <p:cNvGraphicFramePr>
            <a:graphicFrameLocks noGrp="1"/>
          </p:cNvGraphicFramePr>
          <p:nvPr/>
        </p:nvGraphicFramePr>
        <p:xfrm>
          <a:off x="107504" y="3068960"/>
          <a:ext cx="4320480" cy="3175556"/>
        </p:xfrm>
        <a:graphic>
          <a:graphicData uri="http://schemas.openxmlformats.org/drawingml/2006/table">
            <a:tbl>
              <a:tblPr/>
              <a:tblGrid>
                <a:gridCol w="3135832"/>
                <a:gridCol w="1184648"/>
              </a:tblGrid>
              <a:tr h="352840">
                <a:tc>
                  <a:txBody>
                    <a:bodyPr/>
                    <a:lstStyle/>
                    <a:p>
                      <a:pPr algn="ctr" hangingPunct="0">
                        <a:spcAft>
                          <a:spcPts val="0"/>
                        </a:spcAft>
                      </a:pPr>
                      <a:r>
                        <a:rPr lang="ru-RU" sz="2000" dirty="0">
                          <a:latin typeface="+mj-lt"/>
                          <a:ea typeface="Times New Roman"/>
                          <a:cs typeface="Times New Roman"/>
                        </a:rPr>
                        <a:t>Параметр</a:t>
                      </a:r>
                      <a:endParaRPr lang="ru-RU" sz="1800"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ru-RU" sz="2000" dirty="0">
                          <a:latin typeface="+mj-lt"/>
                          <a:ea typeface="Times New Roman"/>
                          <a:cs typeface="Times New Roman"/>
                        </a:rPr>
                        <a:t>Значение</a:t>
                      </a:r>
                      <a:endParaRPr lang="ru-RU" sz="1800"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840">
                <a:tc>
                  <a:txBody>
                    <a:bodyPr/>
                    <a:lstStyle/>
                    <a:p>
                      <a:pPr algn="ctr" hangingPunct="0">
                        <a:spcAft>
                          <a:spcPts val="0"/>
                        </a:spcAft>
                      </a:pPr>
                      <a:r>
                        <a:rPr lang="ru-RU" sz="2000" i="1" dirty="0" err="1">
                          <a:latin typeface="Times New Roman"/>
                          <a:ea typeface="Times New Roman"/>
                          <a:cs typeface="Times New Roman"/>
                        </a:rPr>
                        <a:t>α</a:t>
                      </a:r>
                      <a:endParaRPr lang="ru-RU" sz="18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ru-RU" sz="2000" dirty="0" smtClean="0">
                          <a:latin typeface="Times New Roman"/>
                          <a:ea typeface="Times New Roman"/>
                          <a:cs typeface="Times New Roman"/>
                        </a:rPr>
                        <a:t>2.0</a:t>
                      </a:r>
                      <a:endParaRPr lang="ru-RU" sz="18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5678">
                <a:tc>
                  <a:txBody>
                    <a:bodyPr/>
                    <a:lstStyle/>
                    <a:p>
                      <a:pPr algn="ctr" hangingPunct="0">
                        <a:spcAft>
                          <a:spcPts val="0"/>
                        </a:spcAft>
                      </a:pPr>
                      <a:r>
                        <a:rPr lang="ru-RU" sz="2000" dirty="0">
                          <a:latin typeface="+mj-lt"/>
                          <a:ea typeface="Times New Roman"/>
                          <a:cs typeface="Times New Roman"/>
                        </a:rPr>
                        <a:t>Количество частиц вдоль радиального направления</a:t>
                      </a:r>
                      <a:endParaRPr lang="ru-RU" sz="1800"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ru-RU" sz="2000" dirty="0" smtClean="0">
                          <a:latin typeface="Times New Roman"/>
                          <a:ea typeface="Times New Roman"/>
                          <a:cs typeface="Times New Roman"/>
                        </a:rPr>
                        <a:t>100</a:t>
                      </a:r>
                      <a:endParaRPr lang="ru-RU" sz="18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5678">
                <a:tc>
                  <a:txBody>
                    <a:bodyPr/>
                    <a:lstStyle/>
                    <a:p>
                      <a:pPr algn="ctr" hangingPunct="0">
                        <a:spcAft>
                          <a:spcPts val="0"/>
                        </a:spcAft>
                      </a:pPr>
                      <a:r>
                        <a:rPr lang="ru-RU" sz="2000" dirty="0">
                          <a:latin typeface="+mj-lt"/>
                          <a:ea typeface="Times New Roman"/>
                          <a:cs typeface="Times New Roman"/>
                        </a:rPr>
                        <a:t>Смещение обкладок по окончании времени счета</a:t>
                      </a:r>
                      <a:endParaRPr lang="ru-RU" sz="1800"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ru-RU" sz="2000" dirty="0" smtClean="0">
                          <a:latin typeface="Times New Roman"/>
                          <a:ea typeface="Times New Roman"/>
                          <a:cs typeface="Times New Roman"/>
                        </a:rPr>
                        <a:t>8</a:t>
                      </a:r>
                      <a:r>
                        <a:rPr lang="en-US" sz="2000" dirty="0" smtClean="0">
                          <a:latin typeface="Times New Roman"/>
                          <a:ea typeface="Times New Roman"/>
                          <a:cs typeface="Times New Roman"/>
                        </a:rPr>
                        <a:t>%</a:t>
                      </a:r>
                      <a:r>
                        <a:rPr lang="ru-RU" sz="2000" dirty="0" smtClean="0">
                          <a:latin typeface="Times New Roman"/>
                          <a:ea typeface="Times New Roman"/>
                          <a:cs typeface="Times New Roman"/>
                        </a:rPr>
                        <a:t> </a:t>
                      </a:r>
                      <a:r>
                        <a:rPr lang="ru-RU" sz="2000" dirty="0">
                          <a:latin typeface="Times New Roman"/>
                          <a:ea typeface="Times New Roman"/>
                          <a:cs typeface="Times New Roman"/>
                        </a:rPr>
                        <a:t>от </a:t>
                      </a:r>
                      <a:r>
                        <a:rPr lang="en-US" sz="2000" i="1" dirty="0">
                          <a:latin typeface="Times New Roman"/>
                          <a:ea typeface="Times New Roman"/>
                          <a:cs typeface="Times New Roman"/>
                        </a:rPr>
                        <a:t>R</a:t>
                      </a:r>
                      <a:endParaRPr lang="ru-RU" sz="18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840">
                <a:tc>
                  <a:txBody>
                    <a:bodyPr/>
                    <a:lstStyle/>
                    <a:p>
                      <a:pPr algn="ctr" hangingPunct="0">
                        <a:spcAft>
                          <a:spcPts val="0"/>
                        </a:spcAft>
                      </a:pPr>
                      <a:r>
                        <a:rPr lang="el-GR" sz="2000" i="1" dirty="0" smtClean="0">
                          <a:latin typeface="Times New Roman" pitchFamily="18" charset="0"/>
                          <a:ea typeface="Times New Roman"/>
                          <a:cs typeface="Times New Roman" pitchFamily="18" charset="0"/>
                        </a:rPr>
                        <a:t>φ</a:t>
                      </a:r>
                      <a:endParaRPr lang="ru-RU" sz="1800" i="1" dirty="0">
                        <a:latin typeface="Times New Roman" pitchFamily="18" charset="0"/>
                        <a:ea typeface="Times New Roman"/>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ru-RU" sz="2000" dirty="0" smtClean="0">
                          <a:latin typeface="Times New Roman"/>
                          <a:ea typeface="Times New Roman"/>
                          <a:cs typeface="Times New Roman"/>
                        </a:rPr>
                        <a:t>45</a:t>
                      </a:r>
                      <a:r>
                        <a:rPr kumimoji="0" lang="ru-RU" sz="2000" i="1" kern="1200" dirty="0" smtClean="0">
                          <a:solidFill>
                            <a:schemeClr val="tx1"/>
                          </a:solidFill>
                          <a:latin typeface="Times New Roman" pitchFamily="18" charset="0"/>
                          <a:ea typeface="+mn-ea"/>
                          <a:cs typeface="Times New Roman" pitchFamily="18" charset="0"/>
                        </a:rPr>
                        <a:t>°</a:t>
                      </a:r>
                      <a:endParaRPr lang="ru-RU" sz="1800" dirty="0">
                        <a:latin typeface="Times New Roman" pitchFamily="18" charset="0"/>
                        <a:ea typeface="Times New Roman"/>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840">
                <a:tc>
                  <a:txBody>
                    <a:bodyPr/>
                    <a:lstStyle/>
                    <a:p>
                      <a:pPr algn="ctr" hangingPunct="0">
                        <a:spcAft>
                          <a:spcPts val="0"/>
                        </a:spcAft>
                      </a:pPr>
                      <a:r>
                        <a:rPr lang="ru-RU" sz="2000" dirty="0">
                          <a:latin typeface="+mj-lt"/>
                          <a:ea typeface="Times New Roman"/>
                          <a:cs typeface="Times New Roman"/>
                        </a:rPr>
                        <a:t>Время счета</a:t>
                      </a:r>
                      <a:endParaRPr lang="ru-RU" sz="1800"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hangingPunct="0">
                        <a:spcAft>
                          <a:spcPts val="0"/>
                        </a:spcAft>
                      </a:pPr>
                      <a:r>
                        <a:rPr lang="ru-RU" sz="2000" dirty="0" smtClean="0">
                          <a:latin typeface="Times New Roman"/>
                          <a:ea typeface="Times New Roman"/>
                          <a:cs typeface="Times New Roman"/>
                        </a:rPr>
                        <a:t>50 </a:t>
                      </a:r>
                      <a:endParaRPr lang="ru-RU" sz="18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840">
                <a:tc>
                  <a:txBody>
                    <a:bodyPr/>
                    <a:lstStyle/>
                    <a:p>
                      <a:pPr algn="ctr" hangingPunct="0">
                        <a:spcAft>
                          <a:spcPts val="0"/>
                        </a:spcAft>
                      </a:pPr>
                      <a:r>
                        <a:rPr lang="ru-RU" sz="2000" dirty="0" smtClean="0">
                          <a:latin typeface="+mj-lt"/>
                          <a:ea typeface="Times New Roman"/>
                          <a:cs typeface="Times New Roman"/>
                        </a:rPr>
                        <a:t>Пористость</a:t>
                      </a:r>
                      <a:endParaRPr lang="ru-RU" sz="2000"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ru-RU" sz="2000" smtClean="0">
                          <a:latin typeface="Times New Roman" pitchFamily="18" charset="0"/>
                          <a:ea typeface="Times New Roman"/>
                          <a:cs typeface="Times New Roman" pitchFamily="18" charset="0"/>
                        </a:rPr>
                        <a:t>0..10</a:t>
                      </a:r>
                      <a:r>
                        <a:rPr lang="ru-RU" sz="2000" baseline="0" smtClean="0">
                          <a:latin typeface="Times New Roman" pitchFamily="18" charset="0"/>
                          <a:ea typeface="Times New Roman"/>
                          <a:cs typeface="Times New Roman" pitchFamily="18" charset="0"/>
                        </a:rPr>
                        <a:t> </a:t>
                      </a:r>
                      <a:r>
                        <a:rPr lang="ru-RU" sz="2000" baseline="0" dirty="0" smtClean="0">
                          <a:latin typeface="Times New Roman" pitchFamily="18" charset="0"/>
                          <a:ea typeface="Times New Roman"/>
                          <a:cs typeface="Times New Roman" pitchFamily="18" charset="0"/>
                        </a:rPr>
                        <a:t>%</a:t>
                      </a:r>
                      <a:endParaRPr lang="ru-RU" sz="2400" dirty="0">
                        <a:latin typeface="Times New Roman" pitchFamily="18" charset="0"/>
                        <a:ea typeface="Times New Roman"/>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7"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93186"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563888" y="5517232"/>
            <a:ext cx="866775" cy="361950"/>
          </a:xfrm>
          <a:prstGeom prst="rect">
            <a:avLst/>
          </a:prstGeom>
          <a:noFill/>
        </p:spPr>
      </p:pic>
      <p:sp>
        <p:nvSpPr>
          <p:cNvPr id="15" name="Стрелка вправо 14"/>
          <p:cNvSpPr/>
          <p:nvPr/>
        </p:nvSpPr>
        <p:spPr>
          <a:xfrm>
            <a:off x="4499992" y="4365104"/>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8" name="Диаграмма 7"/>
          <p:cNvGraphicFramePr/>
          <p:nvPr/>
        </p:nvGraphicFramePr>
        <p:xfrm>
          <a:off x="4860032" y="3140968"/>
          <a:ext cx="4283968" cy="32004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Содержимое 2"/>
          <p:cNvSpPr>
            <a:spLocks noGrp="1"/>
          </p:cNvSpPr>
          <p:nvPr>
            <p:ph idx="1"/>
          </p:nvPr>
        </p:nvSpPr>
        <p:spPr>
          <a:xfrm>
            <a:off x="539552" y="2204864"/>
            <a:ext cx="8424936" cy="3456384"/>
          </a:xfrm>
        </p:spPr>
        <p:txBody>
          <a:bodyPr>
            <a:normAutofit/>
          </a:bodyPr>
          <a:lstStyle/>
          <a:p>
            <a:r>
              <a:rPr lang="ru-RU" sz="2800" dirty="0" smtClean="0"/>
              <a:t>Сила ЛД-</a:t>
            </a:r>
            <a:r>
              <a:rPr lang="el-GR" sz="2800" i="1" dirty="0" smtClean="0">
                <a:latin typeface="Times New Roman" pitchFamily="18" charset="0"/>
                <a:cs typeface="Times New Roman" pitchFamily="18" charset="0"/>
              </a:rPr>
              <a:t>α</a:t>
            </a:r>
            <a:r>
              <a:rPr lang="ru-RU" sz="2800" dirty="0" smtClean="0"/>
              <a:t> и решетка </a:t>
            </a:r>
            <a:r>
              <a:rPr lang="ru-RU" sz="2800" dirty="0" smtClean="0">
                <a:latin typeface="Times New Roman" pitchFamily="18" charset="0"/>
                <a:cs typeface="Times New Roman" pitchFamily="18" charset="0"/>
              </a:rPr>
              <a:t>2</a:t>
            </a:r>
            <a:r>
              <a:rPr lang="en-US" sz="2800" dirty="0" smtClean="0">
                <a:latin typeface="Times New Roman" pitchFamily="18" charset="0"/>
                <a:cs typeface="Times New Roman" pitchFamily="18" charset="0"/>
              </a:rPr>
              <a:t>D</a:t>
            </a:r>
            <a:r>
              <a:rPr lang="en-US" sz="2800" dirty="0" smtClean="0"/>
              <a:t>-</a:t>
            </a:r>
            <a:r>
              <a:rPr lang="ru-RU" sz="2800" dirty="0" err="1" smtClean="0"/>
              <a:t>ГПУ-р</a:t>
            </a:r>
            <a:r>
              <a:rPr lang="ru-RU" sz="2800" dirty="0" smtClean="0"/>
              <a:t>:</a:t>
            </a:r>
            <a:endParaRPr lang="ru-RU" sz="2800" dirty="0" smtClean="0">
              <a:latin typeface="Times New Roman" pitchFamily="18" charset="0"/>
              <a:cs typeface="Times New Roman" pitchFamily="18" charset="0"/>
            </a:endParaRPr>
          </a:p>
          <a:p>
            <a:pPr lvl="8"/>
            <a:endParaRPr lang="ru-RU" sz="1400" i="1" dirty="0" smtClean="0">
              <a:latin typeface="Times New Roman" pitchFamily="18" charset="0"/>
              <a:cs typeface="Times New Roman" pitchFamily="18" charset="0"/>
            </a:endParaRPr>
          </a:p>
          <a:p>
            <a:pPr>
              <a:buNone/>
            </a:pPr>
            <a:endParaRPr lang="ru-RU" sz="2800" i="1" dirty="0" smtClean="0">
              <a:latin typeface="Times New Roman" pitchFamily="18" charset="0"/>
              <a:cs typeface="Times New Roman" pitchFamily="18" charset="0"/>
            </a:endParaRPr>
          </a:p>
          <a:p>
            <a:pPr>
              <a:buNone/>
            </a:pPr>
            <a:endParaRPr lang="ru-RU" sz="2800" dirty="0" smtClean="0"/>
          </a:p>
        </p:txBody>
      </p:sp>
      <p:sp>
        <p:nvSpPr>
          <p:cNvPr id="2" name="Заголовок 1"/>
          <p:cNvSpPr>
            <a:spLocks noGrp="1"/>
          </p:cNvSpPr>
          <p:nvPr>
            <p:ph type="title"/>
          </p:nvPr>
        </p:nvSpPr>
        <p:spPr>
          <a:xfrm>
            <a:off x="457200" y="155448"/>
            <a:ext cx="9443392" cy="1252728"/>
          </a:xfrm>
        </p:spPr>
        <p:txBody>
          <a:bodyPr/>
          <a:lstStyle/>
          <a:p>
            <a:r>
              <a:rPr lang="ru-RU" dirty="0" smtClean="0"/>
              <a:t>Бразильский тест. </a:t>
            </a:r>
            <a:r>
              <a:rPr lang="ru-RU" sz="4000" dirty="0" smtClean="0"/>
              <a:t>Моделирование</a:t>
            </a:r>
            <a:endParaRPr lang="ru-RU" dirty="0"/>
          </a:p>
        </p:txBody>
      </p:sp>
      <p:graphicFrame>
        <p:nvGraphicFramePr>
          <p:cNvPr id="5" name="Таблица 4"/>
          <p:cNvGraphicFramePr>
            <a:graphicFrameLocks noGrp="1"/>
          </p:cNvGraphicFramePr>
          <p:nvPr/>
        </p:nvGraphicFramePr>
        <p:xfrm>
          <a:off x="107504" y="3068960"/>
          <a:ext cx="4320480" cy="3175556"/>
        </p:xfrm>
        <a:graphic>
          <a:graphicData uri="http://schemas.openxmlformats.org/drawingml/2006/table">
            <a:tbl>
              <a:tblPr/>
              <a:tblGrid>
                <a:gridCol w="3135832"/>
                <a:gridCol w="1184648"/>
              </a:tblGrid>
              <a:tr h="352840">
                <a:tc>
                  <a:txBody>
                    <a:bodyPr/>
                    <a:lstStyle/>
                    <a:p>
                      <a:pPr algn="ctr" hangingPunct="0">
                        <a:spcAft>
                          <a:spcPts val="0"/>
                        </a:spcAft>
                      </a:pPr>
                      <a:r>
                        <a:rPr lang="ru-RU" sz="2000" dirty="0">
                          <a:latin typeface="+mj-lt"/>
                          <a:ea typeface="Times New Roman"/>
                          <a:cs typeface="Times New Roman"/>
                        </a:rPr>
                        <a:t>Параметр</a:t>
                      </a:r>
                      <a:endParaRPr lang="ru-RU" sz="1800"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ru-RU" sz="2000" dirty="0">
                          <a:latin typeface="+mj-lt"/>
                          <a:ea typeface="Times New Roman"/>
                          <a:cs typeface="Times New Roman"/>
                        </a:rPr>
                        <a:t>Значение</a:t>
                      </a:r>
                      <a:endParaRPr lang="ru-RU" sz="1800"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840">
                <a:tc>
                  <a:txBody>
                    <a:bodyPr/>
                    <a:lstStyle/>
                    <a:p>
                      <a:pPr algn="ctr" hangingPunct="0">
                        <a:spcAft>
                          <a:spcPts val="0"/>
                        </a:spcAft>
                      </a:pPr>
                      <a:r>
                        <a:rPr lang="ru-RU" sz="2000" i="1" dirty="0" err="1">
                          <a:latin typeface="Times New Roman"/>
                          <a:ea typeface="Times New Roman"/>
                          <a:cs typeface="Times New Roman"/>
                        </a:rPr>
                        <a:t>α</a:t>
                      </a:r>
                      <a:endParaRPr lang="ru-RU" sz="18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ru-RU" sz="2000" dirty="0" smtClean="0">
                          <a:latin typeface="Times New Roman"/>
                          <a:ea typeface="Times New Roman"/>
                          <a:cs typeface="Times New Roman"/>
                        </a:rPr>
                        <a:t>2.0</a:t>
                      </a:r>
                      <a:endParaRPr lang="ru-RU" sz="18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5678">
                <a:tc>
                  <a:txBody>
                    <a:bodyPr/>
                    <a:lstStyle/>
                    <a:p>
                      <a:pPr algn="ctr" hangingPunct="0">
                        <a:spcAft>
                          <a:spcPts val="0"/>
                        </a:spcAft>
                      </a:pPr>
                      <a:r>
                        <a:rPr lang="ru-RU" sz="2000" dirty="0">
                          <a:latin typeface="+mj-lt"/>
                          <a:ea typeface="Times New Roman"/>
                          <a:cs typeface="Times New Roman"/>
                        </a:rPr>
                        <a:t>Количество частиц вдоль радиального направления</a:t>
                      </a:r>
                      <a:endParaRPr lang="ru-RU" sz="1800"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ru-RU" sz="2000" dirty="0" smtClean="0">
                          <a:latin typeface="Times New Roman"/>
                          <a:ea typeface="Times New Roman"/>
                          <a:cs typeface="Times New Roman"/>
                        </a:rPr>
                        <a:t>100</a:t>
                      </a:r>
                      <a:endParaRPr lang="ru-RU" sz="18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5678">
                <a:tc>
                  <a:txBody>
                    <a:bodyPr/>
                    <a:lstStyle/>
                    <a:p>
                      <a:pPr algn="ctr" hangingPunct="0">
                        <a:spcAft>
                          <a:spcPts val="0"/>
                        </a:spcAft>
                      </a:pPr>
                      <a:r>
                        <a:rPr lang="ru-RU" sz="2000" dirty="0">
                          <a:latin typeface="+mj-lt"/>
                          <a:ea typeface="Times New Roman"/>
                          <a:cs typeface="Times New Roman"/>
                        </a:rPr>
                        <a:t>Смещение обкладок по окончании времени счета</a:t>
                      </a:r>
                      <a:endParaRPr lang="ru-RU" sz="1800"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ru-RU" sz="2000" dirty="0" smtClean="0">
                          <a:latin typeface="Times New Roman"/>
                          <a:ea typeface="Times New Roman"/>
                          <a:cs typeface="Times New Roman"/>
                        </a:rPr>
                        <a:t>8</a:t>
                      </a:r>
                      <a:r>
                        <a:rPr lang="en-US" sz="2000" dirty="0" smtClean="0">
                          <a:latin typeface="Times New Roman"/>
                          <a:ea typeface="Times New Roman"/>
                          <a:cs typeface="Times New Roman"/>
                        </a:rPr>
                        <a:t>%</a:t>
                      </a:r>
                      <a:r>
                        <a:rPr lang="ru-RU" sz="2000" dirty="0" smtClean="0">
                          <a:latin typeface="Times New Roman"/>
                          <a:ea typeface="Times New Roman"/>
                          <a:cs typeface="Times New Roman"/>
                        </a:rPr>
                        <a:t> </a:t>
                      </a:r>
                      <a:r>
                        <a:rPr lang="ru-RU" sz="2000" dirty="0">
                          <a:latin typeface="Times New Roman"/>
                          <a:ea typeface="Times New Roman"/>
                          <a:cs typeface="Times New Roman"/>
                        </a:rPr>
                        <a:t>от </a:t>
                      </a:r>
                      <a:r>
                        <a:rPr lang="en-US" sz="2000" i="1" dirty="0">
                          <a:latin typeface="Times New Roman"/>
                          <a:ea typeface="Times New Roman"/>
                          <a:cs typeface="Times New Roman"/>
                        </a:rPr>
                        <a:t>R</a:t>
                      </a:r>
                      <a:endParaRPr lang="ru-RU" sz="18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840">
                <a:tc>
                  <a:txBody>
                    <a:bodyPr/>
                    <a:lstStyle/>
                    <a:p>
                      <a:pPr algn="ctr" hangingPunct="0">
                        <a:spcAft>
                          <a:spcPts val="0"/>
                        </a:spcAft>
                      </a:pPr>
                      <a:r>
                        <a:rPr lang="el-GR" sz="2000" i="1" dirty="0" smtClean="0">
                          <a:latin typeface="Times New Roman" pitchFamily="18" charset="0"/>
                          <a:ea typeface="Times New Roman"/>
                          <a:cs typeface="Times New Roman" pitchFamily="18" charset="0"/>
                        </a:rPr>
                        <a:t>φ</a:t>
                      </a:r>
                      <a:endParaRPr lang="ru-RU" sz="1800" i="1" dirty="0">
                        <a:latin typeface="Times New Roman" pitchFamily="18" charset="0"/>
                        <a:ea typeface="Times New Roman"/>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ru-RU" sz="2000" dirty="0" smtClean="0">
                          <a:latin typeface="Times New Roman"/>
                          <a:ea typeface="Times New Roman"/>
                          <a:cs typeface="Times New Roman"/>
                        </a:rPr>
                        <a:t>45</a:t>
                      </a:r>
                      <a:r>
                        <a:rPr kumimoji="0" lang="ru-RU" sz="2000" i="1" kern="1200" dirty="0" smtClean="0">
                          <a:solidFill>
                            <a:schemeClr val="tx1"/>
                          </a:solidFill>
                          <a:latin typeface="Times New Roman" pitchFamily="18" charset="0"/>
                          <a:ea typeface="+mn-ea"/>
                          <a:cs typeface="Times New Roman" pitchFamily="18" charset="0"/>
                        </a:rPr>
                        <a:t>°</a:t>
                      </a:r>
                      <a:endParaRPr lang="ru-RU" sz="1800" dirty="0">
                        <a:latin typeface="Times New Roman" pitchFamily="18" charset="0"/>
                        <a:ea typeface="Times New Roman"/>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840">
                <a:tc>
                  <a:txBody>
                    <a:bodyPr/>
                    <a:lstStyle/>
                    <a:p>
                      <a:pPr algn="ctr" hangingPunct="0">
                        <a:spcAft>
                          <a:spcPts val="0"/>
                        </a:spcAft>
                      </a:pPr>
                      <a:r>
                        <a:rPr lang="ru-RU" sz="2000" dirty="0">
                          <a:latin typeface="+mj-lt"/>
                          <a:ea typeface="Times New Roman"/>
                          <a:cs typeface="Times New Roman"/>
                        </a:rPr>
                        <a:t>Время счета</a:t>
                      </a:r>
                      <a:endParaRPr lang="ru-RU" sz="1800"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hangingPunct="0">
                        <a:spcAft>
                          <a:spcPts val="0"/>
                        </a:spcAft>
                      </a:pPr>
                      <a:r>
                        <a:rPr lang="ru-RU" sz="2000" dirty="0" smtClean="0">
                          <a:latin typeface="Times New Roman"/>
                          <a:ea typeface="Times New Roman"/>
                          <a:cs typeface="Times New Roman"/>
                        </a:rPr>
                        <a:t>50 </a:t>
                      </a:r>
                      <a:endParaRPr lang="ru-RU" sz="18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840">
                <a:tc>
                  <a:txBody>
                    <a:bodyPr/>
                    <a:lstStyle/>
                    <a:p>
                      <a:pPr algn="ctr" hangingPunct="0">
                        <a:spcAft>
                          <a:spcPts val="0"/>
                        </a:spcAft>
                      </a:pPr>
                      <a:r>
                        <a:rPr lang="ru-RU" sz="2000" dirty="0" smtClean="0">
                          <a:latin typeface="+mj-lt"/>
                          <a:ea typeface="Times New Roman"/>
                          <a:cs typeface="Times New Roman"/>
                        </a:rPr>
                        <a:t>Пористость</a:t>
                      </a:r>
                      <a:endParaRPr lang="ru-RU" sz="2000"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ru-RU" sz="2000" smtClean="0">
                          <a:latin typeface="Times New Roman" pitchFamily="18" charset="0"/>
                          <a:ea typeface="Times New Roman"/>
                          <a:cs typeface="Times New Roman" pitchFamily="18" charset="0"/>
                        </a:rPr>
                        <a:t>0..10</a:t>
                      </a:r>
                      <a:r>
                        <a:rPr lang="ru-RU" sz="2000" baseline="0" smtClean="0">
                          <a:latin typeface="Times New Roman" pitchFamily="18" charset="0"/>
                          <a:ea typeface="Times New Roman"/>
                          <a:cs typeface="Times New Roman" pitchFamily="18" charset="0"/>
                        </a:rPr>
                        <a:t> </a:t>
                      </a:r>
                      <a:r>
                        <a:rPr lang="ru-RU" sz="2000" baseline="0" dirty="0" smtClean="0">
                          <a:latin typeface="Times New Roman" pitchFamily="18" charset="0"/>
                          <a:ea typeface="Times New Roman"/>
                          <a:cs typeface="Times New Roman" pitchFamily="18" charset="0"/>
                        </a:rPr>
                        <a:t>%</a:t>
                      </a:r>
                      <a:endParaRPr lang="ru-RU" sz="2400" dirty="0">
                        <a:latin typeface="Times New Roman" pitchFamily="18" charset="0"/>
                        <a:ea typeface="Times New Roman"/>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7"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93186"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563888" y="5517232"/>
            <a:ext cx="866775" cy="361950"/>
          </a:xfrm>
          <a:prstGeom prst="rect">
            <a:avLst/>
          </a:prstGeom>
          <a:noFill/>
        </p:spPr>
      </p:pic>
      <p:sp>
        <p:nvSpPr>
          <p:cNvPr id="15" name="Стрелка вправо 14"/>
          <p:cNvSpPr/>
          <p:nvPr/>
        </p:nvSpPr>
        <p:spPr>
          <a:xfrm>
            <a:off x="4499992" y="4365104"/>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9578" name="Рисунок 0" descr="ati_5.bmp"/>
          <p:cNvPicPr>
            <a:picLocks noChangeAspect="1" noChangeArrowheads="1"/>
          </p:cNvPicPr>
          <p:nvPr/>
        </p:nvPicPr>
        <p:blipFill>
          <a:blip r:embed="rId4" cstate="print"/>
          <a:srcRect l="11975" r="12598"/>
          <a:stretch>
            <a:fillRect/>
          </a:stretch>
        </p:blipFill>
        <p:spPr bwMode="auto">
          <a:xfrm>
            <a:off x="6300192" y="2132856"/>
            <a:ext cx="2608248" cy="2088232"/>
          </a:xfrm>
          <a:prstGeom prst="rect">
            <a:avLst/>
          </a:prstGeom>
          <a:noFill/>
          <a:ln w="9525">
            <a:noFill/>
            <a:miter lim="800000"/>
            <a:headEnd/>
            <a:tailEnd/>
          </a:ln>
        </p:spPr>
      </p:pic>
      <p:grpSp>
        <p:nvGrpSpPr>
          <p:cNvPr id="109579" name="Group 11"/>
          <p:cNvGrpSpPr>
            <a:grpSpLocks/>
          </p:cNvGrpSpPr>
          <p:nvPr/>
        </p:nvGrpSpPr>
        <p:grpSpPr bwMode="auto">
          <a:xfrm>
            <a:off x="6732240" y="2132856"/>
            <a:ext cx="1911263" cy="2066451"/>
            <a:chOff x="1890" y="1395"/>
            <a:chExt cx="4230" cy="4065"/>
          </a:xfrm>
        </p:grpSpPr>
        <p:cxnSp>
          <p:nvCxnSpPr>
            <p:cNvPr id="109580" name="AutoShape 12"/>
            <p:cNvCxnSpPr>
              <a:cxnSpLocks noChangeShapeType="1"/>
            </p:cNvCxnSpPr>
            <p:nvPr/>
          </p:nvCxnSpPr>
          <p:spPr bwMode="auto">
            <a:xfrm>
              <a:off x="1890" y="5460"/>
              <a:ext cx="4230" cy="0"/>
            </a:xfrm>
            <a:prstGeom prst="straightConnector1">
              <a:avLst/>
            </a:prstGeom>
            <a:noFill/>
            <a:ln w="28575">
              <a:solidFill>
                <a:srgbClr val="000000"/>
              </a:solidFill>
              <a:prstDash val="lgDash"/>
              <a:round/>
              <a:headEnd/>
              <a:tailEnd/>
            </a:ln>
          </p:spPr>
        </p:cxnSp>
        <p:cxnSp>
          <p:nvCxnSpPr>
            <p:cNvPr id="109581" name="AutoShape 13"/>
            <p:cNvCxnSpPr>
              <a:cxnSpLocks noChangeShapeType="1"/>
            </p:cNvCxnSpPr>
            <p:nvPr/>
          </p:nvCxnSpPr>
          <p:spPr bwMode="auto">
            <a:xfrm>
              <a:off x="1890" y="1395"/>
              <a:ext cx="4230" cy="0"/>
            </a:xfrm>
            <a:prstGeom prst="straightConnector1">
              <a:avLst/>
            </a:prstGeom>
            <a:noFill/>
            <a:ln w="28575">
              <a:solidFill>
                <a:srgbClr val="000000"/>
              </a:solidFill>
              <a:prstDash val="lgDash"/>
              <a:round/>
              <a:headEnd/>
              <a:tailEnd/>
            </a:ln>
          </p:spPr>
        </p:cxnSp>
      </p:grpSp>
      <p:grpSp>
        <p:nvGrpSpPr>
          <p:cNvPr id="25" name="Группа 24"/>
          <p:cNvGrpSpPr/>
          <p:nvPr/>
        </p:nvGrpSpPr>
        <p:grpSpPr>
          <a:xfrm>
            <a:off x="6372200" y="4437112"/>
            <a:ext cx="2490014" cy="2088000"/>
            <a:chOff x="6372200" y="4437112"/>
            <a:chExt cx="2490014" cy="2088000"/>
          </a:xfrm>
        </p:grpSpPr>
        <p:pic>
          <p:nvPicPr>
            <p:cNvPr id="109577" name="Рисунок 1" descr="ati_001000.bmp"/>
            <p:cNvPicPr>
              <a:picLocks noChangeAspect="1" noChangeArrowheads="1"/>
            </p:cNvPicPr>
            <p:nvPr/>
          </p:nvPicPr>
          <p:blipFill>
            <a:blip r:embed="rId5" cstate="print"/>
            <a:srcRect l="14462" r="13841"/>
            <a:stretch>
              <a:fillRect/>
            </a:stretch>
          </p:blipFill>
          <p:spPr bwMode="auto">
            <a:xfrm>
              <a:off x="6372200" y="4437112"/>
              <a:ext cx="2490014" cy="2088000"/>
            </a:xfrm>
            <a:prstGeom prst="rect">
              <a:avLst/>
            </a:prstGeom>
            <a:noFill/>
            <a:ln w="9525">
              <a:noFill/>
              <a:miter lim="800000"/>
              <a:headEnd/>
              <a:tailEnd/>
            </a:ln>
          </p:spPr>
        </p:pic>
        <p:grpSp>
          <p:nvGrpSpPr>
            <p:cNvPr id="22" name="Group 11"/>
            <p:cNvGrpSpPr>
              <a:grpSpLocks/>
            </p:cNvGrpSpPr>
            <p:nvPr/>
          </p:nvGrpSpPr>
          <p:grpSpPr bwMode="auto">
            <a:xfrm>
              <a:off x="6660232" y="4437112"/>
              <a:ext cx="1911263" cy="2066451"/>
              <a:chOff x="1890" y="1395"/>
              <a:chExt cx="4230" cy="4065"/>
            </a:xfrm>
          </p:grpSpPr>
          <p:cxnSp>
            <p:nvCxnSpPr>
              <p:cNvPr id="23" name="AutoShape 12"/>
              <p:cNvCxnSpPr>
                <a:cxnSpLocks noChangeShapeType="1"/>
              </p:cNvCxnSpPr>
              <p:nvPr/>
            </p:nvCxnSpPr>
            <p:spPr bwMode="auto">
              <a:xfrm>
                <a:off x="1890" y="5460"/>
                <a:ext cx="4230" cy="0"/>
              </a:xfrm>
              <a:prstGeom prst="straightConnector1">
                <a:avLst/>
              </a:prstGeom>
              <a:noFill/>
              <a:ln w="28575">
                <a:solidFill>
                  <a:srgbClr val="000000"/>
                </a:solidFill>
                <a:prstDash val="lgDash"/>
                <a:round/>
                <a:headEnd/>
                <a:tailEnd/>
              </a:ln>
            </p:spPr>
          </p:cxnSp>
          <p:cxnSp>
            <p:nvCxnSpPr>
              <p:cNvPr id="24" name="AutoShape 13"/>
              <p:cNvCxnSpPr>
                <a:cxnSpLocks noChangeShapeType="1"/>
              </p:cNvCxnSpPr>
              <p:nvPr/>
            </p:nvCxnSpPr>
            <p:spPr bwMode="auto">
              <a:xfrm>
                <a:off x="1890" y="1395"/>
                <a:ext cx="4230" cy="0"/>
              </a:xfrm>
              <a:prstGeom prst="straightConnector1">
                <a:avLst/>
              </a:prstGeom>
              <a:noFill/>
              <a:ln w="28575">
                <a:solidFill>
                  <a:srgbClr val="000000"/>
                </a:solidFill>
                <a:prstDash val="lgDash"/>
                <a:round/>
                <a:headEnd/>
                <a:tailEnd/>
              </a:ln>
            </p:spPr>
          </p:cxnSp>
        </p:grpSp>
      </p:grpSp>
      <p:sp>
        <p:nvSpPr>
          <p:cNvPr id="26" name="TextBox 25"/>
          <p:cNvSpPr txBox="1"/>
          <p:nvPr/>
        </p:nvSpPr>
        <p:spPr>
          <a:xfrm>
            <a:off x="5076056" y="3861048"/>
            <a:ext cx="1368152" cy="369332"/>
          </a:xfrm>
          <a:prstGeom prst="rect">
            <a:avLst/>
          </a:prstGeom>
          <a:noFill/>
        </p:spPr>
        <p:txBody>
          <a:bodyPr wrap="square" rtlCol="0">
            <a:spAutoFit/>
          </a:bodyPr>
          <a:lstStyle/>
          <a:p>
            <a:r>
              <a:rPr lang="ru-RU" dirty="0" smtClean="0"/>
              <a:t>подписи</a:t>
            </a:r>
            <a:endParaRPr lang="ru-RU" dirty="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одержимое 2"/>
          <p:cNvSpPr>
            <a:spLocks noGrp="1"/>
          </p:cNvSpPr>
          <p:nvPr>
            <p:ph idx="1"/>
          </p:nvPr>
        </p:nvSpPr>
        <p:spPr>
          <a:xfrm>
            <a:off x="539552" y="2204864"/>
            <a:ext cx="8424936" cy="3456384"/>
          </a:xfrm>
        </p:spPr>
        <p:txBody>
          <a:bodyPr>
            <a:normAutofit/>
          </a:bodyPr>
          <a:lstStyle/>
          <a:p>
            <a:r>
              <a:rPr lang="ru-RU" sz="2800" dirty="0" smtClean="0"/>
              <a:t>Сравнение с решением задачи с помощью МКЭ:</a:t>
            </a:r>
            <a:endParaRPr lang="ru-RU" sz="2800" dirty="0" smtClean="0">
              <a:latin typeface="Times New Roman" pitchFamily="18" charset="0"/>
              <a:cs typeface="Times New Roman" pitchFamily="18" charset="0"/>
            </a:endParaRPr>
          </a:p>
          <a:p>
            <a:pPr lvl="8"/>
            <a:endParaRPr lang="ru-RU" sz="1400" i="1" dirty="0" smtClean="0">
              <a:latin typeface="Times New Roman" pitchFamily="18" charset="0"/>
              <a:cs typeface="Times New Roman" pitchFamily="18" charset="0"/>
            </a:endParaRPr>
          </a:p>
          <a:p>
            <a:pPr>
              <a:buNone/>
            </a:pPr>
            <a:endParaRPr lang="ru-RU" sz="2800" i="1" dirty="0" smtClean="0">
              <a:latin typeface="Times New Roman" pitchFamily="18" charset="0"/>
              <a:cs typeface="Times New Roman" pitchFamily="18" charset="0"/>
            </a:endParaRPr>
          </a:p>
          <a:p>
            <a:pPr>
              <a:buNone/>
            </a:pPr>
            <a:endParaRPr lang="ru-RU" sz="2800" dirty="0" smtClean="0"/>
          </a:p>
        </p:txBody>
      </p:sp>
      <p:sp>
        <p:nvSpPr>
          <p:cNvPr id="2" name="Заголовок 1"/>
          <p:cNvSpPr>
            <a:spLocks noGrp="1"/>
          </p:cNvSpPr>
          <p:nvPr>
            <p:ph type="title"/>
          </p:nvPr>
        </p:nvSpPr>
        <p:spPr>
          <a:xfrm>
            <a:off x="457200" y="155448"/>
            <a:ext cx="9443392" cy="1252728"/>
          </a:xfrm>
        </p:spPr>
        <p:txBody>
          <a:bodyPr/>
          <a:lstStyle/>
          <a:p>
            <a:r>
              <a:rPr lang="ru-RU" dirty="0" smtClean="0"/>
              <a:t>Бразильский тест. </a:t>
            </a:r>
            <a:r>
              <a:rPr lang="ru-RU" sz="4000" dirty="0" smtClean="0"/>
              <a:t>Моделирование</a:t>
            </a:r>
            <a:endParaRPr lang="ru-RU" dirty="0"/>
          </a:p>
        </p:txBody>
      </p:sp>
      <p:graphicFrame>
        <p:nvGraphicFramePr>
          <p:cNvPr id="5" name="Таблица 4"/>
          <p:cNvGraphicFramePr>
            <a:graphicFrameLocks noGrp="1"/>
          </p:cNvGraphicFramePr>
          <p:nvPr/>
        </p:nvGraphicFramePr>
        <p:xfrm>
          <a:off x="179512" y="3068960"/>
          <a:ext cx="5688632" cy="3558864"/>
        </p:xfrm>
        <a:graphic>
          <a:graphicData uri="http://schemas.openxmlformats.org/drawingml/2006/table">
            <a:tbl>
              <a:tblPr/>
              <a:tblGrid>
                <a:gridCol w="2395213"/>
                <a:gridCol w="3293419"/>
              </a:tblGrid>
              <a:tr h="352840">
                <a:tc>
                  <a:txBody>
                    <a:bodyPr/>
                    <a:lstStyle/>
                    <a:p>
                      <a:pPr algn="ctr" hangingPunct="0">
                        <a:spcAft>
                          <a:spcPts val="0"/>
                        </a:spcAft>
                      </a:pPr>
                      <a:r>
                        <a:rPr lang="ru-RU" sz="2000" i="0" dirty="0">
                          <a:latin typeface="+mj-lt"/>
                          <a:ea typeface="Times New Roman"/>
                          <a:cs typeface="Times New Roman"/>
                        </a:rPr>
                        <a:t>Параметр</a:t>
                      </a:r>
                      <a:endParaRPr lang="ru-RU" sz="1800" i="0"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ru-RU" sz="2000" i="0" dirty="0">
                          <a:latin typeface="+mj-lt"/>
                          <a:ea typeface="Times New Roman"/>
                          <a:cs typeface="Times New Roman"/>
                        </a:rPr>
                        <a:t>Значение</a:t>
                      </a:r>
                      <a:endParaRPr lang="ru-RU" sz="1800" i="0"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840">
                <a:tc>
                  <a:txBody>
                    <a:bodyPr/>
                    <a:lstStyle/>
                    <a:p>
                      <a:pPr algn="ctr" hangingPunct="0">
                        <a:spcAft>
                          <a:spcPts val="0"/>
                        </a:spcAft>
                      </a:pPr>
                      <a:r>
                        <a:rPr lang="ru-RU" sz="1800" i="0" dirty="0" smtClean="0">
                          <a:latin typeface="+mj-lt"/>
                          <a:ea typeface="Times New Roman"/>
                          <a:cs typeface="Times New Roman"/>
                        </a:rPr>
                        <a:t>Материал</a:t>
                      </a:r>
                      <a:r>
                        <a:rPr lang="ru-RU" sz="1800" i="0" baseline="0" dirty="0" smtClean="0">
                          <a:latin typeface="+mj-lt"/>
                          <a:ea typeface="Times New Roman"/>
                          <a:cs typeface="Times New Roman"/>
                        </a:rPr>
                        <a:t> образца</a:t>
                      </a:r>
                      <a:endParaRPr lang="ru-RU" sz="1800" i="0"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ru-RU" sz="1800" i="0" dirty="0" smtClean="0">
                          <a:latin typeface="+mj-lt"/>
                          <a:ea typeface="Times New Roman"/>
                          <a:cs typeface="Times New Roman"/>
                        </a:rPr>
                        <a:t>Песчаник</a:t>
                      </a:r>
                      <a:br>
                        <a:rPr lang="ru-RU" sz="1800" i="0" dirty="0" smtClean="0">
                          <a:latin typeface="+mj-lt"/>
                          <a:ea typeface="Times New Roman"/>
                          <a:cs typeface="Times New Roman"/>
                        </a:rPr>
                      </a:br>
                      <a:r>
                        <a:rPr lang="ru-RU" sz="1800" i="0" dirty="0" smtClean="0">
                          <a:latin typeface="+mj-lt"/>
                          <a:ea typeface="Times New Roman"/>
                          <a:cs typeface="Times New Roman"/>
                        </a:rPr>
                        <a:t>изотропный</a:t>
                      </a:r>
                      <a:r>
                        <a:rPr lang="ru-RU" sz="1800" i="0" baseline="0" dirty="0" smtClean="0">
                          <a:latin typeface="+mj-lt"/>
                          <a:ea typeface="Times New Roman"/>
                          <a:cs typeface="Times New Roman"/>
                        </a:rPr>
                        <a:t> упругий</a:t>
                      </a:r>
                      <a:endParaRPr lang="ru-RU" sz="1800" i="0"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8456">
                <a:tc>
                  <a:txBody>
                    <a:bodyPr/>
                    <a:lstStyle/>
                    <a:p>
                      <a:pPr algn="ctr" hangingPunct="0">
                        <a:spcAft>
                          <a:spcPts val="0"/>
                        </a:spcAft>
                      </a:pPr>
                      <a:r>
                        <a:rPr lang="ru-RU" sz="1800" i="0" dirty="0" smtClean="0">
                          <a:latin typeface="+mj-lt"/>
                          <a:ea typeface="Times New Roman"/>
                          <a:cs typeface="Times New Roman"/>
                        </a:rPr>
                        <a:t>Материал</a:t>
                      </a:r>
                      <a:r>
                        <a:rPr lang="ru-RU" sz="1800" i="0" baseline="0" dirty="0" smtClean="0">
                          <a:latin typeface="+mj-lt"/>
                          <a:ea typeface="Times New Roman"/>
                          <a:cs typeface="Times New Roman"/>
                        </a:rPr>
                        <a:t> обкладки</a:t>
                      </a:r>
                      <a:endParaRPr lang="ru-RU" sz="1800" i="0"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ru-RU" sz="1800" i="0" dirty="0" smtClean="0">
                          <a:latin typeface="+mj-lt"/>
                          <a:ea typeface="Times New Roman"/>
                          <a:cs typeface="Times New Roman"/>
                        </a:rPr>
                        <a:t>Сталь</a:t>
                      </a:r>
                      <a:endParaRPr lang="ru-RU" sz="1800" i="0"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048">
                <a:tc>
                  <a:txBody>
                    <a:bodyPr/>
                    <a:lstStyle/>
                    <a:p>
                      <a:pPr algn="ctr" hangingPunct="0">
                        <a:spcAft>
                          <a:spcPts val="0"/>
                        </a:spcAft>
                      </a:pPr>
                      <a:r>
                        <a:rPr lang="ru-RU" sz="1800" i="0" dirty="0" smtClean="0">
                          <a:latin typeface="+mj-lt"/>
                          <a:ea typeface="Times New Roman"/>
                          <a:cs typeface="Times New Roman"/>
                        </a:rPr>
                        <a:t>КЭ пакет</a:t>
                      </a:r>
                      <a:endParaRPr lang="ru-RU" sz="1800" i="0"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en-US" sz="1800" i="0" dirty="0" smtClean="0">
                          <a:latin typeface="+mj-lt"/>
                          <a:ea typeface="Times New Roman"/>
                          <a:cs typeface="Times New Roman"/>
                        </a:rPr>
                        <a:t>ANSYS</a:t>
                      </a:r>
                      <a:endParaRPr lang="ru-RU" sz="1800" i="0" dirty="0">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840">
                <a:tc>
                  <a:txBody>
                    <a:bodyPr/>
                    <a:lstStyle/>
                    <a:p>
                      <a:pPr algn="ctr" hangingPunct="0">
                        <a:spcAft>
                          <a:spcPts val="0"/>
                        </a:spcAft>
                      </a:pPr>
                      <a:r>
                        <a:rPr lang="ru-RU" sz="1800" i="0" dirty="0" smtClean="0">
                          <a:latin typeface="+mj-lt"/>
                          <a:ea typeface="Times New Roman"/>
                          <a:cs typeface="Times New Roman" pitchFamily="18" charset="0"/>
                        </a:rPr>
                        <a:t>Проверка</a:t>
                      </a:r>
                      <a:r>
                        <a:rPr lang="ru-RU" sz="1800" i="0" baseline="0" dirty="0" smtClean="0">
                          <a:latin typeface="+mj-lt"/>
                          <a:ea typeface="Times New Roman"/>
                          <a:cs typeface="Times New Roman" pitchFamily="18" charset="0"/>
                        </a:rPr>
                        <a:t> сходимости</a:t>
                      </a:r>
                      <a:endParaRPr lang="ru-RU" sz="1800" i="0" dirty="0">
                        <a:latin typeface="+mj-lt"/>
                        <a:ea typeface="Times New Roman"/>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ru-RU" sz="1800" i="0" dirty="0" smtClean="0">
                          <a:latin typeface="+mj-lt"/>
                          <a:ea typeface="Times New Roman"/>
                          <a:cs typeface="Times New Roman"/>
                        </a:rPr>
                        <a:t>По касательными напряжениям</a:t>
                      </a:r>
                      <a:r>
                        <a:rPr lang="ru-RU" sz="1800" i="0" baseline="0" dirty="0" smtClean="0">
                          <a:latin typeface="+mj-lt"/>
                          <a:ea typeface="Times New Roman"/>
                          <a:cs typeface="Times New Roman"/>
                        </a:rPr>
                        <a:t> </a:t>
                      </a:r>
                      <a:br>
                        <a:rPr lang="ru-RU" sz="1800" i="0" baseline="0" dirty="0" smtClean="0">
                          <a:latin typeface="+mj-lt"/>
                          <a:ea typeface="Times New Roman"/>
                          <a:cs typeface="Times New Roman"/>
                        </a:rPr>
                      </a:br>
                      <a:r>
                        <a:rPr lang="ru-RU" sz="1800" i="0" baseline="0" dirty="0" smtClean="0">
                          <a:latin typeface="+mj-lt"/>
                          <a:ea typeface="Times New Roman"/>
                          <a:cs typeface="Times New Roman"/>
                        </a:rPr>
                        <a:t>с задачей Герца</a:t>
                      </a:r>
                      <a:endParaRPr lang="ru-RU" sz="1800" i="0" dirty="0">
                        <a:latin typeface="+mj-lt"/>
                        <a:ea typeface="Times New Roman"/>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840">
                <a:tc>
                  <a:txBody>
                    <a:bodyPr/>
                    <a:lstStyle/>
                    <a:p>
                      <a:pPr algn="ctr" hangingPunct="0">
                        <a:spcAft>
                          <a:spcPts val="0"/>
                        </a:spcAft>
                      </a:pPr>
                      <a:r>
                        <a:rPr lang="ru-RU" sz="1800" i="0" dirty="0" smtClean="0">
                          <a:latin typeface="+mj-lt"/>
                          <a:ea typeface="Times New Roman"/>
                          <a:cs typeface="Times New Roman" pitchFamily="18" charset="0"/>
                        </a:rPr>
                        <a:t>Постановка задачи</a:t>
                      </a:r>
                      <a:endParaRPr lang="ru-RU" sz="1800" i="0" dirty="0">
                        <a:latin typeface="+mj-lt"/>
                        <a:ea typeface="Times New Roman"/>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ru-RU" sz="1800" i="0" dirty="0" smtClean="0">
                          <a:latin typeface="+mj-lt"/>
                          <a:ea typeface="Times New Roman"/>
                          <a:cs typeface="Times New Roman" pitchFamily="18" charset="0"/>
                        </a:rPr>
                        <a:t>Статическая, </a:t>
                      </a:r>
                      <a:r>
                        <a:rPr lang="ru-RU" sz="1800" i="0" dirty="0" err="1" smtClean="0">
                          <a:latin typeface="+mj-lt"/>
                          <a:ea typeface="Times New Roman"/>
                          <a:cs typeface="Times New Roman" pitchFamily="18" charset="0"/>
                        </a:rPr>
                        <a:t>плоскодеформированная</a:t>
                      </a:r>
                      <a:endParaRPr lang="ru-RU" sz="1800" i="0" dirty="0">
                        <a:latin typeface="+mj-lt"/>
                        <a:ea typeface="Times New Roman"/>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840">
                <a:tc>
                  <a:txBody>
                    <a:bodyPr/>
                    <a:lstStyle/>
                    <a:p>
                      <a:pPr algn="ctr" hangingPunct="0">
                        <a:spcAft>
                          <a:spcPts val="0"/>
                        </a:spcAft>
                      </a:pPr>
                      <a:r>
                        <a:rPr lang="ru-RU" sz="2000" i="0" dirty="0" smtClean="0">
                          <a:latin typeface="+mj-lt"/>
                          <a:ea typeface="Times New Roman"/>
                          <a:cs typeface="Times New Roman" pitchFamily="18" charset="0"/>
                        </a:rPr>
                        <a:t>Критерий</a:t>
                      </a:r>
                      <a:r>
                        <a:rPr lang="ru-RU" sz="2000" i="0" baseline="0" dirty="0" smtClean="0">
                          <a:latin typeface="+mj-lt"/>
                          <a:ea typeface="Times New Roman"/>
                          <a:cs typeface="Times New Roman" pitchFamily="18" charset="0"/>
                        </a:rPr>
                        <a:t> разрушения</a:t>
                      </a:r>
                      <a:endParaRPr lang="ru-RU" sz="2000" i="0" dirty="0">
                        <a:latin typeface="+mj-lt"/>
                        <a:ea typeface="Times New Roman"/>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spcAft>
                          <a:spcPts val="0"/>
                        </a:spcAft>
                      </a:pPr>
                      <a:r>
                        <a:rPr lang="ru-RU" sz="1800" i="0" dirty="0" smtClean="0">
                          <a:latin typeface="+mj-lt"/>
                          <a:ea typeface="Times New Roman"/>
                          <a:cs typeface="Times New Roman" pitchFamily="18" charset="0"/>
                        </a:rPr>
                        <a:t>Максимальное главное значение тензора  деформаций</a:t>
                      </a:r>
                      <a:endParaRPr lang="ru-RU" sz="1800" i="0" dirty="0">
                        <a:latin typeface="+mj-lt"/>
                        <a:ea typeface="Times New Roman"/>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7"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pSp>
        <p:nvGrpSpPr>
          <p:cNvPr id="42" name="Группа 41"/>
          <p:cNvGrpSpPr>
            <a:grpSpLocks noChangeAspect="1"/>
          </p:cNvGrpSpPr>
          <p:nvPr/>
        </p:nvGrpSpPr>
        <p:grpSpPr>
          <a:xfrm>
            <a:off x="5922814" y="3573016"/>
            <a:ext cx="3221186" cy="1944216"/>
            <a:chOff x="5940152" y="3212976"/>
            <a:chExt cx="2667000" cy="1609725"/>
          </a:xfrm>
        </p:grpSpPr>
        <p:pic>
          <p:nvPicPr>
            <p:cNvPr id="110613" name="Рисунок 2"/>
            <p:cNvPicPr>
              <a:picLocks noChangeAspect="1" noChangeArrowheads="1"/>
            </p:cNvPicPr>
            <p:nvPr/>
          </p:nvPicPr>
          <p:blipFill>
            <a:blip r:embed="rId3" cstate="print"/>
            <a:srcRect l="78679" t="14912" b="10965"/>
            <a:stretch>
              <a:fillRect/>
            </a:stretch>
          </p:blipFill>
          <p:spPr bwMode="auto">
            <a:xfrm>
              <a:off x="5940152" y="3212976"/>
              <a:ext cx="1076325" cy="1609725"/>
            </a:xfrm>
            <a:prstGeom prst="rect">
              <a:avLst/>
            </a:prstGeom>
            <a:noFill/>
            <a:ln w="9525">
              <a:noFill/>
              <a:miter lim="800000"/>
              <a:headEnd/>
              <a:tailEnd/>
            </a:ln>
          </p:spPr>
        </p:pic>
        <p:pic>
          <p:nvPicPr>
            <p:cNvPr id="110614" name="Рисунок 2"/>
            <p:cNvPicPr>
              <a:picLocks noChangeAspect="1" noChangeArrowheads="1"/>
            </p:cNvPicPr>
            <p:nvPr/>
          </p:nvPicPr>
          <p:blipFill>
            <a:blip r:embed="rId3" cstate="print"/>
            <a:srcRect l="78679" t="14912" r="9811" b="47369"/>
            <a:stretch>
              <a:fillRect/>
            </a:stretch>
          </p:blipFill>
          <p:spPr bwMode="auto">
            <a:xfrm flipH="1">
              <a:off x="8026127" y="3430464"/>
              <a:ext cx="581025" cy="819150"/>
            </a:xfrm>
            <a:prstGeom prst="rect">
              <a:avLst/>
            </a:prstGeom>
            <a:noFill/>
            <a:ln w="9525">
              <a:noFill/>
              <a:miter lim="800000"/>
              <a:headEnd/>
              <a:tailEnd/>
            </a:ln>
          </p:spPr>
        </p:pic>
        <p:grpSp>
          <p:nvGrpSpPr>
            <p:cNvPr id="110615" name="Group 23"/>
            <p:cNvGrpSpPr>
              <a:grpSpLocks/>
            </p:cNvGrpSpPr>
            <p:nvPr/>
          </p:nvGrpSpPr>
          <p:grpSpPr bwMode="auto">
            <a:xfrm>
              <a:off x="7068865" y="3725739"/>
              <a:ext cx="1404937" cy="633412"/>
              <a:chOff x="3555" y="13995"/>
              <a:chExt cx="2212" cy="997"/>
            </a:xfrm>
          </p:grpSpPr>
          <p:grpSp>
            <p:nvGrpSpPr>
              <p:cNvPr id="110616" name="Group 24"/>
              <p:cNvGrpSpPr>
                <a:grpSpLocks/>
              </p:cNvGrpSpPr>
              <p:nvPr/>
            </p:nvGrpSpPr>
            <p:grpSpPr bwMode="auto">
              <a:xfrm flipH="1">
                <a:off x="4875" y="13995"/>
                <a:ext cx="892" cy="997"/>
                <a:chOff x="5235" y="1768"/>
                <a:chExt cx="892" cy="997"/>
              </a:xfrm>
            </p:grpSpPr>
            <p:sp>
              <p:nvSpPr>
                <p:cNvPr id="110617" name="AutoShape 25"/>
                <p:cNvSpPr>
                  <a:spLocks noChangeArrowheads="1"/>
                </p:cNvSpPr>
                <p:nvPr/>
              </p:nvSpPr>
              <p:spPr bwMode="auto">
                <a:xfrm>
                  <a:off x="5235" y="2600"/>
                  <a:ext cx="150" cy="165"/>
                </a:xfrm>
                <a:prstGeom prst="triangle">
                  <a:avLst>
                    <a:gd name="adj" fmla="val 50000"/>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10618" name="AutoShape 26"/>
                <p:cNvSpPr>
                  <a:spLocks noChangeArrowheads="1"/>
                </p:cNvSpPr>
                <p:nvPr/>
              </p:nvSpPr>
              <p:spPr bwMode="auto">
                <a:xfrm>
                  <a:off x="5475" y="2600"/>
                  <a:ext cx="150" cy="165"/>
                </a:xfrm>
                <a:prstGeom prst="triangle">
                  <a:avLst>
                    <a:gd name="adj" fmla="val 50000"/>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10619" name="AutoShape 27"/>
                <p:cNvSpPr>
                  <a:spLocks noChangeArrowheads="1"/>
                </p:cNvSpPr>
                <p:nvPr/>
              </p:nvSpPr>
              <p:spPr bwMode="auto">
                <a:xfrm>
                  <a:off x="5715" y="2600"/>
                  <a:ext cx="150" cy="165"/>
                </a:xfrm>
                <a:prstGeom prst="triangle">
                  <a:avLst>
                    <a:gd name="adj" fmla="val 50000"/>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10620" name="AutoShape 28"/>
                <p:cNvSpPr>
                  <a:spLocks noChangeArrowheads="1"/>
                </p:cNvSpPr>
                <p:nvPr/>
              </p:nvSpPr>
              <p:spPr bwMode="auto">
                <a:xfrm rot="-5400000">
                  <a:off x="5970" y="1760"/>
                  <a:ext cx="150" cy="165"/>
                </a:xfrm>
                <a:prstGeom prst="triangle">
                  <a:avLst>
                    <a:gd name="adj" fmla="val 50000"/>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10621" name="AutoShape 29"/>
                <p:cNvSpPr>
                  <a:spLocks noChangeArrowheads="1"/>
                </p:cNvSpPr>
                <p:nvPr/>
              </p:nvSpPr>
              <p:spPr bwMode="auto">
                <a:xfrm rot="-5400000">
                  <a:off x="5970" y="2000"/>
                  <a:ext cx="150" cy="165"/>
                </a:xfrm>
                <a:prstGeom prst="triangle">
                  <a:avLst>
                    <a:gd name="adj" fmla="val 50000"/>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10622" name="AutoShape 30"/>
                <p:cNvSpPr>
                  <a:spLocks noChangeArrowheads="1"/>
                </p:cNvSpPr>
                <p:nvPr/>
              </p:nvSpPr>
              <p:spPr bwMode="auto">
                <a:xfrm rot="-5400000">
                  <a:off x="5970" y="2240"/>
                  <a:ext cx="150" cy="165"/>
                </a:xfrm>
                <a:prstGeom prst="triangle">
                  <a:avLst>
                    <a:gd name="adj" fmla="val 50000"/>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sp>
              <p:nvSpPr>
                <p:cNvPr id="110623" name="AutoShape 31"/>
                <p:cNvSpPr>
                  <a:spLocks noChangeArrowheads="1"/>
                </p:cNvSpPr>
                <p:nvPr/>
              </p:nvSpPr>
              <p:spPr bwMode="auto">
                <a:xfrm rot="-5400000">
                  <a:off x="5970" y="2480"/>
                  <a:ext cx="150" cy="165"/>
                </a:xfrm>
                <a:prstGeom prst="triangle">
                  <a:avLst>
                    <a:gd name="adj" fmla="val 50000"/>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grpSp>
          <p:sp>
            <p:nvSpPr>
              <p:cNvPr id="110624" name="AutoShape 32"/>
              <p:cNvSpPr>
                <a:spLocks noChangeArrowheads="1"/>
              </p:cNvSpPr>
              <p:nvPr/>
            </p:nvSpPr>
            <p:spPr bwMode="auto">
              <a:xfrm>
                <a:off x="3555" y="14341"/>
                <a:ext cx="1020" cy="487"/>
              </a:xfrm>
              <a:prstGeom prst="rightArrow">
                <a:avLst>
                  <a:gd name="adj1" fmla="val 50000"/>
                  <a:gd name="adj2" fmla="val 52361"/>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ru-RU"/>
              </a:p>
            </p:txBody>
          </p:sp>
        </p:gr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Задачи</a:t>
            </a:r>
            <a:endParaRPr lang="ru-RU" dirty="0"/>
          </a:p>
        </p:txBody>
      </p:sp>
      <p:sp>
        <p:nvSpPr>
          <p:cNvPr id="3" name="Содержимое 2"/>
          <p:cNvSpPr>
            <a:spLocks noGrp="1"/>
          </p:cNvSpPr>
          <p:nvPr>
            <p:ph idx="1"/>
          </p:nvPr>
        </p:nvSpPr>
        <p:spPr>
          <a:xfrm>
            <a:off x="395536" y="1700808"/>
            <a:ext cx="8568952" cy="4869160"/>
          </a:xfrm>
        </p:spPr>
        <p:txBody>
          <a:bodyPr>
            <a:normAutofit/>
          </a:bodyPr>
          <a:lstStyle/>
          <a:p>
            <a:pPr marL="633222" indent="-514350">
              <a:buSzPct val="110000"/>
              <a:buFont typeface="+mj-lt"/>
              <a:buAutoNum type="arabicPeriod"/>
            </a:pPr>
            <a:r>
              <a:rPr lang="ru-RU" sz="3600" dirty="0" smtClean="0"/>
              <a:t>Моделирование методом динамики частиц бразильского теста и нахождение хрупкого модельного материала</a:t>
            </a:r>
          </a:p>
          <a:p>
            <a:pPr marL="633222" indent="-514350">
              <a:buSzPct val="110000"/>
              <a:buFont typeface="+mj-lt"/>
              <a:buAutoNum type="arabicPeriod"/>
            </a:pPr>
            <a:endParaRPr lang="ru-RU" sz="3600" dirty="0" smtClean="0"/>
          </a:p>
          <a:p>
            <a:pPr marL="633222" indent="-514350">
              <a:buSzPct val="110000"/>
              <a:buFont typeface="+mj-lt"/>
              <a:buAutoNum type="arabicPeriod"/>
            </a:pPr>
            <a:r>
              <a:rPr lang="ru-RU" sz="3600" dirty="0" smtClean="0"/>
              <a:t>С использованием найденного хрупкого материала моделирование процесса вибрационного сверления</a:t>
            </a:r>
          </a:p>
          <a:p>
            <a:endParaRPr lang="ru-RU"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Содержимое 2"/>
          <p:cNvSpPr>
            <a:spLocks noGrp="1"/>
          </p:cNvSpPr>
          <p:nvPr>
            <p:ph idx="1"/>
          </p:nvPr>
        </p:nvSpPr>
        <p:spPr>
          <a:xfrm>
            <a:off x="395536" y="1412776"/>
            <a:ext cx="8424936" cy="5445224"/>
          </a:xfrm>
        </p:spPr>
        <p:txBody>
          <a:bodyPr>
            <a:normAutofit/>
          </a:bodyPr>
          <a:lstStyle/>
          <a:p>
            <a:r>
              <a:rPr lang="ru-RU" sz="2800" i="1" dirty="0" smtClean="0">
                <a:latin typeface="Times New Roman" pitchFamily="18" charset="0"/>
                <a:cs typeface="Times New Roman" pitchFamily="18" charset="0"/>
              </a:rPr>
              <a:t>Реальный материал: </a:t>
            </a:r>
            <a:br>
              <a:rPr lang="ru-RU" sz="2800" i="1" dirty="0" smtClean="0">
                <a:latin typeface="Times New Roman" pitchFamily="18" charset="0"/>
                <a:cs typeface="Times New Roman" pitchFamily="18" charset="0"/>
              </a:rPr>
            </a:br>
            <a:r>
              <a:rPr lang="ru-RU" sz="2800" dirty="0" smtClean="0">
                <a:latin typeface="Times New Roman" pitchFamily="18" charset="0"/>
                <a:cs typeface="Times New Roman" pitchFamily="18" charset="0"/>
              </a:rPr>
              <a:t>модуль Юнга 				14-25   ГПа</a:t>
            </a:r>
            <a:br>
              <a:rPr lang="ru-RU" sz="2800" dirty="0" smtClean="0">
                <a:latin typeface="Times New Roman" pitchFamily="18" charset="0"/>
                <a:cs typeface="Times New Roman" pitchFamily="18" charset="0"/>
              </a:rPr>
            </a:br>
            <a:r>
              <a:rPr lang="ru-RU" sz="2800" dirty="0" smtClean="0">
                <a:latin typeface="Times New Roman" pitchFamily="18" charset="0"/>
                <a:cs typeface="Times New Roman" pitchFamily="18" charset="0"/>
              </a:rPr>
              <a:t>модуль объемного сжатия		11-20   ГПа</a:t>
            </a:r>
            <a:br>
              <a:rPr lang="ru-RU" sz="2800" dirty="0" smtClean="0">
                <a:latin typeface="Times New Roman" pitchFamily="18" charset="0"/>
                <a:cs typeface="Times New Roman" pitchFamily="18" charset="0"/>
              </a:rPr>
            </a:br>
            <a:r>
              <a:rPr lang="ru-RU" sz="2800" dirty="0" smtClean="0">
                <a:latin typeface="Times New Roman" pitchFamily="18" charset="0"/>
                <a:cs typeface="Times New Roman" pitchFamily="18" charset="0"/>
              </a:rPr>
              <a:t>коэффициент </a:t>
            </a:r>
            <a:r>
              <a:rPr lang="ru-RU" sz="2800" dirty="0" smtClean="0">
                <a:latin typeface="Times New Roman" pitchFamily="18" charset="0"/>
                <a:cs typeface="Times New Roman" pitchFamily="18" charset="0"/>
              </a:rPr>
              <a:t>Пуассона 		0.22-0.29</a:t>
            </a:r>
            <a:br>
              <a:rPr lang="ru-RU" sz="2800" dirty="0" smtClean="0">
                <a:latin typeface="Times New Roman" pitchFamily="18" charset="0"/>
                <a:cs typeface="Times New Roman" pitchFamily="18" charset="0"/>
              </a:rPr>
            </a:br>
            <a:r>
              <a:rPr lang="ru-RU" sz="2800" dirty="0" smtClean="0">
                <a:latin typeface="Times New Roman" pitchFamily="18" charset="0"/>
                <a:cs typeface="Times New Roman" pitchFamily="18" charset="0"/>
              </a:rPr>
              <a:t>предел прочности на сжатие 	50-155 МПа</a:t>
            </a:r>
            <a:br>
              <a:rPr lang="ru-RU" sz="2800" dirty="0" smtClean="0">
                <a:latin typeface="Times New Roman" pitchFamily="18" charset="0"/>
                <a:cs typeface="Times New Roman" pitchFamily="18" charset="0"/>
              </a:rPr>
            </a:br>
            <a:r>
              <a:rPr lang="ru-RU" sz="2800" dirty="0" smtClean="0">
                <a:latin typeface="Times New Roman" pitchFamily="18" charset="0"/>
                <a:cs typeface="Times New Roman" pitchFamily="18" charset="0"/>
              </a:rPr>
              <a:t>предел прочности на растяжение 4-22    МПа</a:t>
            </a:r>
          </a:p>
          <a:p>
            <a:r>
              <a:rPr lang="ru-RU" sz="2800" i="1" dirty="0" smtClean="0">
                <a:latin typeface="Times New Roman" pitchFamily="18" charset="0"/>
                <a:cs typeface="Times New Roman" pitchFamily="18" charset="0"/>
              </a:rPr>
              <a:t>Модельный материал  (2</a:t>
            </a:r>
            <a:r>
              <a:rPr lang="en-US" sz="2800" i="1" dirty="0" smtClean="0">
                <a:latin typeface="Times New Roman" pitchFamily="18" charset="0"/>
                <a:cs typeface="Times New Roman" pitchFamily="18" charset="0"/>
              </a:rPr>
              <a:t>D-</a:t>
            </a:r>
            <a:r>
              <a:rPr lang="ru-RU" sz="2800" i="1" dirty="0" smtClean="0">
                <a:latin typeface="Times New Roman" pitchFamily="18" charset="0"/>
                <a:cs typeface="Times New Roman" pitchFamily="18" charset="0"/>
              </a:rPr>
              <a:t>ГПУ):</a:t>
            </a:r>
            <a:br>
              <a:rPr lang="ru-RU" sz="2800" i="1" dirty="0" smtClean="0">
                <a:latin typeface="Times New Roman" pitchFamily="18" charset="0"/>
                <a:cs typeface="Times New Roman" pitchFamily="18" charset="0"/>
              </a:rPr>
            </a:br>
            <a:r>
              <a:rPr lang="ru-RU" sz="2800" dirty="0" smtClean="0">
                <a:latin typeface="Times New Roman" pitchFamily="18" charset="0"/>
                <a:cs typeface="Times New Roman" pitchFamily="18" charset="0"/>
              </a:rPr>
              <a:t>модуль  Юнга				20 	ГПа</a:t>
            </a:r>
            <a:br>
              <a:rPr lang="ru-RU" sz="2800" dirty="0" smtClean="0">
                <a:latin typeface="Times New Roman" pitchFamily="18" charset="0"/>
                <a:cs typeface="Times New Roman" pitchFamily="18" charset="0"/>
              </a:rPr>
            </a:br>
            <a:r>
              <a:rPr lang="ru-RU" sz="2800" dirty="0" smtClean="0">
                <a:latin typeface="Times New Roman" pitchFamily="18" charset="0"/>
                <a:cs typeface="Times New Roman" pitchFamily="18" charset="0"/>
              </a:rPr>
              <a:t>модуль объемного сжатия		15	ГПа</a:t>
            </a:r>
            <a:br>
              <a:rPr lang="ru-RU" sz="2800" dirty="0" smtClean="0">
                <a:latin typeface="Times New Roman" pitchFamily="18" charset="0"/>
                <a:cs typeface="Times New Roman" pitchFamily="18" charset="0"/>
              </a:rPr>
            </a:br>
            <a:r>
              <a:rPr lang="ru-RU" sz="2800" dirty="0" smtClean="0">
                <a:latin typeface="Times New Roman" pitchFamily="18" charset="0"/>
                <a:cs typeface="Times New Roman" pitchFamily="18" charset="0"/>
              </a:rPr>
              <a:t>коэффициент Пуассона		0.333</a:t>
            </a:r>
            <a:br>
              <a:rPr lang="ru-RU" sz="2800" dirty="0" smtClean="0">
                <a:latin typeface="Times New Roman" pitchFamily="18" charset="0"/>
                <a:cs typeface="Times New Roman" pitchFamily="18" charset="0"/>
              </a:rPr>
            </a:br>
            <a:r>
              <a:rPr lang="ru-RU" sz="2800" dirty="0" smtClean="0">
                <a:latin typeface="Times New Roman" pitchFamily="18" charset="0"/>
                <a:cs typeface="Times New Roman" pitchFamily="18" charset="0"/>
              </a:rPr>
              <a:t>предел прочности на растяжение 0.51	МПа</a:t>
            </a:r>
            <a:endParaRPr lang="ru-RU" sz="2800" dirty="0" smtClean="0"/>
          </a:p>
        </p:txBody>
      </p:sp>
      <p:sp>
        <p:nvSpPr>
          <p:cNvPr id="2" name="Заголовок 1"/>
          <p:cNvSpPr>
            <a:spLocks noGrp="1"/>
          </p:cNvSpPr>
          <p:nvPr>
            <p:ph type="title"/>
          </p:nvPr>
        </p:nvSpPr>
        <p:spPr>
          <a:xfrm>
            <a:off x="457200" y="155448"/>
            <a:ext cx="9443392" cy="1252728"/>
          </a:xfrm>
        </p:spPr>
        <p:txBody>
          <a:bodyPr/>
          <a:lstStyle/>
          <a:p>
            <a:r>
              <a:rPr lang="ru-RU" dirty="0" smtClean="0"/>
              <a:t>Бразильский тест. </a:t>
            </a:r>
            <a:r>
              <a:rPr lang="ru-RU" sz="4000" dirty="0" smtClean="0"/>
              <a:t>Песчаник</a:t>
            </a:r>
            <a:endParaRPr lang="ru-RU" dirty="0"/>
          </a:p>
        </p:txBody>
      </p:sp>
      <p:sp>
        <p:nvSpPr>
          <p:cNvPr id="93187"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Содержимое 2"/>
          <p:cNvSpPr>
            <a:spLocks noGrp="1"/>
          </p:cNvSpPr>
          <p:nvPr>
            <p:ph idx="1"/>
          </p:nvPr>
        </p:nvSpPr>
        <p:spPr>
          <a:xfrm>
            <a:off x="395536" y="1916832"/>
            <a:ext cx="8748464" cy="5445224"/>
          </a:xfrm>
        </p:spPr>
        <p:txBody>
          <a:bodyPr>
            <a:normAutofit/>
          </a:bodyPr>
          <a:lstStyle/>
          <a:p>
            <a:r>
              <a:rPr lang="ru-RU" sz="2800" i="1" dirty="0" smtClean="0">
                <a:latin typeface="Times New Roman" pitchFamily="18" charset="0"/>
                <a:cs typeface="Times New Roman" pitchFamily="18" charset="0"/>
              </a:rPr>
              <a:t>Реальный материал: </a:t>
            </a:r>
            <a:br>
              <a:rPr lang="ru-RU" sz="2800" i="1" dirty="0" smtClean="0">
                <a:latin typeface="Times New Roman" pitchFamily="18" charset="0"/>
                <a:cs typeface="Times New Roman" pitchFamily="18" charset="0"/>
              </a:rPr>
            </a:br>
            <a:r>
              <a:rPr lang="ru-RU" sz="2800" dirty="0" smtClean="0">
                <a:latin typeface="Times New Roman" pitchFamily="18" charset="0"/>
                <a:cs typeface="Times New Roman" pitchFamily="18" charset="0"/>
              </a:rPr>
              <a:t>модуль Юнга 				14-25   ГПа</a:t>
            </a:r>
            <a:br>
              <a:rPr lang="ru-RU" sz="2800" dirty="0" smtClean="0">
                <a:latin typeface="Times New Roman" pitchFamily="18" charset="0"/>
                <a:cs typeface="Times New Roman" pitchFamily="18" charset="0"/>
              </a:rPr>
            </a:br>
            <a:r>
              <a:rPr lang="ru-RU" sz="2800" dirty="0" smtClean="0">
                <a:latin typeface="Times New Roman" pitchFamily="18" charset="0"/>
                <a:cs typeface="Times New Roman" pitchFamily="18" charset="0"/>
              </a:rPr>
              <a:t>коэффициент </a:t>
            </a:r>
            <a:r>
              <a:rPr lang="ru-RU" sz="2800" dirty="0" smtClean="0">
                <a:latin typeface="Times New Roman" pitchFamily="18" charset="0"/>
                <a:cs typeface="Times New Roman" pitchFamily="18" charset="0"/>
              </a:rPr>
              <a:t>Пуассона 		0.22-0.29</a:t>
            </a:r>
            <a:br>
              <a:rPr lang="ru-RU" sz="2800" dirty="0" smtClean="0">
                <a:latin typeface="Times New Roman" pitchFamily="18" charset="0"/>
                <a:cs typeface="Times New Roman" pitchFamily="18" charset="0"/>
              </a:rPr>
            </a:br>
            <a:r>
              <a:rPr lang="ru-RU" sz="2800" dirty="0" smtClean="0">
                <a:latin typeface="Times New Roman" pitchFamily="18" charset="0"/>
                <a:cs typeface="Times New Roman" pitchFamily="18" charset="0"/>
              </a:rPr>
              <a:t>предел прочности на растяжение 4-22    МПа</a:t>
            </a:r>
            <a:br>
              <a:rPr lang="ru-RU" sz="2800" dirty="0" smtClean="0">
                <a:latin typeface="Times New Roman" pitchFamily="18" charset="0"/>
                <a:cs typeface="Times New Roman" pitchFamily="18" charset="0"/>
              </a:rPr>
            </a:br>
            <a:endParaRPr lang="ru-RU" sz="2800" dirty="0" smtClean="0">
              <a:latin typeface="Times New Roman" pitchFamily="18" charset="0"/>
              <a:cs typeface="Times New Roman" pitchFamily="18" charset="0"/>
            </a:endParaRPr>
          </a:p>
          <a:p>
            <a:r>
              <a:rPr lang="ru-RU" sz="2800" i="1" dirty="0" smtClean="0">
                <a:latin typeface="Times New Roman" pitchFamily="18" charset="0"/>
                <a:cs typeface="Times New Roman" pitchFamily="18" charset="0"/>
              </a:rPr>
              <a:t>Модельный материал  (3</a:t>
            </a:r>
            <a:r>
              <a:rPr lang="en-US" sz="2800" i="1" dirty="0" smtClean="0">
                <a:latin typeface="Times New Roman" pitchFamily="18" charset="0"/>
                <a:cs typeface="Times New Roman" pitchFamily="18" charset="0"/>
              </a:rPr>
              <a:t>D-</a:t>
            </a:r>
            <a:r>
              <a:rPr lang="ru-RU" sz="2800" i="1" dirty="0" smtClean="0">
                <a:latin typeface="Times New Roman" pitchFamily="18" charset="0"/>
                <a:cs typeface="Times New Roman" pitchFamily="18" charset="0"/>
              </a:rPr>
              <a:t>ГПУ):</a:t>
            </a:r>
            <a:br>
              <a:rPr lang="ru-RU" sz="2800" i="1" dirty="0" smtClean="0">
                <a:latin typeface="Times New Roman" pitchFamily="18" charset="0"/>
                <a:cs typeface="Times New Roman" pitchFamily="18" charset="0"/>
              </a:rPr>
            </a:br>
            <a:r>
              <a:rPr lang="ru-RU" sz="2800" dirty="0" smtClean="0">
                <a:latin typeface="Times New Roman" pitchFamily="18" charset="0"/>
                <a:cs typeface="Times New Roman" pitchFamily="18" charset="0"/>
              </a:rPr>
              <a:t>модуль  Юнга				0.2 	ГПа</a:t>
            </a:r>
            <a:r>
              <a:rPr lang="en-US" sz="2800" dirty="0" smtClean="0">
                <a:latin typeface="Times New Roman" pitchFamily="18" charset="0"/>
                <a:cs typeface="Times New Roman" pitchFamily="18" charset="0"/>
              </a:rPr>
              <a:t>    (</a:t>
            </a:r>
            <a:r>
              <a:rPr lang="ru-RU" sz="2800" dirty="0" smtClean="0">
                <a:latin typeface="Times New Roman" pitchFamily="18" charset="0"/>
                <a:cs typeface="Times New Roman" pitchFamily="18" charset="0"/>
              </a:rPr>
              <a:t>20</a:t>
            </a:r>
            <a:r>
              <a:rPr lang="en-US" sz="2800" dirty="0" smtClean="0">
                <a:latin typeface="Times New Roman" pitchFamily="18" charset="0"/>
                <a:cs typeface="Times New Roman" pitchFamily="18" charset="0"/>
              </a:rPr>
              <a:t>)</a:t>
            </a: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r>
              <a:rPr lang="ru-RU" sz="2800" dirty="0" smtClean="0">
                <a:latin typeface="Times New Roman" pitchFamily="18" charset="0"/>
                <a:cs typeface="Times New Roman" pitchFamily="18" charset="0"/>
              </a:rPr>
              <a:t>коэффициент Пуассона		0.</a:t>
            </a:r>
            <a:r>
              <a:rPr lang="en-US" sz="2800" dirty="0" smtClean="0">
                <a:latin typeface="Times New Roman" pitchFamily="18" charset="0"/>
                <a:cs typeface="Times New Roman" pitchFamily="18" charset="0"/>
              </a:rPr>
              <a:t>25</a:t>
            </a: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r>
              <a:rPr lang="ru-RU" sz="2800" dirty="0" smtClean="0">
                <a:latin typeface="Times New Roman" pitchFamily="18" charset="0"/>
                <a:cs typeface="Times New Roman" pitchFamily="18" charset="0"/>
              </a:rPr>
              <a:t>предел прочности на растяжение 13	</a:t>
            </a:r>
            <a:r>
              <a:rPr lang="ru-RU" sz="2800" dirty="0" smtClean="0">
                <a:latin typeface="Times New Roman" pitchFamily="18" charset="0"/>
                <a:cs typeface="Times New Roman" pitchFamily="18" charset="0"/>
              </a:rPr>
              <a:t>М</a:t>
            </a:r>
            <a:r>
              <a:rPr lang="ru-RU" sz="2800" dirty="0" smtClean="0">
                <a:latin typeface="Times New Roman" pitchFamily="18" charset="0"/>
                <a:cs typeface="Times New Roman" pitchFamily="18" charset="0"/>
              </a:rPr>
              <a:t>Па</a:t>
            </a:r>
            <a:r>
              <a:rPr lang="en-US" sz="2800" dirty="0" smtClean="0">
                <a:latin typeface="Times New Roman" pitchFamily="18" charset="0"/>
                <a:cs typeface="Times New Roman" pitchFamily="18" charset="0"/>
              </a:rPr>
              <a:t>   (13</a:t>
            </a:r>
            <a:r>
              <a:rPr lang="ru-RU" sz="2800" dirty="0" smtClean="0">
                <a:latin typeface="Times New Roman" pitchFamily="18" charset="0"/>
                <a:cs typeface="Times New Roman" pitchFamily="18" charset="0"/>
              </a:rPr>
              <a:t>00)</a:t>
            </a:r>
            <a:endParaRPr lang="ru-RU" sz="2800" dirty="0" smtClean="0"/>
          </a:p>
        </p:txBody>
      </p:sp>
      <p:sp>
        <p:nvSpPr>
          <p:cNvPr id="2" name="Заголовок 1"/>
          <p:cNvSpPr>
            <a:spLocks noGrp="1"/>
          </p:cNvSpPr>
          <p:nvPr>
            <p:ph type="title"/>
          </p:nvPr>
        </p:nvSpPr>
        <p:spPr>
          <a:xfrm>
            <a:off x="457200" y="155448"/>
            <a:ext cx="9443392" cy="1252728"/>
          </a:xfrm>
        </p:spPr>
        <p:txBody>
          <a:bodyPr/>
          <a:lstStyle/>
          <a:p>
            <a:r>
              <a:rPr lang="ru-RU" dirty="0" smtClean="0"/>
              <a:t>Бразильский тест. </a:t>
            </a:r>
            <a:r>
              <a:rPr lang="ru-RU" sz="4000" dirty="0" smtClean="0"/>
              <a:t>Песчаник</a:t>
            </a:r>
            <a:endParaRPr lang="ru-RU" dirty="0"/>
          </a:p>
        </p:txBody>
      </p:sp>
      <p:sp>
        <p:nvSpPr>
          <p:cNvPr id="93187"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Содержимое 2"/>
          <p:cNvSpPr>
            <a:spLocks noGrp="1"/>
          </p:cNvSpPr>
          <p:nvPr>
            <p:ph idx="1"/>
          </p:nvPr>
        </p:nvSpPr>
        <p:spPr>
          <a:xfrm>
            <a:off x="395536" y="1556792"/>
            <a:ext cx="8424936" cy="3456384"/>
          </a:xfrm>
        </p:spPr>
        <p:txBody>
          <a:bodyPr>
            <a:normAutofit/>
          </a:bodyPr>
          <a:lstStyle/>
          <a:p>
            <a:r>
              <a:rPr lang="ru-RU" sz="2800" dirty="0" smtClean="0"/>
              <a:t>После проверки на сходимость КЭ модель выглядит следующим образом:</a:t>
            </a:r>
            <a:endParaRPr lang="ru-RU" sz="2800" dirty="0" smtClean="0">
              <a:latin typeface="Times New Roman" pitchFamily="18" charset="0"/>
              <a:cs typeface="Times New Roman" pitchFamily="18" charset="0"/>
            </a:endParaRPr>
          </a:p>
          <a:p>
            <a:pPr lvl="8"/>
            <a:endParaRPr lang="ru-RU" sz="1400" i="1" dirty="0" smtClean="0">
              <a:latin typeface="Times New Roman" pitchFamily="18" charset="0"/>
              <a:cs typeface="Times New Roman" pitchFamily="18" charset="0"/>
            </a:endParaRPr>
          </a:p>
          <a:p>
            <a:pPr>
              <a:buNone/>
            </a:pPr>
            <a:endParaRPr lang="ru-RU" sz="2800" i="1" dirty="0" smtClean="0">
              <a:latin typeface="Times New Roman" pitchFamily="18" charset="0"/>
              <a:cs typeface="Times New Roman" pitchFamily="18" charset="0"/>
            </a:endParaRPr>
          </a:p>
          <a:p>
            <a:pPr>
              <a:buNone/>
            </a:pPr>
            <a:endParaRPr lang="ru-RU" sz="2800" dirty="0" smtClean="0"/>
          </a:p>
        </p:txBody>
      </p:sp>
      <p:sp>
        <p:nvSpPr>
          <p:cNvPr id="2" name="Заголовок 1"/>
          <p:cNvSpPr>
            <a:spLocks noGrp="1"/>
          </p:cNvSpPr>
          <p:nvPr>
            <p:ph type="title"/>
          </p:nvPr>
        </p:nvSpPr>
        <p:spPr>
          <a:xfrm>
            <a:off x="457200" y="155448"/>
            <a:ext cx="9443392" cy="1252728"/>
          </a:xfrm>
        </p:spPr>
        <p:txBody>
          <a:bodyPr/>
          <a:lstStyle/>
          <a:p>
            <a:r>
              <a:rPr lang="ru-RU" dirty="0" smtClean="0"/>
              <a:t>Бразильский тест. </a:t>
            </a:r>
            <a:r>
              <a:rPr lang="ru-RU" sz="4000" dirty="0" smtClean="0"/>
              <a:t>Моделирование</a:t>
            </a:r>
            <a:endParaRPr lang="ru-RU" dirty="0"/>
          </a:p>
        </p:txBody>
      </p:sp>
      <p:sp>
        <p:nvSpPr>
          <p:cNvPr id="93187"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pSp>
        <p:nvGrpSpPr>
          <p:cNvPr id="24" name="Группа 23"/>
          <p:cNvGrpSpPr/>
          <p:nvPr/>
        </p:nvGrpSpPr>
        <p:grpSpPr>
          <a:xfrm>
            <a:off x="755576" y="2419350"/>
            <a:ext cx="4238625" cy="4438650"/>
            <a:chOff x="5436096" y="2377455"/>
            <a:chExt cx="4238625" cy="4438650"/>
          </a:xfrm>
        </p:grpSpPr>
        <p:pic>
          <p:nvPicPr>
            <p:cNvPr id="110594" name="Рисунок 10"/>
            <p:cNvPicPr>
              <a:picLocks noChangeAspect="1" noChangeArrowheads="1"/>
            </p:cNvPicPr>
            <p:nvPr/>
          </p:nvPicPr>
          <p:blipFill>
            <a:blip r:embed="rId3" cstate="print"/>
            <a:srcRect/>
            <a:stretch>
              <a:fillRect/>
            </a:stretch>
          </p:blipFill>
          <p:spPr bwMode="auto">
            <a:xfrm>
              <a:off x="5868144" y="2780928"/>
              <a:ext cx="2860675" cy="3956050"/>
            </a:xfrm>
            <a:prstGeom prst="rect">
              <a:avLst/>
            </a:prstGeom>
            <a:noFill/>
            <a:ln w="9525">
              <a:noFill/>
              <a:miter lim="800000"/>
              <a:headEnd/>
              <a:tailEnd/>
            </a:ln>
          </p:spPr>
        </p:pic>
        <p:grpSp>
          <p:nvGrpSpPr>
            <p:cNvPr id="3" name="Group 5"/>
            <p:cNvGrpSpPr>
              <a:grpSpLocks/>
            </p:cNvGrpSpPr>
            <p:nvPr/>
          </p:nvGrpSpPr>
          <p:grpSpPr bwMode="auto">
            <a:xfrm>
              <a:off x="5436096" y="2377455"/>
              <a:ext cx="4238625" cy="4438650"/>
              <a:chOff x="3330" y="525"/>
              <a:chExt cx="6675" cy="6990"/>
            </a:xfrm>
          </p:grpSpPr>
          <p:grpSp>
            <p:nvGrpSpPr>
              <p:cNvPr id="4" name="Group 6"/>
              <p:cNvGrpSpPr>
                <a:grpSpLocks/>
              </p:cNvGrpSpPr>
              <p:nvPr/>
            </p:nvGrpSpPr>
            <p:grpSpPr bwMode="auto">
              <a:xfrm>
                <a:off x="4485" y="1755"/>
                <a:ext cx="2880" cy="4380"/>
                <a:chOff x="2280" y="1725"/>
                <a:chExt cx="2880" cy="4380"/>
              </a:xfrm>
            </p:grpSpPr>
            <p:sp>
              <p:nvSpPr>
                <p:cNvPr id="110599" name="Oval 7"/>
                <p:cNvSpPr>
                  <a:spLocks noChangeArrowheads="1"/>
                </p:cNvSpPr>
                <p:nvPr/>
              </p:nvSpPr>
              <p:spPr bwMode="auto">
                <a:xfrm>
                  <a:off x="4650" y="1725"/>
                  <a:ext cx="510" cy="630"/>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Arial" pitchFamily="34" charset="0"/>
                    </a:rPr>
                    <a:t>1</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10600" name="Oval 8"/>
                <p:cNvSpPr>
                  <a:spLocks noChangeArrowheads="1"/>
                </p:cNvSpPr>
                <p:nvPr/>
              </p:nvSpPr>
              <p:spPr bwMode="auto">
                <a:xfrm>
                  <a:off x="4650" y="5475"/>
                  <a:ext cx="510" cy="630"/>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Arial" pitchFamily="34" charset="0"/>
                    </a:rPr>
                    <a:t>1</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10601" name="Oval 9"/>
                <p:cNvSpPr>
                  <a:spLocks noChangeArrowheads="1"/>
                </p:cNvSpPr>
                <p:nvPr/>
              </p:nvSpPr>
              <p:spPr bwMode="auto">
                <a:xfrm>
                  <a:off x="3465" y="1995"/>
                  <a:ext cx="405" cy="630"/>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Arial" pitchFamily="34" charset="0"/>
                    </a:rPr>
                    <a:t>2</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10602" name="Oval 10"/>
                <p:cNvSpPr>
                  <a:spLocks noChangeArrowheads="1"/>
                </p:cNvSpPr>
                <p:nvPr/>
              </p:nvSpPr>
              <p:spPr bwMode="auto">
                <a:xfrm>
                  <a:off x="3390" y="3840"/>
                  <a:ext cx="405" cy="630"/>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Arial" pitchFamily="34" charset="0"/>
                    </a:rPr>
                    <a:t>2</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10603" name="Oval 11"/>
                <p:cNvSpPr>
                  <a:spLocks noChangeArrowheads="1"/>
                </p:cNvSpPr>
                <p:nvPr/>
              </p:nvSpPr>
              <p:spPr bwMode="auto">
                <a:xfrm>
                  <a:off x="2760" y="2250"/>
                  <a:ext cx="405" cy="555"/>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ru-RU" sz="1100" b="0" i="0" u="none" strike="noStrike" cap="none" normalizeH="0" baseline="0" smtClean="0">
                      <a:ln>
                        <a:noFill/>
                      </a:ln>
                      <a:solidFill>
                        <a:schemeClr val="tx1"/>
                      </a:solidFill>
                      <a:effectLst/>
                      <a:latin typeface="Calibri" pitchFamily="34" charset="0"/>
                      <a:cs typeface="Arial" pitchFamily="34" charset="0"/>
                    </a:rPr>
                    <a:t>3</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10604" name="Oval 12"/>
                <p:cNvSpPr>
                  <a:spLocks noChangeArrowheads="1"/>
                </p:cNvSpPr>
                <p:nvPr/>
              </p:nvSpPr>
              <p:spPr bwMode="auto">
                <a:xfrm>
                  <a:off x="2760" y="3285"/>
                  <a:ext cx="405" cy="555"/>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ru-RU" sz="1100" b="0" i="0" u="none" strike="noStrike" cap="none" normalizeH="0" baseline="0" smtClean="0">
                      <a:ln>
                        <a:noFill/>
                      </a:ln>
                      <a:solidFill>
                        <a:schemeClr val="tx1"/>
                      </a:solidFill>
                      <a:effectLst/>
                      <a:latin typeface="Calibri" pitchFamily="34" charset="0"/>
                      <a:cs typeface="Arial" pitchFamily="34" charset="0"/>
                    </a:rPr>
                    <a:t>3</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10605" name="Oval 13"/>
                <p:cNvSpPr>
                  <a:spLocks noChangeArrowheads="1"/>
                </p:cNvSpPr>
                <p:nvPr/>
              </p:nvSpPr>
              <p:spPr bwMode="auto">
                <a:xfrm>
                  <a:off x="2280" y="2490"/>
                  <a:ext cx="330" cy="465"/>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ru-RU" sz="1100" b="0" i="0" u="none" strike="noStrike" cap="none" normalizeH="0" baseline="0" smtClean="0">
                      <a:ln>
                        <a:noFill/>
                      </a:ln>
                      <a:solidFill>
                        <a:schemeClr val="tx1"/>
                      </a:solidFill>
                      <a:effectLst/>
                      <a:latin typeface="Calibri" pitchFamily="34" charset="0"/>
                      <a:cs typeface="Arial" pitchFamily="34" charset="0"/>
                    </a:rPr>
                    <a:t>4</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10606" name="Oval 14"/>
                <p:cNvSpPr>
                  <a:spLocks noChangeArrowheads="1"/>
                </p:cNvSpPr>
                <p:nvPr/>
              </p:nvSpPr>
              <p:spPr bwMode="auto">
                <a:xfrm>
                  <a:off x="2280" y="3000"/>
                  <a:ext cx="330" cy="465"/>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ru-RU" sz="1100" b="0" i="0" u="none" strike="noStrike" cap="none" normalizeH="0" baseline="0" smtClean="0">
                      <a:ln>
                        <a:noFill/>
                      </a:ln>
                      <a:solidFill>
                        <a:schemeClr val="tx1"/>
                      </a:solidFill>
                      <a:effectLst/>
                      <a:latin typeface="Calibri" pitchFamily="34" charset="0"/>
                      <a:cs typeface="Arial" pitchFamily="34" charset="0"/>
                    </a:rPr>
                    <a:t>4</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grpSp>
          <p:grpSp>
            <p:nvGrpSpPr>
              <p:cNvPr id="6" name="Group 15"/>
              <p:cNvGrpSpPr>
                <a:grpSpLocks/>
              </p:cNvGrpSpPr>
              <p:nvPr/>
            </p:nvGrpSpPr>
            <p:grpSpPr bwMode="auto">
              <a:xfrm>
                <a:off x="3330" y="525"/>
                <a:ext cx="6675" cy="6990"/>
                <a:chOff x="3330" y="525"/>
                <a:chExt cx="6675" cy="6990"/>
              </a:xfrm>
            </p:grpSpPr>
            <p:cxnSp>
              <p:nvCxnSpPr>
                <p:cNvPr id="110608" name="AutoShape 16"/>
                <p:cNvCxnSpPr>
                  <a:cxnSpLocks noChangeShapeType="1"/>
                </p:cNvCxnSpPr>
                <p:nvPr/>
              </p:nvCxnSpPr>
              <p:spPr bwMode="auto">
                <a:xfrm>
                  <a:off x="8430" y="7320"/>
                  <a:ext cx="975" cy="0"/>
                </a:xfrm>
                <a:prstGeom prst="straightConnector1">
                  <a:avLst/>
                </a:prstGeom>
                <a:noFill/>
                <a:ln w="9525">
                  <a:solidFill>
                    <a:srgbClr val="000000"/>
                  </a:solidFill>
                  <a:round/>
                  <a:headEnd/>
                  <a:tailEnd type="triangle" w="med" len="med"/>
                </a:ln>
              </p:spPr>
            </p:cxnSp>
            <p:cxnSp>
              <p:nvCxnSpPr>
                <p:cNvPr id="110609" name="AutoShape 17"/>
                <p:cNvCxnSpPr>
                  <a:cxnSpLocks noChangeShapeType="1"/>
                </p:cNvCxnSpPr>
                <p:nvPr/>
              </p:nvCxnSpPr>
              <p:spPr bwMode="auto">
                <a:xfrm flipV="1">
                  <a:off x="4080" y="616"/>
                  <a:ext cx="0" cy="599"/>
                </a:xfrm>
                <a:prstGeom prst="straightConnector1">
                  <a:avLst/>
                </a:prstGeom>
                <a:noFill/>
                <a:ln w="9525">
                  <a:solidFill>
                    <a:srgbClr val="000000"/>
                  </a:solidFill>
                  <a:round/>
                  <a:headEnd/>
                  <a:tailEnd type="triangle" w="med" len="med"/>
                </a:ln>
              </p:spPr>
            </p:cxnSp>
            <p:sp>
              <p:nvSpPr>
                <p:cNvPr id="110610" name="Text Box 18"/>
                <p:cNvSpPr txBox="1">
                  <a:spLocks noChangeArrowheads="1"/>
                </p:cNvSpPr>
                <p:nvPr/>
              </p:nvSpPr>
              <p:spPr bwMode="auto">
                <a:xfrm>
                  <a:off x="8775" y="6855"/>
                  <a:ext cx="1230" cy="4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x</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10611" name="Text Box 19"/>
                <p:cNvSpPr txBox="1">
                  <a:spLocks noChangeArrowheads="1"/>
                </p:cNvSpPr>
                <p:nvPr/>
              </p:nvSpPr>
              <p:spPr bwMode="auto">
                <a:xfrm>
                  <a:off x="4050" y="525"/>
                  <a:ext cx="1230" cy="4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y</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10612" name="Text Box 20"/>
                <p:cNvSpPr txBox="1">
                  <a:spLocks noChangeArrowheads="1"/>
                </p:cNvSpPr>
                <p:nvPr/>
              </p:nvSpPr>
              <p:spPr bwMode="auto">
                <a:xfrm>
                  <a:off x="3330" y="7035"/>
                  <a:ext cx="1230" cy="4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(0; 0)</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grpSp>
        </p:grpSp>
      </p:grpSp>
      <p:sp>
        <p:nvSpPr>
          <p:cNvPr id="28" name="TextBox 27"/>
          <p:cNvSpPr txBox="1"/>
          <p:nvPr/>
        </p:nvSpPr>
        <p:spPr>
          <a:xfrm>
            <a:off x="4644008" y="3717032"/>
            <a:ext cx="4499992" cy="2120068"/>
          </a:xfrm>
          <a:prstGeom prst="rect">
            <a:avLst/>
          </a:prstGeom>
          <a:noFill/>
        </p:spPr>
        <p:txBody>
          <a:bodyPr wrap="square" rtlCol="0">
            <a:spAutoFit/>
          </a:bodyPr>
          <a:lstStyle/>
          <a:p>
            <a:pPr>
              <a:lnSpc>
                <a:spcPct val="150000"/>
              </a:lnSpc>
            </a:pPr>
            <a:r>
              <a:rPr lang="ru-RU" dirty="0" smtClean="0"/>
              <a:t>Примерные размеры элементов по зонам:</a:t>
            </a:r>
            <a:br>
              <a:rPr lang="ru-RU" dirty="0" smtClean="0"/>
            </a:br>
            <a:r>
              <a:rPr lang="ru-RU" dirty="0" smtClean="0">
                <a:latin typeface="Times New Roman" pitchFamily="18" charset="0"/>
                <a:cs typeface="Times New Roman" pitchFamily="18" charset="0"/>
              </a:rPr>
              <a:t>1) </a:t>
            </a:r>
            <a:r>
              <a:rPr lang="en-US" i="1" dirty="0" smtClean="0">
                <a:latin typeface="Times New Roman" pitchFamily="18" charset="0"/>
                <a:cs typeface="Times New Roman" pitchFamily="18" charset="0"/>
              </a:rPr>
              <a:t>R/</a:t>
            </a:r>
            <a:r>
              <a:rPr lang="en-US" dirty="0" smtClean="0">
                <a:latin typeface="Times New Roman" pitchFamily="18" charset="0"/>
                <a:cs typeface="Times New Roman" pitchFamily="18" charset="0"/>
              </a:rPr>
              <a:t>64</a:t>
            </a:r>
            <a:endParaRPr lang="ru-RU" dirty="0" smtClean="0">
              <a:latin typeface="Times New Roman" pitchFamily="18" charset="0"/>
              <a:cs typeface="Times New Roman" pitchFamily="18" charset="0"/>
            </a:endParaRPr>
          </a:p>
          <a:p>
            <a:pPr>
              <a:lnSpc>
                <a:spcPct val="150000"/>
              </a:lnSpc>
            </a:pPr>
            <a:r>
              <a:rPr lang="ru-RU" dirty="0" smtClean="0">
                <a:latin typeface="Times New Roman" pitchFamily="18" charset="0"/>
                <a:cs typeface="Times New Roman" pitchFamily="18" charset="0"/>
              </a:rPr>
              <a:t>2)</a:t>
            </a:r>
            <a:r>
              <a:rPr lang="en-US" dirty="0" smtClean="0">
                <a:latin typeface="Times New Roman" pitchFamily="18" charset="0"/>
                <a:cs typeface="Times New Roman" pitchFamily="18" charset="0"/>
              </a:rPr>
              <a:t> </a:t>
            </a:r>
            <a:r>
              <a:rPr lang="en-US" i="1" dirty="0" smtClean="0">
                <a:latin typeface="Times New Roman" pitchFamily="18" charset="0"/>
                <a:cs typeface="Times New Roman" pitchFamily="18" charset="0"/>
              </a:rPr>
              <a:t>R/</a:t>
            </a:r>
            <a:r>
              <a:rPr lang="en-US" dirty="0" smtClean="0">
                <a:latin typeface="Times New Roman" pitchFamily="18" charset="0"/>
                <a:cs typeface="Times New Roman" pitchFamily="18" charset="0"/>
              </a:rPr>
              <a:t>128</a:t>
            </a:r>
            <a:endParaRPr lang="ru-RU" dirty="0" smtClean="0">
              <a:latin typeface="Times New Roman" pitchFamily="18" charset="0"/>
              <a:cs typeface="Times New Roman" pitchFamily="18" charset="0"/>
            </a:endParaRPr>
          </a:p>
          <a:p>
            <a:pPr>
              <a:lnSpc>
                <a:spcPct val="150000"/>
              </a:lnSpc>
            </a:pPr>
            <a:r>
              <a:rPr lang="ru-RU" dirty="0" smtClean="0">
                <a:latin typeface="Times New Roman" pitchFamily="18" charset="0"/>
                <a:cs typeface="Times New Roman" pitchFamily="18" charset="0"/>
              </a:rPr>
              <a:t>3)</a:t>
            </a:r>
            <a:r>
              <a:rPr lang="en-US" dirty="0" smtClean="0">
                <a:latin typeface="Times New Roman" pitchFamily="18" charset="0"/>
                <a:cs typeface="Times New Roman" pitchFamily="18" charset="0"/>
              </a:rPr>
              <a:t> </a:t>
            </a:r>
            <a:r>
              <a:rPr lang="en-US" i="1" dirty="0" smtClean="0">
                <a:latin typeface="Times New Roman" pitchFamily="18" charset="0"/>
                <a:cs typeface="Times New Roman" pitchFamily="18" charset="0"/>
              </a:rPr>
              <a:t>R/</a:t>
            </a:r>
            <a:r>
              <a:rPr lang="en-US" dirty="0" smtClean="0">
                <a:latin typeface="Times New Roman" pitchFamily="18" charset="0"/>
                <a:cs typeface="Times New Roman" pitchFamily="18" charset="0"/>
              </a:rPr>
              <a:t>250</a:t>
            </a:r>
            <a:endParaRPr lang="ru-RU" dirty="0" smtClean="0">
              <a:latin typeface="Times New Roman" pitchFamily="18" charset="0"/>
              <a:cs typeface="Times New Roman" pitchFamily="18" charset="0"/>
            </a:endParaRPr>
          </a:p>
          <a:p>
            <a:pPr>
              <a:lnSpc>
                <a:spcPct val="150000"/>
              </a:lnSpc>
            </a:pPr>
            <a:r>
              <a:rPr lang="ru-RU" dirty="0" smtClean="0">
                <a:latin typeface="Times New Roman" pitchFamily="18" charset="0"/>
                <a:cs typeface="Times New Roman" pitchFamily="18" charset="0"/>
              </a:rPr>
              <a:t>4)</a:t>
            </a:r>
            <a:r>
              <a:rPr lang="en-US" dirty="0" smtClean="0">
                <a:latin typeface="Times New Roman" pitchFamily="18" charset="0"/>
                <a:cs typeface="Times New Roman" pitchFamily="18" charset="0"/>
              </a:rPr>
              <a:t> </a:t>
            </a:r>
            <a:r>
              <a:rPr lang="en-US" i="1" dirty="0" smtClean="0">
                <a:latin typeface="Times New Roman" pitchFamily="18" charset="0"/>
                <a:cs typeface="Times New Roman" pitchFamily="18" charset="0"/>
              </a:rPr>
              <a:t>R/</a:t>
            </a:r>
            <a:r>
              <a:rPr lang="en-US" dirty="0" smtClean="0">
                <a:latin typeface="Times New Roman" pitchFamily="18" charset="0"/>
                <a:cs typeface="Times New Roman" pitchFamily="18" charset="0"/>
              </a:rPr>
              <a:t>500</a:t>
            </a:r>
            <a:endParaRPr lang="ru-RU"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Содержимое 2"/>
          <p:cNvSpPr>
            <a:spLocks noGrp="1"/>
          </p:cNvSpPr>
          <p:nvPr>
            <p:ph idx="1"/>
          </p:nvPr>
        </p:nvSpPr>
        <p:spPr>
          <a:xfrm>
            <a:off x="395536" y="1556792"/>
            <a:ext cx="8424936" cy="3456384"/>
          </a:xfrm>
        </p:spPr>
        <p:txBody>
          <a:bodyPr>
            <a:normAutofit/>
          </a:bodyPr>
          <a:lstStyle/>
          <a:p>
            <a:r>
              <a:rPr lang="ru-RU" sz="2800" dirty="0" smtClean="0"/>
              <a:t>Сравнение точки зарождения трещины в методе молекулярной динамики и наибольшей величины максимального главного значения тензора деформации в МКЭ (обозначено МХ):</a:t>
            </a:r>
            <a:endParaRPr lang="ru-RU" sz="2800" i="1" dirty="0" smtClean="0"/>
          </a:p>
          <a:p>
            <a:pPr lvl="8"/>
            <a:endParaRPr lang="ru-RU" sz="1400" i="1" dirty="0" smtClean="0">
              <a:latin typeface="Times New Roman" pitchFamily="18" charset="0"/>
              <a:cs typeface="Times New Roman" pitchFamily="18" charset="0"/>
            </a:endParaRPr>
          </a:p>
          <a:p>
            <a:pPr>
              <a:buNone/>
            </a:pPr>
            <a:endParaRPr lang="ru-RU" sz="2800" i="1" dirty="0" smtClean="0">
              <a:latin typeface="Times New Roman" pitchFamily="18" charset="0"/>
              <a:cs typeface="Times New Roman" pitchFamily="18" charset="0"/>
            </a:endParaRPr>
          </a:p>
          <a:p>
            <a:pPr>
              <a:buNone/>
            </a:pPr>
            <a:endParaRPr lang="ru-RU" sz="2800" dirty="0" smtClean="0"/>
          </a:p>
        </p:txBody>
      </p:sp>
      <p:sp>
        <p:nvSpPr>
          <p:cNvPr id="2" name="Заголовок 1"/>
          <p:cNvSpPr>
            <a:spLocks noGrp="1"/>
          </p:cNvSpPr>
          <p:nvPr>
            <p:ph type="title"/>
          </p:nvPr>
        </p:nvSpPr>
        <p:spPr>
          <a:xfrm>
            <a:off x="457200" y="155448"/>
            <a:ext cx="9443392" cy="1252728"/>
          </a:xfrm>
        </p:spPr>
        <p:txBody>
          <a:bodyPr/>
          <a:lstStyle/>
          <a:p>
            <a:r>
              <a:rPr lang="ru-RU" dirty="0" smtClean="0"/>
              <a:t>Бразильский тест. </a:t>
            </a:r>
            <a:r>
              <a:rPr lang="ru-RU" sz="4000" dirty="0" smtClean="0"/>
              <a:t>Моделирование</a:t>
            </a:r>
            <a:endParaRPr lang="ru-RU" dirty="0"/>
          </a:p>
        </p:txBody>
      </p:sp>
      <p:sp>
        <p:nvSpPr>
          <p:cNvPr id="93187"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119810" name="Рисунок 18"/>
          <p:cNvPicPr>
            <a:picLocks noChangeAspect="1" noChangeArrowheads="1"/>
          </p:cNvPicPr>
          <p:nvPr/>
        </p:nvPicPr>
        <p:blipFill>
          <a:blip r:embed="rId3" cstate="print"/>
          <a:srcRect t="15509"/>
          <a:stretch>
            <a:fillRect/>
          </a:stretch>
        </p:blipFill>
        <p:spPr bwMode="auto">
          <a:xfrm>
            <a:off x="971600" y="3460824"/>
            <a:ext cx="6003540" cy="3397176"/>
          </a:xfrm>
          <a:prstGeom prst="rect">
            <a:avLst/>
          </a:prstGeom>
          <a:noFill/>
          <a:ln w="9525">
            <a:noFill/>
            <a:miter lim="800000"/>
            <a:headEnd/>
            <a:tailEnd/>
          </a:ln>
        </p:spPr>
      </p:pic>
      <p:sp>
        <p:nvSpPr>
          <p:cNvPr id="25" name="TextBox 24"/>
          <p:cNvSpPr txBox="1"/>
          <p:nvPr/>
        </p:nvSpPr>
        <p:spPr>
          <a:xfrm>
            <a:off x="7020272" y="4437112"/>
            <a:ext cx="2123728" cy="1477328"/>
          </a:xfrm>
          <a:prstGeom prst="rect">
            <a:avLst/>
          </a:prstGeom>
          <a:noFill/>
        </p:spPr>
        <p:txBody>
          <a:bodyPr wrap="square" rtlCol="0">
            <a:spAutoFit/>
          </a:bodyPr>
          <a:lstStyle/>
          <a:p>
            <a:r>
              <a:rPr lang="en-US" i="1" dirty="0" smtClean="0"/>
              <a:t>R = 5 </a:t>
            </a:r>
            <a:r>
              <a:rPr lang="ru-RU" i="1" dirty="0" smtClean="0"/>
              <a:t>см, перемещение обкладки = 2.5мм</a:t>
            </a:r>
            <a:r>
              <a:rPr lang="ru-RU" dirty="0" smtClean="0"/>
              <a:t>:</a:t>
            </a:r>
            <a:endParaRPr lang="ru-RU" dirty="0" smtClean="0">
              <a:latin typeface="Times New Roman" pitchFamily="18" charset="0"/>
              <a:cs typeface="Times New Roman" pitchFamily="18" charset="0"/>
            </a:endParaRPr>
          </a:p>
          <a:p>
            <a:r>
              <a:rPr lang="ru-RU" dirty="0" smtClean="0"/>
              <a:t>Т.е. смещение = 5% от радиуса</a:t>
            </a:r>
            <a:endParaRPr lang="ru-RU" dirty="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одержимое 2"/>
          <p:cNvSpPr>
            <a:spLocks noGrp="1"/>
          </p:cNvSpPr>
          <p:nvPr>
            <p:ph idx="1"/>
          </p:nvPr>
        </p:nvSpPr>
        <p:spPr>
          <a:xfrm>
            <a:off x="395536" y="1412776"/>
            <a:ext cx="8424936" cy="3456384"/>
          </a:xfrm>
        </p:spPr>
        <p:txBody>
          <a:bodyPr>
            <a:normAutofit/>
          </a:bodyPr>
          <a:lstStyle/>
          <a:p>
            <a:r>
              <a:rPr lang="ru-RU" sz="2800" dirty="0" smtClean="0"/>
              <a:t>Сравнение точки зарождения трещины в методе молекулярной динамики и наибольшей величины максимального главного значения тензора деформации в МКЭ (обозначено МХ) при одинаковом конечном смещении обкладок :</a:t>
            </a:r>
            <a:endParaRPr lang="ru-RU" sz="2800" i="1" dirty="0" smtClean="0"/>
          </a:p>
          <a:p>
            <a:pPr lvl="8"/>
            <a:endParaRPr lang="ru-RU" sz="1400" i="1" dirty="0" smtClean="0">
              <a:latin typeface="Times New Roman" pitchFamily="18" charset="0"/>
              <a:cs typeface="Times New Roman" pitchFamily="18" charset="0"/>
            </a:endParaRPr>
          </a:p>
          <a:p>
            <a:pPr>
              <a:buNone/>
            </a:pPr>
            <a:endParaRPr lang="ru-RU" sz="2800" i="1" dirty="0" smtClean="0">
              <a:latin typeface="Times New Roman" pitchFamily="18" charset="0"/>
              <a:cs typeface="Times New Roman" pitchFamily="18" charset="0"/>
            </a:endParaRPr>
          </a:p>
          <a:p>
            <a:pPr>
              <a:buNone/>
            </a:pPr>
            <a:endParaRPr lang="ru-RU" sz="2800" dirty="0" smtClean="0"/>
          </a:p>
        </p:txBody>
      </p:sp>
      <p:sp>
        <p:nvSpPr>
          <p:cNvPr id="2" name="Заголовок 1"/>
          <p:cNvSpPr>
            <a:spLocks noGrp="1"/>
          </p:cNvSpPr>
          <p:nvPr>
            <p:ph type="title"/>
          </p:nvPr>
        </p:nvSpPr>
        <p:spPr>
          <a:xfrm>
            <a:off x="457200" y="155448"/>
            <a:ext cx="9443392" cy="1252728"/>
          </a:xfrm>
        </p:spPr>
        <p:txBody>
          <a:bodyPr/>
          <a:lstStyle/>
          <a:p>
            <a:r>
              <a:rPr lang="ru-RU" dirty="0" smtClean="0"/>
              <a:t>Бразильский тест. </a:t>
            </a:r>
            <a:r>
              <a:rPr lang="ru-RU" sz="4000" dirty="0" smtClean="0"/>
              <a:t>Моделирование</a:t>
            </a:r>
            <a:endParaRPr lang="ru-RU" dirty="0"/>
          </a:p>
        </p:txBody>
      </p:sp>
      <p:sp>
        <p:nvSpPr>
          <p:cNvPr id="93187"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119810" name="Рисунок 18"/>
          <p:cNvPicPr>
            <a:picLocks noChangeAspect="1" noChangeArrowheads="1"/>
          </p:cNvPicPr>
          <p:nvPr/>
        </p:nvPicPr>
        <p:blipFill>
          <a:blip r:embed="rId3" cstate="print"/>
          <a:srcRect t="15509"/>
          <a:stretch>
            <a:fillRect/>
          </a:stretch>
        </p:blipFill>
        <p:spPr bwMode="auto">
          <a:xfrm>
            <a:off x="1475656" y="3717032"/>
            <a:ext cx="5760640" cy="31704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Бразильский тест. </a:t>
            </a:r>
            <a:r>
              <a:rPr lang="ru-RU" sz="4000" dirty="0" smtClean="0"/>
              <a:t>Результаты</a:t>
            </a:r>
            <a:endParaRPr lang="ru-RU" dirty="0"/>
          </a:p>
        </p:txBody>
      </p:sp>
      <p:sp>
        <p:nvSpPr>
          <p:cNvPr id="4" name="Содержимое 2"/>
          <p:cNvSpPr txBox="1">
            <a:spLocks/>
          </p:cNvSpPr>
          <p:nvPr/>
        </p:nvSpPr>
        <p:spPr>
          <a:xfrm>
            <a:off x="179512" y="1772816"/>
            <a:ext cx="8964488" cy="5085184"/>
          </a:xfrm>
          <a:prstGeom prst="rect">
            <a:avLst/>
          </a:prstGeom>
        </p:spPr>
        <p:txBody>
          <a:bodyPr vert="horz" lIns="54864" tIns="91440" rtlCol="0">
            <a:normAutofit/>
          </a:bodyPr>
          <a:lstStyle/>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lang="ru-RU" sz="2800" dirty="0" smtClean="0">
                <a:cs typeface="Times New Roman" pitchFamily="18" charset="0"/>
              </a:rPr>
              <a:t>Разработана численная модель бразильского теста</a:t>
            </a:r>
            <a:br>
              <a:rPr lang="ru-RU" sz="2800" dirty="0" smtClean="0">
                <a:cs typeface="Times New Roman" pitchFamily="18" charset="0"/>
              </a:rPr>
            </a:br>
            <a:endParaRPr lang="ru-RU" sz="2800" dirty="0" smtClean="0">
              <a:cs typeface="Times New Roman" pitchFamily="18" charset="0"/>
            </a:endParaRPr>
          </a:p>
          <a:p>
            <a:pPr marL="438912" lvl="0" indent="-320040">
              <a:buClr>
                <a:schemeClr val="accent1"/>
              </a:buClr>
              <a:buSzPct val="80000"/>
              <a:buFont typeface="Wingdings 2"/>
              <a:buChar char=""/>
              <a:defRPr/>
            </a:pPr>
            <a:r>
              <a:rPr lang="ru-RU" sz="2800" dirty="0" smtClean="0">
                <a:cs typeface="Times New Roman" pitchFamily="18" charset="0"/>
              </a:rPr>
              <a:t>Определен хрупкий модельный материал: </a:t>
            </a:r>
            <a:br>
              <a:rPr lang="ru-RU" sz="2800" dirty="0" smtClean="0">
                <a:cs typeface="Times New Roman" pitchFamily="18" charset="0"/>
              </a:rPr>
            </a:br>
            <a:r>
              <a:rPr lang="en-US" sz="2800" dirty="0" smtClean="0">
                <a:latin typeface="Times New Roman" pitchFamily="18" charset="0"/>
                <a:cs typeface="Times New Roman" pitchFamily="18" charset="0"/>
              </a:rPr>
              <a:t>2D</a:t>
            </a:r>
            <a:r>
              <a:rPr lang="ru-RU" sz="2800" dirty="0" smtClean="0">
                <a:latin typeface="Times New Roman" pitchFamily="18" charset="0"/>
                <a:cs typeface="Times New Roman" pitchFamily="18" charset="0"/>
              </a:rPr>
              <a:t>-</a:t>
            </a:r>
            <a:r>
              <a:rPr lang="ru-RU" sz="2800" dirty="0" err="1" smtClean="0">
                <a:latin typeface="Times New Roman" pitchFamily="18" charset="0"/>
                <a:cs typeface="Times New Roman" pitchFamily="18" charset="0"/>
              </a:rPr>
              <a:t>ГПУ-р</a:t>
            </a:r>
            <a:r>
              <a:rPr lang="ru-RU" sz="2800"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2D-</a:t>
            </a:r>
            <a:r>
              <a:rPr lang="ru-RU" sz="2800" dirty="0" smtClean="0">
                <a:latin typeface="Times New Roman" pitchFamily="18" charset="0"/>
                <a:cs typeface="Times New Roman" pitchFamily="18" charset="0"/>
              </a:rPr>
              <a:t>ГПУ, </a:t>
            </a:r>
            <a:r>
              <a:rPr lang="en-US" sz="2800" dirty="0" smtClean="0">
                <a:latin typeface="Times New Roman" pitchFamily="18" charset="0"/>
                <a:cs typeface="Times New Roman" pitchFamily="18" charset="0"/>
              </a:rPr>
              <a:t>2D-</a:t>
            </a:r>
            <a:r>
              <a:rPr lang="ru-RU" sz="2800" dirty="0" smtClean="0">
                <a:latin typeface="Times New Roman" pitchFamily="18" charset="0"/>
                <a:cs typeface="Times New Roman" pitchFamily="18" charset="0"/>
              </a:rPr>
              <a:t>ГЦК</a:t>
            </a:r>
            <a:r>
              <a:rPr lang="ru-RU" sz="2800" dirty="0" smtClean="0">
                <a:cs typeface="Times New Roman" pitchFamily="18" charset="0"/>
              </a:rPr>
              <a:t> и сила ЛД-</a:t>
            </a:r>
            <a:r>
              <a:rPr lang="el-GR" sz="2800" i="1" dirty="0" smtClean="0">
                <a:latin typeface="Times New Roman" pitchFamily="18" charset="0"/>
                <a:cs typeface="Times New Roman" pitchFamily="18" charset="0"/>
              </a:rPr>
              <a:t>α</a:t>
            </a:r>
            <a:r>
              <a:rPr lang="ru-RU" sz="2800" dirty="0" smtClean="0">
                <a:cs typeface="Times New Roman" pitchFamily="18" charset="0"/>
              </a:rPr>
              <a:t> при </a:t>
            </a:r>
            <a:r>
              <a:rPr lang="el-GR" sz="2800" i="1" dirty="0" smtClean="0">
                <a:latin typeface="Times New Roman" pitchFamily="18" charset="0"/>
                <a:cs typeface="Times New Roman" pitchFamily="18" charset="0"/>
              </a:rPr>
              <a:t>α</a:t>
            </a:r>
            <a:r>
              <a:rPr lang="ru-RU" sz="2800" i="1" dirty="0" smtClean="0">
                <a:latin typeface="Times New Roman" pitchFamily="18" charset="0"/>
                <a:cs typeface="Times New Roman" pitchFamily="18" charset="0"/>
              </a:rPr>
              <a:t>=</a:t>
            </a:r>
            <a:r>
              <a:rPr lang="ru-RU" sz="2800" dirty="0" smtClean="0">
                <a:latin typeface="Times New Roman" pitchFamily="18" charset="0"/>
                <a:cs typeface="Times New Roman" pitchFamily="18" charset="0"/>
              </a:rPr>
              <a:t>2</a:t>
            </a:r>
            <a:endParaRPr lang="ru-RU" sz="2800" dirty="0" smtClean="0">
              <a:cs typeface="Times New Roman" pitchFamily="18" charset="0"/>
            </a:endParaRPr>
          </a:p>
          <a:p>
            <a:pPr marL="438912" indent="-320040">
              <a:buClr>
                <a:schemeClr val="accent1"/>
              </a:buClr>
              <a:buSzPct val="80000"/>
              <a:buFont typeface="Wingdings 2"/>
              <a:buChar char=""/>
              <a:defRPr/>
            </a:pPr>
            <a:endParaRPr lang="ru-RU" sz="2800" dirty="0" smtClean="0">
              <a:cs typeface="Times New Roman" pitchFamily="18" charset="0"/>
            </a:endParaRPr>
          </a:p>
          <a:p>
            <a:pPr marL="438912" indent="-320040">
              <a:buClr>
                <a:schemeClr val="accent1"/>
              </a:buClr>
              <a:buSzPct val="80000"/>
              <a:buFont typeface="Wingdings 2"/>
              <a:buChar char=""/>
              <a:defRPr/>
            </a:pPr>
            <a:r>
              <a:rPr lang="ru-RU" sz="2800" dirty="0" smtClean="0">
                <a:cs typeface="Times New Roman" pitchFamily="18" charset="0"/>
              </a:rPr>
              <a:t>Ориентация кристаллической решетки почти </a:t>
            </a:r>
            <a:br>
              <a:rPr lang="ru-RU" sz="2800" dirty="0" smtClean="0">
                <a:cs typeface="Times New Roman" pitchFamily="18" charset="0"/>
              </a:rPr>
            </a:br>
            <a:r>
              <a:rPr lang="ru-RU" sz="2800" dirty="0" smtClean="0">
                <a:cs typeface="Times New Roman" pitchFamily="18" charset="0"/>
              </a:rPr>
              <a:t>не влияет на хрупкость модельного материала</a:t>
            </a: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endParaRPr kumimoji="0" lang="ru-RU" sz="2800" b="0" u="none" strike="noStrike" kern="1200" cap="none" spc="0" normalizeH="0" baseline="0" noProof="0" dirty="0" smtClean="0">
              <a:ln>
                <a:noFill/>
              </a:ln>
              <a:solidFill>
                <a:schemeClr val="tx1"/>
              </a:solidFill>
              <a:effectLst/>
              <a:uLnTx/>
              <a:uFillTx/>
              <a:cs typeface="Times New Roman" pitchFamily="18" charset="0"/>
            </a:endParaRPr>
          </a:p>
          <a:p>
            <a:pPr marL="438912" lvl="0" indent="-320040">
              <a:buClr>
                <a:schemeClr val="accent1"/>
              </a:buClr>
              <a:buSzPct val="80000"/>
              <a:buFont typeface="Wingdings 2"/>
              <a:buChar char=""/>
              <a:defRPr/>
            </a:pPr>
            <a:r>
              <a:rPr lang="ru-RU" sz="2800" dirty="0" smtClean="0">
                <a:cs typeface="Times New Roman" pitchFamily="18" charset="0"/>
              </a:rPr>
              <a:t>Будем применять материал </a:t>
            </a:r>
            <a:r>
              <a:rPr lang="en-US" sz="2800" dirty="0" smtClean="0">
                <a:latin typeface="Times New Roman" pitchFamily="18" charset="0"/>
                <a:cs typeface="Times New Roman" pitchFamily="18" charset="0"/>
              </a:rPr>
              <a:t>2D-</a:t>
            </a:r>
            <a:r>
              <a:rPr lang="ru-RU" sz="2800" dirty="0" smtClean="0">
                <a:latin typeface="Times New Roman" pitchFamily="18" charset="0"/>
                <a:cs typeface="Times New Roman" pitchFamily="18" charset="0"/>
              </a:rPr>
              <a:t>ГПУ </a:t>
            </a:r>
            <a:r>
              <a:rPr lang="ru-RU" sz="2800" dirty="0" smtClean="0">
                <a:cs typeface="Times New Roman" pitchFamily="18" charset="0"/>
              </a:rPr>
              <a:t>и силу ЛД-</a:t>
            </a:r>
            <a:r>
              <a:rPr lang="el-GR" sz="2800" i="1" dirty="0" smtClean="0">
                <a:latin typeface="Times New Roman" pitchFamily="18" charset="0"/>
                <a:cs typeface="Times New Roman" pitchFamily="18" charset="0"/>
              </a:rPr>
              <a:t>α</a:t>
            </a:r>
            <a:r>
              <a:rPr lang="ru-RU" sz="2800" dirty="0" smtClean="0">
                <a:cs typeface="Times New Roman" pitchFamily="18" charset="0"/>
              </a:rPr>
              <a:t> с </a:t>
            </a:r>
            <a:r>
              <a:rPr lang="el-GR" sz="2800" i="1" dirty="0" smtClean="0">
                <a:latin typeface="Times New Roman" pitchFamily="18" charset="0"/>
                <a:cs typeface="Times New Roman" pitchFamily="18" charset="0"/>
              </a:rPr>
              <a:t>α</a:t>
            </a:r>
            <a:r>
              <a:rPr lang="ru-RU" sz="2800" i="1" dirty="0" smtClean="0">
                <a:latin typeface="Times New Roman" pitchFamily="18" charset="0"/>
                <a:cs typeface="Times New Roman" pitchFamily="18" charset="0"/>
              </a:rPr>
              <a:t>=</a:t>
            </a:r>
            <a:r>
              <a:rPr lang="ru-RU" sz="2800" dirty="0" smtClean="0">
                <a:latin typeface="Times New Roman" pitchFamily="18" charset="0"/>
                <a:cs typeface="Times New Roman" pitchFamily="18" charset="0"/>
              </a:rPr>
              <a:t>2 </a:t>
            </a:r>
            <a:r>
              <a:rPr lang="ru-RU" sz="2800" dirty="0" smtClean="0">
                <a:cs typeface="Times New Roman" pitchFamily="18" charset="0"/>
              </a:rPr>
              <a:t>для моделирования процесса вибрационного сверления</a:t>
            </a: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endParaRPr kumimoji="0" lang="ru-RU" sz="2800" b="0"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None/>
              <a:tabLst/>
              <a:defRPr/>
            </a:pPr>
            <a:endParaRPr kumimoji="0" lang="ru-RU" sz="28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Бразильский тест. </a:t>
            </a:r>
            <a:r>
              <a:rPr lang="ru-RU" sz="4000" dirty="0" smtClean="0"/>
              <a:t>Результаты</a:t>
            </a:r>
            <a:endParaRPr lang="ru-RU" dirty="0"/>
          </a:p>
        </p:txBody>
      </p:sp>
      <p:sp>
        <p:nvSpPr>
          <p:cNvPr id="4" name="Содержимое 2"/>
          <p:cNvSpPr txBox="1">
            <a:spLocks/>
          </p:cNvSpPr>
          <p:nvPr/>
        </p:nvSpPr>
        <p:spPr>
          <a:xfrm>
            <a:off x="395536" y="1988840"/>
            <a:ext cx="8748464" cy="4608512"/>
          </a:xfrm>
          <a:prstGeom prst="rect">
            <a:avLst/>
          </a:prstGeom>
        </p:spPr>
        <p:txBody>
          <a:bodyPr vert="horz" lIns="54864" tIns="91440" rtlCol="0">
            <a:normAutofit/>
          </a:bodyPr>
          <a:lstStyle/>
          <a:p>
            <a:pPr marL="438912" marR="0" lvl="0" indent="-320040" algn="ctr" defTabSz="914400" rtl="0" eaLnBrk="1" fontAlgn="auto" latinLnBrk="0" hangingPunct="1">
              <a:lnSpc>
                <a:spcPct val="100000"/>
              </a:lnSpc>
              <a:spcBef>
                <a:spcPts val="0"/>
              </a:spcBef>
              <a:spcAft>
                <a:spcPts val="0"/>
              </a:spcAft>
              <a:buClr>
                <a:schemeClr val="accent1"/>
              </a:buClr>
              <a:buSzPct val="80000"/>
              <a:tabLst/>
              <a:defRPr/>
            </a:pPr>
            <a:r>
              <a:rPr lang="ru-RU" sz="3200" dirty="0" smtClean="0"/>
              <a:t>Полученный хрупкий материал </a:t>
            </a:r>
            <a:br>
              <a:rPr lang="ru-RU" sz="3200" dirty="0" smtClean="0"/>
            </a:br>
            <a:r>
              <a:rPr lang="ru-RU" sz="3200" i="1" dirty="0" smtClean="0"/>
              <a:t>классически хрупкий</a:t>
            </a:r>
            <a:r>
              <a:rPr lang="ru-RU" sz="3200" dirty="0" smtClean="0"/>
              <a:t> т.к.:</a:t>
            </a: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endParaRPr kumimoji="0" lang="ru-RU" sz="2800" b="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kumimoji="0" lang="ru-RU" sz="2800" b="0" u="none" strike="noStrike" kern="1200" cap="none" spc="0" normalizeH="0" baseline="0" noProof="0" dirty="0" smtClean="0">
                <a:ln>
                  <a:noFill/>
                </a:ln>
                <a:solidFill>
                  <a:schemeClr val="tx1"/>
                </a:solidFill>
                <a:effectLst/>
                <a:uLnTx/>
                <a:uFillTx/>
                <a:cs typeface="Times New Roman" pitchFamily="18" charset="0"/>
              </a:rPr>
              <a:t>Бразильский</a:t>
            </a:r>
            <a:r>
              <a:rPr kumimoji="0" lang="ru-RU" sz="2800" b="0" u="none" strike="noStrike" kern="1200" cap="none" spc="0" normalizeH="0" noProof="0" dirty="0" smtClean="0">
                <a:ln>
                  <a:noFill/>
                </a:ln>
                <a:solidFill>
                  <a:schemeClr val="tx1"/>
                </a:solidFill>
                <a:effectLst/>
                <a:uLnTx/>
                <a:uFillTx/>
                <a:cs typeface="Times New Roman" pitchFamily="18" charset="0"/>
              </a:rPr>
              <a:t> тест а</a:t>
            </a:r>
            <a:r>
              <a:rPr kumimoji="0" lang="ru-RU" sz="2800" b="0" u="none" strike="noStrike" kern="1200" cap="none" spc="0" normalizeH="0" baseline="0" noProof="0" dirty="0" smtClean="0">
                <a:ln>
                  <a:noFill/>
                </a:ln>
                <a:solidFill>
                  <a:schemeClr val="tx1"/>
                </a:solidFill>
                <a:effectLst/>
                <a:uLnTx/>
                <a:uFillTx/>
                <a:cs typeface="Times New Roman" pitchFamily="18" charset="0"/>
              </a:rPr>
              <a:t>налогичен тесту на растяжение</a:t>
            </a:r>
          </a:p>
          <a:p>
            <a:pPr marL="438912" marR="0" lvl="0" indent="-320040" algn="l" defTabSz="914400" rtl="0" eaLnBrk="1" fontAlgn="auto" latinLnBrk="0" hangingPunct="1">
              <a:lnSpc>
                <a:spcPct val="100000"/>
              </a:lnSpc>
              <a:spcBef>
                <a:spcPts val="0"/>
              </a:spcBef>
              <a:spcAft>
                <a:spcPts val="0"/>
              </a:spcAft>
              <a:buClr>
                <a:schemeClr val="accent1"/>
              </a:buClr>
              <a:buSzPct val="80000"/>
              <a:tabLst/>
              <a:defRPr/>
            </a:pPr>
            <a:endParaRPr kumimoji="0" lang="ru-RU" sz="2800" b="0" u="none" strike="noStrike" kern="1200" cap="none" spc="0" normalizeH="0" noProof="0" dirty="0" smtClean="0">
              <a:ln>
                <a:noFill/>
              </a:ln>
              <a:solidFill>
                <a:schemeClr val="tx1"/>
              </a:solidFill>
              <a:effectLst/>
              <a:uLnTx/>
              <a:uFillTx/>
              <a:cs typeface="Times New Roman" pitchFamily="18" charset="0"/>
            </a:endParaRP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endParaRPr kumimoji="0" lang="ru-RU" sz="2800" b="0" u="none" strike="noStrike" kern="1200" cap="none" spc="0" normalizeH="0" noProof="0" dirty="0" smtClean="0">
              <a:ln>
                <a:noFill/>
              </a:ln>
              <a:solidFill>
                <a:schemeClr val="tx1"/>
              </a:solidFill>
              <a:effectLst/>
              <a:uLnTx/>
              <a:uFillTx/>
              <a:cs typeface="Times New Roman" pitchFamily="18" charset="0"/>
            </a:endParaRP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kumimoji="0" lang="ru-RU" sz="2800" b="0" u="none" strike="noStrike" kern="1200" cap="none" spc="0" normalizeH="0" noProof="0" dirty="0" smtClean="0">
                <a:ln>
                  <a:noFill/>
                </a:ln>
                <a:solidFill>
                  <a:schemeClr val="tx1"/>
                </a:solidFill>
                <a:effectLst/>
                <a:uLnTx/>
                <a:uFillTx/>
                <a:cs typeface="Times New Roman" pitchFamily="18" charset="0"/>
              </a:rPr>
              <a:t>Материал с</a:t>
            </a:r>
            <a:r>
              <a:rPr lang="ru-RU" sz="2800" dirty="0" smtClean="0"/>
              <a:t>охраняет 					          свойство упругости 					          вплоть до момента разрушения </a:t>
            </a:r>
            <a:endParaRPr kumimoji="0" lang="ru-RU" sz="2800" b="0" u="none" strike="noStrike" kern="1200" cap="none" spc="0" normalizeH="0" baseline="0" noProof="0" dirty="0" smtClean="0">
              <a:ln>
                <a:noFill/>
              </a:ln>
              <a:solidFill>
                <a:schemeClr val="tx1"/>
              </a:solidFill>
              <a:effectLst/>
              <a:uLnTx/>
              <a:uFillTx/>
              <a:cs typeface="Times New Roman" pitchFamily="18" charset="0"/>
            </a:endParaRP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endParaRPr kumimoji="0" lang="ru-RU" sz="2800" b="0" i="1"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None/>
              <a:tabLst/>
              <a:defRPr/>
            </a:pPr>
            <a:endParaRPr kumimoji="0" lang="ru-RU" sz="28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70659" name="Picture 3" descr="U:\Desktop\0_BAC\load_unload_load.gif"/>
          <p:cNvPicPr>
            <a:picLocks noChangeAspect="1" noChangeArrowheads="1" noCrop="1"/>
          </p:cNvPicPr>
          <p:nvPr/>
        </p:nvPicPr>
        <p:blipFill>
          <a:blip r:embed="rId2" cstate="print"/>
          <a:srcRect/>
          <a:stretch>
            <a:fillRect/>
          </a:stretch>
        </p:blipFill>
        <p:spPr bwMode="auto">
          <a:xfrm>
            <a:off x="6074235" y="4027676"/>
            <a:ext cx="3069765" cy="2830324"/>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 name="Группа 166"/>
          <p:cNvGrpSpPr/>
          <p:nvPr/>
        </p:nvGrpSpPr>
        <p:grpSpPr>
          <a:xfrm>
            <a:off x="160462" y="2204864"/>
            <a:ext cx="8812088" cy="3965570"/>
            <a:chOff x="160462" y="2665413"/>
            <a:chExt cx="8812088" cy="3965570"/>
          </a:xfrm>
        </p:grpSpPr>
        <p:sp>
          <p:nvSpPr>
            <p:cNvPr id="7" name="Rectangle 7" descr="Granite"/>
            <p:cNvSpPr>
              <a:spLocks noChangeAspect="1" noChangeArrowheads="1"/>
            </p:cNvSpPr>
            <p:nvPr/>
          </p:nvSpPr>
          <p:spPr bwMode="auto">
            <a:xfrm rot="5400000" flipV="1">
              <a:off x="2349484" y="2651120"/>
              <a:ext cx="3916362" cy="4043363"/>
            </a:xfrm>
            <a:prstGeom prst="rect">
              <a:avLst/>
            </a:prstGeom>
            <a:blipFill dpi="0" rotWithShape="0">
              <a:blip r:embed="rId2" cstate="print"/>
              <a:srcRect/>
              <a:tile tx="0" ty="0" sx="100000" sy="100000" flip="none" algn="tl"/>
            </a:blipFill>
            <a:ln w="9525">
              <a:solidFill>
                <a:srgbClr val="000000"/>
              </a:solidFill>
              <a:miter lim="800000"/>
              <a:headEnd/>
              <a:tailEnd/>
            </a:ln>
          </p:spPr>
          <p:txBody>
            <a:bodyPr/>
            <a:lstStyle/>
            <a:p>
              <a:endParaRPr lang="ru-RU"/>
            </a:p>
          </p:txBody>
        </p:sp>
        <p:sp>
          <p:nvSpPr>
            <p:cNvPr id="8" name="Freeform 8"/>
            <p:cNvSpPr>
              <a:spLocks noChangeAspect="1"/>
            </p:cNvSpPr>
            <p:nvPr/>
          </p:nvSpPr>
          <p:spPr bwMode="auto">
            <a:xfrm>
              <a:off x="6143636" y="3632200"/>
              <a:ext cx="1817677" cy="276225"/>
            </a:xfrm>
            <a:custGeom>
              <a:avLst/>
              <a:gdLst/>
              <a:ahLst/>
              <a:cxnLst>
                <a:cxn ang="0">
                  <a:pos x="0" y="0"/>
                </a:cxn>
                <a:cxn ang="0">
                  <a:pos x="359" y="174"/>
                </a:cxn>
              </a:cxnLst>
              <a:rect l="0" t="0" r="r" b="b"/>
              <a:pathLst>
                <a:path w="359" h="174">
                  <a:moveTo>
                    <a:pt x="0" y="0"/>
                  </a:moveTo>
                  <a:lnTo>
                    <a:pt x="359" y="174"/>
                  </a:lnTo>
                </a:path>
              </a:pathLst>
            </a:custGeom>
            <a:noFill/>
            <a:ln w="9525">
              <a:solidFill>
                <a:srgbClr val="FF0000"/>
              </a:solidFill>
              <a:round/>
              <a:headEnd/>
              <a:tailEnd/>
            </a:ln>
          </p:spPr>
          <p:txBody>
            <a:bodyPr/>
            <a:lstStyle/>
            <a:p>
              <a:endParaRPr lang="ru-RU"/>
            </a:p>
          </p:txBody>
        </p:sp>
        <p:sp>
          <p:nvSpPr>
            <p:cNvPr id="9" name="Freeform 9"/>
            <p:cNvSpPr>
              <a:spLocks noChangeAspect="1"/>
            </p:cNvSpPr>
            <p:nvPr/>
          </p:nvSpPr>
          <p:spPr bwMode="auto">
            <a:xfrm>
              <a:off x="4572000" y="5689600"/>
              <a:ext cx="3389313" cy="317500"/>
            </a:xfrm>
            <a:custGeom>
              <a:avLst/>
              <a:gdLst/>
              <a:ahLst/>
              <a:cxnLst>
                <a:cxn ang="0">
                  <a:pos x="0" y="0"/>
                </a:cxn>
                <a:cxn ang="0">
                  <a:pos x="1287" y="200"/>
                </a:cxn>
              </a:cxnLst>
              <a:rect l="0" t="0" r="r" b="b"/>
              <a:pathLst>
                <a:path w="1287" h="200">
                  <a:moveTo>
                    <a:pt x="0" y="0"/>
                  </a:moveTo>
                  <a:lnTo>
                    <a:pt x="1287" y="200"/>
                  </a:lnTo>
                </a:path>
              </a:pathLst>
            </a:custGeom>
            <a:noFill/>
            <a:ln w="9525">
              <a:solidFill>
                <a:srgbClr val="FF0000"/>
              </a:solidFill>
              <a:round/>
              <a:headEnd/>
              <a:tailEnd/>
            </a:ln>
          </p:spPr>
          <p:txBody>
            <a:bodyPr/>
            <a:lstStyle/>
            <a:p>
              <a:endParaRPr lang="ru-RU"/>
            </a:p>
          </p:txBody>
        </p:sp>
        <p:grpSp>
          <p:nvGrpSpPr>
            <p:cNvPr id="10" name="Group 10"/>
            <p:cNvGrpSpPr>
              <a:grpSpLocks noChangeAspect="1"/>
            </p:cNvGrpSpPr>
            <p:nvPr/>
          </p:nvGrpSpPr>
          <p:grpSpPr bwMode="auto">
            <a:xfrm rot="5400000" flipV="1">
              <a:off x="7773194" y="5372894"/>
              <a:ext cx="1389062" cy="1009650"/>
              <a:chOff x="2324" y="13206"/>
              <a:chExt cx="3124" cy="2272"/>
            </a:xfrm>
          </p:grpSpPr>
          <p:sp>
            <p:nvSpPr>
              <p:cNvPr id="11" name="Rectangle 11" descr="Newsprint"/>
              <p:cNvSpPr>
                <a:spLocks noChangeAspect="1" noChangeArrowheads="1"/>
              </p:cNvSpPr>
              <p:nvPr/>
            </p:nvSpPr>
            <p:spPr bwMode="auto">
              <a:xfrm>
                <a:off x="2324" y="13206"/>
                <a:ext cx="3124" cy="2272"/>
              </a:xfrm>
              <a:prstGeom prst="rect">
                <a:avLst/>
              </a:prstGeom>
              <a:blipFill dpi="0" rotWithShape="0">
                <a:blip r:embed="rId3" cstate="print"/>
                <a:srcRect/>
                <a:tile tx="0" ty="0" sx="100000" sy="100000" flip="none" algn="tl"/>
              </a:blipFill>
              <a:ln w="9525">
                <a:solidFill>
                  <a:srgbClr val="000000"/>
                </a:solidFill>
                <a:miter lim="800000"/>
                <a:headEnd/>
                <a:tailEnd/>
              </a:ln>
            </p:spPr>
            <p:txBody>
              <a:bodyPr/>
              <a:lstStyle/>
              <a:p>
                <a:endParaRPr lang="ru-RU"/>
              </a:p>
            </p:txBody>
          </p:sp>
          <p:grpSp>
            <p:nvGrpSpPr>
              <p:cNvPr id="12" name="Group 12"/>
              <p:cNvGrpSpPr>
                <a:grpSpLocks noChangeAspect="1"/>
              </p:cNvGrpSpPr>
              <p:nvPr/>
            </p:nvGrpSpPr>
            <p:grpSpPr bwMode="auto">
              <a:xfrm>
                <a:off x="2324" y="13206"/>
                <a:ext cx="3124" cy="2272"/>
                <a:chOff x="2352" y="13206"/>
                <a:chExt cx="3124" cy="2272"/>
              </a:xfrm>
            </p:grpSpPr>
            <p:grpSp>
              <p:nvGrpSpPr>
                <p:cNvPr id="13" name="Group 13"/>
                <p:cNvGrpSpPr>
                  <a:grpSpLocks noChangeAspect="1"/>
                </p:cNvGrpSpPr>
                <p:nvPr/>
              </p:nvGrpSpPr>
              <p:grpSpPr bwMode="auto">
                <a:xfrm>
                  <a:off x="2352" y="14484"/>
                  <a:ext cx="3124" cy="568"/>
                  <a:chOff x="6390" y="11928"/>
                  <a:chExt cx="3124" cy="568"/>
                </a:xfrm>
              </p:grpSpPr>
              <p:sp>
                <p:nvSpPr>
                  <p:cNvPr id="22" name="Freeform 14" descr="Granite"/>
                  <p:cNvSpPr>
                    <a:spLocks noChangeAspect="1"/>
                  </p:cNvSpPr>
                  <p:nvPr/>
                </p:nvSpPr>
                <p:spPr bwMode="auto">
                  <a:xfrm rot="13895573" flipV="1">
                    <a:off x="7526" y="11928"/>
                    <a:ext cx="568" cy="568"/>
                  </a:xfrm>
                  <a:custGeom>
                    <a:avLst/>
                    <a:gdLst/>
                    <a:ahLst/>
                    <a:cxnLst>
                      <a:cxn ang="0">
                        <a:pos x="1496" y="1662"/>
                      </a:cxn>
                      <a:cxn ang="0">
                        <a:pos x="1485" y="1189"/>
                      </a:cxn>
                      <a:cxn ang="0">
                        <a:pos x="1350" y="559"/>
                      </a:cxn>
                      <a:cxn ang="0">
                        <a:pos x="1316" y="402"/>
                      </a:cxn>
                      <a:cxn ang="0">
                        <a:pos x="979" y="120"/>
                      </a:cxn>
                      <a:cxn ang="0">
                        <a:pos x="742" y="75"/>
                      </a:cxn>
                      <a:cxn ang="0">
                        <a:pos x="270" y="177"/>
                      </a:cxn>
                      <a:cxn ang="0">
                        <a:pos x="236" y="323"/>
                      </a:cxn>
                      <a:cxn ang="0">
                        <a:pos x="191" y="413"/>
                      </a:cxn>
                      <a:cxn ang="0">
                        <a:pos x="124" y="660"/>
                      </a:cxn>
                      <a:cxn ang="0">
                        <a:pos x="45" y="807"/>
                      </a:cxn>
                      <a:cxn ang="0">
                        <a:pos x="11" y="897"/>
                      </a:cxn>
                      <a:cxn ang="0">
                        <a:pos x="0" y="1009"/>
                      </a:cxn>
                      <a:cxn ang="0">
                        <a:pos x="11" y="1459"/>
                      </a:cxn>
                      <a:cxn ang="0">
                        <a:pos x="292" y="1628"/>
                      </a:cxn>
                      <a:cxn ang="0">
                        <a:pos x="506" y="1797"/>
                      </a:cxn>
                      <a:cxn ang="0">
                        <a:pos x="596" y="1842"/>
                      </a:cxn>
                      <a:cxn ang="0">
                        <a:pos x="630" y="1853"/>
                      </a:cxn>
                      <a:cxn ang="0">
                        <a:pos x="731" y="1909"/>
                      </a:cxn>
                      <a:cxn ang="0">
                        <a:pos x="990" y="1932"/>
                      </a:cxn>
                      <a:cxn ang="0">
                        <a:pos x="1350" y="1920"/>
                      </a:cxn>
                      <a:cxn ang="0">
                        <a:pos x="1384" y="1875"/>
                      </a:cxn>
                      <a:cxn ang="0">
                        <a:pos x="1485" y="1729"/>
                      </a:cxn>
                      <a:cxn ang="0">
                        <a:pos x="1496" y="1662"/>
                      </a:cxn>
                    </a:cxnLst>
                    <a:rect l="0" t="0" r="r" b="b"/>
                    <a:pathLst>
                      <a:path w="1498" h="1937">
                        <a:moveTo>
                          <a:pt x="1496" y="1662"/>
                        </a:moveTo>
                        <a:cubicBezTo>
                          <a:pt x="1492" y="1504"/>
                          <a:pt x="1497" y="1346"/>
                          <a:pt x="1485" y="1189"/>
                        </a:cubicBezTo>
                        <a:cubicBezTo>
                          <a:pt x="1471" y="1002"/>
                          <a:pt x="1393" y="730"/>
                          <a:pt x="1350" y="559"/>
                        </a:cubicBezTo>
                        <a:cubicBezTo>
                          <a:pt x="1337" y="507"/>
                          <a:pt x="1340" y="450"/>
                          <a:pt x="1316" y="402"/>
                        </a:cubicBezTo>
                        <a:cubicBezTo>
                          <a:pt x="1249" y="267"/>
                          <a:pt x="1117" y="162"/>
                          <a:pt x="979" y="120"/>
                        </a:cubicBezTo>
                        <a:cubicBezTo>
                          <a:pt x="904" y="71"/>
                          <a:pt x="837" y="82"/>
                          <a:pt x="742" y="75"/>
                        </a:cubicBezTo>
                        <a:cubicBezTo>
                          <a:pt x="374" y="86"/>
                          <a:pt x="410" y="0"/>
                          <a:pt x="270" y="177"/>
                        </a:cubicBezTo>
                        <a:cubicBezTo>
                          <a:pt x="254" y="224"/>
                          <a:pt x="252" y="276"/>
                          <a:pt x="236" y="323"/>
                        </a:cubicBezTo>
                        <a:cubicBezTo>
                          <a:pt x="225" y="355"/>
                          <a:pt x="191" y="413"/>
                          <a:pt x="191" y="413"/>
                        </a:cubicBezTo>
                        <a:cubicBezTo>
                          <a:pt x="175" y="475"/>
                          <a:pt x="147" y="596"/>
                          <a:pt x="124" y="660"/>
                        </a:cubicBezTo>
                        <a:cubicBezTo>
                          <a:pt x="105" y="713"/>
                          <a:pt x="64" y="754"/>
                          <a:pt x="45" y="807"/>
                        </a:cubicBezTo>
                        <a:cubicBezTo>
                          <a:pt x="3" y="920"/>
                          <a:pt x="70" y="782"/>
                          <a:pt x="11" y="897"/>
                        </a:cubicBezTo>
                        <a:cubicBezTo>
                          <a:pt x="7" y="934"/>
                          <a:pt x="0" y="971"/>
                          <a:pt x="0" y="1009"/>
                        </a:cubicBezTo>
                        <a:cubicBezTo>
                          <a:pt x="0" y="1159"/>
                          <a:pt x="4" y="1309"/>
                          <a:pt x="11" y="1459"/>
                        </a:cubicBezTo>
                        <a:cubicBezTo>
                          <a:pt x="16" y="1570"/>
                          <a:pt x="217" y="1613"/>
                          <a:pt x="292" y="1628"/>
                        </a:cubicBezTo>
                        <a:cubicBezTo>
                          <a:pt x="365" y="1683"/>
                          <a:pt x="426" y="1751"/>
                          <a:pt x="506" y="1797"/>
                        </a:cubicBezTo>
                        <a:cubicBezTo>
                          <a:pt x="535" y="1814"/>
                          <a:pt x="564" y="1832"/>
                          <a:pt x="596" y="1842"/>
                        </a:cubicBezTo>
                        <a:cubicBezTo>
                          <a:pt x="607" y="1846"/>
                          <a:pt x="619" y="1848"/>
                          <a:pt x="630" y="1853"/>
                        </a:cubicBezTo>
                        <a:cubicBezTo>
                          <a:pt x="656" y="1866"/>
                          <a:pt x="703" y="1905"/>
                          <a:pt x="731" y="1909"/>
                        </a:cubicBezTo>
                        <a:cubicBezTo>
                          <a:pt x="817" y="1922"/>
                          <a:pt x="904" y="1924"/>
                          <a:pt x="990" y="1932"/>
                        </a:cubicBezTo>
                        <a:cubicBezTo>
                          <a:pt x="1110" y="1928"/>
                          <a:pt x="1231" y="1937"/>
                          <a:pt x="1350" y="1920"/>
                        </a:cubicBezTo>
                        <a:cubicBezTo>
                          <a:pt x="1369" y="1917"/>
                          <a:pt x="1372" y="1889"/>
                          <a:pt x="1384" y="1875"/>
                        </a:cubicBezTo>
                        <a:cubicBezTo>
                          <a:pt x="1424" y="1829"/>
                          <a:pt x="1448" y="1778"/>
                          <a:pt x="1485" y="1729"/>
                        </a:cubicBezTo>
                        <a:cubicBezTo>
                          <a:pt x="1498" y="1677"/>
                          <a:pt x="1496" y="1699"/>
                          <a:pt x="1496" y="1662"/>
                        </a:cubicBezTo>
                        <a:close/>
                      </a:path>
                    </a:pathLst>
                  </a:custGeom>
                  <a:blipFill dpi="0" rotWithShape="0">
                    <a:blip r:embed="rId2" cstate="print"/>
                    <a:srcRect/>
                    <a:tile tx="0" ty="0" sx="100000" sy="100000" flip="none" algn="tl"/>
                  </a:blipFill>
                  <a:ln w="9525">
                    <a:noFill/>
                    <a:round/>
                    <a:headEnd/>
                    <a:tailEnd/>
                  </a:ln>
                </p:spPr>
                <p:txBody>
                  <a:bodyPr/>
                  <a:lstStyle/>
                  <a:p>
                    <a:endParaRPr lang="ru-RU"/>
                  </a:p>
                </p:txBody>
              </p:sp>
              <p:grpSp>
                <p:nvGrpSpPr>
                  <p:cNvPr id="23" name="Group 15"/>
                  <p:cNvGrpSpPr>
                    <a:grpSpLocks noChangeAspect="1"/>
                  </p:cNvGrpSpPr>
                  <p:nvPr/>
                </p:nvGrpSpPr>
                <p:grpSpPr bwMode="auto">
                  <a:xfrm>
                    <a:off x="6390" y="11928"/>
                    <a:ext cx="3124" cy="568"/>
                    <a:chOff x="2414" y="11218"/>
                    <a:chExt cx="3124" cy="568"/>
                  </a:xfrm>
                </p:grpSpPr>
                <p:sp>
                  <p:nvSpPr>
                    <p:cNvPr id="24" name="Freeform 16" descr="Granite"/>
                    <p:cNvSpPr>
                      <a:spLocks noChangeAspect="1"/>
                    </p:cNvSpPr>
                    <p:nvPr/>
                  </p:nvSpPr>
                  <p:spPr bwMode="auto">
                    <a:xfrm>
                      <a:off x="2414" y="11218"/>
                      <a:ext cx="426" cy="426"/>
                    </a:xfrm>
                    <a:custGeom>
                      <a:avLst/>
                      <a:gdLst/>
                      <a:ahLst/>
                      <a:cxnLst>
                        <a:cxn ang="0">
                          <a:pos x="1496" y="1662"/>
                        </a:cxn>
                        <a:cxn ang="0">
                          <a:pos x="1485" y="1189"/>
                        </a:cxn>
                        <a:cxn ang="0">
                          <a:pos x="1350" y="559"/>
                        </a:cxn>
                        <a:cxn ang="0">
                          <a:pos x="1316" y="402"/>
                        </a:cxn>
                        <a:cxn ang="0">
                          <a:pos x="979" y="120"/>
                        </a:cxn>
                        <a:cxn ang="0">
                          <a:pos x="742" y="75"/>
                        </a:cxn>
                        <a:cxn ang="0">
                          <a:pos x="270" y="177"/>
                        </a:cxn>
                        <a:cxn ang="0">
                          <a:pos x="236" y="323"/>
                        </a:cxn>
                        <a:cxn ang="0">
                          <a:pos x="191" y="413"/>
                        </a:cxn>
                        <a:cxn ang="0">
                          <a:pos x="124" y="660"/>
                        </a:cxn>
                        <a:cxn ang="0">
                          <a:pos x="45" y="807"/>
                        </a:cxn>
                        <a:cxn ang="0">
                          <a:pos x="11" y="897"/>
                        </a:cxn>
                        <a:cxn ang="0">
                          <a:pos x="0" y="1009"/>
                        </a:cxn>
                        <a:cxn ang="0">
                          <a:pos x="11" y="1459"/>
                        </a:cxn>
                        <a:cxn ang="0">
                          <a:pos x="292" y="1628"/>
                        </a:cxn>
                        <a:cxn ang="0">
                          <a:pos x="506" y="1797"/>
                        </a:cxn>
                        <a:cxn ang="0">
                          <a:pos x="596" y="1842"/>
                        </a:cxn>
                        <a:cxn ang="0">
                          <a:pos x="630" y="1853"/>
                        </a:cxn>
                        <a:cxn ang="0">
                          <a:pos x="731" y="1909"/>
                        </a:cxn>
                        <a:cxn ang="0">
                          <a:pos x="990" y="1932"/>
                        </a:cxn>
                        <a:cxn ang="0">
                          <a:pos x="1350" y="1920"/>
                        </a:cxn>
                        <a:cxn ang="0">
                          <a:pos x="1384" y="1875"/>
                        </a:cxn>
                        <a:cxn ang="0">
                          <a:pos x="1485" y="1729"/>
                        </a:cxn>
                        <a:cxn ang="0">
                          <a:pos x="1496" y="1662"/>
                        </a:cxn>
                      </a:cxnLst>
                      <a:rect l="0" t="0" r="r" b="b"/>
                      <a:pathLst>
                        <a:path w="1498" h="1937">
                          <a:moveTo>
                            <a:pt x="1496" y="1662"/>
                          </a:moveTo>
                          <a:cubicBezTo>
                            <a:pt x="1492" y="1504"/>
                            <a:pt x="1497" y="1346"/>
                            <a:pt x="1485" y="1189"/>
                          </a:cubicBezTo>
                          <a:cubicBezTo>
                            <a:pt x="1471" y="1002"/>
                            <a:pt x="1393" y="730"/>
                            <a:pt x="1350" y="559"/>
                          </a:cubicBezTo>
                          <a:cubicBezTo>
                            <a:pt x="1337" y="507"/>
                            <a:pt x="1340" y="450"/>
                            <a:pt x="1316" y="402"/>
                          </a:cubicBezTo>
                          <a:cubicBezTo>
                            <a:pt x="1249" y="267"/>
                            <a:pt x="1117" y="162"/>
                            <a:pt x="979" y="120"/>
                          </a:cubicBezTo>
                          <a:cubicBezTo>
                            <a:pt x="904" y="71"/>
                            <a:pt x="837" y="82"/>
                            <a:pt x="742" y="75"/>
                          </a:cubicBezTo>
                          <a:cubicBezTo>
                            <a:pt x="374" y="86"/>
                            <a:pt x="410" y="0"/>
                            <a:pt x="270" y="177"/>
                          </a:cubicBezTo>
                          <a:cubicBezTo>
                            <a:pt x="254" y="224"/>
                            <a:pt x="252" y="276"/>
                            <a:pt x="236" y="323"/>
                          </a:cubicBezTo>
                          <a:cubicBezTo>
                            <a:pt x="225" y="355"/>
                            <a:pt x="191" y="413"/>
                            <a:pt x="191" y="413"/>
                          </a:cubicBezTo>
                          <a:cubicBezTo>
                            <a:pt x="175" y="475"/>
                            <a:pt x="147" y="596"/>
                            <a:pt x="124" y="660"/>
                          </a:cubicBezTo>
                          <a:cubicBezTo>
                            <a:pt x="105" y="713"/>
                            <a:pt x="64" y="754"/>
                            <a:pt x="45" y="807"/>
                          </a:cubicBezTo>
                          <a:cubicBezTo>
                            <a:pt x="3" y="920"/>
                            <a:pt x="70" y="782"/>
                            <a:pt x="11" y="897"/>
                          </a:cubicBezTo>
                          <a:cubicBezTo>
                            <a:pt x="7" y="934"/>
                            <a:pt x="0" y="971"/>
                            <a:pt x="0" y="1009"/>
                          </a:cubicBezTo>
                          <a:cubicBezTo>
                            <a:pt x="0" y="1159"/>
                            <a:pt x="4" y="1309"/>
                            <a:pt x="11" y="1459"/>
                          </a:cubicBezTo>
                          <a:cubicBezTo>
                            <a:pt x="16" y="1570"/>
                            <a:pt x="217" y="1613"/>
                            <a:pt x="292" y="1628"/>
                          </a:cubicBezTo>
                          <a:cubicBezTo>
                            <a:pt x="365" y="1683"/>
                            <a:pt x="426" y="1751"/>
                            <a:pt x="506" y="1797"/>
                          </a:cubicBezTo>
                          <a:cubicBezTo>
                            <a:pt x="535" y="1814"/>
                            <a:pt x="564" y="1832"/>
                            <a:pt x="596" y="1842"/>
                          </a:cubicBezTo>
                          <a:cubicBezTo>
                            <a:pt x="607" y="1846"/>
                            <a:pt x="619" y="1848"/>
                            <a:pt x="630" y="1853"/>
                          </a:cubicBezTo>
                          <a:cubicBezTo>
                            <a:pt x="656" y="1866"/>
                            <a:pt x="703" y="1905"/>
                            <a:pt x="731" y="1909"/>
                          </a:cubicBezTo>
                          <a:cubicBezTo>
                            <a:pt x="817" y="1922"/>
                            <a:pt x="904" y="1924"/>
                            <a:pt x="990" y="1932"/>
                          </a:cubicBezTo>
                          <a:cubicBezTo>
                            <a:pt x="1110" y="1928"/>
                            <a:pt x="1231" y="1937"/>
                            <a:pt x="1350" y="1920"/>
                          </a:cubicBezTo>
                          <a:cubicBezTo>
                            <a:pt x="1369" y="1917"/>
                            <a:pt x="1372" y="1889"/>
                            <a:pt x="1384" y="1875"/>
                          </a:cubicBezTo>
                          <a:cubicBezTo>
                            <a:pt x="1424" y="1829"/>
                            <a:pt x="1448" y="1778"/>
                            <a:pt x="1485" y="1729"/>
                          </a:cubicBezTo>
                          <a:cubicBezTo>
                            <a:pt x="1498" y="1677"/>
                            <a:pt x="1496" y="1699"/>
                            <a:pt x="1496" y="1662"/>
                          </a:cubicBez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25" name="Freeform 17" descr="Granite"/>
                    <p:cNvSpPr>
                      <a:spLocks noChangeAspect="1"/>
                    </p:cNvSpPr>
                    <p:nvPr/>
                  </p:nvSpPr>
                  <p:spPr bwMode="auto">
                    <a:xfrm rot="4396410" flipV="1">
                      <a:off x="4402" y="11076"/>
                      <a:ext cx="426" cy="710"/>
                    </a:xfrm>
                    <a:custGeom>
                      <a:avLst/>
                      <a:gdLst/>
                      <a:ahLst/>
                      <a:cxnLst>
                        <a:cxn ang="0">
                          <a:pos x="1496" y="1662"/>
                        </a:cxn>
                        <a:cxn ang="0">
                          <a:pos x="1485" y="1189"/>
                        </a:cxn>
                        <a:cxn ang="0">
                          <a:pos x="1350" y="559"/>
                        </a:cxn>
                        <a:cxn ang="0">
                          <a:pos x="1316" y="402"/>
                        </a:cxn>
                        <a:cxn ang="0">
                          <a:pos x="979" y="120"/>
                        </a:cxn>
                        <a:cxn ang="0">
                          <a:pos x="742" y="75"/>
                        </a:cxn>
                        <a:cxn ang="0">
                          <a:pos x="270" y="177"/>
                        </a:cxn>
                        <a:cxn ang="0">
                          <a:pos x="236" y="323"/>
                        </a:cxn>
                        <a:cxn ang="0">
                          <a:pos x="191" y="413"/>
                        </a:cxn>
                        <a:cxn ang="0">
                          <a:pos x="124" y="660"/>
                        </a:cxn>
                        <a:cxn ang="0">
                          <a:pos x="45" y="807"/>
                        </a:cxn>
                        <a:cxn ang="0">
                          <a:pos x="11" y="897"/>
                        </a:cxn>
                        <a:cxn ang="0">
                          <a:pos x="0" y="1009"/>
                        </a:cxn>
                        <a:cxn ang="0">
                          <a:pos x="11" y="1459"/>
                        </a:cxn>
                        <a:cxn ang="0">
                          <a:pos x="292" y="1628"/>
                        </a:cxn>
                        <a:cxn ang="0">
                          <a:pos x="506" y="1797"/>
                        </a:cxn>
                        <a:cxn ang="0">
                          <a:pos x="596" y="1842"/>
                        </a:cxn>
                        <a:cxn ang="0">
                          <a:pos x="630" y="1853"/>
                        </a:cxn>
                        <a:cxn ang="0">
                          <a:pos x="731" y="1909"/>
                        </a:cxn>
                        <a:cxn ang="0">
                          <a:pos x="990" y="1932"/>
                        </a:cxn>
                        <a:cxn ang="0">
                          <a:pos x="1350" y="1920"/>
                        </a:cxn>
                        <a:cxn ang="0">
                          <a:pos x="1384" y="1875"/>
                        </a:cxn>
                        <a:cxn ang="0">
                          <a:pos x="1485" y="1729"/>
                        </a:cxn>
                        <a:cxn ang="0">
                          <a:pos x="1496" y="1662"/>
                        </a:cxn>
                      </a:cxnLst>
                      <a:rect l="0" t="0" r="r" b="b"/>
                      <a:pathLst>
                        <a:path w="1498" h="1937">
                          <a:moveTo>
                            <a:pt x="1496" y="1662"/>
                          </a:moveTo>
                          <a:cubicBezTo>
                            <a:pt x="1492" y="1504"/>
                            <a:pt x="1497" y="1346"/>
                            <a:pt x="1485" y="1189"/>
                          </a:cubicBezTo>
                          <a:cubicBezTo>
                            <a:pt x="1471" y="1002"/>
                            <a:pt x="1393" y="730"/>
                            <a:pt x="1350" y="559"/>
                          </a:cubicBezTo>
                          <a:cubicBezTo>
                            <a:pt x="1337" y="507"/>
                            <a:pt x="1340" y="450"/>
                            <a:pt x="1316" y="402"/>
                          </a:cubicBezTo>
                          <a:cubicBezTo>
                            <a:pt x="1249" y="267"/>
                            <a:pt x="1117" y="162"/>
                            <a:pt x="979" y="120"/>
                          </a:cubicBezTo>
                          <a:cubicBezTo>
                            <a:pt x="904" y="71"/>
                            <a:pt x="837" y="82"/>
                            <a:pt x="742" y="75"/>
                          </a:cubicBezTo>
                          <a:cubicBezTo>
                            <a:pt x="374" y="86"/>
                            <a:pt x="410" y="0"/>
                            <a:pt x="270" y="177"/>
                          </a:cubicBezTo>
                          <a:cubicBezTo>
                            <a:pt x="254" y="224"/>
                            <a:pt x="252" y="276"/>
                            <a:pt x="236" y="323"/>
                          </a:cubicBezTo>
                          <a:cubicBezTo>
                            <a:pt x="225" y="355"/>
                            <a:pt x="191" y="413"/>
                            <a:pt x="191" y="413"/>
                          </a:cubicBezTo>
                          <a:cubicBezTo>
                            <a:pt x="175" y="475"/>
                            <a:pt x="147" y="596"/>
                            <a:pt x="124" y="660"/>
                          </a:cubicBezTo>
                          <a:cubicBezTo>
                            <a:pt x="105" y="713"/>
                            <a:pt x="64" y="754"/>
                            <a:pt x="45" y="807"/>
                          </a:cubicBezTo>
                          <a:cubicBezTo>
                            <a:pt x="3" y="920"/>
                            <a:pt x="70" y="782"/>
                            <a:pt x="11" y="897"/>
                          </a:cubicBezTo>
                          <a:cubicBezTo>
                            <a:pt x="7" y="934"/>
                            <a:pt x="0" y="971"/>
                            <a:pt x="0" y="1009"/>
                          </a:cubicBezTo>
                          <a:cubicBezTo>
                            <a:pt x="0" y="1159"/>
                            <a:pt x="4" y="1309"/>
                            <a:pt x="11" y="1459"/>
                          </a:cubicBezTo>
                          <a:cubicBezTo>
                            <a:pt x="16" y="1570"/>
                            <a:pt x="217" y="1613"/>
                            <a:pt x="292" y="1628"/>
                          </a:cubicBezTo>
                          <a:cubicBezTo>
                            <a:pt x="365" y="1683"/>
                            <a:pt x="426" y="1751"/>
                            <a:pt x="506" y="1797"/>
                          </a:cubicBezTo>
                          <a:cubicBezTo>
                            <a:pt x="535" y="1814"/>
                            <a:pt x="564" y="1832"/>
                            <a:pt x="596" y="1842"/>
                          </a:cubicBezTo>
                          <a:cubicBezTo>
                            <a:pt x="607" y="1846"/>
                            <a:pt x="619" y="1848"/>
                            <a:pt x="630" y="1853"/>
                          </a:cubicBezTo>
                          <a:cubicBezTo>
                            <a:pt x="656" y="1866"/>
                            <a:pt x="703" y="1905"/>
                            <a:pt x="731" y="1909"/>
                          </a:cubicBezTo>
                          <a:cubicBezTo>
                            <a:pt x="817" y="1922"/>
                            <a:pt x="904" y="1924"/>
                            <a:pt x="990" y="1932"/>
                          </a:cubicBezTo>
                          <a:cubicBezTo>
                            <a:pt x="1110" y="1928"/>
                            <a:pt x="1231" y="1937"/>
                            <a:pt x="1350" y="1920"/>
                          </a:cubicBezTo>
                          <a:cubicBezTo>
                            <a:pt x="1369" y="1917"/>
                            <a:pt x="1372" y="1889"/>
                            <a:pt x="1384" y="1875"/>
                          </a:cubicBezTo>
                          <a:cubicBezTo>
                            <a:pt x="1424" y="1829"/>
                            <a:pt x="1448" y="1778"/>
                            <a:pt x="1485" y="1729"/>
                          </a:cubicBezTo>
                          <a:cubicBezTo>
                            <a:pt x="1498" y="1677"/>
                            <a:pt x="1496" y="1699"/>
                            <a:pt x="1496" y="1662"/>
                          </a:cubicBez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26" name="Freeform 18" descr="Granite"/>
                    <p:cNvSpPr>
                      <a:spLocks noChangeAspect="1"/>
                    </p:cNvSpPr>
                    <p:nvPr/>
                  </p:nvSpPr>
                  <p:spPr bwMode="auto">
                    <a:xfrm rot="424500" flipV="1">
                      <a:off x="3834" y="11218"/>
                      <a:ext cx="568" cy="568"/>
                    </a:xfrm>
                    <a:custGeom>
                      <a:avLst/>
                      <a:gdLst/>
                      <a:ahLst/>
                      <a:cxnLst>
                        <a:cxn ang="0">
                          <a:pos x="1496" y="1662"/>
                        </a:cxn>
                        <a:cxn ang="0">
                          <a:pos x="1485" y="1189"/>
                        </a:cxn>
                        <a:cxn ang="0">
                          <a:pos x="1350" y="559"/>
                        </a:cxn>
                        <a:cxn ang="0">
                          <a:pos x="1316" y="402"/>
                        </a:cxn>
                        <a:cxn ang="0">
                          <a:pos x="979" y="120"/>
                        </a:cxn>
                        <a:cxn ang="0">
                          <a:pos x="742" y="75"/>
                        </a:cxn>
                        <a:cxn ang="0">
                          <a:pos x="270" y="177"/>
                        </a:cxn>
                        <a:cxn ang="0">
                          <a:pos x="236" y="323"/>
                        </a:cxn>
                        <a:cxn ang="0">
                          <a:pos x="191" y="413"/>
                        </a:cxn>
                        <a:cxn ang="0">
                          <a:pos x="124" y="660"/>
                        </a:cxn>
                        <a:cxn ang="0">
                          <a:pos x="45" y="807"/>
                        </a:cxn>
                        <a:cxn ang="0">
                          <a:pos x="11" y="897"/>
                        </a:cxn>
                        <a:cxn ang="0">
                          <a:pos x="0" y="1009"/>
                        </a:cxn>
                        <a:cxn ang="0">
                          <a:pos x="11" y="1459"/>
                        </a:cxn>
                        <a:cxn ang="0">
                          <a:pos x="292" y="1628"/>
                        </a:cxn>
                        <a:cxn ang="0">
                          <a:pos x="506" y="1797"/>
                        </a:cxn>
                        <a:cxn ang="0">
                          <a:pos x="596" y="1842"/>
                        </a:cxn>
                        <a:cxn ang="0">
                          <a:pos x="630" y="1853"/>
                        </a:cxn>
                        <a:cxn ang="0">
                          <a:pos x="731" y="1909"/>
                        </a:cxn>
                        <a:cxn ang="0">
                          <a:pos x="990" y="1932"/>
                        </a:cxn>
                        <a:cxn ang="0">
                          <a:pos x="1350" y="1920"/>
                        </a:cxn>
                        <a:cxn ang="0">
                          <a:pos x="1384" y="1875"/>
                        </a:cxn>
                        <a:cxn ang="0">
                          <a:pos x="1485" y="1729"/>
                        </a:cxn>
                        <a:cxn ang="0">
                          <a:pos x="1496" y="1662"/>
                        </a:cxn>
                      </a:cxnLst>
                      <a:rect l="0" t="0" r="r" b="b"/>
                      <a:pathLst>
                        <a:path w="1498" h="1937">
                          <a:moveTo>
                            <a:pt x="1496" y="1662"/>
                          </a:moveTo>
                          <a:cubicBezTo>
                            <a:pt x="1492" y="1504"/>
                            <a:pt x="1497" y="1346"/>
                            <a:pt x="1485" y="1189"/>
                          </a:cubicBezTo>
                          <a:cubicBezTo>
                            <a:pt x="1471" y="1002"/>
                            <a:pt x="1393" y="730"/>
                            <a:pt x="1350" y="559"/>
                          </a:cubicBezTo>
                          <a:cubicBezTo>
                            <a:pt x="1337" y="507"/>
                            <a:pt x="1340" y="450"/>
                            <a:pt x="1316" y="402"/>
                          </a:cubicBezTo>
                          <a:cubicBezTo>
                            <a:pt x="1249" y="267"/>
                            <a:pt x="1117" y="162"/>
                            <a:pt x="979" y="120"/>
                          </a:cubicBezTo>
                          <a:cubicBezTo>
                            <a:pt x="904" y="71"/>
                            <a:pt x="837" y="82"/>
                            <a:pt x="742" y="75"/>
                          </a:cubicBezTo>
                          <a:cubicBezTo>
                            <a:pt x="374" y="86"/>
                            <a:pt x="410" y="0"/>
                            <a:pt x="270" y="177"/>
                          </a:cubicBezTo>
                          <a:cubicBezTo>
                            <a:pt x="254" y="224"/>
                            <a:pt x="252" y="276"/>
                            <a:pt x="236" y="323"/>
                          </a:cubicBezTo>
                          <a:cubicBezTo>
                            <a:pt x="225" y="355"/>
                            <a:pt x="191" y="413"/>
                            <a:pt x="191" y="413"/>
                          </a:cubicBezTo>
                          <a:cubicBezTo>
                            <a:pt x="175" y="475"/>
                            <a:pt x="147" y="596"/>
                            <a:pt x="124" y="660"/>
                          </a:cubicBezTo>
                          <a:cubicBezTo>
                            <a:pt x="105" y="713"/>
                            <a:pt x="64" y="754"/>
                            <a:pt x="45" y="807"/>
                          </a:cubicBezTo>
                          <a:cubicBezTo>
                            <a:pt x="3" y="920"/>
                            <a:pt x="70" y="782"/>
                            <a:pt x="11" y="897"/>
                          </a:cubicBezTo>
                          <a:cubicBezTo>
                            <a:pt x="7" y="934"/>
                            <a:pt x="0" y="971"/>
                            <a:pt x="0" y="1009"/>
                          </a:cubicBezTo>
                          <a:cubicBezTo>
                            <a:pt x="0" y="1159"/>
                            <a:pt x="4" y="1309"/>
                            <a:pt x="11" y="1459"/>
                          </a:cubicBezTo>
                          <a:cubicBezTo>
                            <a:pt x="16" y="1570"/>
                            <a:pt x="217" y="1613"/>
                            <a:pt x="292" y="1628"/>
                          </a:cubicBezTo>
                          <a:cubicBezTo>
                            <a:pt x="365" y="1683"/>
                            <a:pt x="426" y="1751"/>
                            <a:pt x="506" y="1797"/>
                          </a:cubicBezTo>
                          <a:cubicBezTo>
                            <a:pt x="535" y="1814"/>
                            <a:pt x="564" y="1832"/>
                            <a:pt x="596" y="1842"/>
                          </a:cubicBezTo>
                          <a:cubicBezTo>
                            <a:pt x="607" y="1846"/>
                            <a:pt x="619" y="1848"/>
                            <a:pt x="630" y="1853"/>
                          </a:cubicBezTo>
                          <a:cubicBezTo>
                            <a:pt x="656" y="1866"/>
                            <a:pt x="703" y="1905"/>
                            <a:pt x="731" y="1909"/>
                          </a:cubicBezTo>
                          <a:cubicBezTo>
                            <a:pt x="817" y="1922"/>
                            <a:pt x="904" y="1924"/>
                            <a:pt x="990" y="1932"/>
                          </a:cubicBezTo>
                          <a:cubicBezTo>
                            <a:pt x="1110" y="1928"/>
                            <a:pt x="1231" y="1937"/>
                            <a:pt x="1350" y="1920"/>
                          </a:cubicBezTo>
                          <a:cubicBezTo>
                            <a:pt x="1369" y="1917"/>
                            <a:pt x="1372" y="1889"/>
                            <a:pt x="1384" y="1875"/>
                          </a:cubicBezTo>
                          <a:cubicBezTo>
                            <a:pt x="1424" y="1829"/>
                            <a:pt x="1448" y="1778"/>
                            <a:pt x="1485" y="1729"/>
                          </a:cubicBezTo>
                          <a:cubicBezTo>
                            <a:pt x="1498" y="1677"/>
                            <a:pt x="1496" y="1699"/>
                            <a:pt x="1496" y="1662"/>
                          </a:cubicBez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27" name="Freeform 19" descr="Granite"/>
                    <p:cNvSpPr>
                      <a:spLocks noChangeAspect="1"/>
                    </p:cNvSpPr>
                    <p:nvPr/>
                  </p:nvSpPr>
                  <p:spPr bwMode="auto">
                    <a:xfrm rot="-16550394">
                      <a:off x="3124" y="11076"/>
                      <a:ext cx="426" cy="710"/>
                    </a:xfrm>
                    <a:custGeom>
                      <a:avLst/>
                      <a:gdLst/>
                      <a:ahLst/>
                      <a:cxnLst>
                        <a:cxn ang="0">
                          <a:pos x="1496" y="1662"/>
                        </a:cxn>
                        <a:cxn ang="0">
                          <a:pos x="1485" y="1189"/>
                        </a:cxn>
                        <a:cxn ang="0">
                          <a:pos x="1350" y="559"/>
                        </a:cxn>
                        <a:cxn ang="0">
                          <a:pos x="1316" y="402"/>
                        </a:cxn>
                        <a:cxn ang="0">
                          <a:pos x="979" y="120"/>
                        </a:cxn>
                        <a:cxn ang="0">
                          <a:pos x="742" y="75"/>
                        </a:cxn>
                        <a:cxn ang="0">
                          <a:pos x="270" y="177"/>
                        </a:cxn>
                        <a:cxn ang="0">
                          <a:pos x="236" y="323"/>
                        </a:cxn>
                        <a:cxn ang="0">
                          <a:pos x="191" y="413"/>
                        </a:cxn>
                        <a:cxn ang="0">
                          <a:pos x="124" y="660"/>
                        </a:cxn>
                        <a:cxn ang="0">
                          <a:pos x="45" y="807"/>
                        </a:cxn>
                        <a:cxn ang="0">
                          <a:pos x="11" y="897"/>
                        </a:cxn>
                        <a:cxn ang="0">
                          <a:pos x="0" y="1009"/>
                        </a:cxn>
                        <a:cxn ang="0">
                          <a:pos x="11" y="1459"/>
                        </a:cxn>
                        <a:cxn ang="0">
                          <a:pos x="292" y="1628"/>
                        </a:cxn>
                        <a:cxn ang="0">
                          <a:pos x="506" y="1797"/>
                        </a:cxn>
                        <a:cxn ang="0">
                          <a:pos x="596" y="1842"/>
                        </a:cxn>
                        <a:cxn ang="0">
                          <a:pos x="630" y="1853"/>
                        </a:cxn>
                        <a:cxn ang="0">
                          <a:pos x="731" y="1909"/>
                        </a:cxn>
                        <a:cxn ang="0">
                          <a:pos x="990" y="1932"/>
                        </a:cxn>
                        <a:cxn ang="0">
                          <a:pos x="1350" y="1920"/>
                        </a:cxn>
                        <a:cxn ang="0">
                          <a:pos x="1384" y="1875"/>
                        </a:cxn>
                        <a:cxn ang="0">
                          <a:pos x="1485" y="1729"/>
                        </a:cxn>
                        <a:cxn ang="0">
                          <a:pos x="1496" y="1662"/>
                        </a:cxn>
                      </a:cxnLst>
                      <a:rect l="0" t="0" r="r" b="b"/>
                      <a:pathLst>
                        <a:path w="1498" h="1937">
                          <a:moveTo>
                            <a:pt x="1496" y="1662"/>
                          </a:moveTo>
                          <a:cubicBezTo>
                            <a:pt x="1492" y="1504"/>
                            <a:pt x="1497" y="1346"/>
                            <a:pt x="1485" y="1189"/>
                          </a:cubicBezTo>
                          <a:cubicBezTo>
                            <a:pt x="1471" y="1002"/>
                            <a:pt x="1393" y="730"/>
                            <a:pt x="1350" y="559"/>
                          </a:cubicBezTo>
                          <a:cubicBezTo>
                            <a:pt x="1337" y="507"/>
                            <a:pt x="1340" y="450"/>
                            <a:pt x="1316" y="402"/>
                          </a:cubicBezTo>
                          <a:cubicBezTo>
                            <a:pt x="1249" y="267"/>
                            <a:pt x="1117" y="162"/>
                            <a:pt x="979" y="120"/>
                          </a:cubicBezTo>
                          <a:cubicBezTo>
                            <a:pt x="904" y="71"/>
                            <a:pt x="837" y="82"/>
                            <a:pt x="742" y="75"/>
                          </a:cubicBezTo>
                          <a:cubicBezTo>
                            <a:pt x="374" y="86"/>
                            <a:pt x="410" y="0"/>
                            <a:pt x="270" y="177"/>
                          </a:cubicBezTo>
                          <a:cubicBezTo>
                            <a:pt x="254" y="224"/>
                            <a:pt x="252" y="276"/>
                            <a:pt x="236" y="323"/>
                          </a:cubicBezTo>
                          <a:cubicBezTo>
                            <a:pt x="225" y="355"/>
                            <a:pt x="191" y="413"/>
                            <a:pt x="191" y="413"/>
                          </a:cubicBezTo>
                          <a:cubicBezTo>
                            <a:pt x="175" y="475"/>
                            <a:pt x="147" y="596"/>
                            <a:pt x="124" y="660"/>
                          </a:cubicBezTo>
                          <a:cubicBezTo>
                            <a:pt x="105" y="713"/>
                            <a:pt x="64" y="754"/>
                            <a:pt x="45" y="807"/>
                          </a:cubicBezTo>
                          <a:cubicBezTo>
                            <a:pt x="3" y="920"/>
                            <a:pt x="70" y="782"/>
                            <a:pt x="11" y="897"/>
                          </a:cubicBezTo>
                          <a:cubicBezTo>
                            <a:pt x="7" y="934"/>
                            <a:pt x="0" y="971"/>
                            <a:pt x="0" y="1009"/>
                          </a:cubicBezTo>
                          <a:cubicBezTo>
                            <a:pt x="0" y="1159"/>
                            <a:pt x="4" y="1309"/>
                            <a:pt x="11" y="1459"/>
                          </a:cubicBezTo>
                          <a:cubicBezTo>
                            <a:pt x="16" y="1570"/>
                            <a:pt x="217" y="1613"/>
                            <a:pt x="292" y="1628"/>
                          </a:cubicBezTo>
                          <a:cubicBezTo>
                            <a:pt x="365" y="1683"/>
                            <a:pt x="426" y="1751"/>
                            <a:pt x="506" y="1797"/>
                          </a:cubicBezTo>
                          <a:cubicBezTo>
                            <a:pt x="535" y="1814"/>
                            <a:pt x="564" y="1832"/>
                            <a:pt x="596" y="1842"/>
                          </a:cubicBezTo>
                          <a:cubicBezTo>
                            <a:pt x="607" y="1846"/>
                            <a:pt x="619" y="1848"/>
                            <a:pt x="630" y="1853"/>
                          </a:cubicBezTo>
                          <a:cubicBezTo>
                            <a:pt x="656" y="1866"/>
                            <a:pt x="703" y="1905"/>
                            <a:pt x="731" y="1909"/>
                          </a:cubicBezTo>
                          <a:cubicBezTo>
                            <a:pt x="817" y="1922"/>
                            <a:pt x="904" y="1924"/>
                            <a:pt x="990" y="1932"/>
                          </a:cubicBezTo>
                          <a:cubicBezTo>
                            <a:pt x="1110" y="1928"/>
                            <a:pt x="1231" y="1937"/>
                            <a:pt x="1350" y="1920"/>
                          </a:cubicBezTo>
                          <a:cubicBezTo>
                            <a:pt x="1369" y="1917"/>
                            <a:pt x="1372" y="1889"/>
                            <a:pt x="1384" y="1875"/>
                          </a:cubicBezTo>
                          <a:cubicBezTo>
                            <a:pt x="1424" y="1829"/>
                            <a:pt x="1448" y="1778"/>
                            <a:pt x="1485" y="1729"/>
                          </a:cubicBezTo>
                          <a:cubicBezTo>
                            <a:pt x="1498" y="1677"/>
                            <a:pt x="1496" y="1699"/>
                            <a:pt x="1496" y="1662"/>
                          </a:cubicBez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28" name="Freeform 20" descr="Granite"/>
                    <p:cNvSpPr>
                      <a:spLocks noChangeAspect="1"/>
                    </p:cNvSpPr>
                    <p:nvPr/>
                  </p:nvSpPr>
                  <p:spPr bwMode="auto">
                    <a:xfrm rot="-17873324">
                      <a:off x="4970" y="11076"/>
                      <a:ext cx="426" cy="710"/>
                    </a:xfrm>
                    <a:custGeom>
                      <a:avLst/>
                      <a:gdLst/>
                      <a:ahLst/>
                      <a:cxnLst>
                        <a:cxn ang="0">
                          <a:pos x="1496" y="1662"/>
                        </a:cxn>
                        <a:cxn ang="0">
                          <a:pos x="1485" y="1189"/>
                        </a:cxn>
                        <a:cxn ang="0">
                          <a:pos x="1350" y="559"/>
                        </a:cxn>
                        <a:cxn ang="0">
                          <a:pos x="1316" y="402"/>
                        </a:cxn>
                        <a:cxn ang="0">
                          <a:pos x="979" y="120"/>
                        </a:cxn>
                        <a:cxn ang="0">
                          <a:pos x="742" y="75"/>
                        </a:cxn>
                        <a:cxn ang="0">
                          <a:pos x="270" y="177"/>
                        </a:cxn>
                        <a:cxn ang="0">
                          <a:pos x="236" y="323"/>
                        </a:cxn>
                        <a:cxn ang="0">
                          <a:pos x="191" y="413"/>
                        </a:cxn>
                        <a:cxn ang="0">
                          <a:pos x="124" y="660"/>
                        </a:cxn>
                        <a:cxn ang="0">
                          <a:pos x="45" y="807"/>
                        </a:cxn>
                        <a:cxn ang="0">
                          <a:pos x="11" y="897"/>
                        </a:cxn>
                        <a:cxn ang="0">
                          <a:pos x="0" y="1009"/>
                        </a:cxn>
                        <a:cxn ang="0">
                          <a:pos x="11" y="1459"/>
                        </a:cxn>
                        <a:cxn ang="0">
                          <a:pos x="292" y="1628"/>
                        </a:cxn>
                        <a:cxn ang="0">
                          <a:pos x="506" y="1797"/>
                        </a:cxn>
                        <a:cxn ang="0">
                          <a:pos x="596" y="1842"/>
                        </a:cxn>
                        <a:cxn ang="0">
                          <a:pos x="630" y="1853"/>
                        </a:cxn>
                        <a:cxn ang="0">
                          <a:pos x="731" y="1909"/>
                        </a:cxn>
                        <a:cxn ang="0">
                          <a:pos x="990" y="1932"/>
                        </a:cxn>
                        <a:cxn ang="0">
                          <a:pos x="1350" y="1920"/>
                        </a:cxn>
                        <a:cxn ang="0">
                          <a:pos x="1384" y="1875"/>
                        </a:cxn>
                        <a:cxn ang="0">
                          <a:pos x="1485" y="1729"/>
                        </a:cxn>
                        <a:cxn ang="0">
                          <a:pos x="1496" y="1662"/>
                        </a:cxn>
                      </a:cxnLst>
                      <a:rect l="0" t="0" r="r" b="b"/>
                      <a:pathLst>
                        <a:path w="1498" h="1937">
                          <a:moveTo>
                            <a:pt x="1496" y="1662"/>
                          </a:moveTo>
                          <a:cubicBezTo>
                            <a:pt x="1492" y="1504"/>
                            <a:pt x="1497" y="1346"/>
                            <a:pt x="1485" y="1189"/>
                          </a:cubicBezTo>
                          <a:cubicBezTo>
                            <a:pt x="1471" y="1002"/>
                            <a:pt x="1393" y="730"/>
                            <a:pt x="1350" y="559"/>
                          </a:cubicBezTo>
                          <a:cubicBezTo>
                            <a:pt x="1337" y="507"/>
                            <a:pt x="1340" y="450"/>
                            <a:pt x="1316" y="402"/>
                          </a:cubicBezTo>
                          <a:cubicBezTo>
                            <a:pt x="1249" y="267"/>
                            <a:pt x="1117" y="162"/>
                            <a:pt x="979" y="120"/>
                          </a:cubicBezTo>
                          <a:cubicBezTo>
                            <a:pt x="904" y="71"/>
                            <a:pt x="837" y="82"/>
                            <a:pt x="742" y="75"/>
                          </a:cubicBezTo>
                          <a:cubicBezTo>
                            <a:pt x="374" y="86"/>
                            <a:pt x="410" y="0"/>
                            <a:pt x="270" y="177"/>
                          </a:cubicBezTo>
                          <a:cubicBezTo>
                            <a:pt x="254" y="224"/>
                            <a:pt x="252" y="276"/>
                            <a:pt x="236" y="323"/>
                          </a:cubicBezTo>
                          <a:cubicBezTo>
                            <a:pt x="225" y="355"/>
                            <a:pt x="191" y="413"/>
                            <a:pt x="191" y="413"/>
                          </a:cubicBezTo>
                          <a:cubicBezTo>
                            <a:pt x="175" y="475"/>
                            <a:pt x="147" y="596"/>
                            <a:pt x="124" y="660"/>
                          </a:cubicBezTo>
                          <a:cubicBezTo>
                            <a:pt x="105" y="713"/>
                            <a:pt x="64" y="754"/>
                            <a:pt x="45" y="807"/>
                          </a:cubicBezTo>
                          <a:cubicBezTo>
                            <a:pt x="3" y="920"/>
                            <a:pt x="70" y="782"/>
                            <a:pt x="11" y="897"/>
                          </a:cubicBezTo>
                          <a:cubicBezTo>
                            <a:pt x="7" y="934"/>
                            <a:pt x="0" y="971"/>
                            <a:pt x="0" y="1009"/>
                          </a:cubicBezTo>
                          <a:cubicBezTo>
                            <a:pt x="0" y="1159"/>
                            <a:pt x="4" y="1309"/>
                            <a:pt x="11" y="1459"/>
                          </a:cubicBezTo>
                          <a:cubicBezTo>
                            <a:pt x="16" y="1570"/>
                            <a:pt x="217" y="1613"/>
                            <a:pt x="292" y="1628"/>
                          </a:cubicBezTo>
                          <a:cubicBezTo>
                            <a:pt x="365" y="1683"/>
                            <a:pt x="426" y="1751"/>
                            <a:pt x="506" y="1797"/>
                          </a:cubicBezTo>
                          <a:cubicBezTo>
                            <a:pt x="535" y="1814"/>
                            <a:pt x="564" y="1832"/>
                            <a:pt x="596" y="1842"/>
                          </a:cubicBezTo>
                          <a:cubicBezTo>
                            <a:pt x="607" y="1846"/>
                            <a:pt x="619" y="1848"/>
                            <a:pt x="630" y="1853"/>
                          </a:cubicBezTo>
                          <a:cubicBezTo>
                            <a:pt x="656" y="1866"/>
                            <a:pt x="703" y="1905"/>
                            <a:pt x="731" y="1909"/>
                          </a:cubicBezTo>
                          <a:cubicBezTo>
                            <a:pt x="817" y="1922"/>
                            <a:pt x="904" y="1924"/>
                            <a:pt x="990" y="1932"/>
                          </a:cubicBezTo>
                          <a:cubicBezTo>
                            <a:pt x="1110" y="1928"/>
                            <a:pt x="1231" y="1937"/>
                            <a:pt x="1350" y="1920"/>
                          </a:cubicBezTo>
                          <a:cubicBezTo>
                            <a:pt x="1369" y="1917"/>
                            <a:pt x="1372" y="1889"/>
                            <a:pt x="1384" y="1875"/>
                          </a:cubicBezTo>
                          <a:cubicBezTo>
                            <a:pt x="1424" y="1829"/>
                            <a:pt x="1448" y="1778"/>
                            <a:pt x="1485" y="1729"/>
                          </a:cubicBezTo>
                          <a:cubicBezTo>
                            <a:pt x="1498" y="1677"/>
                            <a:pt x="1496" y="1699"/>
                            <a:pt x="1496" y="1662"/>
                          </a:cubicBez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29" name="Freeform 21" descr="Granite"/>
                    <p:cNvSpPr>
                      <a:spLocks noChangeAspect="1"/>
                    </p:cNvSpPr>
                    <p:nvPr/>
                  </p:nvSpPr>
                  <p:spPr bwMode="auto">
                    <a:xfrm rot="-14742366">
                      <a:off x="2840" y="11218"/>
                      <a:ext cx="426" cy="710"/>
                    </a:xfrm>
                    <a:custGeom>
                      <a:avLst/>
                      <a:gdLst/>
                      <a:ahLst/>
                      <a:cxnLst>
                        <a:cxn ang="0">
                          <a:pos x="1496" y="1662"/>
                        </a:cxn>
                        <a:cxn ang="0">
                          <a:pos x="1485" y="1189"/>
                        </a:cxn>
                        <a:cxn ang="0">
                          <a:pos x="1350" y="559"/>
                        </a:cxn>
                        <a:cxn ang="0">
                          <a:pos x="1316" y="402"/>
                        </a:cxn>
                        <a:cxn ang="0">
                          <a:pos x="979" y="120"/>
                        </a:cxn>
                        <a:cxn ang="0">
                          <a:pos x="742" y="75"/>
                        </a:cxn>
                        <a:cxn ang="0">
                          <a:pos x="270" y="177"/>
                        </a:cxn>
                        <a:cxn ang="0">
                          <a:pos x="236" y="323"/>
                        </a:cxn>
                        <a:cxn ang="0">
                          <a:pos x="191" y="413"/>
                        </a:cxn>
                        <a:cxn ang="0">
                          <a:pos x="124" y="660"/>
                        </a:cxn>
                        <a:cxn ang="0">
                          <a:pos x="45" y="807"/>
                        </a:cxn>
                        <a:cxn ang="0">
                          <a:pos x="11" y="897"/>
                        </a:cxn>
                        <a:cxn ang="0">
                          <a:pos x="0" y="1009"/>
                        </a:cxn>
                        <a:cxn ang="0">
                          <a:pos x="11" y="1459"/>
                        </a:cxn>
                        <a:cxn ang="0">
                          <a:pos x="292" y="1628"/>
                        </a:cxn>
                        <a:cxn ang="0">
                          <a:pos x="506" y="1797"/>
                        </a:cxn>
                        <a:cxn ang="0">
                          <a:pos x="596" y="1842"/>
                        </a:cxn>
                        <a:cxn ang="0">
                          <a:pos x="630" y="1853"/>
                        </a:cxn>
                        <a:cxn ang="0">
                          <a:pos x="731" y="1909"/>
                        </a:cxn>
                        <a:cxn ang="0">
                          <a:pos x="990" y="1932"/>
                        </a:cxn>
                        <a:cxn ang="0">
                          <a:pos x="1350" y="1920"/>
                        </a:cxn>
                        <a:cxn ang="0">
                          <a:pos x="1384" y="1875"/>
                        </a:cxn>
                        <a:cxn ang="0">
                          <a:pos x="1485" y="1729"/>
                        </a:cxn>
                        <a:cxn ang="0">
                          <a:pos x="1496" y="1662"/>
                        </a:cxn>
                      </a:cxnLst>
                      <a:rect l="0" t="0" r="r" b="b"/>
                      <a:pathLst>
                        <a:path w="1498" h="1937">
                          <a:moveTo>
                            <a:pt x="1496" y="1662"/>
                          </a:moveTo>
                          <a:cubicBezTo>
                            <a:pt x="1492" y="1504"/>
                            <a:pt x="1497" y="1346"/>
                            <a:pt x="1485" y="1189"/>
                          </a:cubicBezTo>
                          <a:cubicBezTo>
                            <a:pt x="1471" y="1002"/>
                            <a:pt x="1393" y="730"/>
                            <a:pt x="1350" y="559"/>
                          </a:cubicBezTo>
                          <a:cubicBezTo>
                            <a:pt x="1337" y="507"/>
                            <a:pt x="1340" y="450"/>
                            <a:pt x="1316" y="402"/>
                          </a:cubicBezTo>
                          <a:cubicBezTo>
                            <a:pt x="1249" y="267"/>
                            <a:pt x="1117" y="162"/>
                            <a:pt x="979" y="120"/>
                          </a:cubicBezTo>
                          <a:cubicBezTo>
                            <a:pt x="904" y="71"/>
                            <a:pt x="837" y="82"/>
                            <a:pt x="742" y="75"/>
                          </a:cubicBezTo>
                          <a:cubicBezTo>
                            <a:pt x="374" y="86"/>
                            <a:pt x="410" y="0"/>
                            <a:pt x="270" y="177"/>
                          </a:cubicBezTo>
                          <a:cubicBezTo>
                            <a:pt x="254" y="224"/>
                            <a:pt x="252" y="276"/>
                            <a:pt x="236" y="323"/>
                          </a:cubicBezTo>
                          <a:cubicBezTo>
                            <a:pt x="225" y="355"/>
                            <a:pt x="191" y="413"/>
                            <a:pt x="191" y="413"/>
                          </a:cubicBezTo>
                          <a:cubicBezTo>
                            <a:pt x="175" y="475"/>
                            <a:pt x="147" y="596"/>
                            <a:pt x="124" y="660"/>
                          </a:cubicBezTo>
                          <a:cubicBezTo>
                            <a:pt x="105" y="713"/>
                            <a:pt x="64" y="754"/>
                            <a:pt x="45" y="807"/>
                          </a:cubicBezTo>
                          <a:cubicBezTo>
                            <a:pt x="3" y="920"/>
                            <a:pt x="70" y="782"/>
                            <a:pt x="11" y="897"/>
                          </a:cubicBezTo>
                          <a:cubicBezTo>
                            <a:pt x="7" y="934"/>
                            <a:pt x="0" y="971"/>
                            <a:pt x="0" y="1009"/>
                          </a:cubicBezTo>
                          <a:cubicBezTo>
                            <a:pt x="0" y="1159"/>
                            <a:pt x="4" y="1309"/>
                            <a:pt x="11" y="1459"/>
                          </a:cubicBezTo>
                          <a:cubicBezTo>
                            <a:pt x="16" y="1570"/>
                            <a:pt x="217" y="1613"/>
                            <a:pt x="292" y="1628"/>
                          </a:cubicBezTo>
                          <a:cubicBezTo>
                            <a:pt x="365" y="1683"/>
                            <a:pt x="426" y="1751"/>
                            <a:pt x="506" y="1797"/>
                          </a:cubicBezTo>
                          <a:cubicBezTo>
                            <a:pt x="535" y="1814"/>
                            <a:pt x="564" y="1832"/>
                            <a:pt x="596" y="1842"/>
                          </a:cubicBezTo>
                          <a:cubicBezTo>
                            <a:pt x="607" y="1846"/>
                            <a:pt x="619" y="1848"/>
                            <a:pt x="630" y="1853"/>
                          </a:cubicBezTo>
                          <a:cubicBezTo>
                            <a:pt x="656" y="1866"/>
                            <a:pt x="703" y="1905"/>
                            <a:pt x="731" y="1909"/>
                          </a:cubicBezTo>
                          <a:cubicBezTo>
                            <a:pt x="817" y="1922"/>
                            <a:pt x="904" y="1924"/>
                            <a:pt x="990" y="1932"/>
                          </a:cubicBezTo>
                          <a:cubicBezTo>
                            <a:pt x="1110" y="1928"/>
                            <a:pt x="1231" y="1937"/>
                            <a:pt x="1350" y="1920"/>
                          </a:cubicBezTo>
                          <a:cubicBezTo>
                            <a:pt x="1369" y="1917"/>
                            <a:pt x="1372" y="1889"/>
                            <a:pt x="1384" y="1875"/>
                          </a:cubicBezTo>
                          <a:cubicBezTo>
                            <a:pt x="1424" y="1829"/>
                            <a:pt x="1448" y="1778"/>
                            <a:pt x="1485" y="1729"/>
                          </a:cubicBezTo>
                          <a:cubicBezTo>
                            <a:pt x="1498" y="1677"/>
                            <a:pt x="1496" y="1699"/>
                            <a:pt x="1496" y="1662"/>
                          </a:cubicBezTo>
                          <a:close/>
                        </a:path>
                      </a:pathLst>
                    </a:custGeom>
                    <a:blipFill dpi="0" rotWithShape="0">
                      <a:blip r:embed="rId2" cstate="print"/>
                      <a:srcRect/>
                      <a:tile tx="0" ty="0" sx="100000" sy="100000" flip="none" algn="tl"/>
                    </a:blipFill>
                    <a:ln w="9525">
                      <a:noFill/>
                      <a:round/>
                      <a:headEnd/>
                      <a:tailEnd/>
                    </a:ln>
                  </p:spPr>
                  <p:txBody>
                    <a:bodyPr/>
                    <a:lstStyle/>
                    <a:p>
                      <a:endParaRPr lang="ru-RU"/>
                    </a:p>
                  </p:txBody>
                </p:sp>
              </p:grpSp>
            </p:grpSp>
            <p:sp>
              <p:nvSpPr>
                <p:cNvPr id="14" name="Rectangle 22" descr="Granite"/>
                <p:cNvSpPr>
                  <a:spLocks noChangeAspect="1" noChangeArrowheads="1"/>
                </p:cNvSpPr>
                <p:nvPr/>
              </p:nvSpPr>
              <p:spPr bwMode="auto">
                <a:xfrm>
                  <a:off x="2352" y="14626"/>
                  <a:ext cx="3124" cy="852"/>
                </a:xfrm>
                <a:prstGeom prst="rect">
                  <a:avLst/>
                </a:prstGeom>
                <a:blipFill dpi="0" rotWithShape="0">
                  <a:blip r:embed="rId2" cstate="print"/>
                  <a:srcRect/>
                  <a:tile tx="0" ty="0" sx="100000" sy="100000" flip="none" algn="tl"/>
                </a:blipFill>
                <a:ln w="9525">
                  <a:noFill/>
                  <a:miter lim="800000"/>
                  <a:headEnd/>
                  <a:tailEnd/>
                </a:ln>
              </p:spPr>
              <p:txBody>
                <a:bodyPr/>
                <a:lstStyle/>
                <a:p>
                  <a:endParaRPr lang="ru-RU"/>
                </a:p>
              </p:txBody>
            </p:sp>
            <p:sp>
              <p:nvSpPr>
                <p:cNvPr id="15" name="Rectangle 23"/>
                <p:cNvSpPr>
                  <a:spLocks noChangeAspect="1" noChangeArrowheads="1"/>
                </p:cNvSpPr>
                <p:nvPr/>
              </p:nvSpPr>
              <p:spPr bwMode="auto">
                <a:xfrm>
                  <a:off x="2352" y="13206"/>
                  <a:ext cx="3124" cy="994"/>
                </a:xfrm>
                <a:prstGeom prst="rect">
                  <a:avLst/>
                </a:prstGeom>
                <a:solidFill>
                  <a:srgbClr val="00CCFF"/>
                </a:solidFill>
                <a:ln w="9525">
                  <a:solidFill>
                    <a:srgbClr val="000000"/>
                  </a:solidFill>
                  <a:miter lim="800000"/>
                  <a:headEnd/>
                  <a:tailEnd/>
                </a:ln>
              </p:spPr>
              <p:txBody>
                <a:bodyPr/>
                <a:lstStyle/>
                <a:p>
                  <a:endParaRPr lang="ru-RU"/>
                </a:p>
              </p:txBody>
            </p:sp>
            <p:grpSp>
              <p:nvGrpSpPr>
                <p:cNvPr id="16" name="Group 24"/>
                <p:cNvGrpSpPr>
                  <a:grpSpLocks noChangeAspect="1"/>
                </p:cNvGrpSpPr>
                <p:nvPr/>
              </p:nvGrpSpPr>
              <p:grpSpPr bwMode="auto">
                <a:xfrm>
                  <a:off x="2414" y="13206"/>
                  <a:ext cx="3062" cy="1278"/>
                  <a:chOff x="2414" y="13206"/>
                  <a:chExt cx="3062" cy="1278"/>
                </a:xfrm>
              </p:grpSpPr>
              <p:sp>
                <p:nvSpPr>
                  <p:cNvPr id="18" name="AutoShape 25"/>
                  <p:cNvSpPr>
                    <a:spLocks noChangeAspect="1" noChangeArrowheads="1"/>
                  </p:cNvSpPr>
                  <p:nvPr/>
                </p:nvSpPr>
                <p:spPr bwMode="auto">
                  <a:xfrm>
                    <a:off x="3044" y="13774"/>
                    <a:ext cx="648" cy="710"/>
                  </a:xfrm>
                  <a:prstGeom prst="diamond">
                    <a:avLst/>
                  </a:prstGeom>
                  <a:solidFill>
                    <a:srgbClr val="FFFFFF"/>
                  </a:solidFill>
                  <a:ln w="12700">
                    <a:solidFill>
                      <a:srgbClr val="000000"/>
                    </a:solidFill>
                    <a:miter lim="800000"/>
                    <a:headEnd/>
                    <a:tailEnd/>
                  </a:ln>
                </p:spPr>
                <p:txBody>
                  <a:bodyPr/>
                  <a:lstStyle/>
                  <a:p>
                    <a:endParaRPr lang="ru-RU"/>
                  </a:p>
                </p:txBody>
              </p:sp>
              <p:sp>
                <p:nvSpPr>
                  <p:cNvPr id="19" name="AutoShape 26"/>
                  <p:cNvSpPr>
                    <a:spLocks noChangeAspect="1" noChangeArrowheads="1"/>
                  </p:cNvSpPr>
                  <p:nvPr/>
                </p:nvSpPr>
                <p:spPr bwMode="auto">
                  <a:xfrm>
                    <a:off x="4180" y="13774"/>
                    <a:ext cx="648" cy="710"/>
                  </a:xfrm>
                  <a:prstGeom prst="diamond">
                    <a:avLst/>
                  </a:prstGeom>
                  <a:solidFill>
                    <a:srgbClr val="FFFFFF"/>
                  </a:solidFill>
                  <a:ln w="12700">
                    <a:solidFill>
                      <a:srgbClr val="000000"/>
                    </a:solidFill>
                    <a:miter lim="800000"/>
                    <a:headEnd/>
                    <a:tailEnd/>
                  </a:ln>
                </p:spPr>
                <p:txBody>
                  <a:bodyPr/>
                  <a:lstStyle/>
                  <a:p>
                    <a:endParaRPr lang="ru-RU"/>
                  </a:p>
                </p:txBody>
              </p:sp>
              <p:sp>
                <p:nvSpPr>
                  <p:cNvPr id="20" name="AutoShape 27"/>
                  <p:cNvSpPr>
                    <a:spLocks noChangeAspect="1" noChangeArrowheads="1"/>
                  </p:cNvSpPr>
                  <p:nvPr/>
                </p:nvSpPr>
                <p:spPr bwMode="auto">
                  <a:xfrm>
                    <a:off x="2414" y="13206"/>
                    <a:ext cx="648" cy="710"/>
                  </a:xfrm>
                  <a:prstGeom prst="diamond">
                    <a:avLst/>
                  </a:prstGeom>
                  <a:solidFill>
                    <a:srgbClr val="FFFFFF"/>
                  </a:solidFill>
                  <a:ln w="12700">
                    <a:solidFill>
                      <a:srgbClr val="000000"/>
                    </a:solidFill>
                    <a:miter lim="800000"/>
                    <a:headEnd/>
                    <a:tailEnd/>
                  </a:ln>
                </p:spPr>
                <p:txBody>
                  <a:bodyPr/>
                  <a:lstStyle/>
                  <a:p>
                    <a:endParaRPr lang="ru-RU"/>
                  </a:p>
                </p:txBody>
              </p:sp>
              <p:sp>
                <p:nvSpPr>
                  <p:cNvPr id="21" name="AutoShape 28"/>
                  <p:cNvSpPr>
                    <a:spLocks noChangeAspect="1" noChangeArrowheads="1"/>
                  </p:cNvSpPr>
                  <p:nvPr/>
                </p:nvSpPr>
                <p:spPr bwMode="auto">
                  <a:xfrm>
                    <a:off x="4828" y="13206"/>
                    <a:ext cx="648" cy="710"/>
                  </a:xfrm>
                  <a:prstGeom prst="diamond">
                    <a:avLst/>
                  </a:prstGeom>
                  <a:solidFill>
                    <a:srgbClr val="FFFFFF"/>
                  </a:solidFill>
                  <a:ln w="12700">
                    <a:solidFill>
                      <a:srgbClr val="000000"/>
                    </a:solidFill>
                    <a:miter lim="800000"/>
                    <a:headEnd/>
                    <a:tailEnd/>
                  </a:ln>
                </p:spPr>
                <p:txBody>
                  <a:bodyPr/>
                  <a:lstStyle/>
                  <a:p>
                    <a:endParaRPr lang="ru-RU"/>
                  </a:p>
                </p:txBody>
              </p:sp>
            </p:grpSp>
            <p:sp>
              <p:nvSpPr>
                <p:cNvPr id="17" name="Rectangle 29"/>
                <p:cNvSpPr>
                  <a:spLocks noChangeAspect="1" noChangeArrowheads="1"/>
                </p:cNvSpPr>
                <p:nvPr/>
              </p:nvSpPr>
              <p:spPr bwMode="auto">
                <a:xfrm>
                  <a:off x="2352" y="13206"/>
                  <a:ext cx="3124" cy="2272"/>
                </a:xfrm>
                <a:prstGeom prst="rect">
                  <a:avLst/>
                </a:prstGeom>
                <a:noFill/>
                <a:ln w="38100" cmpd="dbl">
                  <a:solidFill>
                    <a:srgbClr val="FF0000"/>
                  </a:solidFill>
                  <a:miter lim="800000"/>
                  <a:headEnd/>
                  <a:tailEnd/>
                </a:ln>
                <a:effectLst/>
              </p:spPr>
              <p:txBody>
                <a:bodyPr/>
                <a:lstStyle/>
                <a:p>
                  <a:endParaRPr lang="ru-RU"/>
                </a:p>
              </p:txBody>
            </p:sp>
          </p:grpSp>
        </p:grpSp>
        <p:grpSp>
          <p:nvGrpSpPr>
            <p:cNvPr id="30" name="Group 30"/>
            <p:cNvGrpSpPr>
              <a:grpSpLocks/>
            </p:cNvGrpSpPr>
            <p:nvPr/>
          </p:nvGrpSpPr>
          <p:grpSpPr bwMode="auto">
            <a:xfrm>
              <a:off x="7959725" y="2665413"/>
              <a:ext cx="1012825" cy="1395412"/>
              <a:chOff x="5012" y="3183"/>
              <a:chExt cx="638" cy="879"/>
            </a:xfrm>
          </p:grpSpPr>
          <p:sp>
            <p:nvSpPr>
              <p:cNvPr id="31" name="Rectangle 31" descr="Newsprint"/>
              <p:cNvSpPr>
                <a:spLocks noChangeAspect="1" noChangeArrowheads="1"/>
              </p:cNvSpPr>
              <p:nvPr/>
            </p:nvSpPr>
            <p:spPr bwMode="auto">
              <a:xfrm rot="5400000" flipV="1">
                <a:off x="4894" y="3302"/>
                <a:ext cx="875" cy="637"/>
              </a:xfrm>
              <a:prstGeom prst="rect">
                <a:avLst/>
              </a:prstGeom>
              <a:blipFill dpi="0" rotWithShape="0">
                <a:blip r:embed="rId3" cstate="print"/>
                <a:srcRect/>
                <a:tile tx="0" ty="0" sx="100000" sy="100000" flip="none" algn="tl"/>
              </a:blipFill>
              <a:ln w="9525">
                <a:solidFill>
                  <a:srgbClr val="000000"/>
                </a:solidFill>
                <a:miter lim="800000"/>
                <a:headEnd/>
                <a:tailEnd/>
              </a:ln>
            </p:spPr>
            <p:txBody>
              <a:bodyPr/>
              <a:lstStyle/>
              <a:p>
                <a:endParaRPr lang="ru-RU"/>
              </a:p>
            </p:txBody>
          </p:sp>
          <p:sp>
            <p:nvSpPr>
              <p:cNvPr id="32" name="Rectangle 32" descr="Granite"/>
              <p:cNvSpPr>
                <a:spLocks noChangeAspect="1" noChangeArrowheads="1"/>
              </p:cNvSpPr>
              <p:nvPr/>
            </p:nvSpPr>
            <p:spPr bwMode="auto">
              <a:xfrm rot="5400000" flipV="1">
                <a:off x="5172" y="3584"/>
                <a:ext cx="876" cy="80"/>
              </a:xfrm>
              <a:prstGeom prst="rect">
                <a:avLst/>
              </a:prstGeom>
              <a:blipFill dpi="0" rotWithShape="0">
                <a:blip r:embed="rId2" cstate="print"/>
                <a:srcRect/>
                <a:tile tx="0" ty="0" sx="100000" sy="100000" flip="none" algn="tl"/>
              </a:blipFill>
              <a:ln w="9525">
                <a:noFill/>
                <a:miter lim="800000"/>
                <a:headEnd/>
                <a:tailEnd/>
              </a:ln>
            </p:spPr>
            <p:txBody>
              <a:bodyPr/>
              <a:lstStyle/>
              <a:p>
                <a:endParaRPr lang="ru-RU"/>
              </a:p>
            </p:txBody>
          </p:sp>
          <p:sp>
            <p:nvSpPr>
              <p:cNvPr id="33" name="Rectangle 33"/>
              <p:cNvSpPr>
                <a:spLocks noChangeAspect="1" noChangeArrowheads="1"/>
              </p:cNvSpPr>
              <p:nvPr/>
            </p:nvSpPr>
            <p:spPr bwMode="auto">
              <a:xfrm rot="5400000" flipV="1">
                <a:off x="4714" y="3484"/>
                <a:ext cx="876" cy="279"/>
              </a:xfrm>
              <a:prstGeom prst="rect">
                <a:avLst/>
              </a:prstGeom>
              <a:solidFill>
                <a:srgbClr val="00CCFF"/>
              </a:solidFill>
              <a:ln w="9525">
                <a:solidFill>
                  <a:srgbClr val="000000"/>
                </a:solidFill>
                <a:miter lim="800000"/>
                <a:headEnd/>
                <a:tailEnd/>
              </a:ln>
            </p:spPr>
            <p:txBody>
              <a:bodyPr/>
              <a:lstStyle/>
              <a:p>
                <a:endParaRPr lang="ru-RU"/>
              </a:p>
            </p:txBody>
          </p:sp>
          <p:grpSp>
            <p:nvGrpSpPr>
              <p:cNvPr id="34" name="Group 34"/>
              <p:cNvGrpSpPr>
                <a:grpSpLocks noChangeAspect="1"/>
              </p:cNvGrpSpPr>
              <p:nvPr/>
            </p:nvGrpSpPr>
            <p:grpSpPr bwMode="auto">
              <a:xfrm rot="5400000" flipV="1">
                <a:off x="5094" y="3446"/>
                <a:ext cx="821" cy="297"/>
                <a:chOff x="6106" y="14626"/>
                <a:chExt cx="3266" cy="1278"/>
              </a:xfrm>
            </p:grpSpPr>
            <p:sp>
              <p:nvSpPr>
                <p:cNvPr id="41" name="Freeform 35" descr="Granite"/>
                <p:cNvSpPr>
                  <a:spLocks noChangeAspect="1"/>
                </p:cNvSpPr>
                <p:nvPr/>
              </p:nvSpPr>
              <p:spPr bwMode="auto">
                <a:xfrm>
                  <a:off x="8378" y="14626"/>
                  <a:ext cx="426" cy="284"/>
                </a:xfrm>
                <a:custGeom>
                  <a:avLst/>
                  <a:gdLst/>
                  <a:ahLst/>
                  <a:cxnLst>
                    <a:cxn ang="0">
                      <a:pos x="1496" y="1662"/>
                    </a:cxn>
                    <a:cxn ang="0">
                      <a:pos x="1485" y="1189"/>
                    </a:cxn>
                    <a:cxn ang="0">
                      <a:pos x="1350" y="559"/>
                    </a:cxn>
                    <a:cxn ang="0">
                      <a:pos x="1316" y="402"/>
                    </a:cxn>
                    <a:cxn ang="0">
                      <a:pos x="979" y="120"/>
                    </a:cxn>
                    <a:cxn ang="0">
                      <a:pos x="742" y="75"/>
                    </a:cxn>
                    <a:cxn ang="0">
                      <a:pos x="270" y="177"/>
                    </a:cxn>
                    <a:cxn ang="0">
                      <a:pos x="236" y="323"/>
                    </a:cxn>
                    <a:cxn ang="0">
                      <a:pos x="191" y="413"/>
                    </a:cxn>
                    <a:cxn ang="0">
                      <a:pos x="124" y="660"/>
                    </a:cxn>
                    <a:cxn ang="0">
                      <a:pos x="45" y="807"/>
                    </a:cxn>
                    <a:cxn ang="0">
                      <a:pos x="11" y="897"/>
                    </a:cxn>
                    <a:cxn ang="0">
                      <a:pos x="0" y="1009"/>
                    </a:cxn>
                    <a:cxn ang="0">
                      <a:pos x="11" y="1459"/>
                    </a:cxn>
                    <a:cxn ang="0">
                      <a:pos x="292" y="1628"/>
                    </a:cxn>
                    <a:cxn ang="0">
                      <a:pos x="506" y="1797"/>
                    </a:cxn>
                    <a:cxn ang="0">
                      <a:pos x="596" y="1842"/>
                    </a:cxn>
                    <a:cxn ang="0">
                      <a:pos x="630" y="1853"/>
                    </a:cxn>
                    <a:cxn ang="0">
                      <a:pos x="731" y="1909"/>
                    </a:cxn>
                    <a:cxn ang="0">
                      <a:pos x="990" y="1932"/>
                    </a:cxn>
                    <a:cxn ang="0">
                      <a:pos x="1350" y="1920"/>
                    </a:cxn>
                    <a:cxn ang="0">
                      <a:pos x="1384" y="1875"/>
                    </a:cxn>
                    <a:cxn ang="0">
                      <a:pos x="1485" y="1729"/>
                    </a:cxn>
                    <a:cxn ang="0">
                      <a:pos x="1496" y="1662"/>
                    </a:cxn>
                  </a:cxnLst>
                  <a:rect l="0" t="0" r="r" b="b"/>
                  <a:pathLst>
                    <a:path w="1498" h="1937">
                      <a:moveTo>
                        <a:pt x="1496" y="1662"/>
                      </a:moveTo>
                      <a:cubicBezTo>
                        <a:pt x="1492" y="1504"/>
                        <a:pt x="1497" y="1346"/>
                        <a:pt x="1485" y="1189"/>
                      </a:cubicBezTo>
                      <a:cubicBezTo>
                        <a:pt x="1471" y="1002"/>
                        <a:pt x="1393" y="730"/>
                        <a:pt x="1350" y="559"/>
                      </a:cubicBezTo>
                      <a:cubicBezTo>
                        <a:pt x="1337" y="507"/>
                        <a:pt x="1340" y="450"/>
                        <a:pt x="1316" y="402"/>
                      </a:cubicBezTo>
                      <a:cubicBezTo>
                        <a:pt x="1249" y="267"/>
                        <a:pt x="1117" y="162"/>
                        <a:pt x="979" y="120"/>
                      </a:cubicBezTo>
                      <a:cubicBezTo>
                        <a:pt x="904" y="71"/>
                        <a:pt x="837" y="82"/>
                        <a:pt x="742" y="75"/>
                      </a:cubicBezTo>
                      <a:cubicBezTo>
                        <a:pt x="374" y="86"/>
                        <a:pt x="410" y="0"/>
                        <a:pt x="270" y="177"/>
                      </a:cubicBezTo>
                      <a:cubicBezTo>
                        <a:pt x="254" y="224"/>
                        <a:pt x="252" y="276"/>
                        <a:pt x="236" y="323"/>
                      </a:cubicBezTo>
                      <a:cubicBezTo>
                        <a:pt x="225" y="355"/>
                        <a:pt x="191" y="413"/>
                        <a:pt x="191" y="413"/>
                      </a:cubicBezTo>
                      <a:cubicBezTo>
                        <a:pt x="175" y="475"/>
                        <a:pt x="147" y="596"/>
                        <a:pt x="124" y="660"/>
                      </a:cubicBezTo>
                      <a:cubicBezTo>
                        <a:pt x="105" y="713"/>
                        <a:pt x="64" y="754"/>
                        <a:pt x="45" y="807"/>
                      </a:cubicBezTo>
                      <a:cubicBezTo>
                        <a:pt x="3" y="920"/>
                        <a:pt x="70" y="782"/>
                        <a:pt x="11" y="897"/>
                      </a:cubicBezTo>
                      <a:cubicBezTo>
                        <a:pt x="7" y="934"/>
                        <a:pt x="0" y="971"/>
                        <a:pt x="0" y="1009"/>
                      </a:cubicBezTo>
                      <a:cubicBezTo>
                        <a:pt x="0" y="1159"/>
                        <a:pt x="4" y="1309"/>
                        <a:pt x="11" y="1459"/>
                      </a:cubicBezTo>
                      <a:cubicBezTo>
                        <a:pt x="16" y="1570"/>
                        <a:pt x="217" y="1613"/>
                        <a:pt x="292" y="1628"/>
                      </a:cubicBezTo>
                      <a:cubicBezTo>
                        <a:pt x="365" y="1683"/>
                        <a:pt x="426" y="1751"/>
                        <a:pt x="506" y="1797"/>
                      </a:cubicBezTo>
                      <a:cubicBezTo>
                        <a:pt x="535" y="1814"/>
                        <a:pt x="564" y="1832"/>
                        <a:pt x="596" y="1842"/>
                      </a:cubicBezTo>
                      <a:cubicBezTo>
                        <a:pt x="607" y="1846"/>
                        <a:pt x="619" y="1848"/>
                        <a:pt x="630" y="1853"/>
                      </a:cubicBezTo>
                      <a:cubicBezTo>
                        <a:pt x="656" y="1866"/>
                        <a:pt x="703" y="1905"/>
                        <a:pt x="731" y="1909"/>
                      </a:cubicBezTo>
                      <a:cubicBezTo>
                        <a:pt x="817" y="1922"/>
                        <a:pt x="904" y="1924"/>
                        <a:pt x="990" y="1932"/>
                      </a:cubicBezTo>
                      <a:cubicBezTo>
                        <a:pt x="1110" y="1928"/>
                        <a:pt x="1231" y="1937"/>
                        <a:pt x="1350" y="1920"/>
                      </a:cubicBezTo>
                      <a:cubicBezTo>
                        <a:pt x="1369" y="1917"/>
                        <a:pt x="1372" y="1889"/>
                        <a:pt x="1384" y="1875"/>
                      </a:cubicBezTo>
                      <a:cubicBezTo>
                        <a:pt x="1424" y="1829"/>
                        <a:pt x="1448" y="1778"/>
                        <a:pt x="1485" y="1729"/>
                      </a:cubicBezTo>
                      <a:cubicBezTo>
                        <a:pt x="1498" y="1677"/>
                        <a:pt x="1496" y="1699"/>
                        <a:pt x="1496" y="1662"/>
                      </a:cubicBezTo>
                      <a:close/>
                    </a:path>
                  </a:pathLst>
                </a:custGeom>
                <a:blipFill dpi="0" rotWithShape="0">
                  <a:blip r:embed="rId2" cstate="print"/>
                  <a:srcRect/>
                  <a:tile tx="0" ty="0" sx="100000" sy="100000" flip="none" algn="tl"/>
                </a:blipFill>
                <a:ln w="9525">
                  <a:noFill/>
                  <a:round/>
                  <a:headEnd/>
                  <a:tailEnd/>
                </a:ln>
              </p:spPr>
              <p:txBody>
                <a:bodyPr/>
                <a:lstStyle/>
                <a:p>
                  <a:endParaRPr lang="ru-RU"/>
                </a:p>
              </p:txBody>
            </p:sp>
            <p:grpSp>
              <p:nvGrpSpPr>
                <p:cNvPr id="42" name="Group 36"/>
                <p:cNvGrpSpPr>
                  <a:grpSpLocks noChangeAspect="1"/>
                </p:cNvGrpSpPr>
                <p:nvPr/>
              </p:nvGrpSpPr>
              <p:grpSpPr bwMode="auto">
                <a:xfrm>
                  <a:off x="6248" y="14626"/>
                  <a:ext cx="2698" cy="1278"/>
                  <a:chOff x="6248" y="10934"/>
                  <a:chExt cx="2698" cy="1278"/>
                </a:xfrm>
              </p:grpSpPr>
              <p:sp>
                <p:nvSpPr>
                  <p:cNvPr id="47" name="Freeform 37" descr="Granite"/>
                  <p:cNvSpPr>
                    <a:spLocks noChangeAspect="1"/>
                  </p:cNvSpPr>
                  <p:nvPr/>
                </p:nvSpPr>
                <p:spPr bwMode="auto">
                  <a:xfrm>
                    <a:off x="8378" y="11502"/>
                    <a:ext cx="568" cy="568"/>
                  </a:xfrm>
                  <a:custGeom>
                    <a:avLst/>
                    <a:gdLst/>
                    <a:ahLst/>
                    <a:cxnLst>
                      <a:cxn ang="0">
                        <a:pos x="1496" y="1662"/>
                      </a:cxn>
                      <a:cxn ang="0">
                        <a:pos x="1485" y="1189"/>
                      </a:cxn>
                      <a:cxn ang="0">
                        <a:pos x="1350" y="559"/>
                      </a:cxn>
                      <a:cxn ang="0">
                        <a:pos x="1316" y="402"/>
                      </a:cxn>
                      <a:cxn ang="0">
                        <a:pos x="979" y="120"/>
                      </a:cxn>
                      <a:cxn ang="0">
                        <a:pos x="742" y="75"/>
                      </a:cxn>
                      <a:cxn ang="0">
                        <a:pos x="270" y="177"/>
                      </a:cxn>
                      <a:cxn ang="0">
                        <a:pos x="236" y="323"/>
                      </a:cxn>
                      <a:cxn ang="0">
                        <a:pos x="191" y="413"/>
                      </a:cxn>
                      <a:cxn ang="0">
                        <a:pos x="124" y="660"/>
                      </a:cxn>
                      <a:cxn ang="0">
                        <a:pos x="45" y="807"/>
                      </a:cxn>
                      <a:cxn ang="0">
                        <a:pos x="11" y="897"/>
                      </a:cxn>
                      <a:cxn ang="0">
                        <a:pos x="0" y="1009"/>
                      </a:cxn>
                      <a:cxn ang="0">
                        <a:pos x="11" y="1459"/>
                      </a:cxn>
                      <a:cxn ang="0">
                        <a:pos x="292" y="1628"/>
                      </a:cxn>
                      <a:cxn ang="0">
                        <a:pos x="506" y="1797"/>
                      </a:cxn>
                      <a:cxn ang="0">
                        <a:pos x="596" y="1842"/>
                      </a:cxn>
                      <a:cxn ang="0">
                        <a:pos x="630" y="1853"/>
                      </a:cxn>
                      <a:cxn ang="0">
                        <a:pos x="731" y="1909"/>
                      </a:cxn>
                      <a:cxn ang="0">
                        <a:pos x="990" y="1932"/>
                      </a:cxn>
                      <a:cxn ang="0">
                        <a:pos x="1350" y="1920"/>
                      </a:cxn>
                      <a:cxn ang="0">
                        <a:pos x="1384" y="1875"/>
                      </a:cxn>
                      <a:cxn ang="0">
                        <a:pos x="1485" y="1729"/>
                      </a:cxn>
                      <a:cxn ang="0">
                        <a:pos x="1496" y="1662"/>
                      </a:cxn>
                    </a:cxnLst>
                    <a:rect l="0" t="0" r="r" b="b"/>
                    <a:pathLst>
                      <a:path w="1498" h="1937">
                        <a:moveTo>
                          <a:pt x="1496" y="1662"/>
                        </a:moveTo>
                        <a:cubicBezTo>
                          <a:pt x="1492" y="1504"/>
                          <a:pt x="1497" y="1346"/>
                          <a:pt x="1485" y="1189"/>
                        </a:cubicBezTo>
                        <a:cubicBezTo>
                          <a:pt x="1471" y="1002"/>
                          <a:pt x="1393" y="730"/>
                          <a:pt x="1350" y="559"/>
                        </a:cubicBezTo>
                        <a:cubicBezTo>
                          <a:pt x="1337" y="507"/>
                          <a:pt x="1340" y="450"/>
                          <a:pt x="1316" y="402"/>
                        </a:cubicBezTo>
                        <a:cubicBezTo>
                          <a:pt x="1249" y="267"/>
                          <a:pt x="1117" y="162"/>
                          <a:pt x="979" y="120"/>
                        </a:cubicBezTo>
                        <a:cubicBezTo>
                          <a:pt x="904" y="71"/>
                          <a:pt x="837" y="82"/>
                          <a:pt x="742" y="75"/>
                        </a:cubicBezTo>
                        <a:cubicBezTo>
                          <a:pt x="374" y="86"/>
                          <a:pt x="410" y="0"/>
                          <a:pt x="270" y="177"/>
                        </a:cubicBezTo>
                        <a:cubicBezTo>
                          <a:pt x="254" y="224"/>
                          <a:pt x="252" y="276"/>
                          <a:pt x="236" y="323"/>
                        </a:cubicBezTo>
                        <a:cubicBezTo>
                          <a:pt x="225" y="355"/>
                          <a:pt x="191" y="413"/>
                          <a:pt x="191" y="413"/>
                        </a:cubicBezTo>
                        <a:cubicBezTo>
                          <a:pt x="175" y="475"/>
                          <a:pt x="147" y="596"/>
                          <a:pt x="124" y="660"/>
                        </a:cubicBezTo>
                        <a:cubicBezTo>
                          <a:pt x="105" y="713"/>
                          <a:pt x="64" y="754"/>
                          <a:pt x="45" y="807"/>
                        </a:cubicBezTo>
                        <a:cubicBezTo>
                          <a:pt x="3" y="920"/>
                          <a:pt x="70" y="782"/>
                          <a:pt x="11" y="897"/>
                        </a:cubicBezTo>
                        <a:cubicBezTo>
                          <a:pt x="7" y="934"/>
                          <a:pt x="0" y="971"/>
                          <a:pt x="0" y="1009"/>
                        </a:cubicBezTo>
                        <a:cubicBezTo>
                          <a:pt x="0" y="1159"/>
                          <a:pt x="4" y="1309"/>
                          <a:pt x="11" y="1459"/>
                        </a:cubicBezTo>
                        <a:cubicBezTo>
                          <a:pt x="16" y="1570"/>
                          <a:pt x="217" y="1613"/>
                          <a:pt x="292" y="1628"/>
                        </a:cubicBezTo>
                        <a:cubicBezTo>
                          <a:pt x="365" y="1683"/>
                          <a:pt x="426" y="1751"/>
                          <a:pt x="506" y="1797"/>
                        </a:cubicBezTo>
                        <a:cubicBezTo>
                          <a:pt x="535" y="1814"/>
                          <a:pt x="564" y="1832"/>
                          <a:pt x="596" y="1842"/>
                        </a:cubicBezTo>
                        <a:cubicBezTo>
                          <a:pt x="607" y="1846"/>
                          <a:pt x="619" y="1848"/>
                          <a:pt x="630" y="1853"/>
                        </a:cubicBezTo>
                        <a:cubicBezTo>
                          <a:pt x="656" y="1866"/>
                          <a:pt x="703" y="1905"/>
                          <a:pt x="731" y="1909"/>
                        </a:cubicBezTo>
                        <a:cubicBezTo>
                          <a:pt x="817" y="1922"/>
                          <a:pt x="904" y="1924"/>
                          <a:pt x="990" y="1932"/>
                        </a:cubicBezTo>
                        <a:cubicBezTo>
                          <a:pt x="1110" y="1928"/>
                          <a:pt x="1231" y="1937"/>
                          <a:pt x="1350" y="1920"/>
                        </a:cubicBezTo>
                        <a:cubicBezTo>
                          <a:pt x="1369" y="1917"/>
                          <a:pt x="1372" y="1889"/>
                          <a:pt x="1384" y="1875"/>
                        </a:cubicBezTo>
                        <a:cubicBezTo>
                          <a:pt x="1424" y="1829"/>
                          <a:pt x="1448" y="1778"/>
                          <a:pt x="1485" y="1729"/>
                        </a:cubicBezTo>
                        <a:cubicBezTo>
                          <a:pt x="1498" y="1677"/>
                          <a:pt x="1496" y="1699"/>
                          <a:pt x="1496" y="1662"/>
                        </a:cubicBez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48" name="Freeform 38" descr="Granite"/>
                  <p:cNvSpPr>
                    <a:spLocks noChangeAspect="1"/>
                  </p:cNvSpPr>
                  <p:nvPr/>
                </p:nvSpPr>
                <p:spPr bwMode="auto">
                  <a:xfrm rot="-2243630">
                    <a:off x="7526" y="11076"/>
                    <a:ext cx="426" cy="710"/>
                  </a:xfrm>
                  <a:custGeom>
                    <a:avLst/>
                    <a:gdLst/>
                    <a:ahLst/>
                    <a:cxnLst>
                      <a:cxn ang="0">
                        <a:pos x="1496" y="1662"/>
                      </a:cxn>
                      <a:cxn ang="0">
                        <a:pos x="1485" y="1189"/>
                      </a:cxn>
                      <a:cxn ang="0">
                        <a:pos x="1350" y="559"/>
                      </a:cxn>
                      <a:cxn ang="0">
                        <a:pos x="1316" y="402"/>
                      </a:cxn>
                      <a:cxn ang="0">
                        <a:pos x="979" y="120"/>
                      </a:cxn>
                      <a:cxn ang="0">
                        <a:pos x="742" y="75"/>
                      </a:cxn>
                      <a:cxn ang="0">
                        <a:pos x="270" y="177"/>
                      </a:cxn>
                      <a:cxn ang="0">
                        <a:pos x="236" y="323"/>
                      </a:cxn>
                      <a:cxn ang="0">
                        <a:pos x="191" y="413"/>
                      </a:cxn>
                      <a:cxn ang="0">
                        <a:pos x="124" y="660"/>
                      </a:cxn>
                      <a:cxn ang="0">
                        <a:pos x="45" y="807"/>
                      </a:cxn>
                      <a:cxn ang="0">
                        <a:pos x="11" y="897"/>
                      </a:cxn>
                      <a:cxn ang="0">
                        <a:pos x="0" y="1009"/>
                      </a:cxn>
                      <a:cxn ang="0">
                        <a:pos x="11" y="1459"/>
                      </a:cxn>
                      <a:cxn ang="0">
                        <a:pos x="292" y="1628"/>
                      </a:cxn>
                      <a:cxn ang="0">
                        <a:pos x="506" y="1797"/>
                      </a:cxn>
                      <a:cxn ang="0">
                        <a:pos x="596" y="1842"/>
                      </a:cxn>
                      <a:cxn ang="0">
                        <a:pos x="630" y="1853"/>
                      </a:cxn>
                      <a:cxn ang="0">
                        <a:pos x="731" y="1909"/>
                      </a:cxn>
                      <a:cxn ang="0">
                        <a:pos x="990" y="1932"/>
                      </a:cxn>
                      <a:cxn ang="0">
                        <a:pos x="1350" y="1920"/>
                      </a:cxn>
                      <a:cxn ang="0">
                        <a:pos x="1384" y="1875"/>
                      </a:cxn>
                      <a:cxn ang="0">
                        <a:pos x="1485" y="1729"/>
                      </a:cxn>
                      <a:cxn ang="0">
                        <a:pos x="1496" y="1662"/>
                      </a:cxn>
                    </a:cxnLst>
                    <a:rect l="0" t="0" r="r" b="b"/>
                    <a:pathLst>
                      <a:path w="1498" h="1937">
                        <a:moveTo>
                          <a:pt x="1496" y="1662"/>
                        </a:moveTo>
                        <a:cubicBezTo>
                          <a:pt x="1492" y="1504"/>
                          <a:pt x="1497" y="1346"/>
                          <a:pt x="1485" y="1189"/>
                        </a:cubicBezTo>
                        <a:cubicBezTo>
                          <a:pt x="1471" y="1002"/>
                          <a:pt x="1393" y="730"/>
                          <a:pt x="1350" y="559"/>
                        </a:cubicBezTo>
                        <a:cubicBezTo>
                          <a:pt x="1337" y="507"/>
                          <a:pt x="1340" y="450"/>
                          <a:pt x="1316" y="402"/>
                        </a:cubicBezTo>
                        <a:cubicBezTo>
                          <a:pt x="1249" y="267"/>
                          <a:pt x="1117" y="162"/>
                          <a:pt x="979" y="120"/>
                        </a:cubicBezTo>
                        <a:cubicBezTo>
                          <a:pt x="904" y="71"/>
                          <a:pt x="837" y="82"/>
                          <a:pt x="742" y="75"/>
                        </a:cubicBezTo>
                        <a:cubicBezTo>
                          <a:pt x="374" y="86"/>
                          <a:pt x="410" y="0"/>
                          <a:pt x="270" y="177"/>
                        </a:cubicBezTo>
                        <a:cubicBezTo>
                          <a:pt x="254" y="224"/>
                          <a:pt x="252" y="276"/>
                          <a:pt x="236" y="323"/>
                        </a:cubicBezTo>
                        <a:cubicBezTo>
                          <a:pt x="225" y="355"/>
                          <a:pt x="191" y="413"/>
                          <a:pt x="191" y="413"/>
                        </a:cubicBezTo>
                        <a:cubicBezTo>
                          <a:pt x="175" y="475"/>
                          <a:pt x="147" y="596"/>
                          <a:pt x="124" y="660"/>
                        </a:cubicBezTo>
                        <a:cubicBezTo>
                          <a:pt x="105" y="713"/>
                          <a:pt x="64" y="754"/>
                          <a:pt x="45" y="807"/>
                        </a:cubicBezTo>
                        <a:cubicBezTo>
                          <a:pt x="3" y="920"/>
                          <a:pt x="70" y="782"/>
                          <a:pt x="11" y="897"/>
                        </a:cubicBezTo>
                        <a:cubicBezTo>
                          <a:pt x="7" y="934"/>
                          <a:pt x="0" y="971"/>
                          <a:pt x="0" y="1009"/>
                        </a:cubicBezTo>
                        <a:cubicBezTo>
                          <a:pt x="0" y="1159"/>
                          <a:pt x="4" y="1309"/>
                          <a:pt x="11" y="1459"/>
                        </a:cubicBezTo>
                        <a:cubicBezTo>
                          <a:pt x="16" y="1570"/>
                          <a:pt x="217" y="1613"/>
                          <a:pt x="292" y="1628"/>
                        </a:cubicBezTo>
                        <a:cubicBezTo>
                          <a:pt x="365" y="1683"/>
                          <a:pt x="426" y="1751"/>
                          <a:pt x="506" y="1797"/>
                        </a:cubicBezTo>
                        <a:cubicBezTo>
                          <a:pt x="535" y="1814"/>
                          <a:pt x="564" y="1832"/>
                          <a:pt x="596" y="1842"/>
                        </a:cubicBezTo>
                        <a:cubicBezTo>
                          <a:pt x="607" y="1846"/>
                          <a:pt x="619" y="1848"/>
                          <a:pt x="630" y="1853"/>
                        </a:cubicBezTo>
                        <a:cubicBezTo>
                          <a:pt x="656" y="1866"/>
                          <a:pt x="703" y="1905"/>
                          <a:pt x="731" y="1909"/>
                        </a:cubicBezTo>
                        <a:cubicBezTo>
                          <a:pt x="817" y="1922"/>
                          <a:pt x="904" y="1924"/>
                          <a:pt x="990" y="1932"/>
                        </a:cubicBezTo>
                        <a:cubicBezTo>
                          <a:pt x="1110" y="1928"/>
                          <a:pt x="1231" y="1937"/>
                          <a:pt x="1350" y="1920"/>
                        </a:cubicBezTo>
                        <a:cubicBezTo>
                          <a:pt x="1369" y="1917"/>
                          <a:pt x="1372" y="1889"/>
                          <a:pt x="1384" y="1875"/>
                        </a:cubicBezTo>
                        <a:cubicBezTo>
                          <a:pt x="1424" y="1829"/>
                          <a:pt x="1448" y="1778"/>
                          <a:pt x="1485" y="1729"/>
                        </a:cubicBezTo>
                        <a:cubicBezTo>
                          <a:pt x="1498" y="1677"/>
                          <a:pt x="1496" y="1699"/>
                          <a:pt x="1496" y="1662"/>
                        </a:cubicBez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49" name="Freeform 39" descr="Granite"/>
                  <p:cNvSpPr>
                    <a:spLocks noChangeAspect="1"/>
                  </p:cNvSpPr>
                  <p:nvPr/>
                </p:nvSpPr>
                <p:spPr bwMode="auto">
                  <a:xfrm>
                    <a:off x="7952" y="11644"/>
                    <a:ext cx="426" cy="426"/>
                  </a:xfrm>
                  <a:custGeom>
                    <a:avLst/>
                    <a:gdLst/>
                    <a:ahLst/>
                    <a:cxnLst>
                      <a:cxn ang="0">
                        <a:pos x="1496" y="1662"/>
                      </a:cxn>
                      <a:cxn ang="0">
                        <a:pos x="1485" y="1189"/>
                      </a:cxn>
                      <a:cxn ang="0">
                        <a:pos x="1350" y="559"/>
                      </a:cxn>
                      <a:cxn ang="0">
                        <a:pos x="1316" y="402"/>
                      </a:cxn>
                      <a:cxn ang="0">
                        <a:pos x="979" y="120"/>
                      </a:cxn>
                      <a:cxn ang="0">
                        <a:pos x="742" y="75"/>
                      </a:cxn>
                      <a:cxn ang="0">
                        <a:pos x="270" y="177"/>
                      </a:cxn>
                      <a:cxn ang="0">
                        <a:pos x="236" y="323"/>
                      </a:cxn>
                      <a:cxn ang="0">
                        <a:pos x="191" y="413"/>
                      </a:cxn>
                      <a:cxn ang="0">
                        <a:pos x="124" y="660"/>
                      </a:cxn>
                      <a:cxn ang="0">
                        <a:pos x="45" y="807"/>
                      </a:cxn>
                      <a:cxn ang="0">
                        <a:pos x="11" y="897"/>
                      </a:cxn>
                      <a:cxn ang="0">
                        <a:pos x="0" y="1009"/>
                      </a:cxn>
                      <a:cxn ang="0">
                        <a:pos x="11" y="1459"/>
                      </a:cxn>
                      <a:cxn ang="0">
                        <a:pos x="292" y="1628"/>
                      </a:cxn>
                      <a:cxn ang="0">
                        <a:pos x="506" y="1797"/>
                      </a:cxn>
                      <a:cxn ang="0">
                        <a:pos x="596" y="1842"/>
                      </a:cxn>
                      <a:cxn ang="0">
                        <a:pos x="630" y="1853"/>
                      </a:cxn>
                      <a:cxn ang="0">
                        <a:pos x="731" y="1909"/>
                      </a:cxn>
                      <a:cxn ang="0">
                        <a:pos x="990" y="1932"/>
                      </a:cxn>
                      <a:cxn ang="0">
                        <a:pos x="1350" y="1920"/>
                      </a:cxn>
                      <a:cxn ang="0">
                        <a:pos x="1384" y="1875"/>
                      </a:cxn>
                      <a:cxn ang="0">
                        <a:pos x="1485" y="1729"/>
                      </a:cxn>
                      <a:cxn ang="0">
                        <a:pos x="1496" y="1662"/>
                      </a:cxn>
                    </a:cxnLst>
                    <a:rect l="0" t="0" r="r" b="b"/>
                    <a:pathLst>
                      <a:path w="1498" h="1937">
                        <a:moveTo>
                          <a:pt x="1496" y="1662"/>
                        </a:moveTo>
                        <a:cubicBezTo>
                          <a:pt x="1492" y="1504"/>
                          <a:pt x="1497" y="1346"/>
                          <a:pt x="1485" y="1189"/>
                        </a:cubicBezTo>
                        <a:cubicBezTo>
                          <a:pt x="1471" y="1002"/>
                          <a:pt x="1393" y="730"/>
                          <a:pt x="1350" y="559"/>
                        </a:cubicBezTo>
                        <a:cubicBezTo>
                          <a:pt x="1337" y="507"/>
                          <a:pt x="1340" y="450"/>
                          <a:pt x="1316" y="402"/>
                        </a:cubicBezTo>
                        <a:cubicBezTo>
                          <a:pt x="1249" y="267"/>
                          <a:pt x="1117" y="162"/>
                          <a:pt x="979" y="120"/>
                        </a:cubicBezTo>
                        <a:cubicBezTo>
                          <a:pt x="904" y="71"/>
                          <a:pt x="837" y="82"/>
                          <a:pt x="742" y="75"/>
                        </a:cubicBezTo>
                        <a:cubicBezTo>
                          <a:pt x="374" y="86"/>
                          <a:pt x="410" y="0"/>
                          <a:pt x="270" y="177"/>
                        </a:cubicBezTo>
                        <a:cubicBezTo>
                          <a:pt x="254" y="224"/>
                          <a:pt x="252" y="276"/>
                          <a:pt x="236" y="323"/>
                        </a:cubicBezTo>
                        <a:cubicBezTo>
                          <a:pt x="225" y="355"/>
                          <a:pt x="191" y="413"/>
                          <a:pt x="191" y="413"/>
                        </a:cubicBezTo>
                        <a:cubicBezTo>
                          <a:pt x="175" y="475"/>
                          <a:pt x="147" y="596"/>
                          <a:pt x="124" y="660"/>
                        </a:cubicBezTo>
                        <a:cubicBezTo>
                          <a:pt x="105" y="713"/>
                          <a:pt x="64" y="754"/>
                          <a:pt x="45" y="807"/>
                        </a:cubicBezTo>
                        <a:cubicBezTo>
                          <a:pt x="3" y="920"/>
                          <a:pt x="70" y="782"/>
                          <a:pt x="11" y="897"/>
                        </a:cubicBezTo>
                        <a:cubicBezTo>
                          <a:pt x="7" y="934"/>
                          <a:pt x="0" y="971"/>
                          <a:pt x="0" y="1009"/>
                        </a:cubicBezTo>
                        <a:cubicBezTo>
                          <a:pt x="0" y="1159"/>
                          <a:pt x="4" y="1309"/>
                          <a:pt x="11" y="1459"/>
                        </a:cubicBezTo>
                        <a:cubicBezTo>
                          <a:pt x="16" y="1570"/>
                          <a:pt x="217" y="1613"/>
                          <a:pt x="292" y="1628"/>
                        </a:cubicBezTo>
                        <a:cubicBezTo>
                          <a:pt x="365" y="1683"/>
                          <a:pt x="426" y="1751"/>
                          <a:pt x="506" y="1797"/>
                        </a:cubicBezTo>
                        <a:cubicBezTo>
                          <a:pt x="535" y="1814"/>
                          <a:pt x="564" y="1832"/>
                          <a:pt x="596" y="1842"/>
                        </a:cubicBezTo>
                        <a:cubicBezTo>
                          <a:pt x="607" y="1846"/>
                          <a:pt x="619" y="1848"/>
                          <a:pt x="630" y="1853"/>
                        </a:cubicBezTo>
                        <a:cubicBezTo>
                          <a:pt x="656" y="1866"/>
                          <a:pt x="703" y="1905"/>
                          <a:pt x="731" y="1909"/>
                        </a:cubicBezTo>
                        <a:cubicBezTo>
                          <a:pt x="817" y="1922"/>
                          <a:pt x="904" y="1924"/>
                          <a:pt x="990" y="1932"/>
                        </a:cubicBezTo>
                        <a:cubicBezTo>
                          <a:pt x="1110" y="1928"/>
                          <a:pt x="1231" y="1937"/>
                          <a:pt x="1350" y="1920"/>
                        </a:cubicBezTo>
                        <a:cubicBezTo>
                          <a:pt x="1369" y="1917"/>
                          <a:pt x="1372" y="1889"/>
                          <a:pt x="1384" y="1875"/>
                        </a:cubicBezTo>
                        <a:cubicBezTo>
                          <a:pt x="1424" y="1829"/>
                          <a:pt x="1448" y="1778"/>
                          <a:pt x="1485" y="1729"/>
                        </a:cubicBezTo>
                        <a:cubicBezTo>
                          <a:pt x="1498" y="1677"/>
                          <a:pt x="1496" y="1699"/>
                          <a:pt x="1496" y="1662"/>
                        </a:cubicBez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50" name="Freeform 40" descr="Granite"/>
                  <p:cNvSpPr>
                    <a:spLocks noChangeAspect="1"/>
                  </p:cNvSpPr>
                  <p:nvPr/>
                </p:nvSpPr>
                <p:spPr bwMode="auto">
                  <a:xfrm rot="1271200" flipV="1">
                    <a:off x="6816" y="10934"/>
                    <a:ext cx="568" cy="568"/>
                  </a:xfrm>
                  <a:custGeom>
                    <a:avLst/>
                    <a:gdLst/>
                    <a:ahLst/>
                    <a:cxnLst>
                      <a:cxn ang="0">
                        <a:pos x="1496" y="1662"/>
                      </a:cxn>
                      <a:cxn ang="0">
                        <a:pos x="1485" y="1189"/>
                      </a:cxn>
                      <a:cxn ang="0">
                        <a:pos x="1350" y="559"/>
                      </a:cxn>
                      <a:cxn ang="0">
                        <a:pos x="1316" y="402"/>
                      </a:cxn>
                      <a:cxn ang="0">
                        <a:pos x="979" y="120"/>
                      </a:cxn>
                      <a:cxn ang="0">
                        <a:pos x="742" y="75"/>
                      </a:cxn>
                      <a:cxn ang="0">
                        <a:pos x="270" y="177"/>
                      </a:cxn>
                      <a:cxn ang="0">
                        <a:pos x="236" y="323"/>
                      </a:cxn>
                      <a:cxn ang="0">
                        <a:pos x="191" y="413"/>
                      </a:cxn>
                      <a:cxn ang="0">
                        <a:pos x="124" y="660"/>
                      </a:cxn>
                      <a:cxn ang="0">
                        <a:pos x="45" y="807"/>
                      </a:cxn>
                      <a:cxn ang="0">
                        <a:pos x="11" y="897"/>
                      </a:cxn>
                      <a:cxn ang="0">
                        <a:pos x="0" y="1009"/>
                      </a:cxn>
                      <a:cxn ang="0">
                        <a:pos x="11" y="1459"/>
                      </a:cxn>
                      <a:cxn ang="0">
                        <a:pos x="292" y="1628"/>
                      </a:cxn>
                      <a:cxn ang="0">
                        <a:pos x="506" y="1797"/>
                      </a:cxn>
                      <a:cxn ang="0">
                        <a:pos x="596" y="1842"/>
                      </a:cxn>
                      <a:cxn ang="0">
                        <a:pos x="630" y="1853"/>
                      </a:cxn>
                      <a:cxn ang="0">
                        <a:pos x="731" y="1909"/>
                      </a:cxn>
                      <a:cxn ang="0">
                        <a:pos x="990" y="1932"/>
                      </a:cxn>
                      <a:cxn ang="0">
                        <a:pos x="1350" y="1920"/>
                      </a:cxn>
                      <a:cxn ang="0">
                        <a:pos x="1384" y="1875"/>
                      </a:cxn>
                      <a:cxn ang="0">
                        <a:pos x="1485" y="1729"/>
                      </a:cxn>
                      <a:cxn ang="0">
                        <a:pos x="1496" y="1662"/>
                      </a:cxn>
                    </a:cxnLst>
                    <a:rect l="0" t="0" r="r" b="b"/>
                    <a:pathLst>
                      <a:path w="1498" h="1937">
                        <a:moveTo>
                          <a:pt x="1496" y="1662"/>
                        </a:moveTo>
                        <a:cubicBezTo>
                          <a:pt x="1492" y="1504"/>
                          <a:pt x="1497" y="1346"/>
                          <a:pt x="1485" y="1189"/>
                        </a:cubicBezTo>
                        <a:cubicBezTo>
                          <a:pt x="1471" y="1002"/>
                          <a:pt x="1393" y="730"/>
                          <a:pt x="1350" y="559"/>
                        </a:cubicBezTo>
                        <a:cubicBezTo>
                          <a:pt x="1337" y="507"/>
                          <a:pt x="1340" y="450"/>
                          <a:pt x="1316" y="402"/>
                        </a:cubicBezTo>
                        <a:cubicBezTo>
                          <a:pt x="1249" y="267"/>
                          <a:pt x="1117" y="162"/>
                          <a:pt x="979" y="120"/>
                        </a:cubicBezTo>
                        <a:cubicBezTo>
                          <a:pt x="904" y="71"/>
                          <a:pt x="837" y="82"/>
                          <a:pt x="742" y="75"/>
                        </a:cubicBezTo>
                        <a:cubicBezTo>
                          <a:pt x="374" y="86"/>
                          <a:pt x="410" y="0"/>
                          <a:pt x="270" y="177"/>
                        </a:cubicBezTo>
                        <a:cubicBezTo>
                          <a:pt x="254" y="224"/>
                          <a:pt x="252" y="276"/>
                          <a:pt x="236" y="323"/>
                        </a:cubicBezTo>
                        <a:cubicBezTo>
                          <a:pt x="225" y="355"/>
                          <a:pt x="191" y="413"/>
                          <a:pt x="191" y="413"/>
                        </a:cubicBezTo>
                        <a:cubicBezTo>
                          <a:pt x="175" y="475"/>
                          <a:pt x="147" y="596"/>
                          <a:pt x="124" y="660"/>
                        </a:cubicBezTo>
                        <a:cubicBezTo>
                          <a:pt x="105" y="713"/>
                          <a:pt x="64" y="754"/>
                          <a:pt x="45" y="807"/>
                        </a:cubicBezTo>
                        <a:cubicBezTo>
                          <a:pt x="3" y="920"/>
                          <a:pt x="70" y="782"/>
                          <a:pt x="11" y="897"/>
                        </a:cubicBezTo>
                        <a:cubicBezTo>
                          <a:pt x="7" y="934"/>
                          <a:pt x="0" y="971"/>
                          <a:pt x="0" y="1009"/>
                        </a:cubicBezTo>
                        <a:cubicBezTo>
                          <a:pt x="0" y="1159"/>
                          <a:pt x="4" y="1309"/>
                          <a:pt x="11" y="1459"/>
                        </a:cubicBezTo>
                        <a:cubicBezTo>
                          <a:pt x="16" y="1570"/>
                          <a:pt x="217" y="1613"/>
                          <a:pt x="292" y="1628"/>
                        </a:cubicBezTo>
                        <a:cubicBezTo>
                          <a:pt x="365" y="1683"/>
                          <a:pt x="426" y="1751"/>
                          <a:pt x="506" y="1797"/>
                        </a:cubicBezTo>
                        <a:cubicBezTo>
                          <a:pt x="535" y="1814"/>
                          <a:pt x="564" y="1832"/>
                          <a:pt x="596" y="1842"/>
                        </a:cubicBezTo>
                        <a:cubicBezTo>
                          <a:pt x="607" y="1846"/>
                          <a:pt x="619" y="1848"/>
                          <a:pt x="630" y="1853"/>
                        </a:cubicBezTo>
                        <a:cubicBezTo>
                          <a:pt x="656" y="1866"/>
                          <a:pt x="703" y="1905"/>
                          <a:pt x="731" y="1909"/>
                        </a:cubicBezTo>
                        <a:cubicBezTo>
                          <a:pt x="817" y="1922"/>
                          <a:pt x="904" y="1924"/>
                          <a:pt x="990" y="1932"/>
                        </a:cubicBezTo>
                        <a:cubicBezTo>
                          <a:pt x="1110" y="1928"/>
                          <a:pt x="1231" y="1937"/>
                          <a:pt x="1350" y="1920"/>
                        </a:cubicBezTo>
                        <a:cubicBezTo>
                          <a:pt x="1369" y="1917"/>
                          <a:pt x="1372" y="1889"/>
                          <a:pt x="1384" y="1875"/>
                        </a:cubicBezTo>
                        <a:cubicBezTo>
                          <a:pt x="1424" y="1829"/>
                          <a:pt x="1448" y="1778"/>
                          <a:pt x="1485" y="1729"/>
                        </a:cubicBezTo>
                        <a:cubicBezTo>
                          <a:pt x="1498" y="1677"/>
                          <a:pt x="1496" y="1699"/>
                          <a:pt x="1496" y="1662"/>
                        </a:cubicBez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51" name="Freeform 41" descr="Granite"/>
                  <p:cNvSpPr>
                    <a:spLocks noChangeAspect="1"/>
                  </p:cNvSpPr>
                  <p:nvPr/>
                </p:nvSpPr>
                <p:spPr bwMode="auto">
                  <a:xfrm flipV="1">
                    <a:off x="8094" y="11218"/>
                    <a:ext cx="426" cy="710"/>
                  </a:xfrm>
                  <a:custGeom>
                    <a:avLst/>
                    <a:gdLst/>
                    <a:ahLst/>
                    <a:cxnLst>
                      <a:cxn ang="0">
                        <a:pos x="1496" y="1662"/>
                      </a:cxn>
                      <a:cxn ang="0">
                        <a:pos x="1485" y="1189"/>
                      </a:cxn>
                      <a:cxn ang="0">
                        <a:pos x="1350" y="559"/>
                      </a:cxn>
                      <a:cxn ang="0">
                        <a:pos x="1316" y="402"/>
                      </a:cxn>
                      <a:cxn ang="0">
                        <a:pos x="979" y="120"/>
                      </a:cxn>
                      <a:cxn ang="0">
                        <a:pos x="742" y="75"/>
                      </a:cxn>
                      <a:cxn ang="0">
                        <a:pos x="270" y="177"/>
                      </a:cxn>
                      <a:cxn ang="0">
                        <a:pos x="236" y="323"/>
                      </a:cxn>
                      <a:cxn ang="0">
                        <a:pos x="191" y="413"/>
                      </a:cxn>
                      <a:cxn ang="0">
                        <a:pos x="124" y="660"/>
                      </a:cxn>
                      <a:cxn ang="0">
                        <a:pos x="45" y="807"/>
                      </a:cxn>
                      <a:cxn ang="0">
                        <a:pos x="11" y="897"/>
                      </a:cxn>
                      <a:cxn ang="0">
                        <a:pos x="0" y="1009"/>
                      </a:cxn>
                      <a:cxn ang="0">
                        <a:pos x="11" y="1459"/>
                      </a:cxn>
                      <a:cxn ang="0">
                        <a:pos x="292" y="1628"/>
                      </a:cxn>
                      <a:cxn ang="0">
                        <a:pos x="506" y="1797"/>
                      </a:cxn>
                      <a:cxn ang="0">
                        <a:pos x="596" y="1842"/>
                      </a:cxn>
                      <a:cxn ang="0">
                        <a:pos x="630" y="1853"/>
                      </a:cxn>
                      <a:cxn ang="0">
                        <a:pos x="731" y="1909"/>
                      </a:cxn>
                      <a:cxn ang="0">
                        <a:pos x="990" y="1932"/>
                      </a:cxn>
                      <a:cxn ang="0">
                        <a:pos x="1350" y="1920"/>
                      </a:cxn>
                      <a:cxn ang="0">
                        <a:pos x="1384" y="1875"/>
                      </a:cxn>
                      <a:cxn ang="0">
                        <a:pos x="1485" y="1729"/>
                      </a:cxn>
                      <a:cxn ang="0">
                        <a:pos x="1496" y="1662"/>
                      </a:cxn>
                    </a:cxnLst>
                    <a:rect l="0" t="0" r="r" b="b"/>
                    <a:pathLst>
                      <a:path w="1498" h="1937">
                        <a:moveTo>
                          <a:pt x="1496" y="1662"/>
                        </a:moveTo>
                        <a:cubicBezTo>
                          <a:pt x="1492" y="1504"/>
                          <a:pt x="1497" y="1346"/>
                          <a:pt x="1485" y="1189"/>
                        </a:cubicBezTo>
                        <a:cubicBezTo>
                          <a:pt x="1471" y="1002"/>
                          <a:pt x="1393" y="730"/>
                          <a:pt x="1350" y="559"/>
                        </a:cubicBezTo>
                        <a:cubicBezTo>
                          <a:pt x="1337" y="507"/>
                          <a:pt x="1340" y="450"/>
                          <a:pt x="1316" y="402"/>
                        </a:cubicBezTo>
                        <a:cubicBezTo>
                          <a:pt x="1249" y="267"/>
                          <a:pt x="1117" y="162"/>
                          <a:pt x="979" y="120"/>
                        </a:cubicBezTo>
                        <a:cubicBezTo>
                          <a:pt x="904" y="71"/>
                          <a:pt x="837" y="82"/>
                          <a:pt x="742" y="75"/>
                        </a:cubicBezTo>
                        <a:cubicBezTo>
                          <a:pt x="374" y="86"/>
                          <a:pt x="410" y="0"/>
                          <a:pt x="270" y="177"/>
                        </a:cubicBezTo>
                        <a:cubicBezTo>
                          <a:pt x="254" y="224"/>
                          <a:pt x="252" y="276"/>
                          <a:pt x="236" y="323"/>
                        </a:cubicBezTo>
                        <a:cubicBezTo>
                          <a:pt x="225" y="355"/>
                          <a:pt x="191" y="413"/>
                          <a:pt x="191" y="413"/>
                        </a:cubicBezTo>
                        <a:cubicBezTo>
                          <a:pt x="175" y="475"/>
                          <a:pt x="147" y="596"/>
                          <a:pt x="124" y="660"/>
                        </a:cubicBezTo>
                        <a:cubicBezTo>
                          <a:pt x="105" y="713"/>
                          <a:pt x="64" y="754"/>
                          <a:pt x="45" y="807"/>
                        </a:cubicBezTo>
                        <a:cubicBezTo>
                          <a:pt x="3" y="920"/>
                          <a:pt x="70" y="782"/>
                          <a:pt x="11" y="897"/>
                        </a:cubicBezTo>
                        <a:cubicBezTo>
                          <a:pt x="7" y="934"/>
                          <a:pt x="0" y="971"/>
                          <a:pt x="0" y="1009"/>
                        </a:cubicBezTo>
                        <a:cubicBezTo>
                          <a:pt x="0" y="1159"/>
                          <a:pt x="4" y="1309"/>
                          <a:pt x="11" y="1459"/>
                        </a:cubicBezTo>
                        <a:cubicBezTo>
                          <a:pt x="16" y="1570"/>
                          <a:pt x="217" y="1613"/>
                          <a:pt x="292" y="1628"/>
                        </a:cubicBezTo>
                        <a:cubicBezTo>
                          <a:pt x="365" y="1683"/>
                          <a:pt x="426" y="1751"/>
                          <a:pt x="506" y="1797"/>
                        </a:cubicBezTo>
                        <a:cubicBezTo>
                          <a:pt x="535" y="1814"/>
                          <a:pt x="564" y="1832"/>
                          <a:pt x="596" y="1842"/>
                        </a:cubicBezTo>
                        <a:cubicBezTo>
                          <a:pt x="607" y="1846"/>
                          <a:pt x="619" y="1848"/>
                          <a:pt x="630" y="1853"/>
                        </a:cubicBezTo>
                        <a:cubicBezTo>
                          <a:pt x="656" y="1866"/>
                          <a:pt x="703" y="1905"/>
                          <a:pt x="731" y="1909"/>
                        </a:cubicBezTo>
                        <a:cubicBezTo>
                          <a:pt x="817" y="1922"/>
                          <a:pt x="904" y="1924"/>
                          <a:pt x="990" y="1932"/>
                        </a:cubicBezTo>
                        <a:cubicBezTo>
                          <a:pt x="1110" y="1928"/>
                          <a:pt x="1231" y="1937"/>
                          <a:pt x="1350" y="1920"/>
                        </a:cubicBezTo>
                        <a:cubicBezTo>
                          <a:pt x="1369" y="1917"/>
                          <a:pt x="1372" y="1889"/>
                          <a:pt x="1384" y="1875"/>
                        </a:cubicBezTo>
                        <a:cubicBezTo>
                          <a:pt x="1424" y="1829"/>
                          <a:pt x="1448" y="1778"/>
                          <a:pt x="1485" y="1729"/>
                        </a:cubicBezTo>
                        <a:cubicBezTo>
                          <a:pt x="1498" y="1677"/>
                          <a:pt x="1496" y="1699"/>
                          <a:pt x="1496" y="1662"/>
                        </a:cubicBez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52" name="Freeform 42" descr="Granite"/>
                  <p:cNvSpPr>
                    <a:spLocks noChangeAspect="1"/>
                  </p:cNvSpPr>
                  <p:nvPr/>
                </p:nvSpPr>
                <p:spPr bwMode="auto">
                  <a:xfrm flipV="1">
                    <a:off x="6248" y="11502"/>
                    <a:ext cx="426" cy="426"/>
                  </a:xfrm>
                  <a:custGeom>
                    <a:avLst/>
                    <a:gdLst/>
                    <a:ahLst/>
                    <a:cxnLst>
                      <a:cxn ang="0">
                        <a:pos x="1496" y="1662"/>
                      </a:cxn>
                      <a:cxn ang="0">
                        <a:pos x="1485" y="1189"/>
                      </a:cxn>
                      <a:cxn ang="0">
                        <a:pos x="1350" y="559"/>
                      </a:cxn>
                      <a:cxn ang="0">
                        <a:pos x="1316" y="402"/>
                      </a:cxn>
                      <a:cxn ang="0">
                        <a:pos x="979" y="120"/>
                      </a:cxn>
                      <a:cxn ang="0">
                        <a:pos x="742" y="75"/>
                      </a:cxn>
                      <a:cxn ang="0">
                        <a:pos x="270" y="177"/>
                      </a:cxn>
                      <a:cxn ang="0">
                        <a:pos x="236" y="323"/>
                      </a:cxn>
                      <a:cxn ang="0">
                        <a:pos x="191" y="413"/>
                      </a:cxn>
                      <a:cxn ang="0">
                        <a:pos x="124" y="660"/>
                      </a:cxn>
                      <a:cxn ang="0">
                        <a:pos x="45" y="807"/>
                      </a:cxn>
                      <a:cxn ang="0">
                        <a:pos x="11" y="897"/>
                      </a:cxn>
                      <a:cxn ang="0">
                        <a:pos x="0" y="1009"/>
                      </a:cxn>
                      <a:cxn ang="0">
                        <a:pos x="11" y="1459"/>
                      </a:cxn>
                      <a:cxn ang="0">
                        <a:pos x="292" y="1628"/>
                      </a:cxn>
                      <a:cxn ang="0">
                        <a:pos x="506" y="1797"/>
                      </a:cxn>
                      <a:cxn ang="0">
                        <a:pos x="596" y="1842"/>
                      </a:cxn>
                      <a:cxn ang="0">
                        <a:pos x="630" y="1853"/>
                      </a:cxn>
                      <a:cxn ang="0">
                        <a:pos x="731" y="1909"/>
                      </a:cxn>
                      <a:cxn ang="0">
                        <a:pos x="990" y="1932"/>
                      </a:cxn>
                      <a:cxn ang="0">
                        <a:pos x="1350" y="1920"/>
                      </a:cxn>
                      <a:cxn ang="0">
                        <a:pos x="1384" y="1875"/>
                      </a:cxn>
                      <a:cxn ang="0">
                        <a:pos x="1485" y="1729"/>
                      </a:cxn>
                      <a:cxn ang="0">
                        <a:pos x="1496" y="1662"/>
                      </a:cxn>
                    </a:cxnLst>
                    <a:rect l="0" t="0" r="r" b="b"/>
                    <a:pathLst>
                      <a:path w="1498" h="1937">
                        <a:moveTo>
                          <a:pt x="1496" y="1662"/>
                        </a:moveTo>
                        <a:cubicBezTo>
                          <a:pt x="1492" y="1504"/>
                          <a:pt x="1497" y="1346"/>
                          <a:pt x="1485" y="1189"/>
                        </a:cubicBezTo>
                        <a:cubicBezTo>
                          <a:pt x="1471" y="1002"/>
                          <a:pt x="1393" y="730"/>
                          <a:pt x="1350" y="559"/>
                        </a:cubicBezTo>
                        <a:cubicBezTo>
                          <a:pt x="1337" y="507"/>
                          <a:pt x="1340" y="450"/>
                          <a:pt x="1316" y="402"/>
                        </a:cubicBezTo>
                        <a:cubicBezTo>
                          <a:pt x="1249" y="267"/>
                          <a:pt x="1117" y="162"/>
                          <a:pt x="979" y="120"/>
                        </a:cubicBezTo>
                        <a:cubicBezTo>
                          <a:pt x="904" y="71"/>
                          <a:pt x="837" y="82"/>
                          <a:pt x="742" y="75"/>
                        </a:cubicBezTo>
                        <a:cubicBezTo>
                          <a:pt x="374" y="86"/>
                          <a:pt x="410" y="0"/>
                          <a:pt x="270" y="177"/>
                        </a:cubicBezTo>
                        <a:cubicBezTo>
                          <a:pt x="254" y="224"/>
                          <a:pt x="252" y="276"/>
                          <a:pt x="236" y="323"/>
                        </a:cubicBezTo>
                        <a:cubicBezTo>
                          <a:pt x="225" y="355"/>
                          <a:pt x="191" y="413"/>
                          <a:pt x="191" y="413"/>
                        </a:cubicBezTo>
                        <a:cubicBezTo>
                          <a:pt x="175" y="475"/>
                          <a:pt x="147" y="596"/>
                          <a:pt x="124" y="660"/>
                        </a:cubicBezTo>
                        <a:cubicBezTo>
                          <a:pt x="105" y="713"/>
                          <a:pt x="64" y="754"/>
                          <a:pt x="45" y="807"/>
                        </a:cubicBezTo>
                        <a:cubicBezTo>
                          <a:pt x="3" y="920"/>
                          <a:pt x="70" y="782"/>
                          <a:pt x="11" y="897"/>
                        </a:cubicBezTo>
                        <a:cubicBezTo>
                          <a:pt x="7" y="934"/>
                          <a:pt x="0" y="971"/>
                          <a:pt x="0" y="1009"/>
                        </a:cubicBezTo>
                        <a:cubicBezTo>
                          <a:pt x="0" y="1159"/>
                          <a:pt x="4" y="1309"/>
                          <a:pt x="11" y="1459"/>
                        </a:cubicBezTo>
                        <a:cubicBezTo>
                          <a:pt x="16" y="1570"/>
                          <a:pt x="217" y="1613"/>
                          <a:pt x="292" y="1628"/>
                        </a:cubicBezTo>
                        <a:cubicBezTo>
                          <a:pt x="365" y="1683"/>
                          <a:pt x="426" y="1751"/>
                          <a:pt x="506" y="1797"/>
                        </a:cubicBezTo>
                        <a:cubicBezTo>
                          <a:pt x="535" y="1814"/>
                          <a:pt x="564" y="1832"/>
                          <a:pt x="596" y="1842"/>
                        </a:cubicBezTo>
                        <a:cubicBezTo>
                          <a:pt x="607" y="1846"/>
                          <a:pt x="619" y="1848"/>
                          <a:pt x="630" y="1853"/>
                        </a:cubicBezTo>
                        <a:cubicBezTo>
                          <a:pt x="656" y="1866"/>
                          <a:pt x="703" y="1905"/>
                          <a:pt x="731" y="1909"/>
                        </a:cubicBezTo>
                        <a:cubicBezTo>
                          <a:pt x="817" y="1922"/>
                          <a:pt x="904" y="1924"/>
                          <a:pt x="990" y="1932"/>
                        </a:cubicBezTo>
                        <a:cubicBezTo>
                          <a:pt x="1110" y="1928"/>
                          <a:pt x="1231" y="1937"/>
                          <a:pt x="1350" y="1920"/>
                        </a:cubicBezTo>
                        <a:cubicBezTo>
                          <a:pt x="1369" y="1917"/>
                          <a:pt x="1372" y="1889"/>
                          <a:pt x="1384" y="1875"/>
                        </a:cubicBezTo>
                        <a:cubicBezTo>
                          <a:pt x="1424" y="1829"/>
                          <a:pt x="1448" y="1778"/>
                          <a:pt x="1485" y="1729"/>
                        </a:cubicBezTo>
                        <a:cubicBezTo>
                          <a:pt x="1498" y="1677"/>
                          <a:pt x="1496" y="1699"/>
                          <a:pt x="1496" y="1662"/>
                        </a:cubicBez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53" name="Freeform 43" descr="Granite"/>
                  <p:cNvSpPr>
                    <a:spLocks noChangeAspect="1"/>
                  </p:cNvSpPr>
                  <p:nvPr/>
                </p:nvSpPr>
                <p:spPr bwMode="auto">
                  <a:xfrm rot="17563255" flipV="1">
                    <a:off x="7384" y="11644"/>
                    <a:ext cx="568" cy="568"/>
                  </a:xfrm>
                  <a:custGeom>
                    <a:avLst/>
                    <a:gdLst/>
                    <a:ahLst/>
                    <a:cxnLst>
                      <a:cxn ang="0">
                        <a:pos x="1496" y="1662"/>
                      </a:cxn>
                      <a:cxn ang="0">
                        <a:pos x="1485" y="1189"/>
                      </a:cxn>
                      <a:cxn ang="0">
                        <a:pos x="1350" y="559"/>
                      </a:cxn>
                      <a:cxn ang="0">
                        <a:pos x="1316" y="402"/>
                      </a:cxn>
                      <a:cxn ang="0">
                        <a:pos x="979" y="120"/>
                      </a:cxn>
                      <a:cxn ang="0">
                        <a:pos x="742" y="75"/>
                      </a:cxn>
                      <a:cxn ang="0">
                        <a:pos x="270" y="177"/>
                      </a:cxn>
                      <a:cxn ang="0">
                        <a:pos x="236" y="323"/>
                      </a:cxn>
                      <a:cxn ang="0">
                        <a:pos x="191" y="413"/>
                      </a:cxn>
                      <a:cxn ang="0">
                        <a:pos x="124" y="660"/>
                      </a:cxn>
                      <a:cxn ang="0">
                        <a:pos x="45" y="807"/>
                      </a:cxn>
                      <a:cxn ang="0">
                        <a:pos x="11" y="897"/>
                      </a:cxn>
                      <a:cxn ang="0">
                        <a:pos x="0" y="1009"/>
                      </a:cxn>
                      <a:cxn ang="0">
                        <a:pos x="11" y="1459"/>
                      </a:cxn>
                      <a:cxn ang="0">
                        <a:pos x="292" y="1628"/>
                      </a:cxn>
                      <a:cxn ang="0">
                        <a:pos x="506" y="1797"/>
                      </a:cxn>
                      <a:cxn ang="0">
                        <a:pos x="596" y="1842"/>
                      </a:cxn>
                      <a:cxn ang="0">
                        <a:pos x="630" y="1853"/>
                      </a:cxn>
                      <a:cxn ang="0">
                        <a:pos x="731" y="1909"/>
                      </a:cxn>
                      <a:cxn ang="0">
                        <a:pos x="990" y="1932"/>
                      </a:cxn>
                      <a:cxn ang="0">
                        <a:pos x="1350" y="1920"/>
                      </a:cxn>
                      <a:cxn ang="0">
                        <a:pos x="1384" y="1875"/>
                      </a:cxn>
                      <a:cxn ang="0">
                        <a:pos x="1485" y="1729"/>
                      </a:cxn>
                      <a:cxn ang="0">
                        <a:pos x="1496" y="1662"/>
                      </a:cxn>
                    </a:cxnLst>
                    <a:rect l="0" t="0" r="r" b="b"/>
                    <a:pathLst>
                      <a:path w="1498" h="1937">
                        <a:moveTo>
                          <a:pt x="1496" y="1662"/>
                        </a:moveTo>
                        <a:cubicBezTo>
                          <a:pt x="1492" y="1504"/>
                          <a:pt x="1497" y="1346"/>
                          <a:pt x="1485" y="1189"/>
                        </a:cubicBezTo>
                        <a:cubicBezTo>
                          <a:pt x="1471" y="1002"/>
                          <a:pt x="1393" y="730"/>
                          <a:pt x="1350" y="559"/>
                        </a:cubicBezTo>
                        <a:cubicBezTo>
                          <a:pt x="1337" y="507"/>
                          <a:pt x="1340" y="450"/>
                          <a:pt x="1316" y="402"/>
                        </a:cubicBezTo>
                        <a:cubicBezTo>
                          <a:pt x="1249" y="267"/>
                          <a:pt x="1117" y="162"/>
                          <a:pt x="979" y="120"/>
                        </a:cubicBezTo>
                        <a:cubicBezTo>
                          <a:pt x="904" y="71"/>
                          <a:pt x="837" y="82"/>
                          <a:pt x="742" y="75"/>
                        </a:cubicBezTo>
                        <a:cubicBezTo>
                          <a:pt x="374" y="86"/>
                          <a:pt x="410" y="0"/>
                          <a:pt x="270" y="177"/>
                        </a:cubicBezTo>
                        <a:cubicBezTo>
                          <a:pt x="254" y="224"/>
                          <a:pt x="252" y="276"/>
                          <a:pt x="236" y="323"/>
                        </a:cubicBezTo>
                        <a:cubicBezTo>
                          <a:pt x="225" y="355"/>
                          <a:pt x="191" y="413"/>
                          <a:pt x="191" y="413"/>
                        </a:cubicBezTo>
                        <a:cubicBezTo>
                          <a:pt x="175" y="475"/>
                          <a:pt x="147" y="596"/>
                          <a:pt x="124" y="660"/>
                        </a:cubicBezTo>
                        <a:cubicBezTo>
                          <a:pt x="105" y="713"/>
                          <a:pt x="64" y="754"/>
                          <a:pt x="45" y="807"/>
                        </a:cubicBezTo>
                        <a:cubicBezTo>
                          <a:pt x="3" y="920"/>
                          <a:pt x="70" y="782"/>
                          <a:pt x="11" y="897"/>
                        </a:cubicBezTo>
                        <a:cubicBezTo>
                          <a:pt x="7" y="934"/>
                          <a:pt x="0" y="971"/>
                          <a:pt x="0" y="1009"/>
                        </a:cubicBezTo>
                        <a:cubicBezTo>
                          <a:pt x="0" y="1159"/>
                          <a:pt x="4" y="1309"/>
                          <a:pt x="11" y="1459"/>
                        </a:cubicBezTo>
                        <a:cubicBezTo>
                          <a:pt x="16" y="1570"/>
                          <a:pt x="217" y="1613"/>
                          <a:pt x="292" y="1628"/>
                        </a:cubicBezTo>
                        <a:cubicBezTo>
                          <a:pt x="365" y="1683"/>
                          <a:pt x="426" y="1751"/>
                          <a:pt x="506" y="1797"/>
                        </a:cubicBezTo>
                        <a:cubicBezTo>
                          <a:pt x="535" y="1814"/>
                          <a:pt x="564" y="1832"/>
                          <a:pt x="596" y="1842"/>
                        </a:cubicBezTo>
                        <a:cubicBezTo>
                          <a:pt x="607" y="1846"/>
                          <a:pt x="619" y="1848"/>
                          <a:pt x="630" y="1853"/>
                        </a:cubicBezTo>
                        <a:cubicBezTo>
                          <a:pt x="656" y="1866"/>
                          <a:pt x="703" y="1905"/>
                          <a:pt x="731" y="1909"/>
                        </a:cubicBezTo>
                        <a:cubicBezTo>
                          <a:pt x="817" y="1922"/>
                          <a:pt x="904" y="1924"/>
                          <a:pt x="990" y="1932"/>
                        </a:cubicBezTo>
                        <a:cubicBezTo>
                          <a:pt x="1110" y="1928"/>
                          <a:pt x="1231" y="1937"/>
                          <a:pt x="1350" y="1920"/>
                        </a:cubicBezTo>
                        <a:cubicBezTo>
                          <a:pt x="1369" y="1917"/>
                          <a:pt x="1372" y="1889"/>
                          <a:pt x="1384" y="1875"/>
                        </a:cubicBezTo>
                        <a:cubicBezTo>
                          <a:pt x="1424" y="1829"/>
                          <a:pt x="1448" y="1778"/>
                          <a:pt x="1485" y="1729"/>
                        </a:cubicBezTo>
                        <a:cubicBezTo>
                          <a:pt x="1498" y="1677"/>
                          <a:pt x="1496" y="1699"/>
                          <a:pt x="1496" y="1662"/>
                        </a:cubicBez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54" name="Freeform 44" descr="Granite"/>
                  <p:cNvSpPr>
                    <a:spLocks noChangeAspect="1"/>
                  </p:cNvSpPr>
                  <p:nvPr/>
                </p:nvSpPr>
                <p:spPr bwMode="auto">
                  <a:xfrm rot="16200000" flipV="1">
                    <a:off x="6532" y="11786"/>
                    <a:ext cx="426" cy="426"/>
                  </a:xfrm>
                  <a:custGeom>
                    <a:avLst/>
                    <a:gdLst/>
                    <a:ahLst/>
                    <a:cxnLst>
                      <a:cxn ang="0">
                        <a:pos x="1496" y="1662"/>
                      </a:cxn>
                      <a:cxn ang="0">
                        <a:pos x="1485" y="1189"/>
                      </a:cxn>
                      <a:cxn ang="0">
                        <a:pos x="1350" y="559"/>
                      </a:cxn>
                      <a:cxn ang="0">
                        <a:pos x="1316" y="402"/>
                      </a:cxn>
                      <a:cxn ang="0">
                        <a:pos x="979" y="120"/>
                      </a:cxn>
                      <a:cxn ang="0">
                        <a:pos x="742" y="75"/>
                      </a:cxn>
                      <a:cxn ang="0">
                        <a:pos x="270" y="177"/>
                      </a:cxn>
                      <a:cxn ang="0">
                        <a:pos x="236" y="323"/>
                      </a:cxn>
                      <a:cxn ang="0">
                        <a:pos x="191" y="413"/>
                      </a:cxn>
                      <a:cxn ang="0">
                        <a:pos x="124" y="660"/>
                      </a:cxn>
                      <a:cxn ang="0">
                        <a:pos x="45" y="807"/>
                      </a:cxn>
                      <a:cxn ang="0">
                        <a:pos x="11" y="897"/>
                      </a:cxn>
                      <a:cxn ang="0">
                        <a:pos x="0" y="1009"/>
                      </a:cxn>
                      <a:cxn ang="0">
                        <a:pos x="11" y="1459"/>
                      </a:cxn>
                      <a:cxn ang="0">
                        <a:pos x="292" y="1628"/>
                      </a:cxn>
                      <a:cxn ang="0">
                        <a:pos x="506" y="1797"/>
                      </a:cxn>
                      <a:cxn ang="0">
                        <a:pos x="596" y="1842"/>
                      </a:cxn>
                      <a:cxn ang="0">
                        <a:pos x="630" y="1853"/>
                      </a:cxn>
                      <a:cxn ang="0">
                        <a:pos x="731" y="1909"/>
                      </a:cxn>
                      <a:cxn ang="0">
                        <a:pos x="990" y="1932"/>
                      </a:cxn>
                      <a:cxn ang="0">
                        <a:pos x="1350" y="1920"/>
                      </a:cxn>
                      <a:cxn ang="0">
                        <a:pos x="1384" y="1875"/>
                      </a:cxn>
                      <a:cxn ang="0">
                        <a:pos x="1485" y="1729"/>
                      </a:cxn>
                      <a:cxn ang="0">
                        <a:pos x="1496" y="1662"/>
                      </a:cxn>
                    </a:cxnLst>
                    <a:rect l="0" t="0" r="r" b="b"/>
                    <a:pathLst>
                      <a:path w="1498" h="1937">
                        <a:moveTo>
                          <a:pt x="1496" y="1662"/>
                        </a:moveTo>
                        <a:cubicBezTo>
                          <a:pt x="1492" y="1504"/>
                          <a:pt x="1497" y="1346"/>
                          <a:pt x="1485" y="1189"/>
                        </a:cubicBezTo>
                        <a:cubicBezTo>
                          <a:pt x="1471" y="1002"/>
                          <a:pt x="1393" y="730"/>
                          <a:pt x="1350" y="559"/>
                        </a:cubicBezTo>
                        <a:cubicBezTo>
                          <a:pt x="1337" y="507"/>
                          <a:pt x="1340" y="450"/>
                          <a:pt x="1316" y="402"/>
                        </a:cubicBezTo>
                        <a:cubicBezTo>
                          <a:pt x="1249" y="267"/>
                          <a:pt x="1117" y="162"/>
                          <a:pt x="979" y="120"/>
                        </a:cubicBezTo>
                        <a:cubicBezTo>
                          <a:pt x="904" y="71"/>
                          <a:pt x="837" y="82"/>
                          <a:pt x="742" y="75"/>
                        </a:cubicBezTo>
                        <a:cubicBezTo>
                          <a:pt x="374" y="86"/>
                          <a:pt x="410" y="0"/>
                          <a:pt x="270" y="177"/>
                        </a:cubicBezTo>
                        <a:cubicBezTo>
                          <a:pt x="254" y="224"/>
                          <a:pt x="252" y="276"/>
                          <a:pt x="236" y="323"/>
                        </a:cubicBezTo>
                        <a:cubicBezTo>
                          <a:pt x="225" y="355"/>
                          <a:pt x="191" y="413"/>
                          <a:pt x="191" y="413"/>
                        </a:cubicBezTo>
                        <a:cubicBezTo>
                          <a:pt x="175" y="475"/>
                          <a:pt x="147" y="596"/>
                          <a:pt x="124" y="660"/>
                        </a:cubicBezTo>
                        <a:cubicBezTo>
                          <a:pt x="105" y="713"/>
                          <a:pt x="64" y="754"/>
                          <a:pt x="45" y="807"/>
                        </a:cubicBezTo>
                        <a:cubicBezTo>
                          <a:pt x="3" y="920"/>
                          <a:pt x="70" y="782"/>
                          <a:pt x="11" y="897"/>
                        </a:cubicBezTo>
                        <a:cubicBezTo>
                          <a:pt x="7" y="934"/>
                          <a:pt x="0" y="971"/>
                          <a:pt x="0" y="1009"/>
                        </a:cubicBezTo>
                        <a:cubicBezTo>
                          <a:pt x="0" y="1159"/>
                          <a:pt x="4" y="1309"/>
                          <a:pt x="11" y="1459"/>
                        </a:cubicBezTo>
                        <a:cubicBezTo>
                          <a:pt x="16" y="1570"/>
                          <a:pt x="217" y="1613"/>
                          <a:pt x="292" y="1628"/>
                        </a:cubicBezTo>
                        <a:cubicBezTo>
                          <a:pt x="365" y="1683"/>
                          <a:pt x="426" y="1751"/>
                          <a:pt x="506" y="1797"/>
                        </a:cubicBezTo>
                        <a:cubicBezTo>
                          <a:pt x="535" y="1814"/>
                          <a:pt x="564" y="1832"/>
                          <a:pt x="596" y="1842"/>
                        </a:cubicBezTo>
                        <a:cubicBezTo>
                          <a:pt x="607" y="1846"/>
                          <a:pt x="619" y="1848"/>
                          <a:pt x="630" y="1853"/>
                        </a:cubicBezTo>
                        <a:cubicBezTo>
                          <a:pt x="656" y="1866"/>
                          <a:pt x="703" y="1905"/>
                          <a:pt x="731" y="1909"/>
                        </a:cubicBezTo>
                        <a:cubicBezTo>
                          <a:pt x="817" y="1922"/>
                          <a:pt x="904" y="1924"/>
                          <a:pt x="990" y="1932"/>
                        </a:cubicBezTo>
                        <a:cubicBezTo>
                          <a:pt x="1110" y="1928"/>
                          <a:pt x="1231" y="1937"/>
                          <a:pt x="1350" y="1920"/>
                        </a:cubicBezTo>
                        <a:cubicBezTo>
                          <a:pt x="1369" y="1917"/>
                          <a:pt x="1372" y="1889"/>
                          <a:pt x="1384" y="1875"/>
                        </a:cubicBezTo>
                        <a:cubicBezTo>
                          <a:pt x="1424" y="1829"/>
                          <a:pt x="1448" y="1778"/>
                          <a:pt x="1485" y="1729"/>
                        </a:cubicBezTo>
                        <a:cubicBezTo>
                          <a:pt x="1498" y="1677"/>
                          <a:pt x="1496" y="1699"/>
                          <a:pt x="1496" y="1662"/>
                        </a:cubicBez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55" name="Freeform 45" descr="Granite"/>
                  <p:cNvSpPr>
                    <a:spLocks noChangeAspect="1"/>
                  </p:cNvSpPr>
                  <p:nvPr/>
                </p:nvSpPr>
                <p:spPr bwMode="auto">
                  <a:xfrm>
                    <a:off x="6248" y="10934"/>
                    <a:ext cx="568" cy="568"/>
                  </a:xfrm>
                  <a:custGeom>
                    <a:avLst/>
                    <a:gdLst/>
                    <a:ahLst/>
                    <a:cxnLst>
                      <a:cxn ang="0">
                        <a:pos x="1496" y="1662"/>
                      </a:cxn>
                      <a:cxn ang="0">
                        <a:pos x="1485" y="1189"/>
                      </a:cxn>
                      <a:cxn ang="0">
                        <a:pos x="1350" y="559"/>
                      </a:cxn>
                      <a:cxn ang="0">
                        <a:pos x="1316" y="402"/>
                      </a:cxn>
                      <a:cxn ang="0">
                        <a:pos x="979" y="120"/>
                      </a:cxn>
                      <a:cxn ang="0">
                        <a:pos x="742" y="75"/>
                      </a:cxn>
                      <a:cxn ang="0">
                        <a:pos x="270" y="177"/>
                      </a:cxn>
                      <a:cxn ang="0">
                        <a:pos x="236" y="323"/>
                      </a:cxn>
                      <a:cxn ang="0">
                        <a:pos x="191" y="413"/>
                      </a:cxn>
                      <a:cxn ang="0">
                        <a:pos x="124" y="660"/>
                      </a:cxn>
                      <a:cxn ang="0">
                        <a:pos x="45" y="807"/>
                      </a:cxn>
                      <a:cxn ang="0">
                        <a:pos x="11" y="897"/>
                      </a:cxn>
                      <a:cxn ang="0">
                        <a:pos x="0" y="1009"/>
                      </a:cxn>
                      <a:cxn ang="0">
                        <a:pos x="11" y="1459"/>
                      </a:cxn>
                      <a:cxn ang="0">
                        <a:pos x="292" y="1628"/>
                      </a:cxn>
                      <a:cxn ang="0">
                        <a:pos x="506" y="1797"/>
                      </a:cxn>
                      <a:cxn ang="0">
                        <a:pos x="596" y="1842"/>
                      </a:cxn>
                      <a:cxn ang="0">
                        <a:pos x="630" y="1853"/>
                      </a:cxn>
                      <a:cxn ang="0">
                        <a:pos x="731" y="1909"/>
                      </a:cxn>
                      <a:cxn ang="0">
                        <a:pos x="990" y="1932"/>
                      </a:cxn>
                      <a:cxn ang="0">
                        <a:pos x="1350" y="1920"/>
                      </a:cxn>
                      <a:cxn ang="0">
                        <a:pos x="1384" y="1875"/>
                      </a:cxn>
                      <a:cxn ang="0">
                        <a:pos x="1485" y="1729"/>
                      </a:cxn>
                      <a:cxn ang="0">
                        <a:pos x="1496" y="1662"/>
                      </a:cxn>
                    </a:cxnLst>
                    <a:rect l="0" t="0" r="r" b="b"/>
                    <a:pathLst>
                      <a:path w="1498" h="1937">
                        <a:moveTo>
                          <a:pt x="1496" y="1662"/>
                        </a:moveTo>
                        <a:cubicBezTo>
                          <a:pt x="1492" y="1504"/>
                          <a:pt x="1497" y="1346"/>
                          <a:pt x="1485" y="1189"/>
                        </a:cubicBezTo>
                        <a:cubicBezTo>
                          <a:pt x="1471" y="1002"/>
                          <a:pt x="1393" y="730"/>
                          <a:pt x="1350" y="559"/>
                        </a:cubicBezTo>
                        <a:cubicBezTo>
                          <a:pt x="1337" y="507"/>
                          <a:pt x="1340" y="450"/>
                          <a:pt x="1316" y="402"/>
                        </a:cubicBezTo>
                        <a:cubicBezTo>
                          <a:pt x="1249" y="267"/>
                          <a:pt x="1117" y="162"/>
                          <a:pt x="979" y="120"/>
                        </a:cubicBezTo>
                        <a:cubicBezTo>
                          <a:pt x="904" y="71"/>
                          <a:pt x="837" y="82"/>
                          <a:pt x="742" y="75"/>
                        </a:cubicBezTo>
                        <a:cubicBezTo>
                          <a:pt x="374" y="86"/>
                          <a:pt x="410" y="0"/>
                          <a:pt x="270" y="177"/>
                        </a:cubicBezTo>
                        <a:cubicBezTo>
                          <a:pt x="254" y="224"/>
                          <a:pt x="252" y="276"/>
                          <a:pt x="236" y="323"/>
                        </a:cubicBezTo>
                        <a:cubicBezTo>
                          <a:pt x="225" y="355"/>
                          <a:pt x="191" y="413"/>
                          <a:pt x="191" y="413"/>
                        </a:cubicBezTo>
                        <a:cubicBezTo>
                          <a:pt x="175" y="475"/>
                          <a:pt x="147" y="596"/>
                          <a:pt x="124" y="660"/>
                        </a:cubicBezTo>
                        <a:cubicBezTo>
                          <a:pt x="105" y="713"/>
                          <a:pt x="64" y="754"/>
                          <a:pt x="45" y="807"/>
                        </a:cubicBezTo>
                        <a:cubicBezTo>
                          <a:pt x="3" y="920"/>
                          <a:pt x="70" y="782"/>
                          <a:pt x="11" y="897"/>
                        </a:cubicBezTo>
                        <a:cubicBezTo>
                          <a:pt x="7" y="934"/>
                          <a:pt x="0" y="971"/>
                          <a:pt x="0" y="1009"/>
                        </a:cubicBezTo>
                        <a:cubicBezTo>
                          <a:pt x="0" y="1159"/>
                          <a:pt x="4" y="1309"/>
                          <a:pt x="11" y="1459"/>
                        </a:cubicBezTo>
                        <a:cubicBezTo>
                          <a:pt x="16" y="1570"/>
                          <a:pt x="217" y="1613"/>
                          <a:pt x="292" y="1628"/>
                        </a:cubicBezTo>
                        <a:cubicBezTo>
                          <a:pt x="365" y="1683"/>
                          <a:pt x="426" y="1751"/>
                          <a:pt x="506" y="1797"/>
                        </a:cubicBezTo>
                        <a:cubicBezTo>
                          <a:pt x="535" y="1814"/>
                          <a:pt x="564" y="1832"/>
                          <a:pt x="596" y="1842"/>
                        </a:cubicBezTo>
                        <a:cubicBezTo>
                          <a:pt x="607" y="1846"/>
                          <a:pt x="619" y="1848"/>
                          <a:pt x="630" y="1853"/>
                        </a:cubicBezTo>
                        <a:cubicBezTo>
                          <a:pt x="656" y="1866"/>
                          <a:pt x="703" y="1905"/>
                          <a:pt x="731" y="1909"/>
                        </a:cubicBezTo>
                        <a:cubicBezTo>
                          <a:pt x="817" y="1922"/>
                          <a:pt x="904" y="1924"/>
                          <a:pt x="990" y="1932"/>
                        </a:cubicBezTo>
                        <a:cubicBezTo>
                          <a:pt x="1110" y="1928"/>
                          <a:pt x="1231" y="1937"/>
                          <a:pt x="1350" y="1920"/>
                        </a:cubicBezTo>
                        <a:cubicBezTo>
                          <a:pt x="1369" y="1917"/>
                          <a:pt x="1372" y="1889"/>
                          <a:pt x="1384" y="1875"/>
                        </a:cubicBezTo>
                        <a:cubicBezTo>
                          <a:pt x="1424" y="1829"/>
                          <a:pt x="1448" y="1778"/>
                          <a:pt x="1485" y="1729"/>
                        </a:cubicBezTo>
                        <a:cubicBezTo>
                          <a:pt x="1498" y="1677"/>
                          <a:pt x="1496" y="1699"/>
                          <a:pt x="1496" y="1662"/>
                        </a:cubicBez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56" name="Freeform 46" descr="Granite"/>
                  <p:cNvSpPr>
                    <a:spLocks noChangeAspect="1"/>
                  </p:cNvSpPr>
                  <p:nvPr/>
                </p:nvSpPr>
                <p:spPr bwMode="auto">
                  <a:xfrm>
                    <a:off x="7100" y="11360"/>
                    <a:ext cx="426" cy="710"/>
                  </a:xfrm>
                  <a:custGeom>
                    <a:avLst/>
                    <a:gdLst/>
                    <a:ahLst/>
                    <a:cxnLst>
                      <a:cxn ang="0">
                        <a:pos x="1496" y="1662"/>
                      </a:cxn>
                      <a:cxn ang="0">
                        <a:pos x="1485" y="1189"/>
                      </a:cxn>
                      <a:cxn ang="0">
                        <a:pos x="1350" y="559"/>
                      </a:cxn>
                      <a:cxn ang="0">
                        <a:pos x="1316" y="402"/>
                      </a:cxn>
                      <a:cxn ang="0">
                        <a:pos x="979" y="120"/>
                      </a:cxn>
                      <a:cxn ang="0">
                        <a:pos x="742" y="75"/>
                      </a:cxn>
                      <a:cxn ang="0">
                        <a:pos x="270" y="177"/>
                      </a:cxn>
                      <a:cxn ang="0">
                        <a:pos x="236" y="323"/>
                      </a:cxn>
                      <a:cxn ang="0">
                        <a:pos x="191" y="413"/>
                      </a:cxn>
                      <a:cxn ang="0">
                        <a:pos x="124" y="660"/>
                      </a:cxn>
                      <a:cxn ang="0">
                        <a:pos x="45" y="807"/>
                      </a:cxn>
                      <a:cxn ang="0">
                        <a:pos x="11" y="897"/>
                      </a:cxn>
                      <a:cxn ang="0">
                        <a:pos x="0" y="1009"/>
                      </a:cxn>
                      <a:cxn ang="0">
                        <a:pos x="11" y="1459"/>
                      </a:cxn>
                      <a:cxn ang="0">
                        <a:pos x="292" y="1628"/>
                      </a:cxn>
                      <a:cxn ang="0">
                        <a:pos x="506" y="1797"/>
                      </a:cxn>
                      <a:cxn ang="0">
                        <a:pos x="596" y="1842"/>
                      </a:cxn>
                      <a:cxn ang="0">
                        <a:pos x="630" y="1853"/>
                      </a:cxn>
                      <a:cxn ang="0">
                        <a:pos x="731" y="1909"/>
                      </a:cxn>
                      <a:cxn ang="0">
                        <a:pos x="990" y="1932"/>
                      </a:cxn>
                      <a:cxn ang="0">
                        <a:pos x="1350" y="1920"/>
                      </a:cxn>
                      <a:cxn ang="0">
                        <a:pos x="1384" y="1875"/>
                      </a:cxn>
                      <a:cxn ang="0">
                        <a:pos x="1485" y="1729"/>
                      </a:cxn>
                      <a:cxn ang="0">
                        <a:pos x="1496" y="1662"/>
                      </a:cxn>
                    </a:cxnLst>
                    <a:rect l="0" t="0" r="r" b="b"/>
                    <a:pathLst>
                      <a:path w="1498" h="1937">
                        <a:moveTo>
                          <a:pt x="1496" y="1662"/>
                        </a:moveTo>
                        <a:cubicBezTo>
                          <a:pt x="1492" y="1504"/>
                          <a:pt x="1497" y="1346"/>
                          <a:pt x="1485" y="1189"/>
                        </a:cubicBezTo>
                        <a:cubicBezTo>
                          <a:pt x="1471" y="1002"/>
                          <a:pt x="1393" y="730"/>
                          <a:pt x="1350" y="559"/>
                        </a:cubicBezTo>
                        <a:cubicBezTo>
                          <a:pt x="1337" y="507"/>
                          <a:pt x="1340" y="450"/>
                          <a:pt x="1316" y="402"/>
                        </a:cubicBezTo>
                        <a:cubicBezTo>
                          <a:pt x="1249" y="267"/>
                          <a:pt x="1117" y="162"/>
                          <a:pt x="979" y="120"/>
                        </a:cubicBezTo>
                        <a:cubicBezTo>
                          <a:pt x="904" y="71"/>
                          <a:pt x="837" y="82"/>
                          <a:pt x="742" y="75"/>
                        </a:cubicBezTo>
                        <a:cubicBezTo>
                          <a:pt x="374" y="86"/>
                          <a:pt x="410" y="0"/>
                          <a:pt x="270" y="177"/>
                        </a:cubicBezTo>
                        <a:cubicBezTo>
                          <a:pt x="254" y="224"/>
                          <a:pt x="252" y="276"/>
                          <a:pt x="236" y="323"/>
                        </a:cubicBezTo>
                        <a:cubicBezTo>
                          <a:pt x="225" y="355"/>
                          <a:pt x="191" y="413"/>
                          <a:pt x="191" y="413"/>
                        </a:cubicBezTo>
                        <a:cubicBezTo>
                          <a:pt x="175" y="475"/>
                          <a:pt x="147" y="596"/>
                          <a:pt x="124" y="660"/>
                        </a:cubicBezTo>
                        <a:cubicBezTo>
                          <a:pt x="105" y="713"/>
                          <a:pt x="64" y="754"/>
                          <a:pt x="45" y="807"/>
                        </a:cubicBezTo>
                        <a:cubicBezTo>
                          <a:pt x="3" y="920"/>
                          <a:pt x="70" y="782"/>
                          <a:pt x="11" y="897"/>
                        </a:cubicBezTo>
                        <a:cubicBezTo>
                          <a:pt x="7" y="934"/>
                          <a:pt x="0" y="971"/>
                          <a:pt x="0" y="1009"/>
                        </a:cubicBezTo>
                        <a:cubicBezTo>
                          <a:pt x="0" y="1159"/>
                          <a:pt x="4" y="1309"/>
                          <a:pt x="11" y="1459"/>
                        </a:cubicBezTo>
                        <a:cubicBezTo>
                          <a:pt x="16" y="1570"/>
                          <a:pt x="217" y="1613"/>
                          <a:pt x="292" y="1628"/>
                        </a:cubicBezTo>
                        <a:cubicBezTo>
                          <a:pt x="365" y="1683"/>
                          <a:pt x="426" y="1751"/>
                          <a:pt x="506" y="1797"/>
                        </a:cubicBezTo>
                        <a:cubicBezTo>
                          <a:pt x="535" y="1814"/>
                          <a:pt x="564" y="1832"/>
                          <a:pt x="596" y="1842"/>
                        </a:cubicBezTo>
                        <a:cubicBezTo>
                          <a:pt x="607" y="1846"/>
                          <a:pt x="619" y="1848"/>
                          <a:pt x="630" y="1853"/>
                        </a:cubicBezTo>
                        <a:cubicBezTo>
                          <a:pt x="656" y="1866"/>
                          <a:pt x="703" y="1905"/>
                          <a:pt x="731" y="1909"/>
                        </a:cubicBezTo>
                        <a:cubicBezTo>
                          <a:pt x="817" y="1922"/>
                          <a:pt x="904" y="1924"/>
                          <a:pt x="990" y="1932"/>
                        </a:cubicBezTo>
                        <a:cubicBezTo>
                          <a:pt x="1110" y="1928"/>
                          <a:pt x="1231" y="1937"/>
                          <a:pt x="1350" y="1920"/>
                        </a:cubicBezTo>
                        <a:cubicBezTo>
                          <a:pt x="1369" y="1917"/>
                          <a:pt x="1372" y="1889"/>
                          <a:pt x="1384" y="1875"/>
                        </a:cubicBezTo>
                        <a:cubicBezTo>
                          <a:pt x="1424" y="1829"/>
                          <a:pt x="1448" y="1778"/>
                          <a:pt x="1485" y="1729"/>
                        </a:cubicBezTo>
                        <a:cubicBezTo>
                          <a:pt x="1498" y="1677"/>
                          <a:pt x="1496" y="1699"/>
                          <a:pt x="1496" y="1662"/>
                        </a:cubicBez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57" name="Freeform 47" descr="Granite"/>
                  <p:cNvSpPr>
                    <a:spLocks noChangeAspect="1"/>
                  </p:cNvSpPr>
                  <p:nvPr/>
                </p:nvSpPr>
                <p:spPr bwMode="auto">
                  <a:xfrm>
                    <a:off x="6674" y="11502"/>
                    <a:ext cx="426" cy="426"/>
                  </a:xfrm>
                  <a:custGeom>
                    <a:avLst/>
                    <a:gdLst/>
                    <a:ahLst/>
                    <a:cxnLst>
                      <a:cxn ang="0">
                        <a:pos x="1496" y="1662"/>
                      </a:cxn>
                      <a:cxn ang="0">
                        <a:pos x="1485" y="1189"/>
                      </a:cxn>
                      <a:cxn ang="0">
                        <a:pos x="1350" y="559"/>
                      </a:cxn>
                      <a:cxn ang="0">
                        <a:pos x="1316" y="402"/>
                      </a:cxn>
                      <a:cxn ang="0">
                        <a:pos x="979" y="120"/>
                      </a:cxn>
                      <a:cxn ang="0">
                        <a:pos x="742" y="75"/>
                      </a:cxn>
                      <a:cxn ang="0">
                        <a:pos x="270" y="177"/>
                      </a:cxn>
                      <a:cxn ang="0">
                        <a:pos x="236" y="323"/>
                      </a:cxn>
                      <a:cxn ang="0">
                        <a:pos x="191" y="413"/>
                      </a:cxn>
                      <a:cxn ang="0">
                        <a:pos x="124" y="660"/>
                      </a:cxn>
                      <a:cxn ang="0">
                        <a:pos x="45" y="807"/>
                      </a:cxn>
                      <a:cxn ang="0">
                        <a:pos x="11" y="897"/>
                      </a:cxn>
                      <a:cxn ang="0">
                        <a:pos x="0" y="1009"/>
                      </a:cxn>
                      <a:cxn ang="0">
                        <a:pos x="11" y="1459"/>
                      </a:cxn>
                      <a:cxn ang="0">
                        <a:pos x="292" y="1628"/>
                      </a:cxn>
                      <a:cxn ang="0">
                        <a:pos x="506" y="1797"/>
                      </a:cxn>
                      <a:cxn ang="0">
                        <a:pos x="596" y="1842"/>
                      </a:cxn>
                      <a:cxn ang="0">
                        <a:pos x="630" y="1853"/>
                      </a:cxn>
                      <a:cxn ang="0">
                        <a:pos x="731" y="1909"/>
                      </a:cxn>
                      <a:cxn ang="0">
                        <a:pos x="990" y="1932"/>
                      </a:cxn>
                      <a:cxn ang="0">
                        <a:pos x="1350" y="1920"/>
                      </a:cxn>
                      <a:cxn ang="0">
                        <a:pos x="1384" y="1875"/>
                      </a:cxn>
                      <a:cxn ang="0">
                        <a:pos x="1485" y="1729"/>
                      </a:cxn>
                      <a:cxn ang="0">
                        <a:pos x="1496" y="1662"/>
                      </a:cxn>
                    </a:cxnLst>
                    <a:rect l="0" t="0" r="r" b="b"/>
                    <a:pathLst>
                      <a:path w="1498" h="1937">
                        <a:moveTo>
                          <a:pt x="1496" y="1662"/>
                        </a:moveTo>
                        <a:cubicBezTo>
                          <a:pt x="1492" y="1504"/>
                          <a:pt x="1497" y="1346"/>
                          <a:pt x="1485" y="1189"/>
                        </a:cubicBezTo>
                        <a:cubicBezTo>
                          <a:pt x="1471" y="1002"/>
                          <a:pt x="1393" y="730"/>
                          <a:pt x="1350" y="559"/>
                        </a:cubicBezTo>
                        <a:cubicBezTo>
                          <a:pt x="1337" y="507"/>
                          <a:pt x="1340" y="450"/>
                          <a:pt x="1316" y="402"/>
                        </a:cubicBezTo>
                        <a:cubicBezTo>
                          <a:pt x="1249" y="267"/>
                          <a:pt x="1117" y="162"/>
                          <a:pt x="979" y="120"/>
                        </a:cubicBezTo>
                        <a:cubicBezTo>
                          <a:pt x="904" y="71"/>
                          <a:pt x="837" y="82"/>
                          <a:pt x="742" y="75"/>
                        </a:cubicBezTo>
                        <a:cubicBezTo>
                          <a:pt x="374" y="86"/>
                          <a:pt x="410" y="0"/>
                          <a:pt x="270" y="177"/>
                        </a:cubicBezTo>
                        <a:cubicBezTo>
                          <a:pt x="254" y="224"/>
                          <a:pt x="252" y="276"/>
                          <a:pt x="236" y="323"/>
                        </a:cubicBezTo>
                        <a:cubicBezTo>
                          <a:pt x="225" y="355"/>
                          <a:pt x="191" y="413"/>
                          <a:pt x="191" y="413"/>
                        </a:cubicBezTo>
                        <a:cubicBezTo>
                          <a:pt x="175" y="475"/>
                          <a:pt x="147" y="596"/>
                          <a:pt x="124" y="660"/>
                        </a:cubicBezTo>
                        <a:cubicBezTo>
                          <a:pt x="105" y="713"/>
                          <a:pt x="64" y="754"/>
                          <a:pt x="45" y="807"/>
                        </a:cubicBezTo>
                        <a:cubicBezTo>
                          <a:pt x="3" y="920"/>
                          <a:pt x="70" y="782"/>
                          <a:pt x="11" y="897"/>
                        </a:cubicBezTo>
                        <a:cubicBezTo>
                          <a:pt x="7" y="934"/>
                          <a:pt x="0" y="971"/>
                          <a:pt x="0" y="1009"/>
                        </a:cubicBezTo>
                        <a:cubicBezTo>
                          <a:pt x="0" y="1159"/>
                          <a:pt x="4" y="1309"/>
                          <a:pt x="11" y="1459"/>
                        </a:cubicBezTo>
                        <a:cubicBezTo>
                          <a:pt x="16" y="1570"/>
                          <a:pt x="217" y="1613"/>
                          <a:pt x="292" y="1628"/>
                        </a:cubicBezTo>
                        <a:cubicBezTo>
                          <a:pt x="365" y="1683"/>
                          <a:pt x="426" y="1751"/>
                          <a:pt x="506" y="1797"/>
                        </a:cubicBezTo>
                        <a:cubicBezTo>
                          <a:pt x="535" y="1814"/>
                          <a:pt x="564" y="1832"/>
                          <a:pt x="596" y="1842"/>
                        </a:cubicBezTo>
                        <a:cubicBezTo>
                          <a:pt x="607" y="1846"/>
                          <a:pt x="619" y="1848"/>
                          <a:pt x="630" y="1853"/>
                        </a:cubicBezTo>
                        <a:cubicBezTo>
                          <a:pt x="656" y="1866"/>
                          <a:pt x="703" y="1905"/>
                          <a:pt x="731" y="1909"/>
                        </a:cubicBezTo>
                        <a:cubicBezTo>
                          <a:pt x="817" y="1922"/>
                          <a:pt x="904" y="1924"/>
                          <a:pt x="990" y="1932"/>
                        </a:cubicBezTo>
                        <a:cubicBezTo>
                          <a:pt x="1110" y="1928"/>
                          <a:pt x="1231" y="1937"/>
                          <a:pt x="1350" y="1920"/>
                        </a:cubicBezTo>
                        <a:cubicBezTo>
                          <a:pt x="1369" y="1917"/>
                          <a:pt x="1372" y="1889"/>
                          <a:pt x="1384" y="1875"/>
                        </a:cubicBezTo>
                        <a:cubicBezTo>
                          <a:pt x="1424" y="1829"/>
                          <a:pt x="1448" y="1778"/>
                          <a:pt x="1485" y="1729"/>
                        </a:cubicBezTo>
                        <a:cubicBezTo>
                          <a:pt x="1498" y="1677"/>
                          <a:pt x="1496" y="1699"/>
                          <a:pt x="1496" y="1662"/>
                        </a:cubicBez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58" name="Freeform 48" descr="Granite"/>
                  <p:cNvSpPr>
                    <a:spLocks noChangeAspect="1"/>
                  </p:cNvSpPr>
                  <p:nvPr/>
                </p:nvSpPr>
                <p:spPr bwMode="auto">
                  <a:xfrm rot="1221669" flipV="1">
                    <a:off x="8520" y="11076"/>
                    <a:ext cx="426" cy="710"/>
                  </a:xfrm>
                  <a:custGeom>
                    <a:avLst/>
                    <a:gdLst/>
                    <a:ahLst/>
                    <a:cxnLst>
                      <a:cxn ang="0">
                        <a:pos x="1496" y="1662"/>
                      </a:cxn>
                      <a:cxn ang="0">
                        <a:pos x="1485" y="1189"/>
                      </a:cxn>
                      <a:cxn ang="0">
                        <a:pos x="1350" y="559"/>
                      </a:cxn>
                      <a:cxn ang="0">
                        <a:pos x="1316" y="402"/>
                      </a:cxn>
                      <a:cxn ang="0">
                        <a:pos x="979" y="120"/>
                      </a:cxn>
                      <a:cxn ang="0">
                        <a:pos x="742" y="75"/>
                      </a:cxn>
                      <a:cxn ang="0">
                        <a:pos x="270" y="177"/>
                      </a:cxn>
                      <a:cxn ang="0">
                        <a:pos x="236" y="323"/>
                      </a:cxn>
                      <a:cxn ang="0">
                        <a:pos x="191" y="413"/>
                      </a:cxn>
                      <a:cxn ang="0">
                        <a:pos x="124" y="660"/>
                      </a:cxn>
                      <a:cxn ang="0">
                        <a:pos x="45" y="807"/>
                      </a:cxn>
                      <a:cxn ang="0">
                        <a:pos x="11" y="897"/>
                      </a:cxn>
                      <a:cxn ang="0">
                        <a:pos x="0" y="1009"/>
                      </a:cxn>
                      <a:cxn ang="0">
                        <a:pos x="11" y="1459"/>
                      </a:cxn>
                      <a:cxn ang="0">
                        <a:pos x="292" y="1628"/>
                      </a:cxn>
                      <a:cxn ang="0">
                        <a:pos x="506" y="1797"/>
                      </a:cxn>
                      <a:cxn ang="0">
                        <a:pos x="596" y="1842"/>
                      </a:cxn>
                      <a:cxn ang="0">
                        <a:pos x="630" y="1853"/>
                      </a:cxn>
                      <a:cxn ang="0">
                        <a:pos x="731" y="1909"/>
                      </a:cxn>
                      <a:cxn ang="0">
                        <a:pos x="990" y="1932"/>
                      </a:cxn>
                      <a:cxn ang="0">
                        <a:pos x="1350" y="1920"/>
                      </a:cxn>
                      <a:cxn ang="0">
                        <a:pos x="1384" y="1875"/>
                      </a:cxn>
                      <a:cxn ang="0">
                        <a:pos x="1485" y="1729"/>
                      </a:cxn>
                      <a:cxn ang="0">
                        <a:pos x="1496" y="1662"/>
                      </a:cxn>
                    </a:cxnLst>
                    <a:rect l="0" t="0" r="r" b="b"/>
                    <a:pathLst>
                      <a:path w="1498" h="1937">
                        <a:moveTo>
                          <a:pt x="1496" y="1662"/>
                        </a:moveTo>
                        <a:cubicBezTo>
                          <a:pt x="1492" y="1504"/>
                          <a:pt x="1497" y="1346"/>
                          <a:pt x="1485" y="1189"/>
                        </a:cubicBezTo>
                        <a:cubicBezTo>
                          <a:pt x="1471" y="1002"/>
                          <a:pt x="1393" y="730"/>
                          <a:pt x="1350" y="559"/>
                        </a:cubicBezTo>
                        <a:cubicBezTo>
                          <a:pt x="1337" y="507"/>
                          <a:pt x="1340" y="450"/>
                          <a:pt x="1316" y="402"/>
                        </a:cubicBezTo>
                        <a:cubicBezTo>
                          <a:pt x="1249" y="267"/>
                          <a:pt x="1117" y="162"/>
                          <a:pt x="979" y="120"/>
                        </a:cubicBezTo>
                        <a:cubicBezTo>
                          <a:pt x="904" y="71"/>
                          <a:pt x="837" y="82"/>
                          <a:pt x="742" y="75"/>
                        </a:cubicBezTo>
                        <a:cubicBezTo>
                          <a:pt x="374" y="86"/>
                          <a:pt x="410" y="0"/>
                          <a:pt x="270" y="177"/>
                        </a:cubicBezTo>
                        <a:cubicBezTo>
                          <a:pt x="254" y="224"/>
                          <a:pt x="252" y="276"/>
                          <a:pt x="236" y="323"/>
                        </a:cubicBezTo>
                        <a:cubicBezTo>
                          <a:pt x="225" y="355"/>
                          <a:pt x="191" y="413"/>
                          <a:pt x="191" y="413"/>
                        </a:cubicBezTo>
                        <a:cubicBezTo>
                          <a:pt x="175" y="475"/>
                          <a:pt x="147" y="596"/>
                          <a:pt x="124" y="660"/>
                        </a:cubicBezTo>
                        <a:cubicBezTo>
                          <a:pt x="105" y="713"/>
                          <a:pt x="64" y="754"/>
                          <a:pt x="45" y="807"/>
                        </a:cubicBezTo>
                        <a:cubicBezTo>
                          <a:pt x="3" y="920"/>
                          <a:pt x="70" y="782"/>
                          <a:pt x="11" y="897"/>
                        </a:cubicBezTo>
                        <a:cubicBezTo>
                          <a:pt x="7" y="934"/>
                          <a:pt x="0" y="971"/>
                          <a:pt x="0" y="1009"/>
                        </a:cubicBezTo>
                        <a:cubicBezTo>
                          <a:pt x="0" y="1159"/>
                          <a:pt x="4" y="1309"/>
                          <a:pt x="11" y="1459"/>
                        </a:cubicBezTo>
                        <a:cubicBezTo>
                          <a:pt x="16" y="1570"/>
                          <a:pt x="217" y="1613"/>
                          <a:pt x="292" y="1628"/>
                        </a:cubicBezTo>
                        <a:cubicBezTo>
                          <a:pt x="365" y="1683"/>
                          <a:pt x="426" y="1751"/>
                          <a:pt x="506" y="1797"/>
                        </a:cubicBezTo>
                        <a:cubicBezTo>
                          <a:pt x="535" y="1814"/>
                          <a:pt x="564" y="1832"/>
                          <a:pt x="596" y="1842"/>
                        </a:cubicBezTo>
                        <a:cubicBezTo>
                          <a:pt x="607" y="1846"/>
                          <a:pt x="619" y="1848"/>
                          <a:pt x="630" y="1853"/>
                        </a:cubicBezTo>
                        <a:cubicBezTo>
                          <a:pt x="656" y="1866"/>
                          <a:pt x="703" y="1905"/>
                          <a:pt x="731" y="1909"/>
                        </a:cubicBezTo>
                        <a:cubicBezTo>
                          <a:pt x="817" y="1922"/>
                          <a:pt x="904" y="1924"/>
                          <a:pt x="990" y="1932"/>
                        </a:cubicBezTo>
                        <a:cubicBezTo>
                          <a:pt x="1110" y="1928"/>
                          <a:pt x="1231" y="1937"/>
                          <a:pt x="1350" y="1920"/>
                        </a:cubicBezTo>
                        <a:cubicBezTo>
                          <a:pt x="1369" y="1917"/>
                          <a:pt x="1372" y="1889"/>
                          <a:pt x="1384" y="1875"/>
                        </a:cubicBezTo>
                        <a:cubicBezTo>
                          <a:pt x="1424" y="1829"/>
                          <a:pt x="1448" y="1778"/>
                          <a:pt x="1485" y="1729"/>
                        </a:cubicBezTo>
                        <a:cubicBezTo>
                          <a:pt x="1498" y="1677"/>
                          <a:pt x="1496" y="1699"/>
                          <a:pt x="1496" y="1662"/>
                        </a:cubicBezTo>
                        <a:close/>
                      </a:path>
                    </a:pathLst>
                  </a:custGeom>
                  <a:blipFill dpi="0" rotWithShape="0">
                    <a:blip r:embed="rId2" cstate="print"/>
                    <a:srcRect/>
                    <a:tile tx="0" ty="0" sx="100000" sy="100000" flip="none" algn="tl"/>
                  </a:blipFill>
                  <a:ln w="9525">
                    <a:noFill/>
                    <a:round/>
                    <a:headEnd/>
                    <a:tailEnd/>
                  </a:ln>
                </p:spPr>
                <p:txBody>
                  <a:bodyPr/>
                  <a:lstStyle/>
                  <a:p>
                    <a:endParaRPr lang="ru-RU"/>
                  </a:p>
                </p:txBody>
              </p:sp>
            </p:grpSp>
            <p:sp>
              <p:nvSpPr>
                <p:cNvPr id="43" name="Freeform 49" descr="Granite"/>
                <p:cNvSpPr>
                  <a:spLocks noChangeAspect="1"/>
                </p:cNvSpPr>
                <p:nvPr/>
              </p:nvSpPr>
              <p:spPr bwMode="auto">
                <a:xfrm flipV="1">
                  <a:off x="7952" y="14768"/>
                  <a:ext cx="284" cy="284"/>
                </a:xfrm>
                <a:custGeom>
                  <a:avLst/>
                  <a:gdLst/>
                  <a:ahLst/>
                  <a:cxnLst>
                    <a:cxn ang="0">
                      <a:pos x="1496" y="1662"/>
                    </a:cxn>
                    <a:cxn ang="0">
                      <a:pos x="1485" y="1189"/>
                    </a:cxn>
                    <a:cxn ang="0">
                      <a:pos x="1350" y="559"/>
                    </a:cxn>
                    <a:cxn ang="0">
                      <a:pos x="1316" y="402"/>
                    </a:cxn>
                    <a:cxn ang="0">
                      <a:pos x="979" y="120"/>
                    </a:cxn>
                    <a:cxn ang="0">
                      <a:pos x="742" y="75"/>
                    </a:cxn>
                    <a:cxn ang="0">
                      <a:pos x="270" y="177"/>
                    </a:cxn>
                    <a:cxn ang="0">
                      <a:pos x="236" y="323"/>
                    </a:cxn>
                    <a:cxn ang="0">
                      <a:pos x="191" y="413"/>
                    </a:cxn>
                    <a:cxn ang="0">
                      <a:pos x="124" y="660"/>
                    </a:cxn>
                    <a:cxn ang="0">
                      <a:pos x="45" y="807"/>
                    </a:cxn>
                    <a:cxn ang="0">
                      <a:pos x="11" y="897"/>
                    </a:cxn>
                    <a:cxn ang="0">
                      <a:pos x="0" y="1009"/>
                    </a:cxn>
                    <a:cxn ang="0">
                      <a:pos x="11" y="1459"/>
                    </a:cxn>
                    <a:cxn ang="0">
                      <a:pos x="292" y="1628"/>
                    </a:cxn>
                    <a:cxn ang="0">
                      <a:pos x="506" y="1797"/>
                    </a:cxn>
                    <a:cxn ang="0">
                      <a:pos x="596" y="1842"/>
                    </a:cxn>
                    <a:cxn ang="0">
                      <a:pos x="630" y="1853"/>
                    </a:cxn>
                    <a:cxn ang="0">
                      <a:pos x="731" y="1909"/>
                    </a:cxn>
                    <a:cxn ang="0">
                      <a:pos x="990" y="1932"/>
                    </a:cxn>
                    <a:cxn ang="0">
                      <a:pos x="1350" y="1920"/>
                    </a:cxn>
                    <a:cxn ang="0">
                      <a:pos x="1384" y="1875"/>
                    </a:cxn>
                    <a:cxn ang="0">
                      <a:pos x="1485" y="1729"/>
                    </a:cxn>
                    <a:cxn ang="0">
                      <a:pos x="1496" y="1662"/>
                    </a:cxn>
                  </a:cxnLst>
                  <a:rect l="0" t="0" r="r" b="b"/>
                  <a:pathLst>
                    <a:path w="1498" h="1937">
                      <a:moveTo>
                        <a:pt x="1496" y="1662"/>
                      </a:moveTo>
                      <a:cubicBezTo>
                        <a:pt x="1492" y="1504"/>
                        <a:pt x="1497" y="1346"/>
                        <a:pt x="1485" y="1189"/>
                      </a:cubicBezTo>
                      <a:cubicBezTo>
                        <a:pt x="1471" y="1002"/>
                        <a:pt x="1393" y="730"/>
                        <a:pt x="1350" y="559"/>
                      </a:cubicBezTo>
                      <a:cubicBezTo>
                        <a:pt x="1337" y="507"/>
                        <a:pt x="1340" y="450"/>
                        <a:pt x="1316" y="402"/>
                      </a:cubicBezTo>
                      <a:cubicBezTo>
                        <a:pt x="1249" y="267"/>
                        <a:pt x="1117" y="162"/>
                        <a:pt x="979" y="120"/>
                      </a:cubicBezTo>
                      <a:cubicBezTo>
                        <a:pt x="904" y="71"/>
                        <a:pt x="837" y="82"/>
                        <a:pt x="742" y="75"/>
                      </a:cubicBezTo>
                      <a:cubicBezTo>
                        <a:pt x="374" y="86"/>
                        <a:pt x="410" y="0"/>
                        <a:pt x="270" y="177"/>
                      </a:cubicBezTo>
                      <a:cubicBezTo>
                        <a:pt x="254" y="224"/>
                        <a:pt x="252" y="276"/>
                        <a:pt x="236" y="323"/>
                      </a:cubicBezTo>
                      <a:cubicBezTo>
                        <a:pt x="225" y="355"/>
                        <a:pt x="191" y="413"/>
                        <a:pt x="191" y="413"/>
                      </a:cubicBezTo>
                      <a:cubicBezTo>
                        <a:pt x="175" y="475"/>
                        <a:pt x="147" y="596"/>
                        <a:pt x="124" y="660"/>
                      </a:cubicBezTo>
                      <a:cubicBezTo>
                        <a:pt x="105" y="713"/>
                        <a:pt x="64" y="754"/>
                        <a:pt x="45" y="807"/>
                      </a:cubicBezTo>
                      <a:cubicBezTo>
                        <a:pt x="3" y="920"/>
                        <a:pt x="70" y="782"/>
                        <a:pt x="11" y="897"/>
                      </a:cubicBezTo>
                      <a:cubicBezTo>
                        <a:pt x="7" y="934"/>
                        <a:pt x="0" y="971"/>
                        <a:pt x="0" y="1009"/>
                      </a:cubicBezTo>
                      <a:cubicBezTo>
                        <a:pt x="0" y="1159"/>
                        <a:pt x="4" y="1309"/>
                        <a:pt x="11" y="1459"/>
                      </a:cubicBezTo>
                      <a:cubicBezTo>
                        <a:pt x="16" y="1570"/>
                        <a:pt x="217" y="1613"/>
                        <a:pt x="292" y="1628"/>
                      </a:cubicBezTo>
                      <a:cubicBezTo>
                        <a:pt x="365" y="1683"/>
                        <a:pt x="426" y="1751"/>
                        <a:pt x="506" y="1797"/>
                      </a:cubicBezTo>
                      <a:cubicBezTo>
                        <a:pt x="535" y="1814"/>
                        <a:pt x="564" y="1832"/>
                        <a:pt x="596" y="1842"/>
                      </a:cubicBezTo>
                      <a:cubicBezTo>
                        <a:pt x="607" y="1846"/>
                        <a:pt x="619" y="1848"/>
                        <a:pt x="630" y="1853"/>
                      </a:cubicBezTo>
                      <a:cubicBezTo>
                        <a:pt x="656" y="1866"/>
                        <a:pt x="703" y="1905"/>
                        <a:pt x="731" y="1909"/>
                      </a:cubicBezTo>
                      <a:cubicBezTo>
                        <a:pt x="817" y="1922"/>
                        <a:pt x="904" y="1924"/>
                        <a:pt x="990" y="1932"/>
                      </a:cubicBezTo>
                      <a:cubicBezTo>
                        <a:pt x="1110" y="1928"/>
                        <a:pt x="1231" y="1937"/>
                        <a:pt x="1350" y="1920"/>
                      </a:cubicBezTo>
                      <a:cubicBezTo>
                        <a:pt x="1369" y="1917"/>
                        <a:pt x="1372" y="1889"/>
                        <a:pt x="1384" y="1875"/>
                      </a:cubicBezTo>
                      <a:cubicBezTo>
                        <a:pt x="1424" y="1829"/>
                        <a:pt x="1448" y="1778"/>
                        <a:pt x="1485" y="1729"/>
                      </a:cubicBezTo>
                      <a:cubicBezTo>
                        <a:pt x="1498" y="1677"/>
                        <a:pt x="1496" y="1699"/>
                        <a:pt x="1496" y="1662"/>
                      </a:cubicBez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44" name="Freeform 50" descr="Granite"/>
                <p:cNvSpPr>
                  <a:spLocks noChangeAspect="1"/>
                </p:cNvSpPr>
                <p:nvPr/>
              </p:nvSpPr>
              <p:spPr bwMode="auto">
                <a:xfrm rot="12956729" flipV="1">
                  <a:off x="8946" y="14910"/>
                  <a:ext cx="426" cy="710"/>
                </a:xfrm>
                <a:custGeom>
                  <a:avLst/>
                  <a:gdLst/>
                  <a:ahLst/>
                  <a:cxnLst>
                    <a:cxn ang="0">
                      <a:pos x="1496" y="1662"/>
                    </a:cxn>
                    <a:cxn ang="0">
                      <a:pos x="1485" y="1189"/>
                    </a:cxn>
                    <a:cxn ang="0">
                      <a:pos x="1350" y="559"/>
                    </a:cxn>
                    <a:cxn ang="0">
                      <a:pos x="1316" y="402"/>
                    </a:cxn>
                    <a:cxn ang="0">
                      <a:pos x="979" y="120"/>
                    </a:cxn>
                    <a:cxn ang="0">
                      <a:pos x="742" y="75"/>
                    </a:cxn>
                    <a:cxn ang="0">
                      <a:pos x="270" y="177"/>
                    </a:cxn>
                    <a:cxn ang="0">
                      <a:pos x="236" y="323"/>
                    </a:cxn>
                    <a:cxn ang="0">
                      <a:pos x="191" y="413"/>
                    </a:cxn>
                    <a:cxn ang="0">
                      <a:pos x="124" y="660"/>
                    </a:cxn>
                    <a:cxn ang="0">
                      <a:pos x="45" y="807"/>
                    </a:cxn>
                    <a:cxn ang="0">
                      <a:pos x="11" y="897"/>
                    </a:cxn>
                    <a:cxn ang="0">
                      <a:pos x="0" y="1009"/>
                    </a:cxn>
                    <a:cxn ang="0">
                      <a:pos x="11" y="1459"/>
                    </a:cxn>
                    <a:cxn ang="0">
                      <a:pos x="292" y="1628"/>
                    </a:cxn>
                    <a:cxn ang="0">
                      <a:pos x="506" y="1797"/>
                    </a:cxn>
                    <a:cxn ang="0">
                      <a:pos x="596" y="1842"/>
                    </a:cxn>
                    <a:cxn ang="0">
                      <a:pos x="630" y="1853"/>
                    </a:cxn>
                    <a:cxn ang="0">
                      <a:pos x="731" y="1909"/>
                    </a:cxn>
                    <a:cxn ang="0">
                      <a:pos x="990" y="1932"/>
                    </a:cxn>
                    <a:cxn ang="0">
                      <a:pos x="1350" y="1920"/>
                    </a:cxn>
                    <a:cxn ang="0">
                      <a:pos x="1384" y="1875"/>
                    </a:cxn>
                    <a:cxn ang="0">
                      <a:pos x="1485" y="1729"/>
                    </a:cxn>
                    <a:cxn ang="0">
                      <a:pos x="1496" y="1662"/>
                    </a:cxn>
                  </a:cxnLst>
                  <a:rect l="0" t="0" r="r" b="b"/>
                  <a:pathLst>
                    <a:path w="1498" h="1937">
                      <a:moveTo>
                        <a:pt x="1496" y="1662"/>
                      </a:moveTo>
                      <a:cubicBezTo>
                        <a:pt x="1492" y="1504"/>
                        <a:pt x="1497" y="1346"/>
                        <a:pt x="1485" y="1189"/>
                      </a:cubicBezTo>
                      <a:cubicBezTo>
                        <a:pt x="1471" y="1002"/>
                        <a:pt x="1393" y="730"/>
                        <a:pt x="1350" y="559"/>
                      </a:cubicBezTo>
                      <a:cubicBezTo>
                        <a:pt x="1337" y="507"/>
                        <a:pt x="1340" y="450"/>
                        <a:pt x="1316" y="402"/>
                      </a:cubicBezTo>
                      <a:cubicBezTo>
                        <a:pt x="1249" y="267"/>
                        <a:pt x="1117" y="162"/>
                        <a:pt x="979" y="120"/>
                      </a:cubicBezTo>
                      <a:cubicBezTo>
                        <a:pt x="904" y="71"/>
                        <a:pt x="837" y="82"/>
                        <a:pt x="742" y="75"/>
                      </a:cubicBezTo>
                      <a:cubicBezTo>
                        <a:pt x="374" y="86"/>
                        <a:pt x="410" y="0"/>
                        <a:pt x="270" y="177"/>
                      </a:cubicBezTo>
                      <a:cubicBezTo>
                        <a:pt x="254" y="224"/>
                        <a:pt x="252" y="276"/>
                        <a:pt x="236" y="323"/>
                      </a:cubicBezTo>
                      <a:cubicBezTo>
                        <a:pt x="225" y="355"/>
                        <a:pt x="191" y="413"/>
                        <a:pt x="191" y="413"/>
                      </a:cubicBezTo>
                      <a:cubicBezTo>
                        <a:pt x="175" y="475"/>
                        <a:pt x="147" y="596"/>
                        <a:pt x="124" y="660"/>
                      </a:cubicBezTo>
                      <a:cubicBezTo>
                        <a:pt x="105" y="713"/>
                        <a:pt x="64" y="754"/>
                        <a:pt x="45" y="807"/>
                      </a:cubicBezTo>
                      <a:cubicBezTo>
                        <a:pt x="3" y="920"/>
                        <a:pt x="70" y="782"/>
                        <a:pt x="11" y="897"/>
                      </a:cubicBezTo>
                      <a:cubicBezTo>
                        <a:pt x="7" y="934"/>
                        <a:pt x="0" y="971"/>
                        <a:pt x="0" y="1009"/>
                      </a:cubicBezTo>
                      <a:cubicBezTo>
                        <a:pt x="0" y="1159"/>
                        <a:pt x="4" y="1309"/>
                        <a:pt x="11" y="1459"/>
                      </a:cubicBezTo>
                      <a:cubicBezTo>
                        <a:pt x="16" y="1570"/>
                        <a:pt x="217" y="1613"/>
                        <a:pt x="292" y="1628"/>
                      </a:cubicBezTo>
                      <a:cubicBezTo>
                        <a:pt x="365" y="1683"/>
                        <a:pt x="426" y="1751"/>
                        <a:pt x="506" y="1797"/>
                      </a:cubicBezTo>
                      <a:cubicBezTo>
                        <a:pt x="535" y="1814"/>
                        <a:pt x="564" y="1832"/>
                        <a:pt x="596" y="1842"/>
                      </a:cubicBezTo>
                      <a:cubicBezTo>
                        <a:pt x="607" y="1846"/>
                        <a:pt x="619" y="1848"/>
                        <a:pt x="630" y="1853"/>
                      </a:cubicBezTo>
                      <a:cubicBezTo>
                        <a:pt x="656" y="1866"/>
                        <a:pt x="703" y="1905"/>
                        <a:pt x="731" y="1909"/>
                      </a:cubicBezTo>
                      <a:cubicBezTo>
                        <a:pt x="817" y="1922"/>
                        <a:pt x="904" y="1924"/>
                        <a:pt x="990" y="1932"/>
                      </a:cubicBezTo>
                      <a:cubicBezTo>
                        <a:pt x="1110" y="1928"/>
                        <a:pt x="1231" y="1937"/>
                        <a:pt x="1350" y="1920"/>
                      </a:cubicBezTo>
                      <a:cubicBezTo>
                        <a:pt x="1369" y="1917"/>
                        <a:pt x="1372" y="1889"/>
                        <a:pt x="1384" y="1875"/>
                      </a:cubicBezTo>
                      <a:cubicBezTo>
                        <a:pt x="1424" y="1829"/>
                        <a:pt x="1448" y="1778"/>
                        <a:pt x="1485" y="1729"/>
                      </a:cubicBezTo>
                      <a:cubicBezTo>
                        <a:pt x="1498" y="1677"/>
                        <a:pt x="1496" y="1699"/>
                        <a:pt x="1496" y="1662"/>
                      </a:cubicBez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45" name="Freeform 51" descr="Granite"/>
                <p:cNvSpPr>
                  <a:spLocks noChangeAspect="1"/>
                </p:cNvSpPr>
                <p:nvPr/>
              </p:nvSpPr>
              <p:spPr bwMode="auto">
                <a:xfrm rot="16200000" flipV="1">
                  <a:off x="6106" y="14910"/>
                  <a:ext cx="284" cy="284"/>
                </a:xfrm>
                <a:custGeom>
                  <a:avLst/>
                  <a:gdLst/>
                  <a:ahLst/>
                  <a:cxnLst>
                    <a:cxn ang="0">
                      <a:pos x="1496" y="1662"/>
                    </a:cxn>
                    <a:cxn ang="0">
                      <a:pos x="1485" y="1189"/>
                    </a:cxn>
                    <a:cxn ang="0">
                      <a:pos x="1350" y="559"/>
                    </a:cxn>
                    <a:cxn ang="0">
                      <a:pos x="1316" y="402"/>
                    </a:cxn>
                    <a:cxn ang="0">
                      <a:pos x="979" y="120"/>
                    </a:cxn>
                    <a:cxn ang="0">
                      <a:pos x="742" y="75"/>
                    </a:cxn>
                    <a:cxn ang="0">
                      <a:pos x="270" y="177"/>
                    </a:cxn>
                    <a:cxn ang="0">
                      <a:pos x="236" y="323"/>
                    </a:cxn>
                    <a:cxn ang="0">
                      <a:pos x="191" y="413"/>
                    </a:cxn>
                    <a:cxn ang="0">
                      <a:pos x="124" y="660"/>
                    </a:cxn>
                    <a:cxn ang="0">
                      <a:pos x="45" y="807"/>
                    </a:cxn>
                    <a:cxn ang="0">
                      <a:pos x="11" y="897"/>
                    </a:cxn>
                    <a:cxn ang="0">
                      <a:pos x="0" y="1009"/>
                    </a:cxn>
                    <a:cxn ang="0">
                      <a:pos x="11" y="1459"/>
                    </a:cxn>
                    <a:cxn ang="0">
                      <a:pos x="292" y="1628"/>
                    </a:cxn>
                    <a:cxn ang="0">
                      <a:pos x="506" y="1797"/>
                    </a:cxn>
                    <a:cxn ang="0">
                      <a:pos x="596" y="1842"/>
                    </a:cxn>
                    <a:cxn ang="0">
                      <a:pos x="630" y="1853"/>
                    </a:cxn>
                    <a:cxn ang="0">
                      <a:pos x="731" y="1909"/>
                    </a:cxn>
                    <a:cxn ang="0">
                      <a:pos x="990" y="1932"/>
                    </a:cxn>
                    <a:cxn ang="0">
                      <a:pos x="1350" y="1920"/>
                    </a:cxn>
                    <a:cxn ang="0">
                      <a:pos x="1384" y="1875"/>
                    </a:cxn>
                    <a:cxn ang="0">
                      <a:pos x="1485" y="1729"/>
                    </a:cxn>
                    <a:cxn ang="0">
                      <a:pos x="1496" y="1662"/>
                    </a:cxn>
                  </a:cxnLst>
                  <a:rect l="0" t="0" r="r" b="b"/>
                  <a:pathLst>
                    <a:path w="1498" h="1937">
                      <a:moveTo>
                        <a:pt x="1496" y="1662"/>
                      </a:moveTo>
                      <a:cubicBezTo>
                        <a:pt x="1492" y="1504"/>
                        <a:pt x="1497" y="1346"/>
                        <a:pt x="1485" y="1189"/>
                      </a:cubicBezTo>
                      <a:cubicBezTo>
                        <a:pt x="1471" y="1002"/>
                        <a:pt x="1393" y="730"/>
                        <a:pt x="1350" y="559"/>
                      </a:cubicBezTo>
                      <a:cubicBezTo>
                        <a:pt x="1337" y="507"/>
                        <a:pt x="1340" y="450"/>
                        <a:pt x="1316" y="402"/>
                      </a:cubicBezTo>
                      <a:cubicBezTo>
                        <a:pt x="1249" y="267"/>
                        <a:pt x="1117" y="162"/>
                        <a:pt x="979" y="120"/>
                      </a:cubicBezTo>
                      <a:cubicBezTo>
                        <a:pt x="904" y="71"/>
                        <a:pt x="837" y="82"/>
                        <a:pt x="742" y="75"/>
                      </a:cubicBezTo>
                      <a:cubicBezTo>
                        <a:pt x="374" y="86"/>
                        <a:pt x="410" y="0"/>
                        <a:pt x="270" y="177"/>
                      </a:cubicBezTo>
                      <a:cubicBezTo>
                        <a:pt x="254" y="224"/>
                        <a:pt x="252" y="276"/>
                        <a:pt x="236" y="323"/>
                      </a:cubicBezTo>
                      <a:cubicBezTo>
                        <a:pt x="225" y="355"/>
                        <a:pt x="191" y="413"/>
                        <a:pt x="191" y="413"/>
                      </a:cubicBezTo>
                      <a:cubicBezTo>
                        <a:pt x="175" y="475"/>
                        <a:pt x="147" y="596"/>
                        <a:pt x="124" y="660"/>
                      </a:cubicBezTo>
                      <a:cubicBezTo>
                        <a:pt x="105" y="713"/>
                        <a:pt x="64" y="754"/>
                        <a:pt x="45" y="807"/>
                      </a:cubicBezTo>
                      <a:cubicBezTo>
                        <a:pt x="3" y="920"/>
                        <a:pt x="70" y="782"/>
                        <a:pt x="11" y="897"/>
                      </a:cubicBezTo>
                      <a:cubicBezTo>
                        <a:pt x="7" y="934"/>
                        <a:pt x="0" y="971"/>
                        <a:pt x="0" y="1009"/>
                      </a:cubicBezTo>
                      <a:cubicBezTo>
                        <a:pt x="0" y="1159"/>
                        <a:pt x="4" y="1309"/>
                        <a:pt x="11" y="1459"/>
                      </a:cubicBezTo>
                      <a:cubicBezTo>
                        <a:pt x="16" y="1570"/>
                        <a:pt x="217" y="1613"/>
                        <a:pt x="292" y="1628"/>
                      </a:cubicBezTo>
                      <a:cubicBezTo>
                        <a:pt x="365" y="1683"/>
                        <a:pt x="426" y="1751"/>
                        <a:pt x="506" y="1797"/>
                      </a:cubicBezTo>
                      <a:cubicBezTo>
                        <a:pt x="535" y="1814"/>
                        <a:pt x="564" y="1832"/>
                        <a:pt x="596" y="1842"/>
                      </a:cubicBezTo>
                      <a:cubicBezTo>
                        <a:pt x="607" y="1846"/>
                        <a:pt x="619" y="1848"/>
                        <a:pt x="630" y="1853"/>
                      </a:cubicBezTo>
                      <a:cubicBezTo>
                        <a:pt x="656" y="1866"/>
                        <a:pt x="703" y="1905"/>
                        <a:pt x="731" y="1909"/>
                      </a:cubicBezTo>
                      <a:cubicBezTo>
                        <a:pt x="817" y="1922"/>
                        <a:pt x="904" y="1924"/>
                        <a:pt x="990" y="1932"/>
                      </a:cubicBezTo>
                      <a:cubicBezTo>
                        <a:pt x="1110" y="1928"/>
                        <a:pt x="1231" y="1937"/>
                        <a:pt x="1350" y="1920"/>
                      </a:cubicBezTo>
                      <a:cubicBezTo>
                        <a:pt x="1369" y="1917"/>
                        <a:pt x="1372" y="1889"/>
                        <a:pt x="1384" y="1875"/>
                      </a:cubicBezTo>
                      <a:cubicBezTo>
                        <a:pt x="1424" y="1829"/>
                        <a:pt x="1448" y="1778"/>
                        <a:pt x="1485" y="1729"/>
                      </a:cubicBezTo>
                      <a:cubicBezTo>
                        <a:pt x="1498" y="1677"/>
                        <a:pt x="1496" y="1699"/>
                        <a:pt x="1496" y="1662"/>
                      </a:cubicBezTo>
                      <a:close/>
                    </a:path>
                  </a:pathLst>
                </a:custGeom>
                <a:blipFill dpi="0" rotWithShape="0">
                  <a:blip r:embed="rId2" cstate="print"/>
                  <a:srcRect/>
                  <a:tile tx="0" ty="0" sx="100000" sy="100000" flip="none" algn="tl"/>
                </a:blipFill>
                <a:ln w="9525">
                  <a:noFill/>
                  <a:round/>
                  <a:headEnd/>
                  <a:tailEnd/>
                </a:ln>
              </p:spPr>
              <p:txBody>
                <a:bodyPr/>
                <a:lstStyle/>
                <a:p>
                  <a:endParaRPr lang="ru-RU"/>
                </a:p>
              </p:txBody>
            </p:sp>
            <p:sp>
              <p:nvSpPr>
                <p:cNvPr id="46" name="Freeform 52" descr="Granite"/>
                <p:cNvSpPr>
                  <a:spLocks noChangeAspect="1"/>
                </p:cNvSpPr>
                <p:nvPr/>
              </p:nvSpPr>
              <p:spPr bwMode="auto">
                <a:xfrm rot="16200000" flipV="1">
                  <a:off x="6106" y="15194"/>
                  <a:ext cx="274" cy="274"/>
                </a:xfrm>
                <a:custGeom>
                  <a:avLst/>
                  <a:gdLst/>
                  <a:ahLst/>
                  <a:cxnLst>
                    <a:cxn ang="0">
                      <a:pos x="1496" y="1662"/>
                    </a:cxn>
                    <a:cxn ang="0">
                      <a:pos x="1485" y="1189"/>
                    </a:cxn>
                    <a:cxn ang="0">
                      <a:pos x="1350" y="559"/>
                    </a:cxn>
                    <a:cxn ang="0">
                      <a:pos x="1316" y="402"/>
                    </a:cxn>
                    <a:cxn ang="0">
                      <a:pos x="979" y="120"/>
                    </a:cxn>
                    <a:cxn ang="0">
                      <a:pos x="742" y="75"/>
                    </a:cxn>
                    <a:cxn ang="0">
                      <a:pos x="270" y="177"/>
                    </a:cxn>
                    <a:cxn ang="0">
                      <a:pos x="236" y="323"/>
                    </a:cxn>
                    <a:cxn ang="0">
                      <a:pos x="191" y="413"/>
                    </a:cxn>
                    <a:cxn ang="0">
                      <a:pos x="124" y="660"/>
                    </a:cxn>
                    <a:cxn ang="0">
                      <a:pos x="45" y="807"/>
                    </a:cxn>
                    <a:cxn ang="0">
                      <a:pos x="11" y="897"/>
                    </a:cxn>
                    <a:cxn ang="0">
                      <a:pos x="0" y="1009"/>
                    </a:cxn>
                    <a:cxn ang="0">
                      <a:pos x="11" y="1459"/>
                    </a:cxn>
                    <a:cxn ang="0">
                      <a:pos x="292" y="1628"/>
                    </a:cxn>
                    <a:cxn ang="0">
                      <a:pos x="506" y="1797"/>
                    </a:cxn>
                    <a:cxn ang="0">
                      <a:pos x="596" y="1842"/>
                    </a:cxn>
                    <a:cxn ang="0">
                      <a:pos x="630" y="1853"/>
                    </a:cxn>
                    <a:cxn ang="0">
                      <a:pos x="731" y="1909"/>
                    </a:cxn>
                    <a:cxn ang="0">
                      <a:pos x="990" y="1932"/>
                    </a:cxn>
                    <a:cxn ang="0">
                      <a:pos x="1350" y="1920"/>
                    </a:cxn>
                    <a:cxn ang="0">
                      <a:pos x="1384" y="1875"/>
                    </a:cxn>
                    <a:cxn ang="0">
                      <a:pos x="1485" y="1729"/>
                    </a:cxn>
                    <a:cxn ang="0">
                      <a:pos x="1496" y="1662"/>
                    </a:cxn>
                  </a:cxnLst>
                  <a:rect l="0" t="0" r="r" b="b"/>
                  <a:pathLst>
                    <a:path w="1498" h="1937">
                      <a:moveTo>
                        <a:pt x="1496" y="1662"/>
                      </a:moveTo>
                      <a:cubicBezTo>
                        <a:pt x="1492" y="1504"/>
                        <a:pt x="1497" y="1346"/>
                        <a:pt x="1485" y="1189"/>
                      </a:cubicBezTo>
                      <a:cubicBezTo>
                        <a:pt x="1471" y="1002"/>
                        <a:pt x="1393" y="730"/>
                        <a:pt x="1350" y="559"/>
                      </a:cubicBezTo>
                      <a:cubicBezTo>
                        <a:pt x="1337" y="507"/>
                        <a:pt x="1340" y="450"/>
                        <a:pt x="1316" y="402"/>
                      </a:cubicBezTo>
                      <a:cubicBezTo>
                        <a:pt x="1249" y="267"/>
                        <a:pt x="1117" y="162"/>
                        <a:pt x="979" y="120"/>
                      </a:cubicBezTo>
                      <a:cubicBezTo>
                        <a:pt x="904" y="71"/>
                        <a:pt x="837" y="82"/>
                        <a:pt x="742" y="75"/>
                      </a:cubicBezTo>
                      <a:cubicBezTo>
                        <a:pt x="374" y="86"/>
                        <a:pt x="410" y="0"/>
                        <a:pt x="270" y="177"/>
                      </a:cubicBezTo>
                      <a:cubicBezTo>
                        <a:pt x="254" y="224"/>
                        <a:pt x="252" y="276"/>
                        <a:pt x="236" y="323"/>
                      </a:cubicBezTo>
                      <a:cubicBezTo>
                        <a:pt x="225" y="355"/>
                        <a:pt x="191" y="413"/>
                        <a:pt x="191" y="413"/>
                      </a:cubicBezTo>
                      <a:cubicBezTo>
                        <a:pt x="175" y="475"/>
                        <a:pt x="147" y="596"/>
                        <a:pt x="124" y="660"/>
                      </a:cubicBezTo>
                      <a:cubicBezTo>
                        <a:pt x="105" y="713"/>
                        <a:pt x="64" y="754"/>
                        <a:pt x="45" y="807"/>
                      </a:cubicBezTo>
                      <a:cubicBezTo>
                        <a:pt x="3" y="920"/>
                        <a:pt x="70" y="782"/>
                        <a:pt x="11" y="897"/>
                      </a:cubicBezTo>
                      <a:cubicBezTo>
                        <a:pt x="7" y="934"/>
                        <a:pt x="0" y="971"/>
                        <a:pt x="0" y="1009"/>
                      </a:cubicBezTo>
                      <a:cubicBezTo>
                        <a:pt x="0" y="1159"/>
                        <a:pt x="4" y="1309"/>
                        <a:pt x="11" y="1459"/>
                      </a:cubicBezTo>
                      <a:cubicBezTo>
                        <a:pt x="16" y="1570"/>
                        <a:pt x="217" y="1613"/>
                        <a:pt x="292" y="1628"/>
                      </a:cubicBezTo>
                      <a:cubicBezTo>
                        <a:pt x="365" y="1683"/>
                        <a:pt x="426" y="1751"/>
                        <a:pt x="506" y="1797"/>
                      </a:cubicBezTo>
                      <a:cubicBezTo>
                        <a:pt x="535" y="1814"/>
                        <a:pt x="564" y="1832"/>
                        <a:pt x="596" y="1842"/>
                      </a:cubicBezTo>
                      <a:cubicBezTo>
                        <a:pt x="607" y="1846"/>
                        <a:pt x="619" y="1848"/>
                        <a:pt x="630" y="1853"/>
                      </a:cubicBezTo>
                      <a:cubicBezTo>
                        <a:pt x="656" y="1866"/>
                        <a:pt x="703" y="1905"/>
                        <a:pt x="731" y="1909"/>
                      </a:cubicBezTo>
                      <a:cubicBezTo>
                        <a:pt x="817" y="1922"/>
                        <a:pt x="904" y="1924"/>
                        <a:pt x="990" y="1932"/>
                      </a:cubicBezTo>
                      <a:cubicBezTo>
                        <a:pt x="1110" y="1928"/>
                        <a:pt x="1231" y="1937"/>
                        <a:pt x="1350" y="1920"/>
                      </a:cubicBezTo>
                      <a:cubicBezTo>
                        <a:pt x="1369" y="1917"/>
                        <a:pt x="1372" y="1889"/>
                        <a:pt x="1384" y="1875"/>
                      </a:cubicBezTo>
                      <a:cubicBezTo>
                        <a:pt x="1424" y="1829"/>
                        <a:pt x="1448" y="1778"/>
                        <a:pt x="1485" y="1729"/>
                      </a:cubicBezTo>
                      <a:cubicBezTo>
                        <a:pt x="1498" y="1677"/>
                        <a:pt x="1496" y="1699"/>
                        <a:pt x="1496" y="1662"/>
                      </a:cubicBezTo>
                      <a:close/>
                    </a:path>
                  </a:pathLst>
                </a:custGeom>
                <a:blipFill dpi="0" rotWithShape="0">
                  <a:blip r:embed="rId2" cstate="print"/>
                  <a:srcRect/>
                  <a:tile tx="0" ty="0" sx="100000" sy="100000" flip="none" algn="tl"/>
                </a:blipFill>
                <a:ln w="9525">
                  <a:noFill/>
                  <a:round/>
                  <a:headEnd/>
                  <a:tailEnd/>
                </a:ln>
              </p:spPr>
              <p:txBody>
                <a:bodyPr/>
                <a:lstStyle/>
                <a:p>
                  <a:endParaRPr lang="ru-RU"/>
                </a:p>
              </p:txBody>
            </p:sp>
          </p:grpSp>
          <p:grpSp>
            <p:nvGrpSpPr>
              <p:cNvPr id="35" name="Group 53"/>
              <p:cNvGrpSpPr>
                <a:grpSpLocks noChangeAspect="1"/>
              </p:cNvGrpSpPr>
              <p:nvPr/>
            </p:nvGrpSpPr>
            <p:grpSpPr bwMode="auto">
              <a:xfrm rot="5400000" flipV="1">
                <a:off x="4764" y="3434"/>
                <a:ext cx="860" cy="358"/>
                <a:chOff x="2414" y="13206"/>
                <a:chExt cx="3062" cy="1278"/>
              </a:xfrm>
            </p:grpSpPr>
            <p:sp>
              <p:nvSpPr>
                <p:cNvPr id="37" name="AutoShape 54"/>
                <p:cNvSpPr>
                  <a:spLocks noChangeAspect="1" noChangeArrowheads="1"/>
                </p:cNvSpPr>
                <p:nvPr/>
              </p:nvSpPr>
              <p:spPr bwMode="auto">
                <a:xfrm>
                  <a:off x="3044" y="13774"/>
                  <a:ext cx="648" cy="710"/>
                </a:xfrm>
                <a:prstGeom prst="diamond">
                  <a:avLst/>
                </a:prstGeom>
                <a:solidFill>
                  <a:srgbClr val="FFFFFF"/>
                </a:solidFill>
                <a:ln w="12700">
                  <a:solidFill>
                    <a:srgbClr val="000000"/>
                  </a:solidFill>
                  <a:miter lim="800000"/>
                  <a:headEnd/>
                  <a:tailEnd/>
                </a:ln>
              </p:spPr>
              <p:txBody>
                <a:bodyPr/>
                <a:lstStyle/>
                <a:p>
                  <a:endParaRPr lang="ru-RU"/>
                </a:p>
              </p:txBody>
            </p:sp>
            <p:sp>
              <p:nvSpPr>
                <p:cNvPr id="38" name="AutoShape 55"/>
                <p:cNvSpPr>
                  <a:spLocks noChangeAspect="1" noChangeArrowheads="1"/>
                </p:cNvSpPr>
                <p:nvPr/>
              </p:nvSpPr>
              <p:spPr bwMode="auto">
                <a:xfrm>
                  <a:off x="4180" y="13774"/>
                  <a:ext cx="648" cy="710"/>
                </a:xfrm>
                <a:prstGeom prst="diamond">
                  <a:avLst/>
                </a:prstGeom>
                <a:solidFill>
                  <a:srgbClr val="FFFFFF"/>
                </a:solidFill>
                <a:ln w="12700">
                  <a:solidFill>
                    <a:srgbClr val="000000"/>
                  </a:solidFill>
                  <a:miter lim="800000"/>
                  <a:headEnd/>
                  <a:tailEnd/>
                </a:ln>
              </p:spPr>
              <p:txBody>
                <a:bodyPr/>
                <a:lstStyle/>
                <a:p>
                  <a:endParaRPr lang="ru-RU"/>
                </a:p>
              </p:txBody>
            </p:sp>
            <p:sp>
              <p:nvSpPr>
                <p:cNvPr id="39" name="AutoShape 56"/>
                <p:cNvSpPr>
                  <a:spLocks noChangeAspect="1" noChangeArrowheads="1"/>
                </p:cNvSpPr>
                <p:nvPr/>
              </p:nvSpPr>
              <p:spPr bwMode="auto">
                <a:xfrm>
                  <a:off x="2414" y="13206"/>
                  <a:ext cx="648" cy="710"/>
                </a:xfrm>
                <a:prstGeom prst="diamond">
                  <a:avLst/>
                </a:prstGeom>
                <a:solidFill>
                  <a:srgbClr val="FFFFFF"/>
                </a:solidFill>
                <a:ln w="12700">
                  <a:solidFill>
                    <a:srgbClr val="000000"/>
                  </a:solidFill>
                  <a:miter lim="800000"/>
                  <a:headEnd/>
                  <a:tailEnd/>
                </a:ln>
              </p:spPr>
              <p:txBody>
                <a:bodyPr/>
                <a:lstStyle/>
                <a:p>
                  <a:endParaRPr lang="ru-RU"/>
                </a:p>
              </p:txBody>
            </p:sp>
            <p:sp>
              <p:nvSpPr>
                <p:cNvPr id="40" name="AutoShape 57"/>
                <p:cNvSpPr>
                  <a:spLocks noChangeAspect="1" noChangeArrowheads="1"/>
                </p:cNvSpPr>
                <p:nvPr/>
              </p:nvSpPr>
              <p:spPr bwMode="auto">
                <a:xfrm>
                  <a:off x="4828" y="13206"/>
                  <a:ext cx="648" cy="710"/>
                </a:xfrm>
                <a:prstGeom prst="diamond">
                  <a:avLst/>
                </a:prstGeom>
                <a:solidFill>
                  <a:srgbClr val="FFFFFF"/>
                </a:solidFill>
                <a:ln w="12700">
                  <a:solidFill>
                    <a:srgbClr val="000000"/>
                  </a:solidFill>
                  <a:miter lim="800000"/>
                  <a:headEnd/>
                  <a:tailEnd/>
                </a:ln>
              </p:spPr>
              <p:txBody>
                <a:bodyPr/>
                <a:lstStyle/>
                <a:p>
                  <a:endParaRPr lang="ru-RU"/>
                </a:p>
              </p:txBody>
            </p:sp>
          </p:grpSp>
          <p:sp>
            <p:nvSpPr>
              <p:cNvPr id="36" name="Rectangle 58"/>
              <p:cNvSpPr>
                <a:spLocks noChangeAspect="1" noChangeArrowheads="1"/>
              </p:cNvSpPr>
              <p:nvPr/>
            </p:nvSpPr>
            <p:spPr bwMode="auto">
              <a:xfrm rot="5400000" flipV="1">
                <a:off x="4893" y="3305"/>
                <a:ext cx="876" cy="637"/>
              </a:xfrm>
              <a:prstGeom prst="rect">
                <a:avLst/>
              </a:prstGeom>
              <a:noFill/>
              <a:ln w="38100" cmpd="dbl">
                <a:solidFill>
                  <a:srgbClr val="FF0000"/>
                </a:solidFill>
                <a:miter lim="800000"/>
                <a:headEnd/>
                <a:tailEnd/>
              </a:ln>
              <a:effectLst/>
            </p:spPr>
            <p:txBody>
              <a:bodyPr/>
              <a:lstStyle/>
              <a:p>
                <a:endParaRPr lang="ru-RU"/>
              </a:p>
            </p:txBody>
          </p:sp>
        </p:grpSp>
        <p:grpSp>
          <p:nvGrpSpPr>
            <p:cNvPr id="59" name="Group 59"/>
            <p:cNvGrpSpPr>
              <a:grpSpLocks/>
            </p:cNvGrpSpPr>
            <p:nvPr/>
          </p:nvGrpSpPr>
          <p:grpSpPr bwMode="auto">
            <a:xfrm>
              <a:off x="2305034" y="5267344"/>
              <a:ext cx="2454275" cy="947738"/>
              <a:chOff x="2196" y="1950"/>
              <a:chExt cx="1546" cy="597"/>
            </a:xfrm>
          </p:grpSpPr>
          <p:grpSp>
            <p:nvGrpSpPr>
              <p:cNvPr id="60" name="Group 60"/>
              <p:cNvGrpSpPr>
                <a:grpSpLocks noChangeAspect="1"/>
              </p:cNvGrpSpPr>
              <p:nvPr/>
            </p:nvGrpSpPr>
            <p:grpSpPr bwMode="auto">
              <a:xfrm>
                <a:off x="2196" y="1950"/>
                <a:ext cx="1506" cy="597"/>
                <a:chOff x="3266" y="2543"/>
                <a:chExt cx="5396" cy="2130"/>
              </a:xfrm>
            </p:grpSpPr>
            <p:grpSp>
              <p:nvGrpSpPr>
                <p:cNvPr id="62" name="Group 61"/>
                <p:cNvGrpSpPr>
                  <a:grpSpLocks noChangeAspect="1"/>
                </p:cNvGrpSpPr>
                <p:nvPr/>
              </p:nvGrpSpPr>
              <p:grpSpPr bwMode="auto">
                <a:xfrm rot="5400000" flipV="1">
                  <a:off x="4899" y="910"/>
                  <a:ext cx="2130" cy="5396"/>
                  <a:chOff x="2698" y="3124"/>
                  <a:chExt cx="2130" cy="5396"/>
                </a:xfrm>
              </p:grpSpPr>
              <p:sp>
                <p:nvSpPr>
                  <p:cNvPr id="109" name="Oval 62" descr="Newsprint"/>
                  <p:cNvSpPr>
                    <a:spLocks noChangeAspect="1" noChangeArrowheads="1"/>
                  </p:cNvSpPr>
                  <p:nvPr/>
                </p:nvSpPr>
                <p:spPr bwMode="auto">
                  <a:xfrm>
                    <a:off x="2698" y="6674"/>
                    <a:ext cx="2130" cy="1846"/>
                  </a:xfrm>
                  <a:prstGeom prst="ellipse">
                    <a:avLst/>
                  </a:prstGeom>
                  <a:blipFill dpi="0" rotWithShape="0">
                    <a:blip r:embed="rId3" cstate="print"/>
                    <a:srcRect/>
                    <a:tile tx="0" ty="0" sx="100000" sy="100000" flip="none" algn="tl"/>
                  </a:blipFill>
                  <a:ln w="9525">
                    <a:noFill/>
                    <a:round/>
                    <a:headEnd/>
                    <a:tailEnd/>
                  </a:ln>
                </p:spPr>
                <p:txBody>
                  <a:bodyPr/>
                  <a:lstStyle/>
                  <a:p>
                    <a:endParaRPr lang="ru-RU"/>
                  </a:p>
                </p:txBody>
              </p:sp>
              <p:sp>
                <p:nvSpPr>
                  <p:cNvPr id="110" name="Rectangle 63" descr="Newsprint"/>
                  <p:cNvSpPr>
                    <a:spLocks noChangeAspect="1" noChangeArrowheads="1"/>
                  </p:cNvSpPr>
                  <p:nvPr/>
                </p:nvSpPr>
                <p:spPr bwMode="auto">
                  <a:xfrm>
                    <a:off x="2698" y="3124"/>
                    <a:ext cx="2130" cy="4402"/>
                  </a:xfrm>
                  <a:prstGeom prst="rect">
                    <a:avLst/>
                  </a:prstGeom>
                  <a:blipFill dpi="0" rotWithShape="0">
                    <a:blip r:embed="rId3" cstate="print"/>
                    <a:srcRect/>
                    <a:tile tx="0" ty="0" sx="100000" sy="100000" flip="none" algn="tl"/>
                  </a:blipFill>
                  <a:ln w="9525">
                    <a:noFill/>
                    <a:miter lim="800000"/>
                    <a:headEnd/>
                    <a:tailEnd/>
                  </a:ln>
                </p:spPr>
                <p:txBody>
                  <a:bodyPr/>
                  <a:lstStyle/>
                  <a:p>
                    <a:endParaRPr lang="ru-RU"/>
                  </a:p>
                </p:txBody>
              </p:sp>
            </p:grpSp>
            <p:grpSp>
              <p:nvGrpSpPr>
                <p:cNvPr id="63" name="Group 64"/>
                <p:cNvGrpSpPr>
                  <a:grpSpLocks noChangeAspect="1"/>
                </p:cNvGrpSpPr>
                <p:nvPr/>
              </p:nvGrpSpPr>
              <p:grpSpPr bwMode="auto">
                <a:xfrm>
                  <a:off x="3406" y="2593"/>
                  <a:ext cx="5182" cy="2008"/>
                  <a:chOff x="3406" y="2593"/>
                  <a:chExt cx="5182" cy="2008"/>
                </a:xfrm>
              </p:grpSpPr>
              <p:grpSp>
                <p:nvGrpSpPr>
                  <p:cNvPr id="64" name="Group 65"/>
                  <p:cNvGrpSpPr>
                    <a:grpSpLocks noChangeAspect="1"/>
                  </p:cNvGrpSpPr>
                  <p:nvPr/>
                </p:nvGrpSpPr>
                <p:grpSpPr bwMode="auto">
                  <a:xfrm>
                    <a:off x="4115" y="2593"/>
                    <a:ext cx="4473" cy="2008"/>
                    <a:chOff x="4115" y="2593"/>
                    <a:chExt cx="4473" cy="2008"/>
                  </a:xfrm>
                </p:grpSpPr>
                <p:grpSp>
                  <p:nvGrpSpPr>
                    <p:cNvPr id="66" name="Group 66"/>
                    <p:cNvGrpSpPr>
                      <a:grpSpLocks noChangeAspect="1"/>
                    </p:cNvGrpSpPr>
                    <p:nvPr/>
                  </p:nvGrpSpPr>
                  <p:grpSpPr bwMode="auto">
                    <a:xfrm>
                      <a:off x="4115" y="2667"/>
                      <a:ext cx="4427" cy="1872"/>
                      <a:chOff x="4115" y="2667"/>
                      <a:chExt cx="4427" cy="1872"/>
                    </a:xfrm>
                  </p:grpSpPr>
                  <p:grpSp>
                    <p:nvGrpSpPr>
                      <p:cNvPr id="105" name="Group 67"/>
                      <p:cNvGrpSpPr>
                        <a:grpSpLocks noChangeAspect="1"/>
                      </p:cNvGrpSpPr>
                      <p:nvPr/>
                    </p:nvGrpSpPr>
                    <p:grpSpPr bwMode="auto">
                      <a:xfrm rot="5400000" flipV="1">
                        <a:off x="6670" y="2667"/>
                        <a:ext cx="1872" cy="1872"/>
                        <a:chOff x="2982" y="3444"/>
                        <a:chExt cx="1872" cy="1872"/>
                      </a:xfrm>
                    </p:grpSpPr>
                    <p:sp>
                      <p:nvSpPr>
                        <p:cNvPr id="107" name="Oval 68"/>
                        <p:cNvSpPr>
                          <a:spLocks noChangeAspect="1" noChangeArrowheads="1"/>
                        </p:cNvSpPr>
                        <p:nvPr/>
                      </p:nvSpPr>
                      <p:spPr bwMode="auto">
                        <a:xfrm>
                          <a:off x="2982" y="3732"/>
                          <a:ext cx="1872" cy="1584"/>
                        </a:xfrm>
                        <a:prstGeom prst="ellipse">
                          <a:avLst/>
                        </a:prstGeom>
                        <a:gradFill rotWithShape="0">
                          <a:gsLst>
                            <a:gs pos="0">
                              <a:srgbClr val="00CCFF">
                                <a:gamma/>
                                <a:shade val="46275"/>
                                <a:invGamma/>
                              </a:srgbClr>
                            </a:gs>
                            <a:gs pos="50000">
                              <a:srgbClr val="00CCFF"/>
                            </a:gs>
                            <a:gs pos="100000">
                              <a:srgbClr val="00CCFF">
                                <a:gamma/>
                                <a:shade val="46275"/>
                                <a:invGamma/>
                              </a:srgbClr>
                            </a:gs>
                          </a:gsLst>
                          <a:lin ang="5400000" scaled="1"/>
                        </a:gradFill>
                        <a:ln w="9525">
                          <a:noFill/>
                          <a:round/>
                          <a:headEnd/>
                          <a:tailEnd/>
                        </a:ln>
                      </p:spPr>
                      <p:txBody>
                        <a:bodyPr/>
                        <a:lstStyle/>
                        <a:p>
                          <a:endParaRPr lang="ru-RU"/>
                        </a:p>
                      </p:txBody>
                    </p:sp>
                    <p:sp>
                      <p:nvSpPr>
                        <p:cNvPr id="108" name="AutoShape 69"/>
                        <p:cNvSpPr>
                          <a:spLocks noChangeAspect="1" noChangeArrowheads="1"/>
                        </p:cNvSpPr>
                        <p:nvPr/>
                      </p:nvSpPr>
                      <p:spPr bwMode="auto">
                        <a:xfrm>
                          <a:off x="2982" y="3444"/>
                          <a:ext cx="1872" cy="1296"/>
                        </a:xfrm>
                        <a:prstGeom prst="can">
                          <a:avLst>
                            <a:gd name="adj" fmla="val 45060"/>
                          </a:avLst>
                        </a:prstGeom>
                        <a:gradFill rotWithShape="0">
                          <a:gsLst>
                            <a:gs pos="0">
                              <a:srgbClr val="00CCFF">
                                <a:gamma/>
                                <a:shade val="46275"/>
                                <a:invGamma/>
                              </a:srgbClr>
                            </a:gs>
                            <a:gs pos="50000">
                              <a:srgbClr val="00CCFF"/>
                            </a:gs>
                            <a:gs pos="100000">
                              <a:srgbClr val="00CCFF">
                                <a:gamma/>
                                <a:shade val="46275"/>
                                <a:invGamma/>
                              </a:srgbClr>
                            </a:gs>
                          </a:gsLst>
                          <a:lin ang="5400000" scaled="1"/>
                        </a:gradFill>
                        <a:ln w="9525">
                          <a:noFill/>
                          <a:round/>
                          <a:headEnd/>
                          <a:tailEnd/>
                        </a:ln>
                      </p:spPr>
                      <p:txBody>
                        <a:bodyPr/>
                        <a:lstStyle/>
                        <a:p>
                          <a:endParaRPr lang="ru-RU"/>
                        </a:p>
                      </p:txBody>
                    </p:sp>
                  </p:grpSp>
                  <p:sp>
                    <p:nvSpPr>
                      <p:cNvPr id="106" name="AutoShape 70"/>
                      <p:cNvSpPr>
                        <a:spLocks noChangeAspect="1" noChangeArrowheads="1"/>
                      </p:cNvSpPr>
                      <p:nvPr/>
                    </p:nvSpPr>
                    <p:spPr bwMode="auto">
                      <a:xfrm rot="5400000" flipV="1">
                        <a:off x="4835" y="2082"/>
                        <a:ext cx="1584" cy="3024"/>
                      </a:xfrm>
                      <a:prstGeom prst="can">
                        <a:avLst>
                          <a:gd name="adj" fmla="val 25004"/>
                        </a:avLst>
                      </a:prstGeom>
                      <a:gradFill rotWithShape="0">
                        <a:gsLst>
                          <a:gs pos="0">
                            <a:srgbClr val="00CCFF">
                              <a:gamma/>
                              <a:shade val="46275"/>
                              <a:invGamma/>
                            </a:srgbClr>
                          </a:gs>
                          <a:gs pos="50000">
                            <a:srgbClr val="00CCFF"/>
                          </a:gs>
                          <a:gs pos="100000">
                            <a:srgbClr val="00CCFF">
                              <a:gamma/>
                              <a:shade val="46275"/>
                              <a:invGamma/>
                            </a:srgbClr>
                          </a:gs>
                        </a:gsLst>
                        <a:lin ang="5400000" scaled="1"/>
                      </a:gradFill>
                      <a:ln w="9525">
                        <a:noFill/>
                        <a:round/>
                        <a:headEnd/>
                        <a:tailEnd/>
                      </a:ln>
                    </p:spPr>
                    <p:txBody>
                      <a:bodyPr/>
                      <a:lstStyle/>
                      <a:p>
                        <a:endParaRPr lang="ru-RU"/>
                      </a:p>
                    </p:txBody>
                  </p:sp>
                </p:grpSp>
                <p:grpSp>
                  <p:nvGrpSpPr>
                    <p:cNvPr id="67" name="Group 71"/>
                    <p:cNvGrpSpPr>
                      <a:grpSpLocks noChangeAspect="1"/>
                    </p:cNvGrpSpPr>
                    <p:nvPr/>
                  </p:nvGrpSpPr>
                  <p:grpSpPr bwMode="auto">
                    <a:xfrm rot="5400000" flipV="1">
                      <a:off x="6838" y="2850"/>
                      <a:ext cx="2008" cy="1493"/>
                      <a:chOff x="3192" y="1278"/>
                      <a:chExt cx="2008" cy="1493"/>
                    </a:xfrm>
                  </p:grpSpPr>
                  <p:grpSp>
                    <p:nvGrpSpPr>
                      <p:cNvPr id="68" name="Group 72"/>
                      <p:cNvGrpSpPr>
                        <a:grpSpLocks noChangeAspect="1"/>
                      </p:cNvGrpSpPr>
                      <p:nvPr/>
                    </p:nvGrpSpPr>
                    <p:grpSpPr bwMode="auto">
                      <a:xfrm>
                        <a:off x="3192" y="1278"/>
                        <a:ext cx="912" cy="1491"/>
                        <a:chOff x="3192" y="1278"/>
                        <a:chExt cx="912" cy="1491"/>
                      </a:xfrm>
                    </p:grpSpPr>
                    <p:sp>
                      <p:nvSpPr>
                        <p:cNvPr id="98" name="AutoShape 73"/>
                        <p:cNvSpPr>
                          <a:spLocks noChangeAspect="1" noChangeArrowheads="1"/>
                        </p:cNvSpPr>
                        <p:nvPr/>
                      </p:nvSpPr>
                      <p:spPr bwMode="auto">
                        <a:xfrm>
                          <a:off x="3192" y="1562"/>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99" name="AutoShape 74"/>
                        <p:cNvSpPr>
                          <a:spLocks noChangeAspect="1" noChangeArrowheads="1"/>
                        </p:cNvSpPr>
                        <p:nvPr/>
                      </p:nvSpPr>
                      <p:spPr bwMode="auto">
                        <a:xfrm>
                          <a:off x="3192" y="1846"/>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100" name="AutoShape 75"/>
                        <p:cNvSpPr>
                          <a:spLocks noChangeAspect="1" noChangeArrowheads="1"/>
                        </p:cNvSpPr>
                        <p:nvPr/>
                      </p:nvSpPr>
                      <p:spPr bwMode="auto">
                        <a:xfrm>
                          <a:off x="3192" y="1278"/>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101" name="AutoShape 76"/>
                        <p:cNvSpPr>
                          <a:spLocks noChangeAspect="1" noChangeArrowheads="1"/>
                        </p:cNvSpPr>
                        <p:nvPr/>
                      </p:nvSpPr>
                      <p:spPr bwMode="auto">
                        <a:xfrm rot="14935355">
                          <a:off x="3248" y="2130"/>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102" name="AutoShape 77"/>
                        <p:cNvSpPr>
                          <a:spLocks noChangeAspect="1" noChangeArrowheads="1"/>
                        </p:cNvSpPr>
                        <p:nvPr/>
                      </p:nvSpPr>
                      <p:spPr bwMode="auto">
                        <a:xfrm rot="13319694">
                          <a:off x="3436" y="2376"/>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103" name="AutoShape 78"/>
                        <p:cNvSpPr>
                          <a:spLocks noChangeAspect="1" noChangeArrowheads="1"/>
                        </p:cNvSpPr>
                        <p:nvPr/>
                      </p:nvSpPr>
                      <p:spPr bwMode="auto">
                        <a:xfrm rot="12306070">
                          <a:off x="3673" y="2555"/>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104" name="AutoShape 79"/>
                        <p:cNvSpPr>
                          <a:spLocks noChangeAspect="1" noChangeArrowheads="1"/>
                        </p:cNvSpPr>
                        <p:nvPr/>
                      </p:nvSpPr>
                      <p:spPr bwMode="auto">
                        <a:xfrm rot="11292150">
                          <a:off x="3962" y="2627"/>
                          <a:ext cx="142" cy="142"/>
                        </a:xfrm>
                        <a:prstGeom prst="diamond">
                          <a:avLst/>
                        </a:prstGeom>
                        <a:solidFill>
                          <a:srgbClr val="FFFFFF"/>
                        </a:solidFill>
                        <a:ln w="9525">
                          <a:solidFill>
                            <a:srgbClr val="000000"/>
                          </a:solidFill>
                          <a:miter lim="800000"/>
                          <a:headEnd/>
                          <a:tailEnd/>
                        </a:ln>
                      </p:spPr>
                      <p:txBody>
                        <a:bodyPr/>
                        <a:lstStyle/>
                        <a:p>
                          <a:endParaRPr lang="ru-RU"/>
                        </a:p>
                      </p:txBody>
                    </p:sp>
                  </p:grpSp>
                  <p:grpSp>
                    <p:nvGrpSpPr>
                      <p:cNvPr id="69" name="Group 80"/>
                      <p:cNvGrpSpPr>
                        <a:grpSpLocks noChangeAspect="1"/>
                      </p:cNvGrpSpPr>
                      <p:nvPr/>
                    </p:nvGrpSpPr>
                    <p:grpSpPr bwMode="auto">
                      <a:xfrm flipH="1">
                        <a:off x="4288" y="1280"/>
                        <a:ext cx="912" cy="1491"/>
                        <a:chOff x="3192" y="1278"/>
                        <a:chExt cx="912" cy="1491"/>
                      </a:xfrm>
                    </p:grpSpPr>
                    <p:sp>
                      <p:nvSpPr>
                        <p:cNvPr id="91" name="AutoShape 81"/>
                        <p:cNvSpPr>
                          <a:spLocks noChangeAspect="1" noChangeArrowheads="1"/>
                        </p:cNvSpPr>
                        <p:nvPr/>
                      </p:nvSpPr>
                      <p:spPr bwMode="auto">
                        <a:xfrm>
                          <a:off x="3192" y="1562"/>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92" name="AutoShape 82"/>
                        <p:cNvSpPr>
                          <a:spLocks noChangeAspect="1" noChangeArrowheads="1"/>
                        </p:cNvSpPr>
                        <p:nvPr/>
                      </p:nvSpPr>
                      <p:spPr bwMode="auto">
                        <a:xfrm>
                          <a:off x="3192" y="1846"/>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93" name="AutoShape 83"/>
                        <p:cNvSpPr>
                          <a:spLocks noChangeAspect="1" noChangeArrowheads="1"/>
                        </p:cNvSpPr>
                        <p:nvPr/>
                      </p:nvSpPr>
                      <p:spPr bwMode="auto">
                        <a:xfrm>
                          <a:off x="3192" y="1278"/>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94" name="AutoShape 84"/>
                        <p:cNvSpPr>
                          <a:spLocks noChangeAspect="1" noChangeArrowheads="1"/>
                        </p:cNvSpPr>
                        <p:nvPr/>
                      </p:nvSpPr>
                      <p:spPr bwMode="auto">
                        <a:xfrm rot="14935355">
                          <a:off x="3248" y="2130"/>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95" name="AutoShape 85"/>
                        <p:cNvSpPr>
                          <a:spLocks noChangeAspect="1" noChangeArrowheads="1"/>
                        </p:cNvSpPr>
                        <p:nvPr/>
                      </p:nvSpPr>
                      <p:spPr bwMode="auto">
                        <a:xfrm rot="13319694">
                          <a:off x="3436" y="2376"/>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96" name="AutoShape 86"/>
                        <p:cNvSpPr>
                          <a:spLocks noChangeAspect="1" noChangeArrowheads="1"/>
                        </p:cNvSpPr>
                        <p:nvPr/>
                      </p:nvSpPr>
                      <p:spPr bwMode="auto">
                        <a:xfrm rot="12306070">
                          <a:off x="3673" y="2555"/>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97" name="AutoShape 87"/>
                        <p:cNvSpPr>
                          <a:spLocks noChangeAspect="1" noChangeArrowheads="1"/>
                        </p:cNvSpPr>
                        <p:nvPr/>
                      </p:nvSpPr>
                      <p:spPr bwMode="auto">
                        <a:xfrm rot="11292150">
                          <a:off x="3962" y="2627"/>
                          <a:ext cx="142" cy="142"/>
                        </a:xfrm>
                        <a:prstGeom prst="diamond">
                          <a:avLst/>
                        </a:prstGeom>
                        <a:solidFill>
                          <a:srgbClr val="FFFFFF"/>
                        </a:solidFill>
                        <a:ln w="9525">
                          <a:solidFill>
                            <a:srgbClr val="000000"/>
                          </a:solidFill>
                          <a:miter lim="800000"/>
                          <a:headEnd/>
                          <a:tailEnd/>
                        </a:ln>
                      </p:spPr>
                      <p:txBody>
                        <a:bodyPr/>
                        <a:lstStyle/>
                        <a:p>
                          <a:endParaRPr lang="ru-RU"/>
                        </a:p>
                      </p:txBody>
                    </p:sp>
                  </p:grpSp>
                  <p:grpSp>
                    <p:nvGrpSpPr>
                      <p:cNvPr id="70" name="Group 88"/>
                      <p:cNvGrpSpPr>
                        <a:grpSpLocks noChangeAspect="1"/>
                      </p:cNvGrpSpPr>
                      <p:nvPr/>
                    </p:nvGrpSpPr>
                    <p:grpSpPr bwMode="auto">
                      <a:xfrm>
                        <a:off x="3555" y="1443"/>
                        <a:ext cx="470" cy="1150"/>
                        <a:chOff x="3555" y="1443"/>
                        <a:chExt cx="470" cy="1150"/>
                      </a:xfrm>
                    </p:grpSpPr>
                    <p:sp>
                      <p:nvSpPr>
                        <p:cNvPr id="86" name="AutoShape 89"/>
                        <p:cNvSpPr>
                          <a:spLocks noChangeAspect="1" noChangeArrowheads="1"/>
                        </p:cNvSpPr>
                        <p:nvPr/>
                      </p:nvSpPr>
                      <p:spPr bwMode="auto">
                        <a:xfrm>
                          <a:off x="3555" y="1727"/>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87" name="AutoShape 90"/>
                        <p:cNvSpPr>
                          <a:spLocks noChangeAspect="1" noChangeArrowheads="1"/>
                        </p:cNvSpPr>
                        <p:nvPr/>
                      </p:nvSpPr>
                      <p:spPr bwMode="auto">
                        <a:xfrm>
                          <a:off x="3555" y="2011"/>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88" name="AutoShape 91"/>
                        <p:cNvSpPr>
                          <a:spLocks noChangeAspect="1" noChangeArrowheads="1"/>
                        </p:cNvSpPr>
                        <p:nvPr/>
                      </p:nvSpPr>
                      <p:spPr bwMode="auto">
                        <a:xfrm>
                          <a:off x="3555" y="1443"/>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89" name="AutoShape 92"/>
                        <p:cNvSpPr>
                          <a:spLocks noChangeAspect="1" noChangeArrowheads="1"/>
                        </p:cNvSpPr>
                        <p:nvPr/>
                      </p:nvSpPr>
                      <p:spPr bwMode="auto">
                        <a:xfrm rot="13645269">
                          <a:off x="3683" y="2277"/>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90" name="AutoShape 93"/>
                        <p:cNvSpPr>
                          <a:spLocks noChangeAspect="1" noChangeArrowheads="1"/>
                        </p:cNvSpPr>
                        <p:nvPr/>
                      </p:nvSpPr>
                      <p:spPr bwMode="auto">
                        <a:xfrm rot="12638417">
                          <a:off x="3883" y="2451"/>
                          <a:ext cx="142" cy="142"/>
                        </a:xfrm>
                        <a:prstGeom prst="diamond">
                          <a:avLst/>
                        </a:prstGeom>
                        <a:solidFill>
                          <a:srgbClr val="FFFFFF"/>
                        </a:solidFill>
                        <a:ln w="9525">
                          <a:solidFill>
                            <a:srgbClr val="000000"/>
                          </a:solidFill>
                          <a:miter lim="800000"/>
                          <a:headEnd/>
                          <a:tailEnd/>
                        </a:ln>
                      </p:spPr>
                      <p:txBody>
                        <a:bodyPr/>
                        <a:lstStyle/>
                        <a:p>
                          <a:endParaRPr lang="ru-RU"/>
                        </a:p>
                      </p:txBody>
                    </p:sp>
                  </p:grpSp>
                  <p:grpSp>
                    <p:nvGrpSpPr>
                      <p:cNvPr id="71" name="Group 94"/>
                      <p:cNvGrpSpPr>
                        <a:grpSpLocks noChangeAspect="1"/>
                      </p:cNvGrpSpPr>
                      <p:nvPr/>
                    </p:nvGrpSpPr>
                    <p:grpSpPr bwMode="auto">
                      <a:xfrm flipH="1">
                        <a:off x="4386" y="1449"/>
                        <a:ext cx="470" cy="1150"/>
                        <a:chOff x="3555" y="1443"/>
                        <a:chExt cx="470" cy="1150"/>
                      </a:xfrm>
                    </p:grpSpPr>
                    <p:sp>
                      <p:nvSpPr>
                        <p:cNvPr id="81" name="AutoShape 95"/>
                        <p:cNvSpPr>
                          <a:spLocks noChangeAspect="1" noChangeArrowheads="1"/>
                        </p:cNvSpPr>
                        <p:nvPr/>
                      </p:nvSpPr>
                      <p:spPr bwMode="auto">
                        <a:xfrm>
                          <a:off x="3555" y="1727"/>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82" name="AutoShape 96"/>
                        <p:cNvSpPr>
                          <a:spLocks noChangeAspect="1" noChangeArrowheads="1"/>
                        </p:cNvSpPr>
                        <p:nvPr/>
                      </p:nvSpPr>
                      <p:spPr bwMode="auto">
                        <a:xfrm>
                          <a:off x="3555" y="2011"/>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83" name="AutoShape 97"/>
                        <p:cNvSpPr>
                          <a:spLocks noChangeAspect="1" noChangeArrowheads="1"/>
                        </p:cNvSpPr>
                        <p:nvPr/>
                      </p:nvSpPr>
                      <p:spPr bwMode="auto">
                        <a:xfrm>
                          <a:off x="3555" y="1443"/>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84" name="AutoShape 98"/>
                        <p:cNvSpPr>
                          <a:spLocks noChangeAspect="1" noChangeArrowheads="1"/>
                        </p:cNvSpPr>
                        <p:nvPr/>
                      </p:nvSpPr>
                      <p:spPr bwMode="auto">
                        <a:xfrm rot="13645269">
                          <a:off x="3683" y="2277"/>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85" name="AutoShape 99"/>
                        <p:cNvSpPr>
                          <a:spLocks noChangeAspect="1" noChangeArrowheads="1"/>
                        </p:cNvSpPr>
                        <p:nvPr/>
                      </p:nvSpPr>
                      <p:spPr bwMode="auto">
                        <a:xfrm rot="12638417">
                          <a:off x="3883" y="2451"/>
                          <a:ext cx="142" cy="142"/>
                        </a:xfrm>
                        <a:prstGeom prst="diamond">
                          <a:avLst/>
                        </a:prstGeom>
                        <a:solidFill>
                          <a:srgbClr val="FFFFFF"/>
                        </a:solidFill>
                        <a:ln w="9525">
                          <a:solidFill>
                            <a:srgbClr val="000000"/>
                          </a:solidFill>
                          <a:miter lim="800000"/>
                          <a:headEnd/>
                          <a:tailEnd/>
                        </a:ln>
                      </p:spPr>
                      <p:txBody>
                        <a:bodyPr/>
                        <a:lstStyle/>
                        <a:p>
                          <a:endParaRPr lang="ru-RU"/>
                        </a:p>
                      </p:txBody>
                    </p:sp>
                  </p:grpSp>
                  <p:grpSp>
                    <p:nvGrpSpPr>
                      <p:cNvPr id="72" name="Group 100"/>
                      <p:cNvGrpSpPr>
                        <a:grpSpLocks noChangeAspect="1"/>
                      </p:cNvGrpSpPr>
                      <p:nvPr/>
                    </p:nvGrpSpPr>
                    <p:grpSpPr bwMode="auto">
                      <a:xfrm>
                        <a:off x="3918" y="1521"/>
                        <a:ext cx="553" cy="946"/>
                        <a:chOff x="3918" y="1521"/>
                        <a:chExt cx="553" cy="946"/>
                      </a:xfrm>
                    </p:grpSpPr>
                    <p:sp>
                      <p:nvSpPr>
                        <p:cNvPr id="73" name="AutoShape 101"/>
                        <p:cNvSpPr>
                          <a:spLocks noChangeAspect="1" noChangeArrowheads="1"/>
                        </p:cNvSpPr>
                        <p:nvPr/>
                      </p:nvSpPr>
                      <p:spPr bwMode="auto">
                        <a:xfrm>
                          <a:off x="3918" y="1805"/>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74" name="AutoShape 102"/>
                        <p:cNvSpPr>
                          <a:spLocks noChangeAspect="1" noChangeArrowheads="1"/>
                        </p:cNvSpPr>
                        <p:nvPr/>
                      </p:nvSpPr>
                      <p:spPr bwMode="auto">
                        <a:xfrm>
                          <a:off x="3918" y="2089"/>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75" name="AutoShape 103"/>
                        <p:cNvSpPr>
                          <a:spLocks noChangeAspect="1" noChangeArrowheads="1"/>
                        </p:cNvSpPr>
                        <p:nvPr/>
                      </p:nvSpPr>
                      <p:spPr bwMode="auto">
                        <a:xfrm>
                          <a:off x="3918" y="1521"/>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76" name="AutoShape 104"/>
                        <p:cNvSpPr>
                          <a:spLocks noChangeAspect="1" noChangeArrowheads="1"/>
                        </p:cNvSpPr>
                        <p:nvPr/>
                      </p:nvSpPr>
                      <p:spPr bwMode="auto">
                        <a:xfrm rot="10824583">
                          <a:off x="4040" y="2325"/>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77" name="AutoShape 105"/>
                        <p:cNvSpPr>
                          <a:spLocks noChangeAspect="1" noChangeArrowheads="1"/>
                        </p:cNvSpPr>
                        <p:nvPr/>
                      </p:nvSpPr>
                      <p:spPr bwMode="auto">
                        <a:xfrm>
                          <a:off x="4329" y="1805"/>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78" name="AutoShape 106"/>
                        <p:cNvSpPr>
                          <a:spLocks noChangeAspect="1" noChangeArrowheads="1"/>
                        </p:cNvSpPr>
                        <p:nvPr/>
                      </p:nvSpPr>
                      <p:spPr bwMode="auto">
                        <a:xfrm>
                          <a:off x="4329" y="2089"/>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79" name="AutoShape 107"/>
                        <p:cNvSpPr>
                          <a:spLocks noChangeAspect="1" noChangeArrowheads="1"/>
                        </p:cNvSpPr>
                        <p:nvPr/>
                      </p:nvSpPr>
                      <p:spPr bwMode="auto">
                        <a:xfrm>
                          <a:off x="4329" y="1521"/>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80" name="AutoShape 108"/>
                        <p:cNvSpPr>
                          <a:spLocks noChangeAspect="1" noChangeArrowheads="1"/>
                        </p:cNvSpPr>
                        <p:nvPr/>
                      </p:nvSpPr>
                      <p:spPr bwMode="auto">
                        <a:xfrm rot="10824583">
                          <a:off x="4232" y="2325"/>
                          <a:ext cx="142" cy="142"/>
                        </a:xfrm>
                        <a:prstGeom prst="diamond">
                          <a:avLst/>
                        </a:prstGeom>
                        <a:solidFill>
                          <a:srgbClr val="FFFFFF"/>
                        </a:solidFill>
                        <a:ln w="9525">
                          <a:solidFill>
                            <a:srgbClr val="000000"/>
                          </a:solidFill>
                          <a:miter lim="800000"/>
                          <a:headEnd/>
                          <a:tailEnd/>
                        </a:ln>
                      </p:spPr>
                      <p:txBody>
                        <a:bodyPr/>
                        <a:lstStyle/>
                        <a:p>
                          <a:endParaRPr lang="ru-RU"/>
                        </a:p>
                      </p:txBody>
                    </p:sp>
                  </p:grpSp>
                </p:grpSp>
              </p:grpSp>
              <p:sp>
                <p:nvSpPr>
                  <p:cNvPr id="65" name="AutoShape 109"/>
                  <p:cNvSpPr>
                    <a:spLocks noChangeAspect="1" noChangeArrowheads="1"/>
                  </p:cNvSpPr>
                  <p:nvPr/>
                </p:nvSpPr>
                <p:spPr bwMode="auto">
                  <a:xfrm rot="5400000" flipV="1">
                    <a:off x="3406" y="2967"/>
                    <a:ext cx="994" cy="994"/>
                  </a:xfrm>
                  <a:prstGeom prst="curvedRightArrow">
                    <a:avLst>
                      <a:gd name="adj1" fmla="val 28236"/>
                      <a:gd name="adj2" fmla="val 48236"/>
                      <a:gd name="adj3" fmla="val 33301"/>
                    </a:avLst>
                  </a:prstGeom>
                  <a:solidFill>
                    <a:srgbClr val="00FF00"/>
                  </a:solidFill>
                  <a:ln w="9525">
                    <a:solidFill>
                      <a:srgbClr val="000000"/>
                    </a:solidFill>
                    <a:miter lim="800000"/>
                    <a:headEnd/>
                    <a:tailEnd/>
                  </a:ln>
                </p:spPr>
                <p:txBody>
                  <a:bodyPr/>
                  <a:lstStyle/>
                  <a:p>
                    <a:endParaRPr lang="ru-RU"/>
                  </a:p>
                </p:txBody>
              </p:sp>
            </p:grpSp>
          </p:grpSp>
          <p:sp>
            <p:nvSpPr>
              <p:cNvPr id="61" name="Rectangle 110"/>
              <p:cNvSpPr>
                <a:spLocks noChangeAspect="1" noChangeArrowheads="1"/>
              </p:cNvSpPr>
              <p:nvPr/>
            </p:nvSpPr>
            <p:spPr bwMode="auto">
              <a:xfrm rot="5400000" flipV="1">
                <a:off x="3563" y="2164"/>
                <a:ext cx="199" cy="159"/>
              </a:xfrm>
              <a:prstGeom prst="rect">
                <a:avLst/>
              </a:prstGeom>
              <a:noFill/>
              <a:ln w="38100" cmpd="dbl">
                <a:solidFill>
                  <a:srgbClr val="FF0000"/>
                </a:solidFill>
                <a:miter lim="800000"/>
                <a:headEnd/>
                <a:tailEnd/>
              </a:ln>
            </p:spPr>
            <p:txBody>
              <a:bodyPr/>
              <a:lstStyle/>
              <a:p>
                <a:endParaRPr lang="ru-RU"/>
              </a:p>
            </p:txBody>
          </p:sp>
        </p:grpSp>
        <p:grpSp>
          <p:nvGrpSpPr>
            <p:cNvPr id="111" name="Group 111"/>
            <p:cNvGrpSpPr>
              <a:grpSpLocks/>
            </p:cNvGrpSpPr>
            <p:nvPr/>
          </p:nvGrpSpPr>
          <p:grpSpPr bwMode="auto">
            <a:xfrm>
              <a:off x="2285985" y="3214686"/>
              <a:ext cx="3978276" cy="947737"/>
              <a:chOff x="2215" y="2799"/>
              <a:chExt cx="2506" cy="597"/>
            </a:xfrm>
          </p:grpSpPr>
          <p:grpSp>
            <p:nvGrpSpPr>
              <p:cNvPr id="112" name="Group 112"/>
              <p:cNvGrpSpPr>
                <a:grpSpLocks noChangeAspect="1"/>
              </p:cNvGrpSpPr>
              <p:nvPr/>
            </p:nvGrpSpPr>
            <p:grpSpPr bwMode="auto">
              <a:xfrm>
                <a:off x="2215" y="2799"/>
                <a:ext cx="2465" cy="597"/>
                <a:chOff x="3109" y="7229"/>
                <a:chExt cx="8819" cy="2130"/>
              </a:xfrm>
            </p:grpSpPr>
            <p:grpSp>
              <p:nvGrpSpPr>
                <p:cNvPr id="114" name="Group 113"/>
                <p:cNvGrpSpPr>
                  <a:grpSpLocks noChangeAspect="1"/>
                </p:cNvGrpSpPr>
                <p:nvPr/>
              </p:nvGrpSpPr>
              <p:grpSpPr bwMode="auto">
                <a:xfrm>
                  <a:off x="3109" y="7229"/>
                  <a:ext cx="8819" cy="2130"/>
                  <a:chOff x="3109" y="7229"/>
                  <a:chExt cx="8819" cy="2130"/>
                </a:xfrm>
              </p:grpSpPr>
              <p:sp>
                <p:nvSpPr>
                  <p:cNvPr id="162" name="Oval 114" descr="Newsprint"/>
                  <p:cNvSpPr>
                    <a:spLocks noChangeAspect="1" noChangeArrowheads="1"/>
                  </p:cNvSpPr>
                  <p:nvPr/>
                </p:nvSpPr>
                <p:spPr bwMode="auto">
                  <a:xfrm rot="5400000" flipV="1">
                    <a:off x="9940" y="7371"/>
                    <a:ext cx="2130" cy="1846"/>
                  </a:xfrm>
                  <a:prstGeom prst="ellipse">
                    <a:avLst/>
                  </a:prstGeom>
                  <a:blipFill dpi="0" rotWithShape="0">
                    <a:blip r:embed="rId3" cstate="print"/>
                    <a:srcRect/>
                    <a:tile tx="0" ty="0" sx="100000" sy="100000" flip="none" algn="tl"/>
                  </a:blipFill>
                  <a:ln w="9525">
                    <a:noFill/>
                    <a:round/>
                    <a:headEnd/>
                    <a:tailEnd/>
                  </a:ln>
                </p:spPr>
                <p:txBody>
                  <a:bodyPr/>
                  <a:lstStyle/>
                  <a:p>
                    <a:endParaRPr lang="ru-RU"/>
                  </a:p>
                </p:txBody>
              </p:sp>
              <p:sp>
                <p:nvSpPr>
                  <p:cNvPr id="163" name="Rectangle 115" descr="Newsprint"/>
                  <p:cNvSpPr>
                    <a:spLocks noChangeAspect="1" noChangeArrowheads="1"/>
                  </p:cNvSpPr>
                  <p:nvPr/>
                </p:nvSpPr>
                <p:spPr bwMode="auto">
                  <a:xfrm rot="5400000" flipV="1">
                    <a:off x="5949" y="4389"/>
                    <a:ext cx="2130" cy="7810"/>
                  </a:xfrm>
                  <a:prstGeom prst="rect">
                    <a:avLst/>
                  </a:prstGeom>
                  <a:blipFill dpi="0" rotWithShape="0">
                    <a:blip r:embed="rId3" cstate="print"/>
                    <a:srcRect/>
                    <a:tile tx="0" ty="0" sx="100000" sy="100000" flip="none" algn="tl"/>
                  </a:blipFill>
                  <a:ln w="9525">
                    <a:noFill/>
                    <a:miter lim="800000"/>
                    <a:headEnd/>
                    <a:tailEnd/>
                  </a:ln>
                </p:spPr>
                <p:txBody>
                  <a:bodyPr/>
                  <a:lstStyle/>
                  <a:p>
                    <a:endParaRPr lang="ru-RU"/>
                  </a:p>
                </p:txBody>
              </p:sp>
            </p:grpSp>
            <p:grpSp>
              <p:nvGrpSpPr>
                <p:cNvPr id="115" name="Group 116"/>
                <p:cNvGrpSpPr>
                  <a:grpSpLocks noChangeAspect="1"/>
                </p:cNvGrpSpPr>
                <p:nvPr/>
              </p:nvGrpSpPr>
              <p:grpSpPr bwMode="auto">
                <a:xfrm>
                  <a:off x="6673" y="7270"/>
                  <a:ext cx="5182" cy="2008"/>
                  <a:chOff x="6673" y="7270"/>
                  <a:chExt cx="5182" cy="2008"/>
                </a:xfrm>
              </p:grpSpPr>
              <p:grpSp>
                <p:nvGrpSpPr>
                  <p:cNvPr id="117" name="Group 117"/>
                  <p:cNvGrpSpPr>
                    <a:grpSpLocks noChangeAspect="1"/>
                  </p:cNvGrpSpPr>
                  <p:nvPr/>
                </p:nvGrpSpPr>
                <p:grpSpPr bwMode="auto">
                  <a:xfrm>
                    <a:off x="7382" y="7270"/>
                    <a:ext cx="4473" cy="2008"/>
                    <a:chOff x="7382" y="7270"/>
                    <a:chExt cx="4473" cy="2008"/>
                  </a:xfrm>
                </p:grpSpPr>
                <p:grpSp>
                  <p:nvGrpSpPr>
                    <p:cNvPr id="119" name="Group 118"/>
                    <p:cNvGrpSpPr>
                      <a:grpSpLocks noChangeAspect="1"/>
                    </p:cNvGrpSpPr>
                    <p:nvPr/>
                  </p:nvGrpSpPr>
                  <p:grpSpPr bwMode="auto">
                    <a:xfrm>
                      <a:off x="7382" y="7344"/>
                      <a:ext cx="4427" cy="1872"/>
                      <a:chOff x="7382" y="7344"/>
                      <a:chExt cx="4427" cy="1872"/>
                    </a:xfrm>
                  </p:grpSpPr>
                  <p:grpSp>
                    <p:nvGrpSpPr>
                      <p:cNvPr id="158" name="Group 119"/>
                      <p:cNvGrpSpPr>
                        <a:grpSpLocks noChangeAspect="1"/>
                      </p:cNvGrpSpPr>
                      <p:nvPr/>
                    </p:nvGrpSpPr>
                    <p:grpSpPr bwMode="auto">
                      <a:xfrm rot="5400000" flipV="1">
                        <a:off x="9937" y="7344"/>
                        <a:ext cx="1872" cy="1872"/>
                        <a:chOff x="2982" y="3444"/>
                        <a:chExt cx="1872" cy="1872"/>
                      </a:xfrm>
                    </p:grpSpPr>
                    <p:sp>
                      <p:nvSpPr>
                        <p:cNvPr id="160" name="Oval 120"/>
                        <p:cNvSpPr>
                          <a:spLocks noChangeAspect="1" noChangeArrowheads="1"/>
                        </p:cNvSpPr>
                        <p:nvPr/>
                      </p:nvSpPr>
                      <p:spPr bwMode="auto">
                        <a:xfrm>
                          <a:off x="2982" y="3732"/>
                          <a:ext cx="1872" cy="1584"/>
                        </a:xfrm>
                        <a:prstGeom prst="ellipse">
                          <a:avLst/>
                        </a:prstGeom>
                        <a:gradFill rotWithShape="0">
                          <a:gsLst>
                            <a:gs pos="0">
                              <a:srgbClr val="00CCFF">
                                <a:gamma/>
                                <a:shade val="46275"/>
                                <a:invGamma/>
                              </a:srgbClr>
                            </a:gs>
                            <a:gs pos="50000">
                              <a:srgbClr val="00CCFF"/>
                            </a:gs>
                            <a:gs pos="100000">
                              <a:srgbClr val="00CCFF">
                                <a:gamma/>
                                <a:shade val="46275"/>
                                <a:invGamma/>
                              </a:srgbClr>
                            </a:gs>
                          </a:gsLst>
                          <a:lin ang="5400000" scaled="1"/>
                        </a:gradFill>
                        <a:ln w="9525">
                          <a:noFill/>
                          <a:round/>
                          <a:headEnd/>
                          <a:tailEnd/>
                        </a:ln>
                      </p:spPr>
                      <p:txBody>
                        <a:bodyPr/>
                        <a:lstStyle/>
                        <a:p>
                          <a:endParaRPr lang="ru-RU"/>
                        </a:p>
                      </p:txBody>
                    </p:sp>
                    <p:sp>
                      <p:nvSpPr>
                        <p:cNvPr id="161" name="AutoShape 121"/>
                        <p:cNvSpPr>
                          <a:spLocks noChangeAspect="1" noChangeArrowheads="1"/>
                        </p:cNvSpPr>
                        <p:nvPr/>
                      </p:nvSpPr>
                      <p:spPr bwMode="auto">
                        <a:xfrm>
                          <a:off x="2982" y="3444"/>
                          <a:ext cx="1872" cy="1296"/>
                        </a:xfrm>
                        <a:prstGeom prst="can">
                          <a:avLst>
                            <a:gd name="adj" fmla="val 45060"/>
                          </a:avLst>
                        </a:prstGeom>
                        <a:gradFill rotWithShape="0">
                          <a:gsLst>
                            <a:gs pos="0">
                              <a:srgbClr val="00CCFF">
                                <a:gamma/>
                                <a:shade val="46275"/>
                                <a:invGamma/>
                              </a:srgbClr>
                            </a:gs>
                            <a:gs pos="50000">
                              <a:srgbClr val="00CCFF"/>
                            </a:gs>
                            <a:gs pos="100000">
                              <a:srgbClr val="00CCFF">
                                <a:gamma/>
                                <a:shade val="46275"/>
                                <a:invGamma/>
                              </a:srgbClr>
                            </a:gs>
                          </a:gsLst>
                          <a:lin ang="5400000" scaled="1"/>
                        </a:gradFill>
                        <a:ln w="9525">
                          <a:noFill/>
                          <a:round/>
                          <a:headEnd/>
                          <a:tailEnd/>
                        </a:ln>
                      </p:spPr>
                      <p:txBody>
                        <a:bodyPr/>
                        <a:lstStyle/>
                        <a:p>
                          <a:endParaRPr lang="ru-RU"/>
                        </a:p>
                      </p:txBody>
                    </p:sp>
                  </p:grpSp>
                  <p:sp>
                    <p:nvSpPr>
                      <p:cNvPr id="159" name="AutoShape 122"/>
                      <p:cNvSpPr>
                        <a:spLocks noChangeAspect="1" noChangeArrowheads="1"/>
                      </p:cNvSpPr>
                      <p:nvPr/>
                    </p:nvSpPr>
                    <p:spPr bwMode="auto">
                      <a:xfrm rot="5400000" flipV="1">
                        <a:off x="8102" y="6759"/>
                        <a:ext cx="1584" cy="3024"/>
                      </a:xfrm>
                      <a:prstGeom prst="can">
                        <a:avLst>
                          <a:gd name="adj" fmla="val 25004"/>
                        </a:avLst>
                      </a:prstGeom>
                      <a:gradFill rotWithShape="0">
                        <a:gsLst>
                          <a:gs pos="0">
                            <a:srgbClr val="00CCFF">
                              <a:gamma/>
                              <a:shade val="46275"/>
                              <a:invGamma/>
                            </a:srgbClr>
                          </a:gs>
                          <a:gs pos="50000">
                            <a:srgbClr val="00CCFF"/>
                          </a:gs>
                          <a:gs pos="100000">
                            <a:srgbClr val="00CCFF">
                              <a:gamma/>
                              <a:shade val="46275"/>
                              <a:invGamma/>
                            </a:srgbClr>
                          </a:gs>
                        </a:gsLst>
                        <a:lin ang="5400000" scaled="1"/>
                      </a:gradFill>
                      <a:ln w="9525">
                        <a:noFill/>
                        <a:round/>
                        <a:headEnd/>
                        <a:tailEnd/>
                      </a:ln>
                    </p:spPr>
                    <p:txBody>
                      <a:bodyPr/>
                      <a:lstStyle/>
                      <a:p>
                        <a:endParaRPr lang="ru-RU"/>
                      </a:p>
                    </p:txBody>
                  </p:sp>
                </p:grpSp>
                <p:grpSp>
                  <p:nvGrpSpPr>
                    <p:cNvPr id="120" name="Group 123"/>
                    <p:cNvGrpSpPr>
                      <a:grpSpLocks noChangeAspect="1"/>
                    </p:cNvGrpSpPr>
                    <p:nvPr/>
                  </p:nvGrpSpPr>
                  <p:grpSpPr bwMode="auto">
                    <a:xfrm rot="5400000" flipV="1">
                      <a:off x="10105" y="7527"/>
                      <a:ext cx="2008" cy="1493"/>
                      <a:chOff x="3192" y="1278"/>
                      <a:chExt cx="2008" cy="1493"/>
                    </a:xfrm>
                  </p:grpSpPr>
                  <p:grpSp>
                    <p:nvGrpSpPr>
                      <p:cNvPr id="121" name="Group 124"/>
                      <p:cNvGrpSpPr>
                        <a:grpSpLocks noChangeAspect="1"/>
                      </p:cNvGrpSpPr>
                      <p:nvPr/>
                    </p:nvGrpSpPr>
                    <p:grpSpPr bwMode="auto">
                      <a:xfrm>
                        <a:off x="3192" y="1278"/>
                        <a:ext cx="912" cy="1491"/>
                        <a:chOff x="3192" y="1278"/>
                        <a:chExt cx="912" cy="1491"/>
                      </a:xfrm>
                    </p:grpSpPr>
                    <p:sp>
                      <p:nvSpPr>
                        <p:cNvPr id="151" name="AutoShape 125"/>
                        <p:cNvSpPr>
                          <a:spLocks noChangeAspect="1" noChangeArrowheads="1"/>
                        </p:cNvSpPr>
                        <p:nvPr/>
                      </p:nvSpPr>
                      <p:spPr bwMode="auto">
                        <a:xfrm>
                          <a:off x="3192" y="1562"/>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152" name="AutoShape 126"/>
                        <p:cNvSpPr>
                          <a:spLocks noChangeAspect="1" noChangeArrowheads="1"/>
                        </p:cNvSpPr>
                        <p:nvPr/>
                      </p:nvSpPr>
                      <p:spPr bwMode="auto">
                        <a:xfrm>
                          <a:off x="3192" y="1846"/>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153" name="AutoShape 127"/>
                        <p:cNvSpPr>
                          <a:spLocks noChangeAspect="1" noChangeArrowheads="1"/>
                        </p:cNvSpPr>
                        <p:nvPr/>
                      </p:nvSpPr>
                      <p:spPr bwMode="auto">
                        <a:xfrm>
                          <a:off x="3192" y="1278"/>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154" name="AutoShape 128"/>
                        <p:cNvSpPr>
                          <a:spLocks noChangeAspect="1" noChangeArrowheads="1"/>
                        </p:cNvSpPr>
                        <p:nvPr/>
                      </p:nvSpPr>
                      <p:spPr bwMode="auto">
                        <a:xfrm rot="14935355">
                          <a:off x="3248" y="2130"/>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155" name="AutoShape 129"/>
                        <p:cNvSpPr>
                          <a:spLocks noChangeAspect="1" noChangeArrowheads="1"/>
                        </p:cNvSpPr>
                        <p:nvPr/>
                      </p:nvSpPr>
                      <p:spPr bwMode="auto">
                        <a:xfrm rot="13319694">
                          <a:off x="3436" y="2376"/>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156" name="AutoShape 130"/>
                        <p:cNvSpPr>
                          <a:spLocks noChangeAspect="1" noChangeArrowheads="1"/>
                        </p:cNvSpPr>
                        <p:nvPr/>
                      </p:nvSpPr>
                      <p:spPr bwMode="auto">
                        <a:xfrm rot="12306070">
                          <a:off x="3673" y="2555"/>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157" name="AutoShape 131"/>
                        <p:cNvSpPr>
                          <a:spLocks noChangeAspect="1" noChangeArrowheads="1"/>
                        </p:cNvSpPr>
                        <p:nvPr/>
                      </p:nvSpPr>
                      <p:spPr bwMode="auto">
                        <a:xfrm rot="11292150">
                          <a:off x="3962" y="2627"/>
                          <a:ext cx="142" cy="142"/>
                        </a:xfrm>
                        <a:prstGeom prst="diamond">
                          <a:avLst/>
                        </a:prstGeom>
                        <a:solidFill>
                          <a:srgbClr val="FFFFFF"/>
                        </a:solidFill>
                        <a:ln w="9525">
                          <a:solidFill>
                            <a:srgbClr val="000000"/>
                          </a:solidFill>
                          <a:miter lim="800000"/>
                          <a:headEnd/>
                          <a:tailEnd/>
                        </a:ln>
                      </p:spPr>
                      <p:txBody>
                        <a:bodyPr/>
                        <a:lstStyle/>
                        <a:p>
                          <a:endParaRPr lang="ru-RU"/>
                        </a:p>
                      </p:txBody>
                    </p:sp>
                  </p:grpSp>
                  <p:grpSp>
                    <p:nvGrpSpPr>
                      <p:cNvPr id="122" name="Group 132"/>
                      <p:cNvGrpSpPr>
                        <a:grpSpLocks noChangeAspect="1"/>
                      </p:cNvGrpSpPr>
                      <p:nvPr/>
                    </p:nvGrpSpPr>
                    <p:grpSpPr bwMode="auto">
                      <a:xfrm flipH="1">
                        <a:off x="4288" y="1280"/>
                        <a:ext cx="912" cy="1491"/>
                        <a:chOff x="3192" y="1278"/>
                        <a:chExt cx="912" cy="1491"/>
                      </a:xfrm>
                    </p:grpSpPr>
                    <p:sp>
                      <p:nvSpPr>
                        <p:cNvPr id="144" name="AutoShape 133"/>
                        <p:cNvSpPr>
                          <a:spLocks noChangeAspect="1" noChangeArrowheads="1"/>
                        </p:cNvSpPr>
                        <p:nvPr/>
                      </p:nvSpPr>
                      <p:spPr bwMode="auto">
                        <a:xfrm>
                          <a:off x="3192" y="1562"/>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145" name="AutoShape 134"/>
                        <p:cNvSpPr>
                          <a:spLocks noChangeAspect="1" noChangeArrowheads="1"/>
                        </p:cNvSpPr>
                        <p:nvPr/>
                      </p:nvSpPr>
                      <p:spPr bwMode="auto">
                        <a:xfrm>
                          <a:off x="3192" y="1846"/>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146" name="AutoShape 135"/>
                        <p:cNvSpPr>
                          <a:spLocks noChangeAspect="1" noChangeArrowheads="1"/>
                        </p:cNvSpPr>
                        <p:nvPr/>
                      </p:nvSpPr>
                      <p:spPr bwMode="auto">
                        <a:xfrm>
                          <a:off x="3192" y="1278"/>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147" name="AutoShape 136"/>
                        <p:cNvSpPr>
                          <a:spLocks noChangeAspect="1" noChangeArrowheads="1"/>
                        </p:cNvSpPr>
                        <p:nvPr/>
                      </p:nvSpPr>
                      <p:spPr bwMode="auto">
                        <a:xfrm rot="14935355">
                          <a:off x="3248" y="2130"/>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148" name="AutoShape 137"/>
                        <p:cNvSpPr>
                          <a:spLocks noChangeAspect="1" noChangeArrowheads="1"/>
                        </p:cNvSpPr>
                        <p:nvPr/>
                      </p:nvSpPr>
                      <p:spPr bwMode="auto">
                        <a:xfrm rot="13319694">
                          <a:off x="3436" y="2376"/>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149" name="AutoShape 138"/>
                        <p:cNvSpPr>
                          <a:spLocks noChangeAspect="1" noChangeArrowheads="1"/>
                        </p:cNvSpPr>
                        <p:nvPr/>
                      </p:nvSpPr>
                      <p:spPr bwMode="auto">
                        <a:xfrm rot="12306070">
                          <a:off x="3673" y="2555"/>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150" name="AutoShape 139"/>
                        <p:cNvSpPr>
                          <a:spLocks noChangeAspect="1" noChangeArrowheads="1"/>
                        </p:cNvSpPr>
                        <p:nvPr/>
                      </p:nvSpPr>
                      <p:spPr bwMode="auto">
                        <a:xfrm rot="11292150">
                          <a:off x="3962" y="2627"/>
                          <a:ext cx="142" cy="142"/>
                        </a:xfrm>
                        <a:prstGeom prst="diamond">
                          <a:avLst/>
                        </a:prstGeom>
                        <a:solidFill>
                          <a:srgbClr val="FFFFFF"/>
                        </a:solidFill>
                        <a:ln w="9525">
                          <a:solidFill>
                            <a:srgbClr val="000000"/>
                          </a:solidFill>
                          <a:miter lim="800000"/>
                          <a:headEnd/>
                          <a:tailEnd/>
                        </a:ln>
                      </p:spPr>
                      <p:txBody>
                        <a:bodyPr/>
                        <a:lstStyle/>
                        <a:p>
                          <a:endParaRPr lang="ru-RU"/>
                        </a:p>
                      </p:txBody>
                    </p:sp>
                  </p:grpSp>
                  <p:grpSp>
                    <p:nvGrpSpPr>
                      <p:cNvPr id="123" name="Group 140"/>
                      <p:cNvGrpSpPr>
                        <a:grpSpLocks noChangeAspect="1"/>
                      </p:cNvGrpSpPr>
                      <p:nvPr/>
                    </p:nvGrpSpPr>
                    <p:grpSpPr bwMode="auto">
                      <a:xfrm>
                        <a:off x="3555" y="1443"/>
                        <a:ext cx="470" cy="1150"/>
                        <a:chOff x="3555" y="1443"/>
                        <a:chExt cx="470" cy="1150"/>
                      </a:xfrm>
                    </p:grpSpPr>
                    <p:sp>
                      <p:nvSpPr>
                        <p:cNvPr id="139" name="AutoShape 141"/>
                        <p:cNvSpPr>
                          <a:spLocks noChangeAspect="1" noChangeArrowheads="1"/>
                        </p:cNvSpPr>
                        <p:nvPr/>
                      </p:nvSpPr>
                      <p:spPr bwMode="auto">
                        <a:xfrm>
                          <a:off x="3555" y="1727"/>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140" name="AutoShape 142"/>
                        <p:cNvSpPr>
                          <a:spLocks noChangeAspect="1" noChangeArrowheads="1"/>
                        </p:cNvSpPr>
                        <p:nvPr/>
                      </p:nvSpPr>
                      <p:spPr bwMode="auto">
                        <a:xfrm>
                          <a:off x="3555" y="2011"/>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141" name="AutoShape 143"/>
                        <p:cNvSpPr>
                          <a:spLocks noChangeAspect="1" noChangeArrowheads="1"/>
                        </p:cNvSpPr>
                        <p:nvPr/>
                      </p:nvSpPr>
                      <p:spPr bwMode="auto">
                        <a:xfrm>
                          <a:off x="3555" y="1443"/>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142" name="AutoShape 144"/>
                        <p:cNvSpPr>
                          <a:spLocks noChangeAspect="1" noChangeArrowheads="1"/>
                        </p:cNvSpPr>
                        <p:nvPr/>
                      </p:nvSpPr>
                      <p:spPr bwMode="auto">
                        <a:xfrm rot="13645269">
                          <a:off x="3683" y="2277"/>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143" name="AutoShape 145"/>
                        <p:cNvSpPr>
                          <a:spLocks noChangeAspect="1" noChangeArrowheads="1"/>
                        </p:cNvSpPr>
                        <p:nvPr/>
                      </p:nvSpPr>
                      <p:spPr bwMode="auto">
                        <a:xfrm rot="12638417">
                          <a:off x="3883" y="2451"/>
                          <a:ext cx="142" cy="142"/>
                        </a:xfrm>
                        <a:prstGeom prst="diamond">
                          <a:avLst/>
                        </a:prstGeom>
                        <a:solidFill>
                          <a:srgbClr val="FFFFFF"/>
                        </a:solidFill>
                        <a:ln w="9525">
                          <a:solidFill>
                            <a:srgbClr val="000000"/>
                          </a:solidFill>
                          <a:miter lim="800000"/>
                          <a:headEnd/>
                          <a:tailEnd/>
                        </a:ln>
                      </p:spPr>
                      <p:txBody>
                        <a:bodyPr/>
                        <a:lstStyle/>
                        <a:p>
                          <a:endParaRPr lang="ru-RU"/>
                        </a:p>
                      </p:txBody>
                    </p:sp>
                  </p:grpSp>
                  <p:grpSp>
                    <p:nvGrpSpPr>
                      <p:cNvPr id="124" name="Group 146"/>
                      <p:cNvGrpSpPr>
                        <a:grpSpLocks noChangeAspect="1"/>
                      </p:cNvGrpSpPr>
                      <p:nvPr/>
                    </p:nvGrpSpPr>
                    <p:grpSpPr bwMode="auto">
                      <a:xfrm flipH="1">
                        <a:off x="4386" y="1449"/>
                        <a:ext cx="470" cy="1150"/>
                        <a:chOff x="3555" y="1443"/>
                        <a:chExt cx="470" cy="1150"/>
                      </a:xfrm>
                    </p:grpSpPr>
                    <p:sp>
                      <p:nvSpPr>
                        <p:cNvPr id="134" name="AutoShape 147"/>
                        <p:cNvSpPr>
                          <a:spLocks noChangeAspect="1" noChangeArrowheads="1"/>
                        </p:cNvSpPr>
                        <p:nvPr/>
                      </p:nvSpPr>
                      <p:spPr bwMode="auto">
                        <a:xfrm>
                          <a:off x="3555" y="1727"/>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135" name="AutoShape 148"/>
                        <p:cNvSpPr>
                          <a:spLocks noChangeAspect="1" noChangeArrowheads="1"/>
                        </p:cNvSpPr>
                        <p:nvPr/>
                      </p:nvSpPr>
                      <p:spPr bwMode="auto">
                        <a:xfrm>
                          <a:off x="3555" y="2011"/>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136" name="AutoShape 149"/>
                        <p:cNvSpPr>
                          <a:spLocks noChangeAspect="1" noChangeArrowheads="1"/>
                        </p:cNvSpPr>
                        <p:nvPr/>
                      </p:nvSpPr>
                      <p:spPr bwMode="auto">
                        <a:xfrm>
                          <a:off x="3555" y="1443"/>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137" name="AutoShape 150"/>
                        <p:cNvSpPr>
                          <a:spLocks noChangeAspect="1" noChangeArrowheads="1"/>
                        </p:cNvSpPr>
                        <p:nvPr/>
                      </p:nvSpPr>
                      <p:spPr bwMode="auto">
                        <a:xfrm rot="13645269">
                          <a:off x="3683" y="2277"/>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138" name="AutoShape 151"/>
                        <p:cNvSpPr>
                          <a:spLocks noChangeAspect="1" noChangeArrowheads="1"/>
                        </p:cNvSpPr>
                        <p:nvPr/>
                      </p:nvSpPr>
                      <p:spPr bwMode="auto">
                        <a:xfrm rot="12638417">
                          <a:off x="3883" y="2451"/>
                          <a:ext cx="142" cy="142"/>
                        </a:xfrm>
                        <a:prstGeom prst="diamond">
                          <a:avLst/>
                        </a:prstGeom>
                        <a:solidFill>
                          <a:srgbClr val="FFFFFF"/>
                        </a:solidFill>
                        <a:ln w="9525">
                          <a:solidFill>
                            <a:srgbClr val="000000"/>
                          </a:solidFill>
                          <a:miter lim="800000"/>
                          <a:headEnd/>
                          <a:tailEnd/>
                        </a:ln>
                      </p:spPr>
                      <p:txBody>
                        <a:bodyPr/>
                        <a:lstStyle/>
                        <a:p>
                          <a:endParaRPr lang="ru-RU"/>
                        </a:p>
                      </p:txBody>
                    </p:sp>
                  </p:grpSp>
                  <p:grpSp>
                    <p:nvGrpSpPr>
                      <p:cNvPr id="125" name="Group 152"/>
                      <p:cNvGrpSpPr>
                        <a:grpSpLocks noChangeAspect="1"/>
                      </p:cNvGrpSpPr>
                      <p:nvPr/>
                    </p:nvGrpSpPr>
                    <p:grpSpPr bwMode="auto">
                      <a:xfrm>
                        <a:off x="3918" y="1521"/>
                        <a:ext cx="553" cy="946"/>
                        <a:chOff x="3918" y="1521"/>
                        <a:chExt cx="553" cy="946"/>
                      </a:xfrm>
                    </p:grpSpPr>
                    <p:sp>
                      <p:nvSpPr>
                        <p:cNvPr id="126" name="AutoShape 153"/>
                        <p:cNvSpPr>
                          <a:spLocks noChangeAspect="1" noChangeArrowheads="1"/>
                        </p:cNvSpPr>
                        <p:nvPr/>
                      </p:nvSpPr>
                      <p:spPr bwMode="auto">
                        <a:xfrm>
                          <a:off x="3918" y="1805"/>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127" name="AutoShape 154"/>
                        <p:cNvSpPr>
                          <a:spLocks noChangeAspect="1" noChangeArrowheads="1"/>
                        </p:cNvSpPr>
                        <p:nvPr/>
                      </p:nvSpPr>
                      <p:spPr bwMode="auto">
                        <a:xfrm>
                          <a:off x="3918" y="2089"/>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128" name="AutoShape 155"/>
                        <p:cNvSpPr>
                          <a:spLocks noChangeAspect="1" noChangeArrowheads="1"/>
                        </p:cNvSpPr>
                        <p:nvPr/>
                      </p:nvSpPr>
                      <p:spPr bwMode="auto">
                        <a:xfrm>
                          <a:off x="3918" y="1521"/>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129" name="AutoShape 156"/>
                        <p:cNvSpPr>
                          <a:spLocks noChangeAspect="1" noChangeArrowheads="1"/>
                        </p:cNvSpPr>
                        <p:nvPr/>
                      </p:nvSpPr>
                      <p:spPr bwMode="auto">
                        <a:xfrm rot="10824583">
                          <a:off x="4040" y="2325"/>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130" name="AutoShape 157"/>
                        <p:cNvSpPr>
                          <a:spLocks noChangeAspect="1" noChangeArrowheads="1"/>
                        </p:cNvSpPr>
                        <p:nvPr/>
                      </p:nvSpPr>
                      <p:spPr bwMode="auto">
                        <a:xfrm>
                          <a:off x="4329" y="1805"/>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131" name="AutoShape 158"/>
                        <p:cNvSpPr>
                          <a:spLocks noChangeAspect="1" noChangeArrowheads="1"/>
                        </p:cNvSpPr>
                        <p:nvPr/>
                      </p:nvSpPr>
                      <p:spPr bwMode="auto">
                        <a:xfrm>
                          <a:off x="4329" y="2089"/>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132" name="AutoShape 159"/>
                        <p:cNvSpPr>
                          <a:spLocks noChangeAspect="1" noChangeArrowheads="1"/>
                        </p:cNvSpPr>
                        <p:nvPr/>
                      </p:nvSpPr>
                      <p:spPr bwMode="auto">
                        <a:xfrm>
                          <a:off x="4329" y="1521"/>
                          <a:ext cx="142" cy="142"/>
                        </a:xfrm>
                        <a:prstGeom prst="diamond">
                          <a:avLst/>
                        </a:prstGeom>
                        <a:solidFill>
                          <a:srgbClr val="FFFFFF"/>
                        </a:solidFill>
                        <a:ln w="9525">
                          <a:solidFill>
                            <a:srgbClr val="000000"/>
                          </a:solidFill>
                          <a:miter lim="800000"/>
                          <a:headEnd/>
                          <a:tailEnd/>
                        </a:ln>
                      </p:spPr>
                      <p:txBody>
                        <a:bodyPr/>
                        <a:lstStyle/>
                        <a:p>
                          <a:endParaRPr lang="ru-RU"/>
                        </a:p>
                      </p:txBody>
                    </p:sp>
                    <p:sp>
                      <p:nvSpPr>
                        <p:cNvPr id="133" name="AutoShape 160"/>
                        <p:cNvSpPr>
                          <a:spLocks noChangeAspect="1" noChangeArrowheads="1"/>
                        </p:cNvSpPr>
                        <p:nvPr/>
                      </p:nvSpPr>
                      <p:spPr bwMode="auto">
                        <a:xfrm rot="10824583">
                          <a:off x="4232" y="2325"/>
                          <a:ext cx="142" cy="142"/>
                        </a:xfrm>
                        <a:prstGeom prst="diamond">
                          <a:avLst/>
                        </a:prstGeom>
                        <a:solidFill>
                          <a:srgbClr val="FFFFFF"/>
                        </a:solidFill>
                        <a:ln w="9525">
                          <a:solidFill>
                            <a:srgbClr val="000000"/>
                          </a:solidFill>
                          <a:miter lim="800000"/>
                          <a:headEnd/>
                          <a:tailEnd/>
                        </a:ln>
                      </p:spPr>
                      <p:txBody>
                        <a:bodyPr/>
                        <a:lstStyle/>
                        <a:p>
                          <a:endParaRPr lang="ru-RU"/>
                        </a:p>
                      </p:txBody>
                    </p:sp>
                  </p:grpSp>
                </p:grpSp>
              </p:grpSp>
              <p:sp>
                <p:nvSpPr>
                  <p:cNvPr id="118" name="AutoShape 161"/>
                  <p:cNvSpPr>
                    <a:spLocks noChangeAspect="1" noChangeArrowheads="1"/>
                  </p:cNvSpPr>
                  <p:nvPr/>
                </p:nvSpPr>
                <p:spPr bwMode="auto">
                  <a:xfrm rot="5400000" flipV="1">
                    <a:off x="6673" y="7644"/>
                    <a:ext cx="994" cy="994"/>
                  </a:xfrm>
                  <a:prstGeom prst="curvedRightArrow">
                    <a:avLst>
                      <a:gd name="adj1" fmla="val 28236"/>
                      <a:gd name="adj2" fmla="val 48236"/>
                      <a:gd name="adj3" fmla="val 33301"/>
                    </a:avLst>
                  </a:prstGeom>
                  <a:solidFill>
                    <a:srgbClr val="00FF00"/>
                  </a:solidFill>
                  <a:ln w="9525">
                    <a:solidFill>
                      <a:srgbClr val="000000"/>
                    </a:solidFill>
                    <a:miter lim="800000"/>
                    <a:headEnd/>
                    <a:tailEnd/>
                  </a:ln>
                </p:spPr>
                <p:txBody>
                  <a:bodyPr/>
                  <a:lstStyle/>
                  <a:p>
                    <a:endParaRPr lang="ru-RU"/>
                  </a:p>
                </p:txBody>
              </p:sp>
            </p:grpSp>
            <p:sp>
              <p:nvSpPr>
                <p:cNvPr id="116" name="AutoShape 162"/>
                <p:cNvSpPr>
                  <a:spLocks noChangeAspect="1" noChangeArrowheads="1"/>
                </p:cNvSpPr>
                <p:nvPr/>
              </p:nvSpPr>
              <p:spPr bwMode="auto">
                <a:xfrm rot="5400000" flipV="1">
                  <a:off x="8733" y="7399"/>
                  <a:ext cx="710" cy="1704"/>
                </a:xfrm>
                <a:prstGeom prst="upDownArrow">
                  <a:avLst>
                    <a:gd name="adj1" fmla="val 49861"/>
                    <a:gd name="adj2" fmla="val 70144"/>
                  </a:avLst>
                </a:prstGeom>
                <a:solidFill>
                  <a:srgbClr val="00FF00"/>
                </a:solidFill>
                <a:ln w="9525">
                  <a:solidFill>
                    <a:srgbClr val="000000"/>
                  </a:solidFill>
                  <a:miter lim="800000"/>
                  <a:headEnd/>
                  <a:tailEnd/>
                </a:ln>
              </p:spPr>
              <p:txBody>
                <a:bodyPr/>
                <a:lstStyle/>
                <a:p>
                  <a:endParaRPr lang="ru-RU"/>
                </a:p>
              </p:txBody>
            </p:sp>
          </p:grpSp>
          <p:sp>
            <p:nvSpPr>
              <p:cNvPr id="113" name="Rectangle 163"/>
              <p:cNvSpPr>
                <a:spLocks noChangeAspect="1" noChangeArrowheads="1"/>
              </p:cNvSpPr>
              <p:nvPr/>
            </p:nvSpPr>
            <p:spPr bwMode="auto">
              <a:xfrm rot="5400000" flipV="1">
                <a:off x="4542" y="3018"/>
                <a:ext cx="199" cy="159"/>
              </a:xfrm>
              <a:prstGeom prst="rect">
                <a:avLst/>
              </a:prstGeom>
              <a:noFill/>
              <a:ln w="38100" cmpd="dbl">
                <a:solidFill>
                  <a:srgbClr val="FF0000"/>
                </a:solidFill>
                <a:miter lim="800000"/>
                <a:headEnd/>
                <a:tailEnd/>
              </a:ln>
            </p:spPr>
            <p:txBody>
              <a:bodyPr/>
              <a:lstStyle/>
              <a:p>
                <a:endParaRPr lang="ru-RU"/>
              </a:p>
            </p:txBody>
          </p:sp>
        </p:grpSp>
        <p:sp>
          <p:nvSpPr>
            <p:cNvPr id="164" name="Text Box 164"/>
            <p:cNvSpPr txBox="1">
              <a:spLocks noChangeArrowheads="1"/>
            </p:cNvSpPr>
            <p:nvPr/>
          </p:nvSpPr>
          <p:spPr bwMode="auto">
            <a:xfrm>
              <a:off x="323528" y="5487615"/>
              <a:ext cx="1978490" cy="461665"/>
            </a:xfrm>
            <a:prstGeom prst="rect">
              <a:avLst/>
            </a:prstGeom>
            <a:noFill/>
            <a:ln w="12700" cap="sq">
              <a:noFill/>
              <a:miter lim="800000"/>
              <a:headEnd type="none" w="sm" len="sm"/>
              <a:tailEnd type="none" w="sm" len="sm"/>
            </a:ln>
            <a:effectLst/>
          </p:spPr>
          <p:txBody>
            <a:bodyPr wrap="none">
              <a:spAutoFit/>
            </a:bodyPr>
            <a:lstStyle/>
            <a:p>
              <a:r>
                <a:rPr lang="ru-RU" sz="2400" b="1" dirty="0" smtClean="0">
                  <a:latin typeface="Times New Roman" pitchFamily="18" charset="0"/>
                </a:rPr>
                <a:t>Ротационное</a:t>
              </a:r>
              <a:endParaRPr lang="en-US" sz="2400" b="1" dirty="0">
                <a:latin typeface="Times New Roman" pitchFamily="18" charset="0"/>
              </a:endParaRPr>
            </a:p>
          </p:txBody>
        </p:sp>
        <p:sp>
          <p:nvSpPr>
            <p:cNvPr id="165" name="Text Box 165"/>
            <p:cNvSpPr txBox="1">
              <a:spLocks noChangeArrowheads="1"/>
            </p:cNvSpPr>
            <p:nvPr/>
          </p:nvSpPr>
          <p:spPr bwMode="auto">
            <a:xfrm>
              <a:off x="160462" y="3429000"/>
              <a:ext cx="2232248" cy="461665"/>
            </a:xfrm>
            <a:prstGeom prst="rect">
              <a:avLst/>
            </a:prstGeom>
            <a:noFill/>
            <a:ln w="12700" cap="sq">
              <a:noFill/>
              <a:miter lim="800000"/>
              <a:headEnd type="none" w="sm" len="sm"/>
              <a:tailEnd type="none" w="sm" len="sm"/>
            </a:ln>
            <a:effectLst/>
          </p:spPr>
          <p:txBody>
            <a:bodyPr wrap="square">
              <a:spAutoFit/>
            </a:bodyPr>
            <a:lstStyle/>
            <a:p>
              <a:r>
                <a:rPr lang="ru-RU" sz="2400" b="1" dirty="0" smtClean="0">
                  <a:latin typeface="Times New Roman" pitchFamily="18" charset="0"/>
                </a:rPr>
                <a:t>Вибрационное</a:t>
              </a:r>
              <a:endParaRPr lang="en-US" sz="2400" b="1" dirty="0">
                <a:latin typeface="Times New Roman" pitchFamily="18" charset="0"/>
              </a:endParaRPr>
            </a:p>
          </p:txBody>
        </p:sp>
      </p:grpSp>
      <p:sp>
        <p:nvSpPr>
          <p:cNvPr id="166" name="Заголовок 165"/>
          <p:cNvSpPr>
            <a:spLocks noGrp="1"/>
          </p:cNvSpPr>
          <p:nvPr>
            <p:ph type="title"/>
          </p:nvPr>
        </p:nvSpPr>
        <p:spPr/>
        <p:txBody>
          <a:bodyPr/>
          <a:lstStyle/>
          <a:p>
            <a:r>
              <a:rPr lang="ru-RU" dirty="0" smtClean="0"/>
              <a:t>Вибрационное сверление</a:t>
            </a:r>
            <a:endParaRPr lang="ru-RU" dirty="0"/>
          </a:p>
        </p:txBody>
      </p:sp>
      <p:sp>
        <p:nvSpPr>
          <p:cNvPr id="170" name="Стрелка вправо 169"/>
          <p:cNvSpPr/>
          <p:nvPr/>
        </p:nvSpPr>
        <p:spPr>
          <a:xfrm>
            <a:off x="2282492" y="5114680"/>
            <a:ext cx="288032" cy="288032"/>
          </a:xfrm>
          <a:prstGeom prst="rightArrow">
            <a:avLst/>
          </a:prstGeom>
          <a:solidFill>
            <a:srgbClr val="26FF1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1" name="Стрелка вправо 170"/>
          <p:cNvSpPr/>
          <p:nvPr/>
        </p:nvSpPr>
        <p:spPr>
          <a:xfrm>
            <a:off x="3752148" y="3054212"/>
            <a:ext cx="288032" cy="288032"/>
          </a:xfrm>
          <a:prstGeom prst="rightArrow">
            <a:avLst/>
          </a:prstGeom>
          <a:solidFill>
            <a:srgbClr val="26FF1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«Простая» аналитическая модель</a:t>
            </a:r>
            <a:endParaRPr lang="ru-RU" dirty="0"/>
          </a:p>
        </p:txBody>
      </p:sp>
      <p:pic>
        <p:nvPicPr>
          <p:cNvPr id="1026" name="Picture 2"/>
          <p:cNvPicPr>
            <a:picLocks noChangeAspect="1" noChangeArrowheads="1"/>
          </p:cNvPicPr>
          <p:nvPr/>
        </p:nvPicPr>
        <p:blipFill>
          <a:blip r:embed="rId2" cstate="print"/>
          <a:srcRect/>
          <a:stretch>
            <a:fillRect/>
          </a:stretch>
        </p:blipFill>
        <p:spPr bwMode="auto">
          <a:xfrm>
            <a:off x="-32" y="1828803"/>
            <a:ext cx="5177915" cy="2314577"/>
          </a:xfrm>
          <a:prstGeom prst="rect">
            <a:avLst/>
          </a:prstGeom>
          <a:noFill/>
          <a:ln w="9525">
            <a:noFill/>
            <a:miter lim="800000"/>
            <a:headEnd/>
            <a:tailEnd/>
          </a:ln>
        </p:spPr>
      </p:pic>
      <p:sp>
        <p:nvSpPr>
          <p:cNvPr id="7" name="TextBox 6"/>
          <p:cNvSpPr txBox="1"/>
          <p:nvPr/>
        </p:nvSpPr>
        <p:spPr>
          <a:xfrm>
            <a:off x="1643042" y="4143380"/>
            <a:ext cx="3216990" cy="369332"/>
          </a:xfrm>
          <a:prstGeom prst="rect">
            <a:avLst/>
          </a:prstGeom>
          <a:noFill/>
        </p:spPr>
        <p:txBody>
          <a:bodyPr wrap="square" rtlCol="0">
            <a:spAutoFit/>
          </a:bodyPr>
          <a:lstStyle/>
          <a:p>
            <a:r>
              <a:rPr lang="ru-RU" b="1" dirty="0" smtClean="0"/>
              <a:t>Модель сухого трения</a:t>
            </a:r>
            <a:endParaRPr lang="ru-RU" b="1" dirty="0"/>
          </a:p>
        </p:txBody>
      </p:sp>
      <p:pic>
        <p:nvPicPr>
          <p:cNvPr id="1028" name="Picture 4"/>
          <p:cNvPicPr>
            <a:picLocks noChangeAspect="1" noChangeArrowheads="1"/>
          </p:cNvPicPr>
          <p:nvPr/>
        </p:nvPicPr>
        <p:blipFill>
          <a:blip r:embed="rId3" cstate="print"/>
          <a:srcRect/>
          <a:stretch>
            <a:fillRect/>
          </a:stretch>
        </p:blipFill>
        <p:spPr bwMode="auto">
          <a:xfrm>
            <a:off x="714348" y="4572008"/>
            <a:ext cx="3143272" cy="572950"/>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681010" y="5302176"/>
            <a:ext cx="1857388" cy="555716"/>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rcRect/>
          <a:stretch>
            <a:fillRect/>
          </a:stretch>
        </p:blipFill>
        <p:spPr bwMode="auto">
          <a:xfrm>
            <a:off x="5779474" y="4797152"/>
            <a:ext cx="3364526" cy="432048"/>
          </a:xfrm>
          <a:prstGeom prst="rect">
            <a:avLst/>
          </a:prstGeom>
          <a:noFill/>
          <a:ln w="9525">
            <a:noFill/>
            <a:miter lim="800000"/>
            <a:headEnd/>
            <a:tailEnd/>
          </a:ln>
        </p:spPr>
      </p:pic>
      <p:pic>
        <p:nvPicPr>
          <p:cNvPr id="1031" name="Picture 7"/>
          <p:cNvPicPr>
            <a:picLocks noChangeAspect="1" noChangeArrowheads="1"/>
          </p:cNvPicPr>
          <p:nvPr/>
        </p:nvPicPr>
        <p:blipFill>
          <a:blip r:embed="rId6" cstate="print"/>
          <a:srcRect/>
          <a:stretch>
            <a:fillRect/>
          </a:stretch>
        </p:blipFill>
        <p:spPr bwMode="auto">
          <a:xfrm>
            <a:off x="642910" y="5929330"/>
            <a:ext cx="2239212" cy="571504"/>
          </a:xfrm>
          <a:prstGeom prst="rect">
            <a:avLst/>
          </a:prstGeom>
          <a:noFill/>
          <a:ln w="9525">
            <a:noFill/>
            <a:miter lim="800000"/>
            <a:headEnd/>
            <a:tailEnd/>
          </a:ln>
        </p:spPr>
      </p:pic>
      <p:sp>
        <p:nvSpPr>
          <p:cNvPr id="13" name="TextBox 12"/>
          <p:cNvSpPr txBox="1"/>
          <p:nvPr/>
        </p:nvSpPr>
        <p:spPr>
          <a:xfrm>
            <a:off x="3286116" y="5425875"/>
            <a:ext cx="5143536" cy="646331"/>
          </a:xfrm>
          <a:prstGeom prst="rect">
            <a:avLst/>
          </a:prstGeom>
          <a:noFill/>
        </p:spPr>
        <p:txBody>
          <a:bodyPr wrap="square" rtlCol="0">
            <a:spAutoFit/>
          </a:bodyPr>
          <a:lstStyle/>
          <a:p>
            <a:r>
              <a:rPr lang="ru-RU" dirty="0" smtClean="0"/>
              <a:t>Сила сопротивления</a:t>
            </a:r>
            <a:endParaRPr lang="en-US" dirty="0" smtClean="0"/>
          </a:p>
          <a:p>
            <a:r>
              <a:rPr lang="ru-RU" dirty="0" smtClean="0"/>
              <a:t>Максимум силы сухого трения</a:t>
            </a:r>
            <a:endParaRPr lang="ru-RU" dirty="0"/>
          </a:p>
        </p:txBody>
      </p:sp>
      <p:sp>
        <p:nvSpPr>
          <p:cNvPr id="14" name="TextBox 13"/>
          <p:cNvSpPr txBox="1"/>
          <p:nvPr/>
        </p:nvSpPr>
        <p:spPr>
          <a:xfrm>
            <a:off x="6012160" y="4221088"/>
            <a:ext cx="3500462" cy="646331"/>
          </a:xfrm>
          <a:prstGeom prst="rect">
            <a:avLst/>
          </a:prstGeom>
          <a:noFill/>
        </p:spPr>
        <p:txBody>
          <a:bodyPr wrap="square" rtlCol="0">
            <a:spAutoFit/>
          </a:bodyPr>
          <a:lstStyle/>
          <a:p>
            <a:r>
              <a:rPr lang="ru-RU" dirty="0" smtClean="0"/>
              <a:t>Прикладываемая сила вибрационного сверления</a:t>
            </a:r>
            <a:r>
              <a:rPr lang="en-US" dirty="0" smtClean="0"/>
              <a:t>:</a:t>
            </a:r>
            <a:endParaRPr lang="ru-RU" dirty="0"/>
          </a:p>
        </p:txBody>
      </p:sp>
      <p:cxnSp>
        <p:nvCxnSpPr>
          <p:cNvPr id="16" name="Прямая со стрелкой 15"/>
          <p:cNvCxnSpPr/>
          <p:nvPr/>
        </p:nvCxnSpPr>
        <p:spPr>
          <a:xfrm rot="16200000" flipV="1">
            <a:off x="3500430" y="5143512"/>
            <a:ext cx="285752"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rot="10800000" flipV="1">
            <a:off x="2928926" y="6000768"/>
            <a:ext cx="500066"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p:nvPr/>
        </p:nvCxnSpPr>
        <p:spPr>
          <a:xfrm rot="10800000" flipV="1">
            <a:off x="2857488" y="6072206"/>
            <a:ext cx="642942"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Прямоугольник 21"/>
          <p:cNvSpPr/>
          <p:nvPr/>
        </p:nvSpPr>
        <p:spPr>
          <a:xfrm>
            <a:off x="4429124" y="1714488"/>
            <a:ext cx="4380302" cy="461665"/>
          </a:xfrm>
          <a:prstGeom prst="rect">
            <a:avLst/>
          </a:prstGeom>
        </p:spPr>
        <p:txBody>
          <a:bodyPr wrap="none">
            <a:spAutoFit/>
          </a:bodyPr>
          <a:lstStyle/>
          <a:p>
            <a:r>
              <a:rPr lang="en-US" sz="2400" dirty="0" smtClean="0"/>
              <a:t>A. Krivtsov, M. </a:t>
            </a:r>
            <a:r>
              <a:rPr lang="en-US" sz="2400" dirty="0" err="1" smtClean="0"/>
              <a:t>Wiercigroch</a:t>
            </a:r>
            <a:r>
              <a:rPr lang="en-US" sz="2400" dirty="0" smtClean="0"/>
              <a:t>, 2000</a:t>
            </a:r>
            <a:endParaRPr lang="ru-RU" sz="2400" dirty="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5448"/>
            <a:ext cx="8686800" cy="1252728"/>
          </a:xfrm>
        </p:spPr>
        <p:txBody>
          <a:bodyPr>
            <a:normAutofit fontScale="90000"/>
          </a:bodyPr>
          <a:lstStyle/>
          <a:p>
            <a:r>
              <a:rPr lang="ru-RU" dirty="0" smtClean="0"/>
              <a:t>«Сложная» аналитическая модель</a:t>
            </a:r>
            <a:endParaRPr lang="ru-RU" dirty="0"/>
          </a:p>
        </p:txBody>
      </p:sp>
      <p:pic>
        <p:nvPicPr>
          <p:cNvPr id="1026" name="Picture 2"/>
          <p:cNvPicPr>
            <a:picLocks noChangeAspect="1" noChangeArrowheads="1"/>
          </p:cNvPicPr>
          <p:nvPr/>
        </p:nvPicPr>
        <p:blipFill>
          <a:blip r:embed="rId2" cstate="print"/>
          <a:srcRect/>
          <a:stretch>
            <a:fillRect/>
          </a:stretch>
        </p:blipFill>
        <p:spPr bwMode="auto">
          <a:xfrm>
            <a:off x="357158" y="1643050"/>
            <a:ext cx="3857652" cy="371325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0" y="5286388"/>
            <a:ext cx="4624395" cy="1221424"/>
          </a:xfrm>
          <a:prstGeom prst="rect">
            <a:avLst/>
          </a:prstGeom>
          <a:noFill/>
          <a:ln w="9525">
            <a:noFill/>
            <a:miter lim="800000"/>
            <a:headEnd/>
            <a:tailEnd/>
          </a:ln>
        </p:spPr>
      </p:pic>
      <p:sp>
        <p:nvSpPr>
          <p:cNvPr id="6" name="TextBox 5"/>
          <p:cNvSpPr txBox="1"/>
          <p:nvPr/>
        </p:nvSpPr>
        <p:spPr>
          <a:xfrm>
            <a:off x="4572000" y="3857628"/>
            <a:ext cx="3857652" cy="646331"/>
          </a:xfrm>
          <a:prstGeom prst="rect">
            <a:avLst/>
          </a:prstGeom>
          <a:noFill/>
        </p:spPr>
        <p:txBody>
          <a:bodyPr wrap="square" rtlCol="0">
            <a:spAutoFit/>
          </a:bodyPr>
          <a:lstStyle/>
          <a:p>
            <a:r>
              <a:rPr lang="ru-RU" dirty="0" smtClean="0"/>
              <a:t>Сила сухого трения </a:t>
            </a:r>
            <a:r>
              <a:rPr lang="en-US" dirty="0" smtClean="0"/>
              <a:t>P</a:t>
            </a:r>
            <a:r>
              <a:rPr lang="en-US" i="1" baseline="-25000" dirty="0" smtClean="0"/>
              <a:t>f  </a:t>
            </a:r>
            <a:r>
              <a:rPr lang="ru-RU" dirty="0" smtClean="0"/>
              <a:t>должна быть превышена силой в реакции</a:t>
            </a:r>
            <a:r>
              <a:rPr lang="en-US" dirty="0" smtClean="0"/>
              <a:t> P</a:t>
            </a:r>
            <a:r>
              <a:rPr lang="en-US" baseline="-25000" dirty="0" smtClean="0"/>
              <a:t>c</a:t>
            </a:r>
            <a:r>
              <a:rPr lang="en-US" dirty="0" smtClean="0"/>
              <a:t>.</a:t>
            </a:r>
            <a:r>
              <a:rPr lang="en-US" i="1" dirty="0" smtClean="0"/>
              <a:t>   </a:t>
            </a:r>
            <a:endParaRPr lang="ru-RU" i="1" dirty="0"/>
          </a:p>
        </p:txBody>
      </p:sp>
      <p:sp>
        <p:nvSpPr>
          <p:cNvPr id="7" name="TextBox 6"/>
          <p:cNvSpPr txBox="1"/>
          <p:nvPr/>
        </p:nvSpPr>
        <p:spPr>
          <a:xfrm>
            <a:off x="5214910" y="5286388"/>
            <a:ext cx="3929090" cy="1200329"/>
          </a:xfrm>
          <a:prstGeom prst="rect">
            <a:avLst/>
          </a:prstGeom>
          <a:noFill/>
        </p:spPr>
        <p:txBody>
          <a:bodyPr wrap="square" rtlCol="0">
            <a:spAutoFit/>
          </a:bodyPr>
          <a:lstStyle/>
          <a:p>
            <a:r>
              <a:rPr lang="en-US" dirty="0" smtClean="0"/>
              <a:t>Kelvin-</a:t>
            </a:r>
            <a:r>
              <a:rPr lang="en-US" dirty="0" err="1" smtClean="0"/>
              <a:t>Voight</a:t>
            </a:r>
            <a:r>
              <a:rPr lang="en-US" dirty="0" smtClean="0"/>
              <a:t> Model</a:t>
            </a:r>
          </a:p>
          <a:p>
            <a:r>
              <a:rPr lang="en-US" dirty="0" smtClean="0"/>
              <a:t>Hertz stiffness</a:t>
            </a:r>
          </a:p>
          <a:p>
            <a:r>
              <a:rPr lang="en-US" dirty="0" smtClean="0"/>
              <a:t>Non-linear  contact stiffness and damping </a:t>
            </a:r>
            <a:endParaRPr lang="ru-RU" dirty="0"/>
          </a:p>
        </p:txBody>
      </p:sp>
      <p:cxnSp>
        <p:nvCxnSpPr>
          <p:cNvPr id="11" name="Прямая со стрелкой 10"/>
          <p:cNvCxnSpPr/>
          <p:nvPr/>
        </p:nvCxnSpPr>
        <p:spPr>
          <a:xfrm rot="10800000">
            <a:off x="4500562" y="5500702"/>
            <a:ext cx="64294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rot="10800000" flipV="1">
            <a:off x="4500563" y="5776928"/>
            <a:ext cx="642943" cy="809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rot="10800000" flipV="1">
            <a:off x="4643439" y="6002356"/>
            <a:ext cx="571505" cy="2127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Прямоугольник 15"/>
          <p:cNvSpPr/>
          <p:nvPr/>
        </p:nvSpPr>
        <p:spPr>
          <a:xfrm>
            <a:off x="4214810" y="2526565"/>
            <a:ext cx="4500594" cy="830997"/>
          </a:xfrm>
          <a:prstGeom prst="rect">
            <a:avLst/>
          </a:prstGeom>
        </p:spPr>
        <p:txBody>
          <a:bodyPr wrap="square">
            <a:spAutoFit/>
          </a:bodyPr>
          <a:lstStyle/>
          <a:p>
            <a:r>
              <a:rPr lang="en-US" sz="2400" dirty="0" smtClean="0"/>
              <a:t>O.K. </a:t>
            </a:r>
            <a:r>
              <a:rPr lang="en-US" sz="2400" dirty="0" err="1" smtClean="0"/>
              <a:t>Ajibose</a:t>
            </a:r>
            <a:r>
              <a:rPr lang="en-US" sz="2400" dirty="0" smtClean="0"/>
              <a:t>, </a:t>
            </a:r>
            <a:r>
              <a:rPr lang="en-US" sz="2400" dirty="0" err="1" smtClean="0"/>
              <a:t>M.Wiercigroch</a:t>
            </a:r>
            <a:r>
              <a:rPr lang="en-US" sz="2400" dirty="0" smtClean="0"/>
              <a:t>, </a:t>
            </a:r>
            <a:r>
              <a:rPr lang="en-US" sz="2400" dirty="0" err="1" smtClean="0"/>
              <a:t>E.Pavlovskaia,A.R.Akisanya</a:t>
            </a:r>
            <a:r>
              <a:rPr lang="en-US" sz="2400" dirty="0" smtClean="0"/>
              <a:t>, 2009 </a:t>
            </a:r>
            <a:endParaRPr lang="ru-RU" sz="2400" dirty="0"/>
          </a:p>
        </p:txBody>
      </p:sp>
      <p:sp>
        <p:nvSpPr>
          <p:cNvPr id="17" name="Прямоугольник 16"/>
          <p:cNvSpPr/>
          <p:nvPr/>
        </p:nvSpPr>
        <p:spPr>
          <a:xfrm>
            <a:off x="4192860" y="1928802"/>
            <a:ext cx="4879734" cy="461665"/>
          </a:xfrm>
          <a:prstGeom prst="rect">
            <a:avLst/>
          </a:prstGeom>
        </p:spPr>
        <p:txBody>
          <a:bodyPr wrap="none">
            <a:spAutoFit/>
          </a:bodyPr>
          <a:lstStyle/>
          <a:p>
            <a:r>
              <a:rPr lang="en-US" sz="2400" dirty="0" smtClean="0"/>
              <a:t>E. </a:t>
            </a:r>
            <a:r>
              <a:rPr lang="en-US" sz="2400" dirty="0" err="1" smtClean="0"/>
              <a:t>Pavlovskaia</a:t>
            </a:r>
            <a:r>
              <a:rPr lang="en-US" sz="2400" dirty="0" smtClean="0"/>
              <a:t> , M. </a:t>
            </a:r>
            <a:r>
              <a:rPr lang="en-US" sz="2400" dirty="0" err="1" smtClean="0"/>
              <a:t>Wiercigroch</a:t>
            </a:r>
            <a:r>
              <a:rPr lang="en-US" sz="2400" dirty="0" smtClean="0"/>
              <a:t>, 2004</a:t>
            </a:r>
            <a:endParaRPr lang="ru-RU" sz="2400"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Скругленный прямоугольник 56"/>
          <p:cNvSpPr/>
          <p:nvPr/>
        </p:nvSpPr>
        <p:spPr>
          <a:xfrm>
            <a:off x="6516216" y="682436"/>
            <a:ext cx="1555676" cy="1522428"/>
          </a:xfrm>
          <a:prstGeom prst="roundRect">
            <a:avLst>
              <a:gd name="adj" fmla="val 493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6" name="Прямоугольник 55"/>
          <p:cNvSpPr/>
          <p:nvPr/>
        </p:nvSpPr>
        <p:spPr>
          <a:xfrm>
            <a:off x="7143768" y="692696"/>
            <a:ext cx="2000232" cy="878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lstStyle/>
          <a:p>
            <a:r>
              <a:rPr lang="ru-RU" dirty="0" smtClean="0"/>
              <a:t>Метод динамики частиц</a:t>
            </a:r>
            <a:endParaRPr lang="ru-RU" dirty="0"/>
          </a:p>
        </p:txBody>
      </p:sp>
      <p:grpSp>
        <p:nvGrpSpPr>
          <p:cNvPr id="3" name="Группа 4"/>
          <p:cNvGrpSpPr/>
          <p:nvPr/>
        </p:nvGrpSpPr>
        <p:grpSpPr>
          <a:xfrm>
            <a:off x="5143504" y="785794"/>
            <a:ext cx="3714776" cy="3127305"/>
            <a:chOff x="4714876" y="1285860"/>
            <a:chExt cx="3714776" cy="3127305"/>
          </a:xfrm>
        </p:grpSpPr>
        <p:pic>
          <p:nvPicPr>
            <p:cNvPr id="6" name="Picture 45" descr="2particles.png"/>
            <p:cNvPicPr>
              <a:picLocks noChangeAspect="1"/>
            </p:cNvPicPr>
            <p:nvPr/>
          </p:nvPicPr>
          <p:blipFill>
            <a:blip r:embed="rId4" cstate="print"/>
            <a:srcRect r="48857"/>
            <a:stretch>
              <a:fillRect/>
            </a:stretch>
          </p:blipFill>
          <p:spPr>
            <a:xfrm>
              <a:off x="5572132" y="2373397"/>
              <a:ext cx="714380" cy="698413"/>
            </a:xfrm>
            <a:prstGeom prst="rect">
              <a:avLst/>
            </a:prstGeom>
          </p:spPr>
        </p:pic>
        <p:pic>
          <p:nvPicPr>
            <p:cNvPr id="7" name="Picture 45" descr="2particles.png"/>
            <p:cNvPicPr>
              <a:picLocks noChangeAspect="1"/>
            </p:cNvPicPr>
            <p:nvPr/>
          </p:nvPicPr>
          <p:blipFill>
            <a:blip r:embed="rId4" cstate="print"/>
            <a:srcRect r="48857"/>
            <a:stretch>
              <a:fillRect/>
            </a:stretch>
          </p:blipFill>
          <p:spPr>
            <a:xfrm>
              <a:off x="7500958" y="2087645"/>
              <a:ext cx="714380" cy="698413"/>
            </a:xfrm>
            <a:prstGeom prst="rect">
              <a:avLst/>
            </a:prstGeom>
          </p:spPr>
        </p:pic>
        <p:cxnSp>
          <p:nvCxnSpPr>
            <p:cNvPr id="8" name="Прямая со стрелкой 7"/>
            <p:cNvCxnSpPr/>
            <p:nvPr/>
          </p:nvCxnSpPr>
          <p:spPr>
            <a:xfrm flipV="1">
              <a:off x="6289122" y="2589489"/>
              <a:ext cx="571504" cy="7143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9" name="Прямая со стрелкой 8"/>
            <p:cNvCxnSpPr/>
            <p:nvPr/>
          </p:nvCxnSpPr>
          <p:spPr>
            <a:xfrm rot="10800000" flipV="1">
              <a:off x="6929454" y="2500306"/>
              <a:ext cx="571504" cy="7143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10" name="Picture 45" descr="2particles.png"/>
            <p:cNvPicPr>
              <a:picLocks noChangeAspect="1"/>
            </p:cNvPicPr>
            <p:nvPr/>
          </p:nvPicPr>
          <p:blipFill>
            <a:blip r:embed="rId4" cstate="print"/>
            <a:srcRect r="48857"/>
            <a:stretch>
              <a:fillRect/>
            </a:stretch>
          </p:blipFill>
          <p:spPr>
            <a:xfrm>
              <a:off x="4714876" y="2143116"/>
              <a:ext cx="714380" cy="698413"/>
            </a:xfrm>
            <a:prstGeom prst="rect">
              <a:avLst/>
            </a:prstGeom>
          </p:spPr>
        </p:pic>
        <p:pic>
          <p:nvPicPr>
            <p:cNvPr id="11" name="Picture 45" descr="2particles.png"/>
            <p:cNvPicPr>
              <a:picLocks noChangeAspect="1"/>
            </p:cNvPicPr>
            <p:nvPr/>
          </p:nvPicPr>
          <p:blipFill>
            <a:blip r:embed="rId4" cstate="print"/>
            <a:srcRect r="48857"/>
            <a:stretch>
              <a:fillRect/>
            </a:stretch>
          </p:blipFill>
          <p:spPr>
            <a:xfrm>
              <a:off x="6929454" y="1357298"/>
              <a:ext cx="714380" cy="698413"/>
            </a:xfrm>
            <a:prstGeom prst="rect">
              <a:avLst/>
            </a:prstGeom>
          </p:spPr>
        </p:pic>
        <p:pic>
          <p:nvPicPr>
            <p:cNvPr id="12" name="Picture 45" descr="2particles.png"/>
            <p:cNvPicPr>
              <a:picLocks noChangeAspect="1"/>
            </p:cNvPicPr>
            <p:nvPr/>
          </p:nvPicPr>
          <p:blipFill>
            <a:blip r:embed="rId4" cstate="print"/>
            <a:srcRect r="48857"/>
            <a:stretch>
              <a:fillRect/>
            </a:stretch>
          </p:blipFill>
          <p:spPr>
            <a:xfrm>
              <a:off x="7715272" y="1285860"/>
              <a:ext cx="714380" cy="698413"/>
            </a:xfrm>
            <a:prstGeom prst="rect">
              <a:avLst/>
            </a:prstGeom>
          </p:spPr>
        </p:pic>
        <p:pic>
          <p:nvPicPr>
            <p:cNvPr id="13" name="Picture 45" descr="2particles.png"/>
            <p:cNvPicPr>
              <a:picLocks noChangeAspect="1"/>
            </p:cNvPicPr>
            <p:nvPr/>
          </p:nvPicPr>
          <p:blipFill>
            <a:blip r:embed="rId4" cstate="print"/>
            <a:srcRect r="48857"/>
            <a:stretch>
              <a:fillRect/>
            </a:stretch>
          </p:blipFill>
          <p:spPr>
            <a:xfrm>
              <a:off x="4929190" y="3143248"/>
              <a:ext cx="714380" cy="698413"/>
            </a:xfrm>
            <a:prstGeom prst="rect">
              <a:avLst/>
            </a:prstGeom>
          </p:spPr>
        </p:pic>
        <p:pic>
          <p:nvPicPr>
            <p:cNvPr id="14" name="Picture 45" descr="2particles.png"/>
            <p:cNvPicPr>
              <a:picLocks noChangeAspect="1"/>
            </p:cNvPicPr>
            <p:nvPr/>
          </p:nvPicPr>
          <p:blipFill>
            <a:blip r:embed="rId4" cstate="print"/>
            <a:srcRect r="48857"/>
            <a:stretch>
              <a:fillRect/>
            </a:stretch>
          </p:blipFill>
          <p:spPr>
            <a:xfrm>
              <a:off x="6215074" y="1714488"/>
              <a:ext cx="714380" cy="698413"/>
            </a:xfrm>
            <a:prstGeom prst="rect">
              <a:avLst/>
            </a:prstGeom>
          </p:spPr>
        </p:pic>
        <p:pic>
          <p:nvPicPr>
            <p:cNvPr id="15" name="Picture 45" descr="2particles.png"/>
            <p:cNvPicPr>
              <a:picLocks noChangeAspect="1"/>
            </p:cNvPicPr>
            <p:nvPr/>
          </p:nvPicPr>
          <p:blipFill>
            <a:blip r:embed="rId4" cstate="print"/>
            <a:srcRect r="48857"/>
            <a:stretch>
              <a:fillRect/>
            </a:stretch>
          </p:blipFill>
          <p:spPr>
            <a:xfrm>
              <a:off x="6858016" y="2928934"/>
              <a:ext cx="714380" cy="698413"/>
            </a:xfrm>
            <a:prstGeom prst="rect">
              <a:avLst/>
            </a:prstGeom>
          </p:spPr>
        </p:pic>
        <p:pic>
          <p:nvPicPr>
            <p:cNvPr id="16" name="Picture 45" descr="2particles.png"/>
            <p:cNvPicPr>
              <a:picLocks noChangeAspect="1"/>
            </p:cNvPicPr>
            <p:nvPr/>
          </p:nvPicPr>
          <p:blipFill>
            <a:blip r:embed="rId4" cstate="print"/>
            <a:srcRect r="48857"/>
            <a:stretch>
              <a:fillRect/>
            </a:stretch>
          </p:blipFill>
          <p:spPr>
            <a:xfrm>
              <a:off x="5857884" y="3500438"/>
              <a:ext cx="714380" cy="698413"/>
            </a:xfrm>
            <a:prstGeom prst="rect">
              <a:avLst/>
            </a:prstGeom>
          </p:spPr>
        </p:pic>
        <p:pic>
          <p:nvPicPr>
            <p:cNvPr id="17" name="Picture 45" descr="2particles.png"/>
            <p:cNvPicPr>
              <a:picLocks noChangeAspect="1"/>
            </p:cNvPicPr>
            <p:nvPr/>
          </p:nvPicPr>
          <p:blipFill>
            <a:blip r:embed="rId4" cstate="print"/>
            <a:srcRect r="48857"/>
            <a:stretch>
              <a:fillRect/>
            </a:stretch>
          </p:blipFill>
          <p:spPr>
            <a:xfrm>
              <a:off x="6786578" y="3714752"/>
              <a:ext cx="714380" cy="698413"/>
            </a:xfrm>
            <a:prstGeom prst="rect">
              <a:avLst/>
            </a:prstGeom>
          </p:spPr>
        </p:pic>
        <p:pic>
          <p:nvPicPr>
            <p:cNvPr id="18" name="Picture 45" descr="2particles.png"/>
            <p:cNvPicPr>
              <a:picLocks noChangeAspect="1"/>
            </p:cNvPicPr>
            <p:nvPr/>
          </p:nvPicPr>
          <p:blipFill>
            <a:blip r:embed="rId4" cstate="print"/>
            <a:srcRect r="48857"/>
            <a:stretch>
              <a:fillRect/>
            </a:stretch>
          </p:blipFill>
          <p:spPr>
            <a:xfrm>
              <a:off x="7572396" y="2857496"/>
              <a:ext cx="714380" cy="698413"/>
            </a:xfrm>
            <a:prstGeom prst="rect">
              <a:avLst/>
            </a:prstGeom>
          </p:spPr>
        </p:pic>
        <p:graphicFrame>
          <p:nvGraphicFramePr>
            <p:cNvPr id="19" name="Объект 18"/>
            <p:cNvGraphicFramePr>
              <a:graphicFrameLocks noChangeAspect="1"/>
            </p:cNvGraphicFramePr>
            <p:nvPr/>
          </p:nvGraphicFramePr>
          <p:xfrm>
            <a:off x="6215074" y="2643182"/>
            <a:ext cx="555628" cy="555628"/>
          </p:xfrm>
          <a:graphic>
            <a:graphicData uri="http://schemas.openxmlformats.org/presentationml/2006/ole">
              <p:oleObj spid="_x0000_s7170" name="Формула" r:id="rId5" imgW="253800" imgH="253800" progId="Equation.3">
                <p:embed/>
              </p:oleObj>
            </a:graphicData>
          </a:graphic>
        </p:graphicFrame>
        <p:graphicFrame>
          <p:nvGraphicFramePr>
            <p:cNvPr id="20" name="Object 3"/>
            <p:cNvGraphicFramePr>
              <a:graphicFrameLocks noChangeAspect="1"/>
            </p:cNvGraphicFramePr>
            <p:nvPr/>
          </p:nvGraphicFramePr>
          <p:xfrm>
            <a:off x="7215206" y="2500306"/>
            <a:ext cx="555625" cy="555625"/>
          </p:xfrm>
          <a:graphic>
            <a:graphicData uri="http://schemas.openxmlformats.org/presentationml/2006/ole">
              <p:oleObj spid="_x0000_s7171" name="Формула" r:id="rId6" imgW="253800" imgH="253800" progId="Equation.3">
                <p:embed/>
              </p:oleObj>
            </a:graphicData>
          </a:graphic>
        </p:graphicFrame>
        <p:sp>
          <p:nvSpPr>
            <p:cNvPr id="21" name="TextBox 20"/>
            <p:cNvSpPr txBox="1"/>
            <p:nvPr/>
          </p:nvSpPr>
          <p:spPr>
            <a:xfrm>
              <a:off x="7715272" y="2071678"/>
              <a:ext cx="285752" cy="646331"/>
            </a:xfrm>
            <a:prstGeom prst="rect">
              <a:avLst/>
            </a:prstGeom>
            <a:noFill/>
            <a:ln>
              <a:noFill/>
            </a:ln>
          </p:spPr>
          <p:txBody>
            <a:bodyPr wrap="square" rtlCol="0">
              <a:spAutoFit/>
            </a:bodyPr>
            <a:lstStyle/>
            <a:p>
              <a:r>
                <a:rPr lang="en-US" sz="3600" i="1" dirty="0">
                  <a:latin typeface="Times New Roman" pitchFamily="18" charset="0"/>
                  <a:cs typeface="Times New Roman" pitchFamily="18" charset="0"/>
                </a:rPr>
                <a:t>j</a:t>
              </a:r>
              <a:endParaRPr lang="ru-RU" sz="2400" i="1" dirty="0">
                <a:latin typeface="Times New Roman" pitchFamily="18" charset="0"/>
                <a:cs typeface="Times New Roman" pitchFamily="18" charset="0"/>
              </a:endParaRPr>
            </a:p>
          </p:txBody>
        </p:sp>
        <p:sp>
          <p:nvSpPr>
            <p:cNvPr id="22" name="TextBox 21"/>
            <p:cNvSpPr txBox="1"/>
            <p:nvPr/>
          </p:nvSpPr>
          <p:spPr>
            <a:xfrm>
              <a:off x="5786446" y="2357430"/>
              <a:ext cx="285752" cy="646331"/>
            </a:xfrm>
            <a:prstGeom prst="rect">
              <a:avLst/>
            </a:prstGeom>
            <a:noFill/>
            <a:ln>
              <a:noFill/>
            </a:ln>
          </p:spPr>
          <p:txBody>
            <a:bodyPr wrap="square" rtlCol="0">
              <a:spAutoFit/>
            </a:bodyPr>
            <a:lstStyle/>
            <a:p>
              <a:r>
                <a:rPr lang="en-US" sz="3600" i="1" dirty="0" err="1" smtClean="0">
                  <a:latin typeface="Times New Roman" pitchFamily="18" charset="0"/>
                  <a:cs typeface="Times New Roman" pitchFamily="18" charset="0"/>
                </a:rPr>
                <a:t>i</a:t>
              </a:r>
              <a:endParaRPr lang="ru-RU" sz="2400" i="1" dirty="0">
                <a:latin typeface="Times New Roman" pitchFamily="18" charset="0"/>
                <a:cs typeface="Times New Roman" pitchFamily="18" charset="0"/>
              </a:endParaRPr>
            </a:p>
          </p:txBody>
        </p:sp>
      </p:grpSp>
      <p:graphicFrame>
        <p:nvGraphicFramePr>
          <p:cNvPr id="23" name="Объект 22"/>
          <p:cNvGraphicFramePr>
            <a:graphicFrameLocks noChangeAspect="1"/>
          </p:cNvGraphicFramePr>
          <p:nvPr/>
        </p:nvGraphicFramePr>
        <p:xfrm>
          <a:off x="1711325" y="3476610"/>
          <a:ext cx="204788" cy="385763"/>
        </p:xfrm>
        <a:graphic>
          <a:graphicData uri="http://schemas.openxmlformats.org/presentationml/2006/ole">
            <p:oleObj spid="_x0000_s7172" name="Формула" r:id="rId7" imgW="114120" imgH="203040" progId="Equation.3">
              <p:embed/>
            </p:oleObj>
          </a:graphicData>
        </a:graphic>
      </p:graphicFrame>
      <p:grpSp>
        <p:nvGrpSpPr>
          <p:cNvPr id="4" name="Группа 54"/>
          <p:cNvGrpSpPr/>
          <p:nvPr/>
        </p:nvGrpSpPr>
        <p:grpSpPr>
          <a:xfrm>
            <a:off x="5569667" y="4149080"/>
            <a:ext cx="3682853" cy="2714644"/>
            <a:chOff x="5648415" y="4071942"/>
            <a:chExt cx="3495590" cy="2714644"/>
          </a:xfrm>
        </p:grpSpPr>
        <p:grpSp>
          <p:nvGrpSpPr>
            <p:cNvPr id="5" name="Группа 50"/>
            <p:cNvGrpSpPr/>
            <p:nvPr/>
          </p:nvGrpSpPr>
          <p:grpSpPr>
            <a:xfrm>
              <a:off x="5664615" y="4484698"/>
              <a:ext cx="3479390" cy="2301888"/>
              <a:chOff x="5664615" y="4484698"/>
              <a:chExt cx="3479390" cy="2301888"/>
            </a:xfrm>
          </p:grpSpPr>
          <p:grpSp>
            <p:nvGrpSpPr>
              <p:cNvPr id="24" name="Группа 36"/>
              <p:cNvGrpSpPr/>
              <p:nvPr/>
            </p:nvGrpSpPr>
            <p:grpSpPr>
              <a:xfrm>
                <a:off x="5685949" y="4913324"/>
                <a:ext cx="2945936" cy="444502"/>
                <a:chOff x="5614511" y="4786322"/>
                <a:chExt cx="2945936" cy="444502"/>
              </a:xfrm>
            </p:grpSpPr>
            <p:graphicFrame>
              <p:nvGraphicFramePr>
                <p:cNvPr id="43" name="Object 6"/>
                <p:cNvGraphicFramePr>
                  <a:graphicFrameLocks noChangeAspect="1"/>
                </p:cNvGraphicFramePr>
                <p:nvPr/>
              </p:nvGraphicFramePr>
              <p:xfrm>
                <a:off x="5614511" y="4786322"/>
                <a:ext cx="277814" cy="444502"/>
              </p:xfrm>
              <a:graphic>
                <a:graphicData uri="http://schemas.openxmlformats.org/presentationml/2006/ole">
                  <p:oleObj spid="_x0000_s7173" name="Формула" r:id="rId8" imgW="126720" imgH="203040" progId="Equation.3">
                    <p:embed/>
                  </p:oleObj>
                </a:graphicData>
              </a:graphic>
            </p:graphicFrame>
            <p:sp>
              <p:nvSpPr>
                <p:cNvPr id="44" name="TextBox 43"/>
                <p:cNvSpPr txBox="1"/>
                <p:nvPr/>
              </p:nvSpPr>
              <p:spPr>
                <a:xfrm>
                  <a:off x="5929321" y="4821234"/>
                  <a:ext cx="2631126" cy="369332"/>
                </a:xfrm>
                <a:prstGeom prst="rect">
                  <a:avLst/>
                </a:prstGeom>
                <a:noFill/>
              </p:spPr>
              <p:txBody>
                <a:bodyPr wrap="square" rtlCol="0">
                  <a:spAutoFit/>
                </a:bodyPr>
                <a:lstStyle/>
                <a:p>
                  <a:r>
                    <a:rPr lang="en-US" dirty="0" smtClean="0"/>
                    <a:t>– </a:t>
                  </a:r>
                  <a:r>
                    <a:rPr lang="ru-RU" dirty="0" smtClean="0"/>
                    <a:t>скорость </a:t>
                  </a:r>
                  <a:r>
                    <a:rPr lang="en-US" i="1" dirty="0" err="1" smtClean="0">
                      <a:latin typeface="Times New Roman" pitchFamily="18" charset="0"/>
                      <a:cs typeface="Times New Roman" pitchFamily="18" charset="0"/>
                    </a:rPr>
                    <a:t>i</a:t>
                  </a:r>
                  <a:r>
                    <a:rPr lang="ru-RU" dirty="0" smtClean="0">
                      <a:latin typeface="Times New Roman" pitchFamily="18" charset="0"/>
                      <a:cs typeface="Times New Roman" pitchFamily="18" charset="0"/>
                    </a:rPr>
                    <a:t>-ой частицы</a:t>
                  </a:r>
                  <a:endParaRPr lang="ru-RU" i="1" dirty="0">
                    <a:latin typeface="Times New Roman" pitchFamily="18" charset="0"/>
                    <a:cs typeface="Times New Roman" pitchFamily="18" charset="0"/>
                  </a:endParaRPr>
                </a:p>
              </p:txBody>
            </p:sp>
          </p:grpSp>
          <p:grpSp>
            <p:nvGrpSpPr>
              <p:cNvPr id="25" name="Группа 38"/>
              <p:cNvGrpSpPr/>
              <p:nvPr/>
            </p:nvGrpSpPr>
            <p:grpSpPr>
              <a:xfrm>
                <a:off x="5731729" y="5357826"/>
                <a:ext cx="3412276" cy="444502"/>
                <a:chOff x="5663173" y="4786322"/>
                <a:chExt cx="3232683" cy="444502"/>
              </a:xfrm>
            </p:grpSpPr>
            <p:graphicFrame>
              <p:nvGraphicFramePr>
                <p:cNvPr id="41" name="Object 6"/>
                <p:cNvGraphicFramePr>
                  <a:graphicFrameLocks noChangeAspect="1"/>
                </p:cNvGraphicFramePr>
                <p:nvPr/>
              </p:nvGraphicFramePr>
              <p:xfrm>
                <a:off x="5663173" y="4786322"/>
                <a:ext cx="277814" cy="444502"/>
              </p:xfrm>
              <a:graphic>
                <a:graphicData uri="http://schemas.openxmlformats.org/presentationml/2006/ole">
                  <p:oleObj spid="_x0000_s7174" name="Формула" r:id="rId9" imgW="126720" imgH="203040" progId="Equation.3">
                    <p:embed/>
                  </p:oleObj>
                </a:graphicData>
              </a:graphic>
            </p:graphicFrame>
            <p:sp>
              <p:nvSpPr>
                <p:cNvPr id="42" name="TextBox 41"/>
                <p:cNvSpPr txBox="1"/>
                <p:nvPr/>
              </p:nvSpPr>
              <p:spPr>
                <a:xfrm>
                  <a:off x="5929323" y="4821234"/>
                  <a:ext cx="2966533" cy="369332"/>
                </a:xfrm>
                <a:prstGeom prst="rect">
                  <a:avLst/>
                </a:prstGeom>
                <a:noFill/>
              </p:spPr>
              <p:txBody>
                <a:bodyPr wrap="square" rtlCol="0">
                  <a:spAutoFit/>
                </a:bodyPr>
                <a:lstStyle/>
                <a:p>
                  <a:r>
                    <a:rPr lang="en-US" dirty="0" smtClean="0"/>
                    <a:t>– </a:t>
                  </a:r>
                  <a:r>
                    <a:rPr lang="ru-RU" dirty="0" smtClean="0"/>
                    <a:t>радиус-вектор </a:t>
                  </a:r>
                  <a:r>
                    <a:rPr lang="en-US" i="1" dirty="0" err="1" smtClean="0">
                      <a:latin typeface="Times New Roman" pitchFamily="18" charset="0"/>
                      <a:cs typeface="Times New Roman" pitchFamily="18" charset="0"/>
                    </a:rPr>
                    <a:t>i</a:t>
                  </a:r>
                  <a:r>
                    <a:rPr lang="ru-RU" dirty="0" smtClean="0">
                      <a:latin typeface="Times New Roman" pitchFamily="18" charset="0"/>
                      <a:cs typeface="Times New Roman" pitchFamily="18" charset="0"/>
                    </a:rPr>
                    <a:t>-ой частицы</a:t>
                  </a:r>
                  <a:endParaRPr lang="ru-RU" i="1" dirty="0">
                    <a:latin typeface="Times New Roman" pitchFamily="18" charset="0"/>
                    <a:cs typeface="Times New Roman" pitchFamily="18" charset="0"/>
                  </a:endParaRPr>
                </a:p>
              </p:txBody>
            </p:sp>
          </p:grpSp>
          <p:grpSp>
            <p:nvGrpSpPr>
              <p:cNvPr id="26" name="Группа 41"/>
              <p:cNvGrpSpPr/>
              <p:nvPr/>
            </p:nvGrpSpPr>
            <p:grpSpPr>
              <a:xfrm>
                <a:off x="5664615" y="4484698"/>
                <a:ext cx="2979351" cy="444500"/>
                <a:chOff x="5593177" y="4841888"/>
                <a:chExt cx="2979351" cy="444500"/>
              </a:xfrm>
            </p:grpSpPr>
            <p:graphicFrame>
              <p:nvGraphicFramePr>
                <p:cNvPr id="39" name="Object 6"/>
                <p:cNvGraphicFramePr>
                  <a:graphicFrameLocks noChangeAspect="1"/>
                </p:cNvGraphicFramePr>
                <p:nvPr/>
              </p:nvGraphicFramePr>
              <p:xfrm>
                <a:off x="5593177" y="4841888"/>
                <a:ext cx="360362" cy="444500"/>
              </p:xfrm>
              <a:graphic>
                <a:graphicData uri="http://schemas.openxmlformats.org/presentationml/2006/ole">
                  <p:oleObj spid="_x0000_s7175" name="Формула" r:id="rId10" imgW="164880" imgH="203040" progId="Equation.3">
                    <p:embed/>
                  </p:oleObj>
                </a:graphicData>
              </a:graphic>
            </p:graphicFrame>
            <p:sp>
              <p:nvSpPr>
                <p:cNvPr id="40" name="TextBox 39"/>
                <p:cNvSpPr txBox="1"/>
                <p:nvPr/>
              </p:nvSpPr>
              <p:spPr>
                <a:xfrm>
                  <a:off x="5929322" y="4857760"/>
                  <a:ext cx="2643206" cy="369332"/>
                </a:xfrm>
                <a:prstGeom prst="rect">
                  <a:avLst/>
                </a:prstGeom>
                <a:noFill/>
              </p:spPr>
              <p:txBody>
                <a:bodyPr wrap="square" rtlCol="0">
                  <a:spAutoFit/>
                </a:bodyPr>
                <a:lstStyle/>
                <a:p>
                  <a:r>
                    <a:rPr lang="en-US" dirty="0" smtClean="0"/>
                    <a:t>–</a:t>
                  </a:r>
                  <a:r>
                    <a:rPr lang="ru-RU" dirty="0" smtClean="0"/>
                    <a:t> ускорение </a:t>
                  </a:r>
                  <a:r>
                    <a:rPr lang="en-US" i="1" dirty="0" err="1" smtClean="0">
                      <a:latin typeface="Times New Roman" pitchFamily="18" charset="0"/>
                      <a:cs typeface="Times New Roman" pitchFamily="18" charset="0"/>
                    </a:rPr>
                    <a:t>i</a:t>
                  </a:r>
                  <a:r>
                    <a:rPr lang="ru-RU" i="1" dirty="0" smtClean="0">
                      <a:latin typeface="Times New Roman" pitchFamily="18" charset="0"/>
                      <a:cs typeface="Times New Roman" pitchFamily="18" charset="0"/>
                    </a:rPr>
                    <a:t>-</a:t>
                  </a:r>
                  <a:r>
                    <a:rPr lang="ru-RU" dirty="0" smtClean="0">
                      <a:latin typeface="Times New Roman" pitchFamily="18" charset="0"/>
                      <a:cs typeface="Times New Roman" pitchFamily="18" charset="0"/>
                    </a:rPr>
                    <a:t>ой частицы</a:t>
                  </a:r>
                  <a:endParaRPr lang="ru-RU" i="1" dirty="0">
                    <a:latin typeface="Times New Roman" pitchFamily="18" charset="0"/>
                    <a:cs typeface="Times New Roman" pitchFamily="18" charset="0"/>
                  </a:endParaRPr>
                </a:p>
              </p:txBody>
            </p:sp>
          </p:grpSp>
          <p:grpSp>
            <p:nvGrpSpPr>
              <p:cNvPr id="27" name="Группа 44"/>
              <p:cNvGrpSpPr/>
              <p:nvPr/>
            </p:nvGrpSpPr>
            <p:grpSpPr>
              <a:xfrm>
                <a:off x="5685950" y="5786456"/>
                <a:ext cx="3389024" cy="704852"/>
                <a:chOff x="5632787" y="4728859"/>
                <a:chExt cx="2772839" cy="728845"/>
              </a:xfrm>
            </p:grpSpPr>
            <p:graphicFrame>
              <p:nvGraphicFramePr>
                <p:cNvPr id="37" name="Object 6"/>
                <p:cNvGraphicFramePr>
                  <a:graphicFrameLocks noChangeAspect="1"/>
                </p:cNvGraphicFramePr>
                <p:nvPr/>
              </p:nvGraphicFramePr>
              <p:xfrm>
                <a:off x="5632787" y="4728859"/>
                <a:ext cx="555914" cy="556482"/>
              </p:xfrm>
              <a:graphic>
                <a:graphicData uri="http://schemas.openxmlformats.org/presentationml/2006/ole">
                  <p:oleObj spid="_x0000_s7176" name="Формула" r:id="rId11" imgW="253800" imgH="253800" progId="Equation.3">
                    <p:embed/>
                  </p:oleObj>
                </a:graphicData>
              </a:graphic>
            </p:graphicFrame>
            <p:sp>
              <p:nvSpPr>
                <p:cNvPr id="38" name="TextBox 37"/>
                <p:cNvSpPr txBox="1"/>
                <p:nvPr/>
              </p:nvSpPr>
              <p:spPr>
                <a:xfrm>
                  <a:off x="6085902" y="4789372"/>
                  <a:ext cx="2319724" cy="668332"/>
                </a:xfrm>
                <a:prstGeom prst="rect">
                  <a:avLst/>
                </a:prstGeom>
                <a:noFill/>
              </p:spPr>
              <p:txBody>
                <a:bodyPr wrap="square" rtlCol="0">
                  <a:spAutoFit/>
                </a:bodyPr>
                <a:lstStyle/>
                <a:p>
                  <a:r>
                    <a:rPr lang="en-US" dirty="0" smtClean="0"/>
                    <a:t>– </a:t>
                  </a:r>
                  <a:r>
                    <a:rPr lang="ru-RU" dirty="0" smtClean="0"/>
                    <a:t> сила со стороны частицы </a:t>
                  </a:r>
                  <a:r>
                    <a:rPr lang="en-US" i="1" dirty="0" smtClean="0">
                      <a:latin typeface="Times New Roman" pitchFamily="18" charset="0"/>
                      <a:cs typeface="Times New Roman" pitchFamily="18" charset="0"/>
                    </a:rPr>
                    <a:t>j</a:t>
                  </a:r>
                  <a:r>
                    <a:rPr lang="en-US" dirty="0" smtClean="0"/>
                    <a:t> </a:t>
                  </a:r>
                </a:p>
                <a:p>
                  <a:r>
                    <a:rPr lang="en-US" dirty="0" smtClean="0"/>
                    <a:t>	</a:t>
                  </a:r>
                  <a:r>
                    <a:rPr lang="ru-RU" dirty="0" smtClean="0"/>
                    <a:t>на частицу </a:t>
                  </a:r>
                  <a:r>
                    <a:rPr lang="en-US" i="1" dirty="0" err="1" smtClean="0">
                      <a:latin typeface="Times New Roman" pitchFamily="18" charset="0"/>
                      <a:cs typeface="Times New Roman" pitchFamily="18" charset="0"/>
                    </a:rPr>
                    <a:t>i</a:t>
                  </a:r>
                  <a:endParaRPr lang="ru-RU" i="1" dirty="0">
                    <a:latin typeface="Times New Roman" pitchFamily="18" charset="0"/>
                    <a:cs typeface="Times New Roman" pitchFamily="18" charset="0"/>
                  </a:endParaRPr>
                </a:p>
              </p:txBody>
            </p:sp>
          </p:grpSp>
          <p:grpSp>
            <p:nvGrpSpPr>
              <p:cNvPr id="28" name="Группа 47"/>
              <p:cNvGrpSpPr/>
              <p:nvPr/>
            </p:nvGrpSpPr>
            <p:grpSpPr>
              <a:xfrm>
                <a:off x="5703846" y="6342086"/>
                <a:ext cx="2725806" cy="444500"/>
                <a:chOff x="5632408" y="4770450"/>
                <a:chExt cx="2725806" cy="444500"/>
              </a:xfrm>
            </p:grpSpPr>
            <p:graphicFrame>
              <p:nvGraphicFramePr>
                <p:cNvPr id="35" name="Object 6"/>
                <p:cNvGraphicFramePr>
                  <a:graphicFrameLocks noChangeAspect="1"/>
                </p:cNvGraphicFramePr>
                <p:nvPr/>
              </p:nvGraphicFramePr>
              <p:xfrm>
                <a:off x="5632408" y="4770450"/>
                <a:ext cx="388938" cy="444500"/>
              </p:xfrm>
              <a:graphic>
                <a:graphicData uri="http://schemas.openxmlformats.org/presentationml/2006/ole">
                  <p:oleObj spid="_x0000_s7177" name="Формула" r:id="rId12" imgW="177480" imgH="203040" progId="Equation.3">
                    <p:embed/>
                  </p:oleObj>
                </a:graphicData>
              </a:graphic>
            </p:graphicFrame>
            <p:sp>
              <p:nvSpPr>
                <p:cNvPr id="36" name="TextBox 35"/>
                <p:cNvSpPr txBox="1"/>
                <p:nvPr/>
              </p:nvSpPr>
              <p:spPr>
                <a:xfrm>
                  <a:off x="6000760" y="4821234"/>
                  <a:ext cx="2357454" cy="369332"/>
                </a:xfrm>
                <a:prstGeom prst="rect">
                  <a:avLst/>
                </a:prstGeom>
                <a:noFill/>
              </p:spPr>
              <p:txBody>
                <a:bodyPr wrap="square" rtlCol="0">
                  <a:spAutoFit/>
                </a:bodyPr>
                <a:lstStyle/>
                <a:p>
                  <a:r>
                    <a:rPr lang="en-US" dirty="0" smtClean="0"/>
                    <a:t>– </a:t>
                  </a:r>
                  <a:r>
                    <a:rPr lang="ru-RU" dirty="0" smtClean="0"/>
                    <a:t>масса </a:t>
                  </a:r>
                  <a:r>
                    <a:rPr lang="en-US" i="1" dirty="0" err="1" smtClean="0">
                      <a:latin typeface="Times New Roman" pitchFamily="18" charset="0"/>
                      <a:cs typeface="Times New Roman" pitchFamily="18" charset="0"/>
                    </a:rPr>
                    <a:t>i</a:t>
                  </a:r>
                  <a:r>
                    <a:rPr lang="ru-RU" dirty="0" smtClean="0">
                      <a:latin typeface="Times New Roman" pitchFamily="18" charset="0"/>
                      <a:cs typeface="Times New Roman" pitchFamily="18" charset="0"/>
                    </a:rPr>
                    <a:t>-ой частицы</a:t>
                  </a:r>
                  <a:endParaRPr lang="ru-RU" i="1" dirty="0">
                    <a:latin typeface="Times New Roman" pitchFamily="18" charset="0"/>
                    <a:cs typeface="Times New Roman" pitchFamily="18" charset="0"/>
                  </a:endParaRPr>
                </a:p>
              </p:txBody>
            </p:sp>
          </p:grpSp>
        </p:grpSp>
        <p:sp>
          <p:nvSpPr>
            <p:cNvPr id="29" name="TextBox 28"/>
            <p:cNvSpPr txBox="1"/>
            <p:nvPr/>
          </p:nvSpPr>
          <p:spPr>
            <a:xfrm>
              <a:off x="5648415" y="4071942"/>
              <a:ext cx="2681954" cy="400110"/>
            </a:xfrm>
            <a:prstGeom prst="rect">
              <a:avLst/>
            </a:prstGeom>
            <a:noFill/>
          </p:spPr>
          <p:txBody>
            <a:bodyPr wrap="square" rtlCol="0">
              <a:spAutoFit/>
            </a:bodyPr>
            <a:lstStyle/>
            <a:p>
              <a:r>
                <a:rPr lang="en-US" sz="2000" i="1" dirty="0" smtClean="0">
                  <a:latin typeface="Times New Roman" pitchFamily="18" charset="0"/>
                  <a:cs typeface="Times New Roman" pitchFamily="18" charset="0"/>
                </a:rPr>
                <a:t>N </a:t>
              </a:r>
              <a:r>
                <a:rPr lang="en-US" dirty="0" smtClean="0"/>
                <a:t> – </a:t>
              </a:r>
              <a:r>
                <a:rPr lang="ru-RU" dirty="0" smtClean="0"/>
                <a:t>количество частиц</a:t>
              </a:r>
              <a:endParaRPr lang="ru-RU" dirty="0"/>
            </a:p>
          </p:txBody>
        </p:sp>
      </p:grpSp>
      <p:grpSp>
        <p:nvGrpSpPr>
          <p:cNvPr id="59" name="Группа 58"/>
          <p:cNvGrpSpPr/>
          <p:nvPr/>
        </p:nvGrpSpPr>
        <p:grpSpPr>
          <a:xfrm>
            <a:off x="107504" y="3501008"/>
            <a:ext cx="5184576" cy="2160240"/>
            <a:chOff x="251520" y="1844824"/>
            <a:chExt cx="5184576" cy="2160240"/>
          </a:xfrm>
        </p:grpSpPr>
        <p:sp>
          <p:nvSpPr>
            <p:cNvPr id="46" name="Прямоугольник 45"/>
            <p:cNvSpPr/>
            <p:nvPr/>
          </p:nvSpPr>
          <p:spPr>
            <a:xfrm>
              <a:off x="251520" y="1844824"/>
              <a:ext cx="5184576" cy="707886"/>
            </a:xfrm>
            <a:prstGeom prst="rect">
              <a:avLst/>
            </a:prstGeom>
          </p:spPr>
          <p:txBody>
            <a:bodyPr wrap="square">
              <a:spAutoFit/>
            </a:bodyPr>
            <a:lstStyle/>
            <a:p>
              <a:r>
                <a:rPr lang="ru-RU" sz="2000" dirty="0" smtClean="0"/>
                <a:t>Численно проинтегрировать </a:t>
              </a:r>
            </a:p>
            <a:p>
              <a:r>
                <a:rPr lang="ru-RU" sz="2000" dirty="0" smtClean="0"/>
                <a:t>  систему  уравнений</a:t>
              </a:r>
              <a:r>
                <a:rPr lang="en-US" sz="2000" dirty="0" smtClean="0"/>
                <a:t>:</a:t>
              </a:r>
              <a:endParaRPr lang="ru-RU" sz="2000" dirty="0"/>
            </a:p>
          </p:txBody>
        </p:sp>
        <p:grpSp>
          <p:nvGrpSpPr>
            <p:cNvPr id="58" name="Группа 57"/>
            <p:cNvGrpSpPr/>
            <p:nvPr/>
          </p:nvGrpSpPr>
          <p:grpSpPr>
            <a:xfrm>
              <a:off x="539552" y="2636912"/>
              <a:ext cx="2520280" cy="1368152"/>
              <a:chOff x="747558" y="2636912"/>
              <a:chExt cx="2000264" cy="928694"/>
            </a:xfrm>
          </p:grpSpPr>
          <p:sp>
            <p:nvSpPr>
              <p:cNvPr id="51" name="Прямоугольник 50"/>
              <p:cNvSpPr/>
              <p:nvPr/>
            </p:nvSpPr>
            <p:spPr>
              <a:xfrm>
                <a:off x="747558" y="2636912"/>
                <a:ext cx="2000264" cy="92869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ru-RU"/>
              </a:p>
            </p:txBody>
          </p:sp>
          <p:graphicFrame>
            <p:nvGraphicFramePr>
              <p:cNvPr id="54" name="Object 5"/>
              <p:cNvGraphicFramePr>
                <a:graphicFrameLocks noChangeAspect="1"/>
              </p:cNvGraphicFramePr>
              <p:nvPr/>
            </p:nvGraphicFramePr>
            <p:xfrm>
              <a:off x="861859" y="2636912"/>
              <a:ext cx="1879600" cy="898525"/>
            </p:xfrm>
            <a:graphic>
              <a:graphicData uri="http://schemas.openxmlformats.org/presentationml/2006/ole">
                <p:oleObj spid="_x0000_s7179" name="Формула" r:id="rId13" imgW="1015920" imgH="495000" progId="Equation.3">
                  <p:embed/>
                </p:oleObj>
              </a:graphicData>
            </a:graphic>
          </p:graphicFrame>
        </p:grpSp>
      </p:grpSp>
      <p:grpSp>
        <p:nvGrpSpPr>
          <p:cNvPr id="52" name="Группа 51"/>
          <p:cNvGrpSpPr/>
          <p:nvPr/>
        </p:nvGrpSpPr>
        <p:grpSpPr>
          <a:xfrm>
            <a:off x="2699792" y="4581128"/>
            <a:ext cx="2714684" cy="776074"/>
            <a:chOff x="689227" y="4293096"/>
            <a:chExt cx="2714684" cy="776074"/>
          </a:xfrm>
        </p:grpSpPr>
        <p:graphicFrame>
          <p:nvGraphicFramePr>
            <p:cNvPr id="53" name="Object 4"/>
            <p:cNvGraphicFramePr>
              <a:graphicFrameLocks noChangeAspect="1"/>
            </p:cNvGraphicFramePr>
            <p:nvPr/>
          </p:nvGraphicFramePr>
          <p:xfrm>
            <a:off x="1403648" y="4293096"/>
            <a:ext cx="2000263" cy="776074"/>
          </p:xfrm>
          <a:graphic>
            <a:graphicData uri="http://schemas.openxmlformats.org/presentationml/2006/ole">
              <p:oleObj spid="_x0000_s7178" name="Формула" r:id="rId14" imgW="863280" imgH="380880" progId="Equation.3">
                <p:embed/>
              </p:oleObj>
            </a:graphicData>
          </a:graphic>
        </p:graphicFrame>
        <p:sp>
          <p:nvSpPr>
            <p:cNvPr id="55" name="TextBox 25"/>
            <p:cNvSpPr txBox="1"/>
            <p:nvPr/>
          </p:nvSpPr>
          <p:spPr>
            <a:xfrm>
              <a:off x="689227" y="4437112"/>
              <a:ext cx="1218477" cy="369332"/>
            </a:xfrm>
            <a:prstGeom prst="rect">
              <a:avLst/>
            </a:prstGeom>
            <a:noFill/>
          </p:spPr>
          <p:txBody>
            <a:bodyPr wrap="square" rtlCol="0">
              <a:spAutoFit/>
            </a:bodyPr>
            <a:lstStyle/>
            <a:p>
              <a:r>
                <a:rPr lang="en-US" dirty="0" smtClean="0"/>
                <a:t>     </a:t>
              </a:r>
              <a:r>
                <a:rPr lang="ru-RU" dirty="0" smtClean="0"/>
                <a:t>где</a:t>
              </a:r>
              <a:endParaRPr lang="ru-RU" dirty="0"/>
            </a:p>
          </p:txBody>
        </p:sp>
      </p:grpSp>
      <p:grpSp>
        <p:nvGrpSpPr>
          <p:cNvPr id="33" name="Группа 65"/>
          <p:cNvGrpSpPr/>
          <p:nvPr/>
        </p:nvGrpSpPr>
        <p:grpSpPr>
          <a:xfrm>
            <a:off x="1331640" y="5777879"/>
            <a:ext cx="2688354" cy="1080121"/>
            <a:chOff x="2627784" y="4741877"/>
            <a:chExt cx="2688354" cy="1080121"/>
          </a:xfrm>
        </p:grpSpPr>
        <p:graphicFrame>
          <p:nvGraphicFramePr>
            <p:cNvPr id="49" name="Object 12"/>
            <p:cNvGraphicFramePr>
              <a:graphicFrameLocks noChangeAspect="1"/>
            </p:cNvGraphicFramePr>
            <p:nvPr/>
          </p:nvGraphicFramePr>
          <p:xfrm>
            <a:off x="3838579" y="4741877"/>
            <a:ext cx="1477559" cy="1080121"/>
          </p:xfrm>
          <a:graphic>
            <a:graphicData uri="http://schemas.openxmlformats.org/presentationml/2006/ole">
              <p:oleObj spid="_x0000_s7180" name="Формула" r:id="rId15" imgW="660240" imgH="520560" progId="Equation.3">
                <p:embed/>
              </p:oleObj>
            </a:graphicData>
          </a:graphic>
        </p:graphicFrame>
        <p:sp>
          <p:nvSpPr>
            <p:cNvPr id="50" name="TextBox 49"/>
            <p:cNvSpPr txBox="1"/>
            <p:nvPr/>
          </p:nvSpPr>
          <p:spPr>
            <a:xfrm>
              <a:off x="2627784" y="4913278"/>
              <a:ext cx="1440160" cy="646331"/>
            </a:xfrm>
            <a:prstGeom prst="rect">
              <a:avLst/>
            </a:prstGeom>
            <a:noFill/>
          </p:spPr>
          <p:txBody>
            <a:bodyPr wrap="square" rtlCol="0">
              <a:spAutoFit/>
            </a:bodyPr>
            <a:lstStyle/>
            <a:p>
              <a:r>
                <a:rPr lang="ru-RU" dirty="0" smtClean="0"/>
                <a:t>Начальные условия</a:t>
              </a:r>
              <a:r>
                <a:rPr lang="en-US" dirty="0" smtClean="0"/>
                <a:t>:</a:t>
              </a:r>
              <a:endParaRPr lang="ru-RU" dirty="0"/>
            </a:p>
          </p:txBody>
        </p:sp>
      </p:grpSp>
      <p:grpSp>
        <p:nvGrpSpPr>
          <p:cNvPr id="60" name="Группа 59"/>
          <p:cNvGrpSpPr/>
          <p:nvPr/>
        </p:nvGrpSpPr>
        <p:grpSpPr>
          <a:xfrm>
            <a:off x="179512" y="1700808"/>
            <a:ext cx="4572000" cy="1548172"/>
            <a:chOff x="-36512" y="2636912"/>
            <a:chExt cx="9144000" cy="3096344"/>
          </a:xfrm>
        </p:grpSpPr>
        <p:sp>
          <p:nvSpPr>
            <p:cNvPr id="61" name="Прямоугольник 60"/>
            <p:cNvSpPr/>
            <p:nvPr/>
          </p:nvSpPr>
          <p:spPr>
            <a:xfrm>
              <a:off x="5014459" y="2636912"/>
              <a:ext cx="4093029" cy="3096344"/>
            </a:xfrm>
            <a:prstGeom prst="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2" name="Рисунок 61" descr="er_ati_0001.bmp"/>
            <p:cNvPicPr>
              <a:picLocks noChangeAspect="1"/>
            </p:cNvPicPr>
            <p:nvPr/>
          </p:nvPicPr>
          <p:blipFill>
            <a:blip r:embed="rId16" cstate="print"/>
            <a:srcRect l="34297" t="27318" r="34453" b="27582"/>
            <a:stretch>
              <a:fillRect/>
            </a:stretch>
          </p:blipFill>
          <p:spPr>
            <a:xfrm>
              <a:off x="-36512" y="2636912"/>
              <a:ext cx="3483429" cy="3007877"/>
            </a:xfrm>
            <a:prstGeom prst="rect">
              <a:avLst/>
            </a:prstGeom>
          </p:spPr>
        </p:pic>
        <p:sp>
          <p:nvSpPr>
            <p:cNvPr id="63" name="Прямоугольник 62"/>
            <p:cNvSpPr>
              <a:spLocks noChangeAspect="1"/>
            </p:cNvSpPr>
            <p:nvPr/>
          </p:nvSpPr>
          <p:spPr>
            <a:xfrm>
              <a:off x="1618117" y="3963917"/>
              <a:ext cx="573024" cy="433488"/>
            </a:xfrm>
            <a:prstGeom prst="rect">
              <a:avLst/>
            </a:prstGeom>
            <a:solidFill>
              <a:schemeClr val="accent1">
                <a:alpha val="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4" name="Прямая соединительная линия 63"/>
            <p:cNvCxnSpPr/>
            <p:nvPr/>
          </p:nvCxnSpPr>
          <p:spPr>
            <a:xfrm flipV="1">
              <a:off x="1618117" y="2636912"/>
              <a:ext cx="3396343" cy="1327005"/>
            </a:xfrm>
            <a:prstGeom prst="line">
              <a:avLst/>
            </a:prstGeom>
            <a:ln w="44450" cmpd="sng"/>
            <a:effectLst/>
          </p:spPr>
          <p:style>
            <a:lnRef idx="3">
              <a:schemeClr val="dk1"/>
            </a:lnRef>
            <a:fillRef idx="0">
              <a:schemeClr val="dk1"/>
            </a:fillRef>
            <a:effectRef idx="2">
              <a:schemeClr val="dk1"/>
            </a:effectRef>
            <a:fontRef idx="minor">
              <a:schemeClr val="tx1"/>
            </a:fontRef>
          </p:style>
        </p:cxnSp>
        <p:cxnSp>
          <p:nvCxnSpPr>
            <p:cNvPr id="65" name="Прямая соединительная линия 64"/>
            <p:cNvCxnSpPr/>
            <p:nvPr/>
          </p:nvCxnSpPr>
          <p:spPr>
            <a:xfrm>
              <a:off x="1618117" y="4406251"/>
              <a:ext cx="3396343" cy="1327005"/>
            </a:xfrm>
            <a:prstGeom prst="line">
              <a:avLst/>
            </a:prstGeom>
            <a:ln w="44450" cmpd="sng"/>
            <a:effectLst/>
          </p:spPr>
          <p:style>
            <a:lnRef idx="3">
              <a:schemeClr val="dk1"/>
            </a:lnRef>
            <a:fillRef idx="0">
              <a:schemeClr val="dk1"/>
            </a:fillRef>
            <a:effectRef idx="2">
              <a:schemeClr val="dk1"/>
            </a:effectRef>
            <a:fontRef idx="minor">
              <a:schemeClr val="tx1"/>
            </a:fontRef>
          </p:style>
        </p:cxnSp>
      </p:grpSp>
      <p:pic>
        <p:nvPicPr>
          <p:cNvPr id="66" name="Содержимое 3" descr="er_ati_0000.bmp"/>
          <p:cNvPicPr>
            <a:picLocks noGrp="1" noChangeAspect="1"/>
          </p:cNvPicPr>
          <p:nvPr>
            <p:ph idx="1"/>
          </p:nvPr>
        </p:nvPicPr>
        <p:blipFill>
          <a:blip r:embed="rId17" cstate="print"/>
          <a:srcRect r="57276" b="45710"/>
          <a:stretch>
            <a:fillRect/>
          </a:stretch>
        </p:blipFill>
        <p:spPr>
          <a:xfrm>
            <a:off x="2737892" y="1734897"/>
            <a:ext cx="1987649" cy="1487604"/>
          </a:xfr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Вибрационное сверление. </a:t>
            </a:r>
            <a:r>
              <a:rPr lang="ru-RU" sz="4400" dirty="0" smtClean="0"/>
              <a:t>Геометрия модели</a:t>
            </a:r>
            <a:endParaRPr lang="ru-RU" dirty="0"/>
          </a:p>
        </p:txBody>
      </p:sp>
      <p:pic>
        <p:nvPicPr>
          <p:cNvPr id="1026" name="Picture 2"/>
          <p:cNvPicPr>
            <a:picLocks noChangeAspect="1" noChangeArrowheads="1"/>
          </p:cNvPicPr>
          <p:nvPr/>
        </p:nvPicPr>
        <p:blipFill>
          <a:blip r:embed="rId2" cstate="print"/>
          <a:srcRect l="22266" t="4395" r="72461" b="41406"/>
          <a:stretch>
            <a:fillRect/>
          </a:stretch>
        </p:blipFill>
        <p:spPr bwMode="auto">
          <a:xfrm>
            <a:off x="857224" y="1571612"/>
            <a:ext cx="1285884" cy="5286412"/>
          </a:xfrm>
          <a:prstGeom prst="rect">
            <a:avLst/>
          </a:prstGeom>
          <a:noFill/>
          <a:ln w="9525">
            <a:noFill/>
            <a:miter lim="800000"/>
            <a:headEnd/>
            <a:tailEnd/>
          </a:ln>
          <a:effectLst/>
        </p:spPr>
      </p:pic>
      <p:sp>
        <p:nvSpPr>
          <p:cNvPr id="17" name="TextBox 16"/>
          <p:cNvSpPr txBox="1"/>
          <p:nvPr/>
        </p:nvSpPr>
        <p:spPr>
          <a:xfrm>
            <a:off x="0" y="2132856"/>
            <a:ext cx="679994" cy="461665"/>
          </a:xfrm>
          <a:prstGeom prst="rect">
            <a:avLst/>
          </a:prstGeom>
          <a:noFill/>
        </p:spPr>
        <p:txBody>
          <a:bodyPr wrap="none" rtlCol="0">
            <a:spAutoFit/>
          </a:bodyPr>
          <a:lstStyle/>
          <a:p>
            <a:r>
              <a:rPr lang="ru-RU" sz="2400" dirty="0" smtClean="0"/>
              <a:t>Бур</a:t>
            </a:r>
            <a:endParaRPr lang="ru-RU" sz="2400" dirty="0"/>
          </a:p>
        </p:txBody>
      </p:sp>
      <p:sp>
        <p:nvSpPr>
          <p:cNvPr id="18" name="TextBox 17"/>
          <p:cNvSpPr txBox="1"/>
          <p:nvPr/>
        </p:nvSpPr>
        <p:spPr>
          <a:xfrm>
            <a:off x="3131840" y="6021288"/>
            <a:ext cx="1584176" cy="461665"/>
          </a:xfrm>
          <a:prstGeom prst="rect">
            <a:avLst/>
          </a:prstGeom>
          <a:noFill/>
        </p:spPr>
        <p:txBody>
          <a:bodyPr wrap="square" rtlCol="0">
            <a:spAutoFit/>
          </a:bodyPr>
          <a:lstStyle/>
          <a:p>
            <a:r>
              <a:rPr lang="ru-RU" sz="2400" dirty="0" smtClean="0"/>
              <a:t>Образец</a:t>
            </a:r>
            <a:endParaRPr lang="ru-RU" sz="2400" dirty="0"/>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cxnSp>
        <p:nvCxnSpPr>
          <p:cNvPr id="9" name="Прямая со стрелкой 8"/>
          <p:cNvCxnSpPr>
            <a:stCxn id="17" idx="3"/>
          </p:cNvCxnSpPr>
          <p:nvPr/>
        </p:nvCxnSpPr>
        <p:spPr>
          <a:xfrm flipV="1">
            <a:off x="679994" y="1772816"/>
            <a:ext cx="363614" cy="59087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a:stCxn id="18" idx="1"/>
          </p:cNvCxnSpPr>
          <p:nvPr/>
        </p:nvCxnSpPr>
        <p:spPr>
          <a:xfrm rot="10800000">
            <a:off x="2051720" y="5085185"/>
            <a:ext cx="1080120" cy="116693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76802" name="Рисунок 2" descr="tmt_bohrkrone_typ_sy.jpg"/>
          <p:cNvPicPr>
            <a:picLocks noChangeAspect="1" noChangeArrowheads="1"/>
          </p:cNvPicPr>
          <p:nvPr/>
        </p:nvPicPr>
        <p:blipFill>
          <a:blip r:embed="rId3" cstate="print"/>
          <a:srcRect l="15820" r="24805" b="3514"/>
          <a:stretch>
            <a:fillRect/>
          </a:stretch>
        </p:blipFill>
        <p:spPr bwMode="auto">
          <a:xfrm flipH="1" flipV="1">
            <a:off x="5868144" y="1556792"/>
            <a:ext cx="2030413" cy="2381250"/>
          </a:xfrm>
          <a:prstGeom prst="rect">
            <a:avLst/>
          </a:prstGeom>
          <a:noFill/>
          <a:ln w="9525">
            <a:noFill/>
            <a:miter lim="800000"/>
            <a:headEnd/>
            <a:tailEnd/>
          </a:ln>
        </p:spPr>
      </p:pic>
      <p:pic>
        <p:nvPicPr>
          <p:cNvPr id="76803" name="Рисунок 5" descr="tmt_bohrkrone_typ_a-sx.jpg"/>
          <p:cNvPicPr>
            <a:picLocks noChangeAspect="1" noChangeArrowheads="1"/>
          </p:cNvPicPr>
          <p:nvPr/>
        </p:nvPicPr>
        <p:blipFill>
          <a:blip r:embed="rId4" cstate="print"/>
          <a:srcRect l="25391" t="3513" r="24023" b="2972"/>
          <a:stretch>
            <a:fillRect/>
          </a:stretch>
        </p:blipFill>
        <p:spPr bwMode="auto">
          <a:xfrm flipH="1" flipV="1">
            <a:off x="5868144" y="4005064"/>
            <a:ext cx="2009775" cy="2689225"/>
          </a:xfrm>
          <a:prstGeom prst="rect">
            <a:avLst/>
          </a:prstGeom>
          <a:noFill/>
          <a:ln w="9525">
            <a:noFill/>
            <a:miter lim="800000"/>
            <a:headEnd/>
            <a:tailEnd/>
          </a:ln>
        </p:spPr>
      </p:pic>
      <p:sp>
        <p:nvSpPr>
          <p:cNvPr id="76805" name="Rectangle 5"/>
          <p:cNvSpPr>
            <a:spLocks noChangeArrowheads="1"/>
          </p:cNvSpPr>
          <p:nvPr/>
        </p:nvSpPr>
        <p:spPr bwMode="auto">
          <a:xfrm>
            <a:off x="5868144" y="2564904"/>
            <a:ext cx="1114365" cy="1143000"/>
          </a:xfrm>
          <a:prstGeom prst="rect">
            <a:avLst/>
          </a:prstGeom>
          <a:noFill/>
          <a:ln w="57150">
            <a:solidFill>
              <a:srgbClr val="000000"/>
            </a:solidFill>
            <a:miter lim="800000"/>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76806" name="Rectangle 6"/>
          <p:cNvSpPr>
            <a:spLocks noChangeArrowheads="1"/>
          </p:cNvSpPr>
          <p:nvPr/>
        </p:nvSpPr>
        <p:spPr bwMode="auto">
          <a:xfrm>
            <a:off x="6084168" y="5661248"/>
            <a:ext cx="847680" cy="971550"/>
          </a:xfrm>
          <a:prstGeom prst="rect">
            <a:avLst/>
          </a:prstGeom>
          <a:noFill/>
          <a:ln w="57150">
            <a:solidFill>
              <a:srgbClr val="000000"/>
            </a:solidFill>
            <a:miter lim="800000"/>
            <a:headEnd/>
            <a:tailEnd/>
          </a:ln>
          <a:effectLst/>
        </p:spPr>
        <p:txBody>
          <a:bodyPr vert="horz" wrap="square" lIns="91440" tIns="45720" rIns="91440" bIns="45720" numCol="1" anchor="t" anchorCtr="0" compatLnSpc="1">
            <a:prstTxWarp prst="textNoShape">
              <a:avLst/>
            </a:prstTxWarp>
          </a:bodyPr>
          <a:lstStyle/>
          <a:p>
            <a:endParaRPr lang="ru-RU"/>
          </a:p>
        </p:txBody>
      </p:sp>
      <p:cxnSp>
        <p:nvCxnSpPr>
          <p:cNvPr id="76810" name="AutoShape 10"/>
          <p:cNvCxnSpPr>
            <a:cxnSpLocks noChangeShapeType="1"/>
            <a:stCxn id="76805" idx="1"/>
          </p:cNvCxnSpPr>
          <p:nvPr/>
        </p:nvCxnSpPr>
        <p:spPr bwMode="auto">
          <a:xfrm rot="10800000">
            <a:off x="2051720" y="1772816"/>
            <a:ext cx="3816424" cy="1363588"/>
          </a:xfrm>
          <a:prstGeom prst="straightConnector1">
            <a:avLst/>
          </a:prstGeom>
          <a:noFill/>
          <a:ln w="38100">
            <a:solidFill>
              <a:srgbClr val="000000"/>
            </a:solidFill>
            <a:round/>
            <a:headEnd/>
            <a:tailEnd type="triangle" w="med" len="med"/>
          </a:ln>
        </p:spPr>
      </p:cxnSp>
      <p:cxnSp>
        <p:nvCxnSpPr>
          <p:cNvPr id="76811" name="AutoShape 11"/>
          <p:cNvCxnSpPr>
            <a:cxnSpLocks noChangeShapeType="1"/>
            <a:stCxn id="76806" idx="1"/>
          </p:cNvCxnSpPr>
          <p:nvPr/>
        </p:nvCxnSpPr>
        <p:spPr bwMode="auto">
          <a:xfrm rot="10800000">
            <a:off x="2051720" y="1988841"/>
            <a:ext cx="4032448" cy="4158183"/>
          </a:xfrm>
          <a:prstGeom prst="straightConnector1">
            <a:avLst/>
          </a:prstGeom>
          <a:noFill/>
          <a:ln w="38100">
            <a:solidFill>
              <a:srgbClr val="000000"/>
            </a:solidFill>
            <a:round/>
            <a:headEnd/>
            <a:tailEnd type="triangle" w="med" len="med"/>
          </a:ln>
        </p:spPr>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22266" t="4395" r="72461" b="41406"/>
          <a:stretch>
            <a:fillRect/>
          </a:stretch>
        </p:blipFill>
        <p:spPr bwMode="auto">
          <a:xfrm>
            <a:off x="857224" y="1571612"/>
            <a:ext cx="1285884" cy="5286412"/>
          </a:xfrm>
          <a:prstGeom prst="rect">
            <a:avLst/>
          </a:prstGeom>
          <a:noFill/>
          <a:ln w="9525">
            <a:noFill/>
            <a:miter lim="800000"/>
            <a:headEnd/>
            <a:tailEnd/>
          </a:ln>
          <a:effectLst/>
        </p:spPr>
      </p:pic>
      <p:sp>
        <p:nvSpPr>
          <p:cNvPr id="19" name="Oval 18"/>
          <p:cNvSpPr/>
          <p:nvPr/>
        </p:nvSpPr>
        <p:spPr>
          <a:xfrm>
            <a:off x="714348" y="1412776"/>
            <a:ext cx="1571636" cy="1158968"/>
          </a:xfrm>
          <a:prstGeom prst="ellipse">
            <a:avLst/>
          </a:prstGeom>
          <a:no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pic>
        <p:nvPicPr>
          <p:cNvPr id="21" name="Picture 2"/>
          <p:cNvPicPr>
            <a:picLocks noChangeAspect="1" noChangeArrowheads="1"/>
          </p:cNvPicPr>
          <p:nvPr/>
        </p:nvPicPr>
        <p:blipFill>
          <a:blip r:embed="rId2" cstate="print"/>
          <a:srcRect l="22266" t="4395" r="72461" b="89013"/>
          <a:stretch>
            <a:fillRect/>
          </a:stretch>
        </p:blipFill>
        <p:spPr bwMode="auto">
          <a:xfrm>
            <a:off x="2143108" y="4062182"/>
            <a:ext cx="2286016" cy="1143008"/>
          </a:xfrm>
          <a:prstGeom prst="rect">
            <a:avLst/>
          </a:prstGeom>
          <a:noFill/>
          <a:ln w="9525">
            <a:noFill/>
            <a:miter lim="800000"/>
            <a:headEnd/>
            <a:tailEnd/>
          </a:ln>
          <a:effectLst/>
        </p:spPr>
      </p:pic>
      <p:sp>
        <p:nvSpPr>
          <p:cNvPr id="22" name="Rectangle 21"/>
          <p:cNvSpPr/>
          <p:nvPr/>
        </p:nvSpPr>
        <p:spPr>
          <a:xfrm>
            <a:off x="2143108" y="3704992"/>
            <a:ext cx="2286016" cy="42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Rectangle 22"/>
          <p:cNvSpPr/>
          <p:nvPr/>
        </p:nvSpPr>
        <p:spPr>
          <a:xfrm>
            <a:off x="2285984" y="5133752"/>
            <a:ext cx="2071702" cy="42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5" name="Straight Arrow Connector 24"/>
          <p:cNvCxnSpPr>
            <a:stCxn id="19" idx="5"/>
          </p:cNvCxnSpPr>
          <p:nvPr/>
        </p:nvCxnSpPr>
        <p:spPr>
          <a:xfrm rot="16200000" flipH="1">
            <a:off x="2050322" y="2407517"/>
            <a:ext cx="884104" cy="87310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393935" y="5095651"/>
            <a:ext cx="1213652" cy="794"/>
          </a:xfrm>
          <a:prstGeom prst="line">
            <a:avLst/>
          </a:prstGeom>
          <a:ln w="19050">
            <a:solidFill>
              <a:schemeClr val="tx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cxnSp>
        <p:nvCxnSpPr>
          <p:cNvPr id="86" name="Straight Connector 85"/>
          <p:cNvCxnSpPr/>
          <p:nvPr/>
        </p:nvCxnSpPr>
        <p:spPr>
          <a:xfrm rot="5400000">
            <a:off x="3036877" y="5094857"/>
            <a:ext cx="1213652" cy="794"/>
          </a:xfrm>
          <a:prstGeom prst="line">
            <a:avLst/>
          </a:prstGeom>
          <a:ln w="19050">
            <a:solidFill>
              <a:schemeClr val="tx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643306" y="4488428"/>
            <a:ext cx="1000132" cy="1588"/>
          </a:xfrm>
          <a:prstGeom prst="line">
            <a:avLst/>
          </a:prstGeom>
          <a:ln w="19050">
            <a:solidFill>
              <a:schemeClr val="tx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3286116" y="5131370"/>
            <a:ext cx="1714512" cy="2382"/>
          </a:xfrm>
          <a:prstGeom prst="line">
            <a:avLst/>
          </a:prstGeom>
          <a:ln w="19050">
            <a:solidFill>
              <a:schemeClr val="tx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2071670" y="3000372"/>
            <a:ext cx="3714776" cy="3714776"/>
          </a:xfrm>
          <a:prstGeom prst="ellipse">
            <a:avLst/>
          </a:prstGeom>
          <a:no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cxnSp>
        <p:nvCxnSpPr>
          <p:cNvPr id="95" name="Straight Connector 94"/>
          <p:cNvCxnSpPr/>
          <p:nvPr/>
        </p:nvCxnSpPr>
        <p:spPr>
          <a:xfrm>
            <a:off x="4286248" y="4131238"/>
            <a:ext cx="642942" cy="2042"/>
          </a:xfrm>
          <a:prstGeom prst="line">
            <a:avLst/>
          </a:prstGeom>
          <a:ln w="19050">
            <a:solidFill>
              <a:schemeClr val="tx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3000364" y="5559998"/>
            <a:ext cx="642942" cy="1588"/>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rot="5400000" flipH="1" flipV="1">
            <a:off x="4249735" y="4809105"/>
            <a:ext cx="642942" cy="1588"/>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rot="5400000" flipH="1" flipV="1">
            <a:off x="4393405" y="4309833"/>
            <a:ext cx="357190" cy="1588"/>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rot="5400000" flipH="1" flipV="1">
            <a:off x="4357686" y="4631304"/>
            <a:ext cx="1000132" cy="1588"/>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5" name="TextBox 124"/>
          <p:cNvSpPr txBox="1"/>
          <p:nvPr/>
        </p:nvSpPr>
        <p:spPr>
          <a:xfrm>
            <a:off x="2526039" y="2428868"/>
            <a:ext cx="1586845" cy="461665"/>
          </a:xfrm>
          <a:prstGeom prst="rect">
            <a:avLst/>
          </a:prstGeom>
          <a:noFill/>
        </p:spPr>
        <p:txBody>
          <a:bodyPr wrap="none" rtlCol="0">
            <a:spAutoFit/>
          </a:bodyPr>
          <a:lstStyle/>
          <a:p>
            <a:r>
              <a:rPr lang="ru-RU" sz="2400" dirty="0" smtClean="0">
                <a:latin typeface="+mj-lt"/>
              </a:rPr>
              <a:t>Геометрия</a:t>
            </a:r>
            <a:endParaRPr lang="ru-RU" sz="3200" dirty="0">
              <a:latin typeface="+mj-lt"/>
            </a:endParaRPr>
          </a:p>
        </p:txBody>
      </p:sp>
      <p:sp>
        <p:nvSpPr>
          <p:cNvPr id="26" name="TextBox 25"/>
          <p:cNvSpPr txBox="1"/>
          <p:nvPr/>
        </p:nvSpPr>
        <p:spPr>
          <a:xfrm>
            <a:off x="2843808" y="5661248"/>
            <a:ext cx="1008609" cy="369332"/>
          </a:xfrm>
          <a:prstGeom prst="rect">
            <a:avLst/>
          </a:prstGeom>
          <a:noFill/>
        </p:spPr>
        <p:txBody>
          <a:bodyPr wrap="none" rtlCol="0">
            <a:spAutoFit/>
          </a:bodyPr>
          <a:lstStyle/>
          <a:p>
            <a:r>
              <a:rPr lang="ru-RU" dirty="0" smtClean="0"/>
              <a:t>Ширина</a:t>
            </a:r>
            <a:endParaRPr lang="ru-RU" dirty="0"/>
          </a:p>
        </p:txBody>
      </p:sp>
      <p:sp>
        <p:nvSpPr>
          <p:cNvPr id="30" name="TextBox 29"/>
          <p:cNvSpPr txBox="1"/>
          <p:nvPr/>
        </p:nvSpPr>
        <p:spPr>
          <a:xfrm>
            <a:off x="4857752" y="4429132"/>
            <a:ext cx="910827" cy="369332"/>
          </a:xfrm>
          <a:prstGeom prst="rect">
            <a:avLst/>
          </a:prstGeom>
          <a:noFill/>
        </p:spPr>
        <p:txBody>
          <a:bodyPr wrap="none" rtlCol="0">
            <a:spAutoFit/>
          </a:bodyPr>
          <a:lstStyle/>
          <a:p>
            <a:r>
              <a:rPr lang="ru-RU" dirty="0" smtClean="0"/>
              <a:t>Высота</a:t>
            </a:r>
            <a:endParaRPr lang="ru-RU" dirty="0"/>
          </a:p>
        </p:txBody>
      </p:sp>
      <p:cxnSp>
        <p:nvCxnSpPr>
          <p:cNvPr id="27" name="Straight Connector 85"/>
          <p:cNvCxnSpPr/>
          <p:nvPr/>
        </p:nvCxnSpPr>
        <p:spPr>
          <a:xfrm rot="5400000">
            <a:off x="1984954" y="4143838"/>
            <a:ext cx="709596" cy="0"/>
          </a:xfrm>
          <a:prstGeom prst="line">
            <a:avLst/>
          </a:prstGeom>
          <a:ln w="19050">
            <a:solidFill>
              <a:schemeClr val="tx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85"/>
          <p:cNvCxnSpPr/>
          <p:nvPr/>
        </p:nvCxnSpPr>
        <p:spPr>
          <a:xfrm rot="5400000">
            <a:off x="3929170" y="4143838"/>
            <a:ext cx="709596" cy="0"/>
          </a:xfrm>
          <a:prstGeom prst="line">
            <a:avLst/>
          </a:prstGeom>
          <a:ln w="19050">
            <a:solidFill>
              <a:schemeClr val="tx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Arrow Connector 103"/>
          <p:cNvCxnSpPr/>
          <p:nvPr/>
        </p:nvCxnSpPr>
        <p:spPr>
          <a:xfrm>
            <a:off x="2339752" y="3933056"/>
            <a:ext cx="1944216" cy="1588"/>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203848" y="3573016"/>
            <a:ext cx="349776" cy="369332"/>
          </a:xfrm>
          <a:prstGeom prst="rect">
            <a:avLst/>
          </a:prstGeom>
          <a:noFill/>
        </p:spPr>
        <p:txBody>
          <a:bodyPr wrap="none" rtlCol="0">
            <a:spAutoFit/>
          </a:bodyPr>
          <a:lstStyle/>
          <a:p>
            <a:r>
              <a:rPr lang="en-US" i="1" dirty="0" smtClean="0">
                <a:latin typeface="Times New Roman" pitchFamily="18" charset="0"/>
                <a:cs typeface="Times New Roman" pitchFamily="18" charset="0"/>
              </a:rPr>
              <a:t>w</a:t>
            </a:r>
            <a:endParaRPr lang="ru-RU" i="1" dirty="0">
              <a:latin typeface="Times New Roman" pitchFamily="18" charset="0"/>
              <a:cs typeface="Times New Roman" pitchFamily="18" charset="0"/>
            </a:endParaRPr>
          </a:p>
        </p:txBody>
      </p:sp>
      <p:sp>
        <p:nvSpPr>
          <p:cNvPr id="38" name="Title 1"/>
          <p:cNvSpPr>
            <a:spLocks noGrp="1"/>
          </p:cNvSpPr>
          <p:nvPr>
            <p:ph type="title"/>
          </p:nvPr>
        </p:nvSpPr>
        <p:spPr>
          <a:xfrm>
            <a:off x="457200" y="155448"/>
            <a:ext cx="8229600" cy="1252728"/>
          </a:xfrm>
        </p:spPr>
        <p:txBody>
          <a:bodyPr>
            <a:normAutofit fontScale="90000"/>
          </a:bodyPr>
          <a:lstStyle/>
          <a:p>
            <a:r>
              <a:rPr lang="ru-RU" dirty="0" smtClean="0"/>
              <a:t>Вибрационное сверление. </a:t>
            </a:r>
            <a:r>
              <a:rPr lang="ru-RU" sz="4400" dirty="0" smtClean="0"/>
              <a:t>Геометрия бура</a:t>
            </a:r>
            <a:endParaRPr lang="ru-RU"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22266" t="4395" r="72461" b="41406"/>
          <a:stretch>
            <a:fillRect/>
          </a:stretch>
        </p:blipFill>
        <p:spPr bwMode="auto">
          <a:xfrm>
            <a:off x="857224" y="1571612"/>
            <a:ext cx="1285884" cy="5286412"/>
          </a:xfrm>
          <a:prstGeom prst="rect">
            <a:avLst/>
          </a:prstGeom>
          <a:noFill/>
          <a:ln w="9525">
            <a:noFill/>
            <a:miter lim="800000"/>
            <a:headEnd/>
            <a:tailEnd/>
          </a:ln>
          <a:effectLst/>
        </p:spPr>
      </p:pic>
      <p:sp>
        <p:nvSpPr>
          <p:cNvPr id="19" name="Oval 18"/>
          <p:cNvSpPr/>
          <p:nvPr/>
        </p:nvSpPr>
        <p:spPr>
          <a:xfrm>
            <a:off x="714348" y="1412776"/>
            <a:ext cx="1571636" cy="1158968"/>
          </a:xfrm>
          <a:prstGeom prst="ellipse">
            <a:avLst/>
          </a:prstGeom>
          <a:no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cxnSp>
        <p:nvCxnSpPr>
          <p:cNvPr id="25" name="Straight Arrow Connector 24"/>
          <p:cNvCxnSpPr>
            <a:stCxn id="19" idx="5"/>
          </p:cNvCxnSpPr>
          <p:nvPr/>
        </p:nvCxnSpPr>
        <p:spPr>
          <a:xfrm rot="16200000" flipH="1">
            <a:off x="2050321" y="2407519"/>
            <a:ext cx="455478" cy="44447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74" name="Picture 2"/>
          <p:cNvPicPr>
            <a:picLocks noChangeAspect="1" noChangeArrowheads="1"/>
          </p:cNvPicPr>
          <p:nvPr/>
        </p:nvPicPr>
        <p:blipFill>
          <a:blip r:embed="rId2" cstate="print"/>
          <a:srcRect l="22266" t="4395" r="72461" b="89013"/>
          <a:stretch>
            <a:fillRect/>
          </a:stretch>
        </p:blipFill>
        <p:spPr bwMode="auto">
          <a:xfrm>
            <a:off x="6215074" y="2500306"/>
            <a:ext cx="2286016" cy="1143008"/>
          </a:xfrm>
          <a:prstGeom prst="rect">
            <a:avLst/>
          </a:prstGeom>
          <a:noFill/>
          <a:ln w="9525">
            <a:noFill/>
            <a:miter lim="800000"/>
            <a:headEnd/>
            <a:tailEnd/>
          </a:ln>
          <a:effectLst/>
        </p:spPr>
      </p:pic>
      <p:sp>
        <p:nvSpPr>
          <p:cNvPr id="75" name="Rectangle 74"/>
          <p:cNvSpPr/>
          <p:nvPr/>
        </p:nvSpPr>
        <p:spPr>
          <a:xfrm>
            <a:off x="6205559" y="2143116"/>
            <a:ext cx="2357454" cy="42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6" name="Rectangle 75"/>
          <p:cNvSpPr/>
          <p:nvPr/>
        </p:nvSpPr>
        <p:spPr>
          <a:xfrm>
            <a:off x="6348435" y="3571876"/>
            <a:ext cx="2071702" cy="42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77" name="Straight Arrow Connector 76"/>
          <p:cNvCxnSpPr/>
          <p:nvPr/>
        </p:nvCxnSpPr>
        <p:spPr>
          <a:xfrm rot="16200000" flipH="1">
            <a:off x="7215603" y="2927743"/>
            <a:ext cx="1213652" cy="92869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7358082" y="2784470"/>
            <a:ext cx="928694"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rot="5400000">
            <a:off x="6755621" y="3386931"/>
            <a:ext cx="1214446" cy="952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7358082" y="3998916"/>
            <a:ext cx="928694" cy="1588"/>
          </a:xfrm>
          <a:prstGeom prst="line">
            <a:avLst/>
          </a:prstGeom>
          <a:ln w="19050">
            <a:solidFill>
              <a:schemeClr val="tx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5400000">
            <a:off x="7680347" y="3391693"/>
            <a:ext cx="1213652" cy="794"/>
          </a:xfrm>
          <a:prstGeom prst="line">
            <a:avLst/>
          </a:prstGeom>
          <a:ln w="19050">
            <a:solidFill>
              <a:schemeClr val="tx2">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82"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910292" y="3643314"/>
            <a:ext cx="1438275" cy="257175"/>
          </a:xfrm>
          <a:prstGeom prst="rect">
            <a:avLst/>
          </a:prstGeom>
          <a:noFill/>
        </p:spPr>
      </p:pic>
      <p:pic>
        <p:nvPicPr>
          <p:cNvPr id="83" name="Picture 7"/>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410603" y="2690809"/>
            <a:ext cx="161925" cy="238125"/>
          </a:xfrm>
          <a:prstGeom prst="rect">
            <a:avLst/>
          </a:prstGeom>
          <a:noFill/>
        </p:spPr>
      </p:pic>
      <p:sp>
        <p:nvSpPr>
          <p:cNvPr id="20" name="Oval 19"/>
          <p:cNvSpPr/>
          <p:nvPr/>
        </p:nvSpPr>
        <p:spPr>
          <a:xfrm>
            <a:off x="2428860" y="2786058"/>
            <a:ext cx="500066" cy="500066"/>
          </a:xfrm>
          <a:prstGeom prst="ellipse">
            <a:avLst/>
          </a:prstGeom>
          <a:solidFill>
            <a:schemeClr val="accent1">
              <a:lumMod val="20000"/>
              <a:lumOff val="80000"/>
            </a:schemeClr>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cxnSp>
        <p:nvCxnSpPr>
          <p:cNvPr id="115" name="Straight Arrow Connector 114"/>
          <p:cNvCxnSpPr/>
          <p:nvPr/>
        </p:nvCxnSpPr>
        <p:spPr>
          <a:xfrm>
            <a:off x="2285984" y="1928802"/>
            <a:ext cx="3429024" cy="1071570"/>
          </a:xfrm>
          <a:prstGeom prst="straightConnector1">
            <a:avLst/>
          </a:prstGeom>
          <a:ln w="5715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73" name="Oval 72"/>
          <p:cNvSpPr/>
          <p:nvPr/>
        </p:nvSpPr>
        <p:spPr>
          <a:xfrm>
            <a:off x="5715008" y="1785926"/>
            <a:ext cx="3143272" cy="3143272"/>
          </a:xfrm>
          <a:prstGeom prst="ellipse">
            <a:avLst/>
          </a:prstGeom>
          <a:no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25" name="TextBox 124"/>
          <p:cNvSpPr txBox="1"/>
          <p:nvPr/>
        </p:nvSpPr>
        <p:spPr>
          <a:xfrm>
            <a:off x="2928926" y="2786058"/>
            <a:ext cx="1353447" cy="400110"/>
          </a:xfrm>
          <a:prstGeom prst="rect">
            <a:avLst/>
          </a:prstGeom>
          <a:noFill/>
        </p:spPr>
        <p:txBody>
          <a:bodyPr wrap="none" rtlCol="0">
            <a:spAutoFit/>
          </a:bodyPr>
          <a:lstStyle/>
          <a:p>
            <a:r>
              <a:rPr lang="ru-RU" sz="2000" dirty="0" smtClean="0">
                <a:latin typeface="+mj-lt"/>
              </a:rPr>
              <a:t>Геометрия</a:t>
            </a:r>
            <a:endParaRPr lang="ru-RU" sz="2400" dirty="0">
              <a:latin typeface="+mj-lt"/>
            </a:endParaRPr>
          </a:p>
        </p:txBody>
      </p:sp>
      <p:sp>
        <p:nvSpPr>
          <p:cNvPr id="126" name="TextBox 125"/>
          <p:cNvSpPr txBox="1"/>
          <p:nvPr/>
        </p:nvSpPr>
        <p:spPr>
          <a:xfrm>
            <a:off x="4716016" y="1844824"/>
            <a:ext cx="1406154" cy="461665"/>
          </a:xfrm>
          <a:prstGeom prst="rect">
            <a:avLst/>
          </a:prstGeom>
          <a:noFill/>
        </p:spPr>
        <p:txBody>
          <a:bodyPr wrap="none" rtlCol="0">
            <a:spAutoFit/>
          </a:bodyPr>
          <a:lstStyle/>
          <a:p>
            <a:r>
              <a:rPr lang="ru-RU" sz="2400" dirty="0" smtClean="0">
                <a:latin typeface="+mj-lt"/>
              </a:rPr>
              <a:t>Нагрузка</a:t>
            </a:r>
            <a:endParaRPr lang="ru-RU" sz="3200" dirty="0">
              <a:latin typeface="+mj-lt"/>
            </a:endParaRPr>
          </a:p>
        </p:txBody>
      </p:sp>
      <p:sp>
        <p:nvSpPr>
          <p:cNvPr id="27" name="Title 1"/>
          <p:cNvSpPr>
            <a:spLocks noGrp="1"/>
          </p:cNvSpPr>
          <p:nvPr>
            <p:ph type="title"/>
          </p:nvPr>
        </p:nvSpPr>
        <p:spPr>
          <a:xfrm>
            <a:off x="457200" y="155448"/>
            <a:ext cx="8229600" cy="1252728"/>
          </a:xfrm>
        </p:spPr>
        <p:txBody>
          <a:bodyPr>
            <a:normAutofit fontScale="90000"/>
          </a:bodyPr>
          <a:lstStyle/>
          <a:p>
            <a:r>
              <a:rPr lang="ru-RU" dirty="0" smtClean="0"/>
              <a:t>Вибрационное сверление. Нагружение</a:t>
            </a:r>
            <a:endParaRPr lang="ru-RU"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Рисунок 3" descr="al_2_2_small.png"/>
          <p:cNvPicPr/>
          <p:nvPr/>
        </p:nvPicPr>
        <p:blipFill>
          <a:blip r:embed="rId2" cstate="print"/>
          <a:srcRect t="5850"/>
          <a:stretch>
            <a:fillRect/>
          </a:stretch>
        </p:blipFill>
        <p:spPr>
          <a:xfrm>
            <a:off x="2071670" y="4786322"/>
            <a:ext cx="3260747" cy="2071678"/>
          </a:xfrm>
          <a:prstGeom prst="rect">
            <a:avLst/>
          </a:prstGeom>
        </p:spPr>
      </p:pic>
      <p:pic>
        <p:nvPicPr>
          <p:cNvPr id="1026" name="Picture 2"/>
          <p:cNvPicPr>
            <a:picLocks noChangeAspect="1" noChangeArrowheads="1"/>
          </p:cNvPicPr>
          <p:nvPr/>
        </p:nvPicPr>
        <p:blipFill>
          <a:blip r:embed="rId3" cstate="print"/>
          <a:srcRect l="22266" t="4395" r="72461" b="41406"/>
          <a:stretch>
            <a:fillRect/>
          </a:stretch>
        </p:blipFill>
        <p:spPr bwMode="auto">
          <a:xfrm>
            <a:off x="857224" y="1571612"/>
            <a:ext cx="1285884" cy="5286412"/>
          </a:xfrm>
          <a:prstGeom prst="rect">
            <a:avLst/>
          </a:prstGeom>
          <a:noFill/>
          <a:ln w="9525">
            <a:noFill/>
            <a:miter lim="800000"/>
            <a:headEnd/>
            <a:tailEnd/>
          </a:ln>
          <a:effectLst/>
        </p:spPr>
      </p:pic>
      <p:sp>
        <p:nvSpPr>
          <p:cNvPr id="19" name="Oval 18"/>
          <p:cNvSpPr/>
          <p:nvPr/>
        </p:nvSpPr>
        <p:spPr>
          <a:xfrm>
            <a:off x="714348" y="1412776"/>
            <a:ext cx="1571636" cy="1158968"/>
          </a:xfrm>
          <a:prstGeom prst="ellipse">
            <a:avLst/>
          </a:prstGeom>
          <a:no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cxnSp>
        <p:nvCxnSpPr>
          <p:cNvPr id="25" name="Straight Arrow Connector 24"/>
          <p:cNvCxnSpPr>
            <a:stCxn id="19" idx="5"/>
          </p:cNvCxnSpPr>
          <p:nvPr/>
        </p:nvCxnSpPr>
        <p:spPr>
          <a:xfrm rot="16200000" flipH="1">
            <a:off x="2050322" y="2407517"/>
            <a:ext cx="455476" cy="44447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0" name="Oval 19"/>
          <p:cNvSpPr/>
          <p:nvPr/>
        </p:nvSpPr>
        <p:spPr>
          <a:xfrm>
            <a:off x="2428860" y="2786058"/>
            <a:ext cx="500066" cy="500066"/>
          </a:xfrm>
          <a:prstGeom prst="ellipse">
            <a:avLst/>
          </a:prstGeom>
          <a:solidFill>
            <a:schemeClr val="accent1">
              <a:lumMod val="20000"/>
              <a:lumOff val="80000"/>
            </a:schemeClr>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cxnSp>
        <p:nvCxnSpPr>
          <p:cNvPr id="115" name="Straight Arrow Connector 114"/>
          <p:cNvCxnSpPr/>
          <p:nvPr/>
        </p:nvCxnSpPr>
        <p:spPr>
          <a:xfrm>
            <a:off x="2285984" y="1928802"/>
            <a:ext cx="714380" cy="214314"/>
          </a:xfrm>
          <a:prstGeom prst="straightConnector1">
            <a:avLst/>
          </a:prstGeom>
          <a:ln w="5715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3493067" y="1928802"/>
            <a:ext cx="1204176" cy="400110"/>
          </a:xfrm>
          <a:prstGeom prst="rect">
            <a:avLst/>
          </a:prstGeom>
          <a:noFill/>
        </p:spPr>
        <p:txBody>
          <a:bodyPr wrap="none" rtlCol="0">
            <a:spAutoFit/>
          </a:bodyPr>
          <a:lstStyle/>
          <a:p>
            <a:r>
              <a:rPr lang="ru-RU" sz="2000" dirty="0" smtClean="0">
                <a:latin typeface="+mj-lt"/>
              </a:rPr>
              <a:t>Нагрузка</a:t>
            </a:r>
            <a:endParaRPr lang="ru-RU" sz="2000" dirty="0">
              <a:latin typeface="+mj-lt"/>
            </a:endParaRPr>
          </a:p>
        </p:txBody>
      </p:sp>
      <p:sp>
        <p:nvSpPr>
          <p:cNvPr id="27" name="Oval 26"/>
          <p:cNvSpPr/>
          <p:nvPr/>
        </p:nvSpPr>
        <p:spPr>
          <a:xfrm>
            <a:off x="3000364" y="1928802"/>
            <a:ext cx="500066" cy="500066"/>
          </a:xfrm>
          <a:prstGeom prst="ellipse">
            <a:avLst/>
          </a:prstGeom>
          <a:solidFill>
            <a:schemeClr val="accent3">
              <a:lumMod val="20000"/>
              <a:lumOff val="80000"/>
            </a:schemeClr>
          </a:solid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8" name="Oval 27"/>
          <p:cNvSpPr/>
          <p:nvPr/>
        </p:nvSpPr>
        <p:spPr>
          <a:xfrm>
            <a:off x="1714480" y="3500438"/>
            <a:ext cx="198467" cy="198467"/>
          </a:xfrm>
          <a:prstGeom prst="ellipse">
            <a:avLst/>
          </a:prstGeom>
          <a:no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cxnSp>
        <p:nvCxnSpPr>
          <p:cNvPr id="29" name="Straight Arrow Connector 28"/>
          <p:cNvCxnSpPr>
            <a:stCxn id="28" idx="6"/>
            <a:endCxn id="35" idx="2"/>
          </p:cNvCxnSpPr>
          <p:nvPr/>
        </p:nvCxnSpPr>
        <p:spPr>
          <a:xfrm flipV="1">
            <a:off x="1912947" y="3464719"/>
            <a:ext cx="2587615" cy="134953"/>
          </a:xfrm>
          <a:prstGeom prst="straightConnector1">
            <a:avLst/>
          </a:prstGeom>
          <a:ln w="571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4500562" y="1571612"/>
            <a:ext cx="3786214" cy="3786214"/>
          </a:xfrm>
          <a:prstGeom prst="ellipse">
            <a:avLst/>
          </a:prstGeom>
          <a:noFill/>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38" name="TextBox 37"/>
          <p:cNvSpPr txBox="1"/>
          <p:nvPr/>
        </p:nvSpPr>
        <p:spPr>
          <a:xfrm>
            <a:off x="2214546" y="3538839"/>
            <a:ext cx="2375266" cy="830997"/>
          </a:xfrm>
          <a:prstGeom prst="rect">
            <a:avLst/>
          </a:prstGeom>
          <a:noFill/>
        </p:spPr>
        <p:txBody>
          <a:bodyPr wrap="none" rtlCol="0">
            <a:spAutoFit/>
          </a:bodyPr>
          <a:lstStyle/>
          <a:p>
            <a:r>
              <a:rPr lang="ru-RU" sz="2400" dirty="0" smtClean="0">
                <a:latin typeface="+mj-lt"/>
              </a:rPr>
              <a:t>Сила </a:t>
            </a:r>
            <a:br>
              <a:rPr lang="ru-RU" sz="2400" dirty="0" smtClean="0">
                <a:latin typeface="+mj-lt"/>
              </a:rPr>
            </a:br>
            <a:r>
              <a:rPr lang="ru-RU" sz="2400" dirty="0" smtClean="0">
                <a:latin typeface="+mj-lt"/>
              </a:rPr>
              <a:t>взаимодействия</a:t>
            </a:r>
            <a:endParaRPr lang="ru-RU" sz="2400" dirty="0">
              <a:latin typeface="+mj-lt"/>
            </a:endParaRPr>
          </a:p>
        </p:txBody>
      </p:sp>
      <p:pic>
        <p:nvPicPr>
          <p:cNvPr id="46" name="Picture 45" descr="2particles.png"/>
          <p:cNvPicPr>
            <a:picLocks noChangeAspect="1"/>
          </p:cNvPicPr>
          <p:nvPr/>
        </p:nvPicPr>
        <p:blipFill>
          <a:blip r:embed="rId4" cstate="print"/>
          <a:stretch>
            <a:fillRect/>
          </a:stretch>
        </p:blipFill>
        <p:spPr>
          <a:xfrm rot="8100000">
            <a:off x="4971555" y="2034622"/>
            <a:ext cx="1396825" cy="698413"/>
          </a:xfrm>
          <a:prstGeom prst="rect">
            <a:avLst/>
          </a:prstGeom>
        </p:spPr>
      </p:pic>
      <p:sp>
        <p:nvSpPr>
          <p:cNvPr id="1638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16389" name="Picture 5"/>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172096" y="3000372"/>
            <a:ext cx="2400300" cy="352425"/>
          </a:xfrm>
          <a:prstGeom prst="rect">
            <a:avLst/>
          </a:prstGeom>
          <a:noFill/>
        </p:spPr>
      </p:pic>
      <p:pic>
        <p:nvPicPr>
          <p:cNvPr id="16388" name="Picture 4"/>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943498" y="3352797"/>
            <a:ext cx="2914650" cy="523875"/>
          </a:xfrm>
          <a:prstGeom prst="rect">
            <a:avLst/>
          </a:prstGeom>
          <a:noFill/>
        </p:spPr>
      </p:pic>
      <p:pic>
        <p:nvPicPr>
          <p:cNvPr id="16387" name="Picture 3"/>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767287" y="3876672"/>
            <a:ext cx="3305175" cy="495300"/>
          </a:xfrm>
          <a:prstGeom prst="rect">
            <a:avLst/>
          </a:prstGeom>
          <a:noFill/>
        </p:spPr>
      </p:pic>
      <p:sp>
        <p:nvSpPr>
          <p:cNvPr id="16390"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6391" name="Rectangle 7"/>
          <p:cNvSpPr>
            <a:spLocks noChangeArrowheads="1"/>
          </p:cNvSpPr>
          <p:nvPr/>
        </p:nvSpPr>
        <p:spPr bwMode="auto">
          <a:xfrm>
            <a:off x="0" y="8096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6392" name="Rectangle 8"/>
          <p:cNvSpPr>
            <a:spLocks noChangeArrowheads="1"/>
          </p:cNvSpPr>
          <p:nvPr/>
        </p:nvSpPr>
        <p:spPr bwMode="auto">
          <a:xfrm>
            <a:off x="0" y="13335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Arial" pitchFamily="34" charset="0"/>
                <a:ea typeface="Times New Roman" pitchFamily="18" charset="0"/>
                <a:cs typeface="Calibri" pitchFamily="34" charset="0"/>
              </a:rPr>
              <a:t/>
            </a:r>
            <a:br>
              <a:rPr kumimoji="0" lang="ru-RU" sz="1100" b="0" i="0" u="none" strike="noStrike" cap="none" normalizeH="0" baseline="0" smtClean="0">
                <a:ln>
                  <a:noFill/>
                </a:ln>
                <a:solidFill>
                  <a:schemeClr val="tx1"/>
                </a:solidFill>
                <a:effectLst/>
                <a:latin typeface="Arial" pitchFamily="34" charset="0"/>
                <a:ea typeface="Times New Roman" pitchFamily="18" charset="0"/>
                <a:cs typeface="Calibri" pitchFamily="34" charset="0"/>
              </a:rPr>
            </a:br>
            <a:r>
              <a:rPr kumimoji="0" lang="ru-RU" sz="1100" b="0" i="0" u="none" strike="noStrike" cap="none" normalizeH="0" baseline="0" smtClean="0">
                <a:ln>
                  <a:noFill/>
                </a:ln>
                <a:solidFill>
                  <a:schemeClr val="tx1"/>
                </a:solidFill>
                <a:effectLst/>
                <a:latin typeface="Cambria Math" pitchFamily="18" charset="0"/>
                <a:ea typeface="Calibri" pitchFamily="34" charset="0"/>
                <a:cs typeface="Times New Roman" pitchFamily="18" charset="0"/>
              </a:rPr>
              <a:t/>
            </a:r>
            <a:br>
              <a:rPr kumimoji="0" lang="ru-RU" sz="1100" b="0" i="0" u="none" strike="noStrike" cap="none" normalizeH="0" baseline="0" smtClean="0">
                <a:ln>
                  <a:noFill/>
                </a:ln>
                <a:solidFill>
                  <a:schemeClr val="tx1"/>
                </a:solidFill>
                <a:effectLst/>
                <a:latin typeface="Cambria Math" pitchFamily="18" charset="0"/>
                <a:ea typeface="Calibri" pitchFamily="34" charset="0"/>
                <a:cs typeface="Times New Roman" pitchFamily="18" charset="0"/>
              </a:rPr>
            </a:b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6393" name="Rectangle 9"/>
          <p:cNvSpPr>
            <a:spLocks noChangeArrowheads="1"/>
          </p:cNvSpPr>
          <p:nvPr/>
        </p:nvSpPr>
        <p:spPr bwMode="auto">
          <a:xfrm>
            <a:off x="0" y="18288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TextBox 29"/>
          <p:cNvSpPr txBox="1"/>
          <p:nvPr/>
        </p:nvSpPr>
        <p:spPr>
          <a:xfrm>
            <a:off x="2928926" y="2786058"/>
            <a:ext cx="1353447" cy="400110"/>
          </a:xfrm>
          <a:prstGeom prst="rect">
            <a:avLst/>
          </a:prstGeom>
          <a:noFill/>
        </p:spPr>
        <p:txBody>
          <a:bodyPr wrap="none" rtlCol="0">
            <a:spAutoFit/>
          </a:bodyPr>
          <a:lstStyle/>
          <a:p>
            <a:r>
              <a:rPr lang="ru-RU" sz="2000" dirty="0" smtClean="0">
                <a:latin typeface="+mj-lt"/>
              </a:rPr>
              <a:t>Геометрия</a:t>
            </a:r>
            <a:endParaRPr lang="ru-RU" sz="2000" dirty="0">
              <a:latin typeface="+mj-lt"/>
            </a:endParaRPr>
          </a:p>
        </p:txBody>
      </p:sp>
      <p:sp>
        <p:nvSpPr>
          <p:cNvPr id="31" name="TextBox 30"/>
          <p:cNvSpPr txBox="1"/>
          <p:nvPr/>
        </p:nvSpPr>
        <p:spPr>
          <a:xfrm>
            <a:off x="5220072" y="4365104"/>
            <a:ext cx="648072" cy="369332"/>
          </a:xfrm>
          <a:prstGeom prst="rect">
            <a:avLst/>
          </a:prstGeom>
          <a:noFill/>
        </p:spPr>
        <p:txBody>
          <a:bodyPr wrap="square" rtlCol="0">
            <a:spAutoFit/>
          </a:bodyPr>
          <a:lstStyle/>
          <a:p>
            <a:r>
              <a:rPr lang="el-GR" i="1" dirty="0" smtClean="0"/>
              <a:t>α</a:t>
            </a:r>
            <a:r>
              <a:rPr lang="ru-RU" i="1" dirty="0" smtClean="0"/>
              <a:t>=2</a:t>
            </a:r>
            <a:endParaRPr lang="ru-RU" i="1" dirty="0"/>
          </a:p>
        </p:txBody>
      </p:sp>
      <p:sp>
        <p:nvSpPr>
          <p:cNvPr id="33" name="Title 1"/>
          <p:cNvSpPr>
            <a:spLocks noGrp="1"/>
          </p:cNvSpPr>
          <p:nvPr>
            <p:ph type="title"/>
          </p:nvPr>
        </p:nvSpPr>
        <p:spPr>
          <a:xfrm>
            <a:off x="457200" y="155448"/>
            <a:ext cx="8867328" cy="1252728"/>
          </a:xfrm>
        </p:spPr>
        <p:txBody>
          <a:bodyPr>
            <a:normAutofit fontScale="90000"/>
          </a:bodyPr>
          <a:lstStyle/>
          <a:p>
            <a:r>
              <a:rPr lang="ru-RU" dirty="0" smtClean="0"/>
              <a:t>Вибрационное сверление. </a:t>
            </a:r>
            <a:br>
              <a:rPr lang="ru-RU" dirty="0" smtClean="0"/>
            </a:br>
            <a:r>
              <a:rPr lang="ru-RU" sz="4400" dirty="0" smtClean="0"/>
              <a:t>Сила межчастичного взаимодействия</a:t>
            </a:r>
            <a:endParaRPr lang="ru-RU"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22266" t="4395" r="72461" b="41406"/>
          <a:stretch>
            <a:fillRect/>
          </a:stretch>
        </p:blipFill>
        <p:spPr bwMode="auto">
          <a:xfrm>
            <a:off x="857224" y="1571612"/>
            <a:ext cx="1285884" cy="5286412"/>
          </a:xfrm>
          <a:prstGeom prst="rect">
            <a:avLst/>
          </a:prstGeom>
          <a:noFill/>
          <a:ln w="9525">
            <a:noFill/>
            <a:miter lim="800000"/>
            <a:headEnd/>
            <a:tailEnd/>
          </a:ln>
          <a:effectLst/>
        </p:spPr>
      </p:pic>
      <p:sp>
        <p:nvSpPr>
          <p:cNvPr id="19" name="Oval 18"/>
          <p:cNvSpPr/>
          <p:nvPr/>
        </p:nvSpPr>
        <p:spPr>
          <a:xfrm>
            <a:off x="714348" y="1412776"/>
            <a:ext cx="1571636" cy="1158968"/>
          </a:xfrm>
          <a:prstGeom prst="ellipse">
            <a:avLst/>
          </a:prstGeom>
          <a:no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cxnSp>
        <p:nvCxnSpPr>
          <p:cNvPr id="25" name="Straight Arrow Connector 24"/>
          <p:cNvCxnSpPr>
            <a:stCxn id="19" idx="5"/>
          </p:cNvCxnSpPr>
          <p:nvPr/>
        </p:nvCxnSpPr>
        <p:spPr>
          <a:xfrm rot="16200000" flipH="1">
            <a:off x="2050321" y="2407519"/>
            <a:ext cx="455478" cy="44447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0" name="Oval 19"/>
          <p:cNvSpPr/>
          <p:nvPr/>
        </p:nvSpPr>
        <p:spPr>
          <a:xfrm>
            <a:off x="2428860" y="2786058"/>
            <a:ext cx="500066" cy="500066"/>
          </a:xfrm>
          <a:prstGeom prst="ellipse">
            <a:avLst/>
          </a:prstGeom>
          <a:solidFill>
            <a:schemeClr val="accent1">
              <a:lumMod val="20000"/>
              <a:lumOff val="80000"/>
            </a:schemeClr>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26" name="TextBox 125"/>
          <p:cNvSpPr txBox="1"/>
          <p:nvPr/>
        </p:nvSpPr>
        <p:spPr>
          <a:xfrm>
            <a:off x="3493067" y="1928802"/>
            <a:ext cx="1204176" cy="400110"/>
          </a:xfrm>
          <a:prstGeom prst="rect">
            <a:avLst/>
          </a:prstGeom>
          <a:noFill/>
        </p:spPr>
        <p:txBody>
          <a:bodyPr wrap="none" rtlCol="0">
            <a:spAutoFit/>
          </a:bodyPr>
          <a:lstStyle/>
          <a:p>
            <a:r>
              <a:rPr lang="ru-RU" sz="2000" dirty="0" smtClean="0">
                <a:latin typeface="+mj-lt"/>
              </a:rPr>
              <a:t>Нагрузка</a:t>
            </a:r>
            <a:endParaRPr lang="ru-RU" sz="2400" dirty="0">
              <a:latin typeface="+mj-lt"/>
            </a:endParaRPr>
          </a:p>
        </p:txBody>
      </p:sp>
      <p:sp>
        <p:nvSpPr>
          <p:cNvPr id="28" name="Oval 27"/>
          <p:cNvSpPr/>
          <p:nvPr/>
        </p:nvSpPr>
        <p:spPr>
          <a:xfrm>
            <a:off x="1714480" y="3500438"/>
            <a:ext cx="198467" cy="198467"/>
          </a:xfrm>
          <a:prstGeom prst="ellipse">
            <a:avLst/>
          </a:prstGeom>
          <a:no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cxnSp>
        <p:nvCxnSpPr>
          <p:cNvPr id="29" name="Straight Arrow Connector 28"/>
          <p:cNvCxnSpPr>
            <a:stCxn id="28" idx="6"/>
            <a:endCxn id="37" idx="2"/>
          </p:cNvCxnSpPr>
          <p:nvPr/>
        </p:nvCxnSpPr>
        <p:spPr>
          <a:xfrm flipV="1">
            <a:off x="1912947" y="3536157"/>
            <a:ext cx="1730359" cy="63515"/>
          </a:xfrm>
          <a:prstGeom prst="straightConnector1">
            <a:avLst/>
          </a:prstGeom>
          <a:ln w="571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143372" y="3140968"/>
            <a:ext cx="2015232" cy="707886"/>
          </a:xfrm>
          <a:prstGeom prst="rect">
            <a:avLst/>
          </a:prstGeom>
          <a:noFill/>
        </p:spPr>
        <p:txBody>
          <a:bodyPr wrap="none" rtlCol="0">
            <a:spAutoFit/>
          </a:bodyPr>
          <a:lstStyle/>
          <a:p>
            <a:r>
              <a:rPr lang="ru-RU" sz="2000" dirty="0" smtClean="0">
                <a:latin typeface="+mj-lt"/>
              </a:rPr>
              <a:t>Сила </a:t>
            </a:r>
            <a:br>
              <a:rPr lang="ru-RU" sz="2000" dirty="0" smtClean="0">
                <a:latin typeface="+mj-lt"/>
              </a:rPr>
            </a:br>
            <a:r>
              <a:rPr lang="ru-RU" sz="2000" dirty="0" smtClean="0">
                <a:latin typeface="+mj-lt"/>
              </a:rPr>
              <a:t>взаимодействия</a:t>
            </a:r>
            <a:endParaRPr lang="ru-RU" sz="2000" dirty="0">
              <a:latin typeface="+mj-lt"/>
            </a:endParaRPr>
          </a:p>
        </p:txBody>
      </p:sp>
      <p:pic>
        <p:nvPicPr>
          <p:cNvPr id="42" name="Picture 41" descr="lattice.png"/>
          <p:cNvPicPr>
            <a:picLocks noChangeAspect="1"/>
          </p:cNvPicPr>
          <p:nvPr/>
        </p:nvPicPr>
        <p:blipFill>
          <a:blip r:embed="rId3" cstate="print"/>
          <a:stretch>
            <a:fillRect/>
          </a:stretch>
        </p:blipFill>
        <p:spPr>
          <a:xfrm>
            <a:off x="3286116" y="4000504"/>
            <a:ext cx="2107937" cy="1917460"/>
          </a:xfrm>
          <a:prstGeom prst="rect">
            <a:avLst/>
          </a:prstGeom>
        </p:spPr>
      </p:pic>
      <p:sp>
        <p:nvSpPr>
          <p:cNvPr id="43" name="Oval 42"/>
          <p:cNvSpPr/>
          <p:nvPr/>
        </p:nvSpPr>
        <p:spPr>
          <a:xfrm>
            <a:off x="3000364" y="3857628"/>
            <a:ext cx="2714644" cy="2714644"/>
          </a:xfrm>
          <a:prstGeom prst="ellipse">
            <a:avLst/>
          </a:prstGeom>
          <a:noFill/>
          <a:ln>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44" name="TextBox 43"/>
          <p:cNvSpPr txBox="1"/>
          <p:nvPr/>
        </p:nvSpPr>
        <p:spPr>
          <a:xfrm>
            <a:off x="2267744" y="3717032"/>
            <a:ext cx="1297022" cy="461665"/>
          </a:xfrm>
          <a:prstGeom prst="rect">
            <a:avLst/>
          </a:prstGeom>
          <a:noFill/>
        </p:spPr>
        <p:txBody>
          <a:bodyPr wrap="none" rtlCol="0">
            <a:spAutoFit/>
          </a:bodyPr>
          <a:lstStyle/>
          <a:p>
            <a:r>
              <a:rPr lang="ru-RU" sz="2400" dirty="0" smtClean="0">
                <a:latin typeface="+mj-lt"/>
              </a:rPr>
              <a:t>Решетка</a:t>
            </a:r>
            <a:endParaRPr lang="ru-RU" sz="2400" dirty="0">
              <a:latin typeface="+mj-lt"/>
            </a:endParaRPr>
          </a:p>
        </p:txBody>
      </p:sp>
      <p:sp>
        <p:nvSpPr>
          <p:cNvPr id="45" name="TextBox 44"/>
          <p:cNvSpPr txBox="1"/>
          <p:nvPr/>
        </p:nvSpPr>
        <p:spPr>
          <a:xfrm>
            <a:off x="3347864" y="5805264"/>
            <a:ext cx="2133146" cy="584775"/>
          </a:xfrm>
          <a:prstGeom prst="rect">
            <a:avLst/>
          </a:prstGeom>
          <a:noFill/>
        </p:spPr>
        <p:txBody>
          <a:bodyPr wrap="square" rtlCol="0">
            <a:spAutoFit/>
          </a:bodyPr>
          <a:lstStyle/>
          <a:p>
            <a:pPr algn="ctr"/>
            <a:r>
              <a:rPr lang="ru-RU" sz="1600" dirty="0" smtClean="0">
                <a:latin typeface="+mj-lt"/>
              </a:rPr>
              <a:t>Плотноупакованная</a:t>
            </a:r>
          </a:p>
          <a:p>
            <a:pPr algn="ctr"/>
            <a:r>
              <a:rPr lang="ru-RU" sz="1600" dirty="0" smtClean="0">
                <a:latin typeface="+mj-lt"/>
              </a:rPr>
              <a:t>гексагональная</a:t>
            </a:r>
            <a:endParaRPr lang="ru-RU" sz="1600" dirty="0">
              <a:latin typeface="+mj-lt"/>
            </a:endParaRPr>
          </a:p>
        </p:txBody>
      </p:sp>
      <p:sp>
        <p:nvSpPr>
          <p:cNvPr id="1638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6390"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6391" name="Rectangle 7"/>
          <p:cNvSpPr>
            <a:spLocks noChangeArrowheads="1"/>
          </p:cNvSpPr>
          <p:nvPr/>
        </p:nvSpPr>
        <p:spPr bwMode="auto">
          <a:xfrm>
            <a:off x="0" y="8096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6392" name="Rectangle 8"/>
          <p:cNvSpPr>
            <a:spLocks noChangeArrowheads="1"/>
          </p:cNvSpPr>
          <p:nvPr/>
        </p:nvSpPr>
        <p:spPr bwMode="auto">
          <a:xfrm>
            <a:off x="0" y="13335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Arial" pitchFamily="34" charset="0"/>
                <a:ea typeface="Times New Roman" pitchFamily="18" charset="0"/>
                <a:cs typeface="Calibri" pitchFamily="34" charset="0"/>
              </a:rPr>
              <a:t/>
            </a:r>
            <a:br>
              <a:rPr kumimoji="0" lang="ru-RU" sz="1100" b="0" i="0" u="none" strike="noStrike" cap="none" normalizeH="0" baseline="0" smtClean="0">
                <a:ln>
                  <a:noFill/>
                </a:ln>
                <a:solidFill>
                  <a:schemeClr val="tx1"/>
                </a:solidFill>
                <a:effectLst/>
                <a:latin typeface="Arial" pitchFamily="34" charset="0"/>
                <a:ea typeface="Times New Roman" pitchFamily="18" charset="0"/>
                <a:cs typeface="Calibri" pitchFamily="34" charset="0"/>
              </a:rPr>
            </a:br>
            <a:r>
              <a:rPr kumimoji="0" lang="ru-RU" sz="1100" b="0" i="0" u="none" strike="noStrike" cap="none" normalizeH="0" baseline="0" smtClean="0">
                <a:ln>
                  <a:noFill/>
                </a:ln>
                <a:solidFill>
                  <a:schemeClr val="tx1"/>
                </a:solidFill>
                <a:effectLst/>
                <a:latin typeface="Cambria Math" pitchFamily="18" charset="0"/>
                <a:ea typeface="Calibri" pitchFamily="34" charset="0"/>
                <a:cs typeface="Times New Roman" pitchFamily="18" charset="0"/>
              </a:rPr>
              <a:t/>
            </a:r>
            <a:br>
              <a:rPr kumimoji="0" lang="ru-RU" sz="1100" b="0" i="0" u="none" strike="noStrike" cap="none" normalizeH="0" baseline="0" smtClean="0">
                <a:ln>
                  <a:noFill/>
                </a:ln>
                <a:solidFill>
                  <a:schemeClr val="tx1"/>
                </a:solidFill>
                <a:effectLst/>
                <a:latin typeface="Cambria Math" pitchFamily="18" charset="0"/>
                <a:ea typeface="Calibri" pitchFamily="34" charset="0"/>
                <a:cs typeface="Times New Roman" pitchFamily="18" charset="0"/>
              </a:rPr>
            </a:b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6393" name="Rectangle 9"/>
          <p:cNvSpPr>
            <a:spLocks noChangeArrowheads="1"/>
          </p:cNvSpPr>
          <p:nvPr/>
        </p:nvSpPr>
        <p:spPr bwMode="auto">
          <a:xfrm>
            <a:off x="0" y="18288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7" name="Oval 36"/>
          <p:cNvSpPr/>
          <p:nvPr/>
        </p:nvSpPr>
        <p:spPr>
          <a:xfrm>
            <a:off x="3643306" y="3286124"/>
            <a:ext cx="500066" cy="500066"/>
          </a:xfrm>
          <a:prstGeom prst="ellipse">
            <a:avLst/>
          </a:prstGeom>
          <a:solidFill>
            <a:schemeClr val="accent2">
              <a:lumMod val="40000"/>
              <a:lumOff val="60000"/>
            </a:schemeClr>
          </a:solidFill>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cxnSp>
        <p:nvCxnSpPr>
          <p:cNvPr id="47" name="Straight Arrow Connector 46"/>
          <p:cNvCxnSpPr/>
          <p:nvPr/>
        </p:nvCxnSpPr>
        <p:spPr>
          <a:xfrm>
            <a:off x="2285984" y="1928802"/>
            <a:ext cx="714380" cy="214314"/>
          </a:xfrm>
          <a:prstGeom prst="straightConnector1">
            <a:avLst/>
          </a:prstGeom>
          <a:ln w="5715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3000364" y="1928802"/>
            <a:ext cx="500066" cy="500066"/>
          </a:xfrm>
          <a:prstGeom prst="ellipse">
            <a:avLst/>
          </a:prstGeom>
          <a:solidFill>
            <a:schemeClr val="accent3">
              <a:lumMod val="20000"/>
              <a:lumOff val="80000"/>
            </a:schemeClr>
          </a:solid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cxnSp>
        <p:nvCxnSpPr>
          <p:cNvPr id="41" name="Straight Arrow Connector 40"/>
          <p:cNvCxnSpPr>
            <a:stCxn id="28" idx="5"/>
          </p:cNvCxnSpPr>
          <p:nvPr/>
        </p:nvCxnSpPr>
        <p:spPr>
          <a:xfrm rot="16200000" flipH="1">
            <a:off x="1955320" y="3598402"/>
            <a:ext cx="1045044" cy="1187920"/>
          </a:xfrm>
          <a:prstGeom prst="straightConnector1">
            <a:avLst/>
          </a:prstGeom>
          <a:ln w="5715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928926" y="2786058"/>
            <a:ext cx="1353447" cy="400110"/>
          </a:xfrm>
          <a:prstGeom prst="rect">
            <a:avLst/>
          </a:prstGeom>
          <a:noFill/>
        </p:spPr>
        <p:txBody>
          <a:bodyPr wrap="none" rtlCol="0">
            <a:spAutoFit/>
          </a:bodyPr>
          <a:lstStyle/>
          <a:p>
            <a:r>
              <a:rPr lang="ru-RU" sz="2000" dirty="0" smtClean="0">
                <a:latin typeface="+mj-lt"/>
              </a:rPr>
              <a:t>Геометрия</a:t>
            </a:r>
            <a:endParaRPr lang="ru-RU" sz="2000" dirty="0">
              <a:latin typeface="+mj-lt"/>
            </a:endParaRPr>
          </a:p>
        </p:txBody>
      </p:sp>
      <p:sp>
        <p:nvSpPr>
          <p:cNvPr id="31" name="Title 1"/>
          <p:cNvSpPr>
            <a:spLocks noGrp="1"/>
          </p:cNvSpPr>
          <p:nvPr>
            <p:ph type="title"/>
          </p:nvPr>
        </p:nvSpPr>
        <p:spPr>
          <a:xfrm>
            <a:off x="457200" y="155448"/>
            <a:ext cx="8229600" cy="1252728"/>
          </a:xfrm>
        </p:spPr>
        <p:txBody>
          <a:bodyPr>
            <a:normAutofit fontScale="90000"/>
          </a:bodyPr>
          <a:lstStyle/>
          <a:p>
            <a:r>
              <a:rPr lang="ru-RU" dirty="0" smtClean="0"/>
              <a:t>Вибрационное сверление. </a:t>
            </a:r>
            <a:r>
              <a:rPr lang="ru-RU" sz="4400" dirty="0" smtClean="0"/>
              <a:t>Кристаллическая решетка</a:t>
            </a:r>
            <a:endParaRPr lang="ru-RU" sz="44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22266" t="4395" r="72461" b="41406"/>
          <a:stretch>
            <a:fillRect/>
          </a:stretch>
        </p:blipFill>
        <p:spPr bwMode="auto">
          <a:xfrm>
            <a:off x="857224" y="1571612"/>
            <a:ext cx="1285884" cy="5286412"/>
          </a:xfrm>
          <a:prstGeom prst="rect">
            <a:avLst/>
          </a:prstGeom>
          <a:noFill/>
          <a:ln w="9525">
            <a:noFill/>
            <a:miter lim="800000"/>
            <a:headEnd/>
            <a:tailEnd/>
          </a:ln>
          <a:effectLst/>
        </p:spPr>
      </p:pic>
      <p:sp>
        <p:nvSpPr>
          <p:cNvPr id="19" name="Oval 18"/>
          <p:cNvSpPr/>
          <p:nvPr/>
        </p:nvSpPr>
        <p:spPr>
          <a:xfrm>
            <a:off x="714348" y="1412776"/>
            <a:ext cx="1571636" cy="1158968"/>
          </a:xfrm>
          <a:prstGeom prst="ellipse">
            <a:avLst/>
          </a:prstGeom>
          <a:no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cxnSp>
        <p:nvCxnSpPr>
          <p:cNvPr id="25" name="Straight Arrow Connector 24"/>
          <p:cNvCxnSpPr>
            <a:stCxn id="19" idx="5"/>
          </p:cNvCxnSpPr>
          <p:nvPr/>
        </p:nvCxnSpPr>
        <p:spPr>
          <a:xfrm rot="16200000" flipH="1">
            <a:off x="2050321" y="2407519"/>
            <a:ext cx="455478" cy="44447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0" name="Oval 19"/>
          <p:cNvSpPr/>
          <p:nvPr/>
        </p:nvSpPr>
        <p:spPr>
          <a:xfrm>
            <a:off x="2428860" y="2786058"/>
            <a:ext cx="500066" cy="500066"/>
          </a:xfrm>
          <a:prstGeom prst="ellipse">
            <a:avLst/>
          </a:prstGeom>
          <a:solidFill>
            <a:schemeClr val="accent1">
              <a:lumMod val="20000"/>
              <a:lumOff val="80000"/>
            </a:schemeClr>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26" name="TextBox 125"/>
          <p:cNvSpPr txBox="1"/>
          <p:nvPr/>
        </p:nvSpPr>
        <p:spPr>
          <a:xfrm>
            <a:off x="3493067" y="1928802"/>
            <a:ext cx="1204176" cy="400110"/>
          </a:xfrm>
          <a:prstGeom prst="rect">
            <a:avLst/>
          </a:prstGeom>
          <a:noFill/>
        </p:spPr>
        <p:txBody>
          <a:bodyPr wrap="none" rtlCol="0">
            <a:spAutoFit/>
          </a:bodyPr>
          <a:lstStyle/>
          <a:p>
            <a:r>
              <a:rPr lang="ru-RU" sz="2000" dirty="0" smtClean="0">
                <a:latin typeface="+mj-lt"/>
              </a:rPr>
              <a:t>Нагрузка</a:t>
            </a:r>
            <a:endParaRPr lang="ru-RU" sz="2400" dirty="0">
              <a:latin typeface="+mj-lt"/>
            </a:endParaRPr>
          </a:p>
        </p:txBody>
      </p:sp>
      <p:sp>
        <p:nvSpPr>
          <p:cNvPr id="28" name="Oval 27"/>
          <p:cNvSpPr/>
          <p:nvPr/>
        </p:nvSpPr>
        <p:spPr>
          <a:xfrm>
            <a:off x="1714480" y="3500438"/>
            <a:ext cx="198467" cy="198467"/>
          </a:xfrm>
          <a:prstGeom prst="ellipse">
            <a:avLst/>
          </a:prstGeom>
          <a:no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cxnSp>
        <p:nvCxnSpPr>
          <p:cNvPr id="29" name="Straight Arrow Connector 28"/>
          <p:cNvCxnSpPr>
            <a:stCxn id="28" idx="6"/>
            <a:endCxn id="37" idx="2"/>
          </p:cNvCxnSpPr>
          <p:nvPr/>
        </p:nvCxnSpPr>
        <p:spPr>
          <a:xfrm flipV="1">
            <a:off x="1912947" y="3536157"/>
            <a:ext cx="1730359" cy="63515"/>
          </a:xfrm>
          <a:prstGeom prst="straightConnector1">
            <a:avLst/>
          </a:prstGeom>
          <a:ln w="571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067944" y="3140968"/>
            <a:ext cx="2015232" cy="707886"/>
          </a:xfrm>
          <a:prstGeom prst="rect">
            <a:avLst/>
          </a:prstGeom>
          <a:noFill/>
        </p:spPr>
        <p:txBody>
          <a:bodyPr wrap="none" rtlCol="0">
            <a:spAutoFit/>
          </a:bodyPr>
          <a:lstStyle/>
          <a:p>
            <a:r>
              <a:rPr lang="ru-RU" sz="2000" dirty="0" smtClean="0">
                <a:latin typeface="+mj-lt"/>
              </a:rPr>
              <a:t>Сила </a:t>
            </a:r>
            <a:br>
              <a:rPr lang="ru-RU" sz="2000" dirty="0" smtClean="0">
                <a:latin typeface="+mj-lt"/>
              </a:rPr>
            </a:br>
            <a:r>
              <a:rPr lang="ru-RU" sz="2000" dirty="0" smtClean="0">
                <a:latin typeface="+mj-lt"/>
              </a:rPr>
              <a:t>взаимодействия</a:t>
            </a:r>
            <a:endParaRPr lang="ru-RU" sz="2000" dirty="0">
              <a:latin typeface="+mj-lt"/>
            </a:endParaRPr>
          </a:p>
        </p:txBody>
      </p:sp>
      <p:sp>
        <p:nvSpPr>
          <p:cNvPr id="44" name="TextBox 43"/>
          <p:cNvSpPr txBox="1"/>
          <p:nvPr/>
        </p:nvSpPr>
        <p:spPr>
          <a:xfrm>
            <a:off x="3000364" y="4143380"/>
            <a:ext cx="1110047" cy="400110"/>
          </a:xfrm>
          <a:prstGeom prst="rect">
            <a:avLst/>
          </a:prstGeom>
          <a:noFill/>
        </p:spPr>
        <p:txBody>
          <a:bodyPr wrap="none" rtlCol="0">
            <a:spAutoFit/>
          </a:bodyPr>
          <a:lstStyle/>
          <a:p>
            <a:r>
              <a:rPr lang="ru-RU" sz="2000" dirty="0" smtClean="0">
                <a:latin typeface="+mj-lt"/>
              </a:rPr>
              <a:t>Решетка</a:t>
            </a:r>
            <a:endParaRPr lang="ru-RU" sz="2000" dirty="0">
              <a:latin typeface="+mj-lt"/>
            </a:endParaRPr>
          </a:p>
        </p:txBody>
      </p:sp>
      <p:sp>
        <p:nvSpPr>
          <p:cNvPr id="1638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6390"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6391" name="Rectangle 7"/>
          <p:cNvSpPr>
            <a:spLocks noChangeArrowheads="1"/>
          </p:cNvSpPr>
          <p:nvPr/>
        </p:nvSpPr>
        <p:spPr bwMode="auto">
          <a:xfrm>
            <a:off x="0" y="8096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6392" name="Rectangle 8"/>
          <p:cNvSpPr>
            <a:spLocks noChangeArrowheads="1"/>
          </p:cNvSpPr>
          <p:nvPr/>
        </p:nvSpPr>
        <p:spPr bwMode="auto">
          <a:xfrm>
            <a:off x="0" y="13335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Arial" pitchFamily="34" charset="0"/>
                <a:ea typeface="Times New Roman" pitchFamily="18" charset="0"/>
                <a:cs typeface="Calibri" pitchFamily="34" charset="0"/>
              </a:rPr>
              <a:t/>
            </a:r>
            <a:br>
              <a:rPr kumimoji="0" lang="ru-RU" sz="1100" b="0" i="0" u="none" strike="noStrike" cap="none" normalizeH="0" baseline="0" smtClean="0">
                <a:ln>
                  <a:noFill/>
                </a:ln>
                <a:solidFill>
                  <a:schemeClr val="tx1"/>
                </a:solidFill>
                <a:effectLst/>
                <a:latin typeface="Arial" pitchFamily="34" charset="0"/>
                <a:ea typeface="Times New Roman" pitchFamily="18" charset="0"/>
                <a:cs typeface="Calibri" pitchFamily="34" charset="0"/>
              </a:rPr>
            </a:br>
            <a:r>
              <a:rPr kumimoji="0" lang="ru-RU" sz="1100" b="0" i="0" u="none" strike="noStrike" cap="none" normalizeH="0" baseline="0" smtClean="0">
                <a:ln>
                  <a:noFill/>
                </a:ln>
                <a:solidFill>
                  <a:schemeClr val="tx1"/>
                </a:solidFill>
                <a:effectLst/>
                <a:latin typeface="Cambria Math" pitchFamily="18" charset="0"/>
                <a:ea typeface="Calibri" pitchFamily="34" charset="0"/>
                <a:cs typeface="Times New Roman" pitchFamily="18" charset="0"/>
              </a:rPr>
              <a:t/>
            </a:r>
            <a:br>
              <a:rPr kumimoji="0" lang="ru-RU" sz="1100" b="0" i="0" u="none" strike="noStrike" cap="none" normalizeH="0" baseline="0" smtClean="0">
                <a:ln>
                  <a:noFill/>
                </a:ln>
                <a:solidFill>
                  <a:schemeClr val="tx1"/>
                </a:solidFill>
                <a:effectLst/>
                <a:latin typeface="Cambria Math" pitchFamily="18" charset="0"/>
                <a:ea typeface="Calibri" pitchFamily="34" charset="0"/>
                <a:cs typeface="Times New Roman" pitchFamily="18" charset="0"/>
              </a:rPr>
            </a:b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6393" name="Rectangle 9"/>
          <p:cNvSpPr>
            <a:spLocks noChangeArrowheads="1"/>
          </p:cNvSpPr>
          <p:nvPr/>
        </p:nvSpPr>
        <p:spPr bwMode="auto">
          <a:xfrm>
            <a:off x="0" y="18288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7" name="Oval 36"/>
          <p:cNvSpPr/>
          <p:nvPr/>
        </p:nvSpPr>
        <p:spPr>
          <a:xfrm>
            <a:off x="3643306" y="3286124"/>
            <a:ext cx="500066" cy="500066"/>
          </a:xfrm>
          <a:prstGeom prst="ellipse">
            <a:avLst/>
          </a:prstGeom>
          <a:solidFill>
            <a:schemeClr val="accent2">
              <a:lumMod val="40000"/>
              <a:lumOff val="60000"/>
            </a:schemeClr>
          </a:solidFill>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cxnSp>
        <p:nvCxnSpPr>
          <p:cNvPr id="47" name="Straight Arrow Connector 46"/>
          <p:cNvCxnSpPr/>
          <p:nvPr/>
        </p:nvCxnSpPr>
        <p:spPr>
          <a:xfrm>
            <a:off x="2285984" y="1928802"/>
            <a:ext cx="714380" cy="214314"/>
          </a:xfrm>
          <a:prstGeom prst="straightConnector1">
            <a:avLst/>
          </a:prstGeom>
          <a:ln w="5715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3000364" y="1928802"/>
            <a:ext cx="500066" cy="500066"/>
          </a:xfrm>
          <a:prstGeom prst="ellipse">
            <a:avLst/>
          </a:prstGeom>
          <a:solidFill>
            <a:schemeClr val="accent3">
              <a:lumMod val="20000"/>
              <a:lumOff val="80000"/>
            </a:schemeClr>
          </a:solid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cxnSp>
        <p:nvCxnSpPr>
          <p:cNvPr id="41" name="Straight Arrow Connector 40"/>
          <p:cNvCxnSpPr>
            <a:stCxn id="28" idx="5"/>
          </p:cNvCxnSpPr>
          <p:nvPr/>
        </p:nvCxnSpPr>
        <p:spPr>
          <a:xfrm rot="16200000" flipH="1">
            <a:off x="1955320" y="3598402"/>
            <a:ext cx="544978" cy="687854"/>
          </a:xfrm>
          <a:prstGeom prst="straightConnector1">
            <a:avLst/>
          </a:prstGeom>
          <a:ln w="5715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2500298" y="4143380"/>
            <a:ext cx="500066" cy="500066"/>
          </a:xfrm>
          <a:prstGeom prst="ellipse">
            <a:avLst/>
          </a:prstGeom>
          <a:solidFill>
            <a:schemeClr val="accent4">
              <a:lumMod val="20000"/>
              <a:lumOff val="80000"/>
            </a:schemeClr>
          </a:solidFill>
          <a:ln>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34" name="Oval 33"/>
          <p:cNvSpPr/>
          <p:nvPr/>
        </p:nvSpPr>
        <p:spPr>
          <a:xfrm>
            <a:off x="1928794" y="5286388"/>
            <a:ext cx="198467" cy="198467"/>
          </a:xfrm>
          <a:prstGeom prst="ellipse">
            <a:avLst/>
          </a:prstGeom>
          <a:no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cxnSp>
        <p:nvCxnSpPr>
          <p:cNvPr id="35" name="Straight Arrow Connector 34"/>
          <p:cNvCxnSpPr>
            <a:stCxn id="34" idx="6"/>
            <a:endCxn id="54" idx="1"/>
          </p:cNvCxnSpPr>
          <p:nvPr/>
        </p:nvCxnSpPr>
        <p:spPr>
          <a:xfrm flipV="1">
            <a:off x="2127261" y="5311081"/>
            <a:ext cx="2660763" cy="74541"/>
          </a:xfrm>
          <a:prstGeom prst="straightConnector1">
            <a:avLst/>
          </a:prstGeom>
          <a:ln w="5715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1" name="Oval 50"/>
          <p:cNvSpPr/>
          <p:nvPr/>
        </p:nvSpPr>
        <p:spPr>
          <a:xfrm>
            <a:off x="4572000" y="4869160"/>
            <a:ext cx="1872208" cy="1988840"/>
          </a:xfrm>
          <a:prstGeom prst="ellipse">
            <a:avLst/>
          </a:prstGeom>
          <a:noFill/>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53" name="TextBox 52"/>
          <p:cNvSpPr txBox="1"/>
          <p:nvPr/>
        </p:nvSpPr>
        <p:spPr>
          <a:xfrm>
            <a:off x="1992728" y="5805264"/>
            <a:ext cx="2761397" cy="461665"/>
          </a:xfrm>
          <a:prstGeom prst="rect">
            <a:avLst/>
          </a:prstGeom>
          <a:noFill/>
        </p:spPr>
        <p:txBody>
          <a:bodyPr wrap="none" rtlCol="0">
            <a:spAutoFit/>
          </a:bodyPr>
          <a:lstStyle/>
          <a:p>
            <a:r>
              <a:rPr lang="ru-RU" sz="2300" dirty="0" smtClean="0">
                <a:latin typeface="+mj-lt"/>
              </a:rPr>
              <a:t>Граничные условия</a:t>
            </a:r>
            <a:endParaRPr lang="ru-RU" sz="2300" dirty="0">
              <a:latin typeface="+mj-lt"/>
            </a:endParaRPr>
          </a:p>
        </p:txBody>
      </p:sp>
      <p:sp>
        <p:nvSpPr>
          <p:cNvPr id="1945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19457"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076056" y="5445224"/>
            <a:ext cx="1066800" cy="447675"/>
          </a:xfrm>
          <a:prstGeom prst="rect">
            <a:avLst/>
          </a:prstGeom>
          <a:noFill/>
        </p:spPr>
      </p:pic>
      <p:sp>
        <p:nvSpPr>
          <p:cNvPr id="54" name="TextBox 53"/>
          <p:cNvSpPr txBox="1"/>
          <p:nvPr/>
        </p:nvSpPr>
        <p:spPr>
          <a:xfrm>
            <a:off x="4788024" y="5157192"/>
            <a:ext cx="1403974" cy="307777"/>
          </a:xfrm>
          <a:prstGeom prst="rect">
            <a:avLst/>
          </a:prstGeom>
          <a:noFill/>
        </p:spPr>
        <p:txBody>
          <a:bodyPr wrap="none" rtlCol="0">
            <a:spAutoFit/>
          </a:bodyPr>
          <a:lstStyle/>
          <a:p>
            <a:pPr algn="ctr"/>
            <a:r>
              <a:rPr lang="ru-RU" sz="1400" dirty="0" smtClean="0">
                <a:latin typeface="+mj-lt"/>
              </a:rPr>
              <a:t>Периодические</a:t>
            </a:r>
            <a:endParaRPr lang="ru-RU" sz="1400" dirty="0">
              <a:latin typeface="+mj-lt"/>
            </a:endParaRPr>
          </a:p>
        </p:txBody>
      </p:sp>
      <p:sp>
        <p:nvSpPr>
          <p:cNvPr id="36" name="TextBox 35"/>
          <p:cNvSpPr txBox="1"/>
          <p:nvPr/>
        </p:nvSpPr>
        <p:spPr>
          <a:xfrm>
            <a:off x="2928926" y="2786058"/>
            <a:ext cx="1353447" cy="400110"/>
          </a:xfrm>
          <a:prstGeom prst="rect">
            <a:avLst/>
          </a:prstGeom>
          <a:noFill/>
        </p:spPr>
        <p:txBody>
          <a:bodyPr wrap="none" rtlCol="0">
            <a:spAutoFit/>
          </a:bodyPr>
          <a:lstStyle/>
          <a:p>
            <a:r>
              <a:rPr lang="ru-RU" sz="2000" dirty="0" smtClean="0">
                <a:latin typeface="+mj-lt"/>
              </a:rPr>
              <a:t>Геометрия</a:t>
            </a:r>
            <a:endParaRPr lang="ru-RU" sz="2000" dirty="0">
              <a:latin typeface="+mj-lt"/>
            </a:endParaRPr>
          </a:p>
        </p:txBody>
      </p:sp>
      <p:grpSp>
        <p:nvGrpSpPr>
          <p:cNvPr id="39" name="Group 2"/>
          <p:cNvGrpSpPr>
            <a:grpSpLocks/>
          </p:cNvGrpSpPr>
          <p:nvPr/>
        </p:nvGrpSpPr>
        <p:grpSpPr bwMode="auto">
          <a:xfrm>
            <a:off x="4860032" y="2060848"/>
            <a:ext cx="4833937" cy="1133475"/>
            <a:chOff x="2003" y="11984"/>
            <a:chExt cx="7611" cy="1784"/>
          </a:xfrm>
        </p:grpSpPr>
        <p:grpSp>
          <p:nvGrpSpPr>
            <p:cNvPr id="40" name="Group 3"/>
            <p:cNvGrpSpPr>
              <a:grpSpLocks/>
            </p:cNvGrpSpPr>
            <p:nvPr/>
          </p:nvGrpSpPr>
          <p:grpSpPr bwMode="auto">
            <a:xfrm>
              <a:off x="4750" y="11974"/>
              <a:ext cx="2057" cy="978"/>
              <a:chOff x="4801" y="12388"/>
              <a:chExt cx="2202" cy="1178"/>
            </a:xfrm>
          </p:grpSpPr>
          <p:sp>
            <p:nvSpPr>
              <p:cNvPr id="70" name="AutoShape 4"/>
              <p:cNvSpPr>
                <a:spLocks noChangeArrowheads="1"/>
              </p:cNvSpPr>
              <p:nvPr/>
            </p:nvSpPr>
            <p:spPr bwMode="auto">
              <a:xfrm flipV="1">
                <a:off x="5602" y="12900"/>
                <a:ext cx="667" cy="666"/>
              </a:xfrm>
              <a:prstGeom prst="triangle">
                <a:avLst>
                  <a:gd name="adj" fmla="val 55556"/>
                </a:avLst>
              </a:prstGeom>
              <a:solidFill>
                <a:srgbClr val="548DD4"/>
              </a:solidFill>
              <a:ln w="12700">
                <a:miter lim="800000"/>
                <a:headEnd/>
                <a:tailEnd/>
              </a:ln>
              <a:effectLst/>
              <a:scene3d>
                <a:camera prst="legacyPerspectiveTop"/>
                <a:lightRig rig="legacyFlat3" dir="b"/>
              </a:scene3d>
              <a:sp3d extrusionH="430200" prstMaterial="legacyMatte">
                <a:bevelT w="13500" h="13500" prst="angle"/>
                <a:bevelB w="13500" h="13500" prst="angle"/>
                <a:extrusionClr>
                  <a:srgbClr val="548DD4"/>
                </a:extrusionClr>
              </a:sp3d>
            </p:spPr>
            <p:txBody>
              <a:bodyPr vert="horz" wrap="square" lIns="91440" tIns="45720" rIns="91440" bIns="45720" numCol="1" anchor="t" anchorCtr="0" compatLnSpc="1">
                <a:prstTxWarp prst="textNoShape">
                  <a:avLst/>
                </a:prstTxWarp>
                <a:flatTx/>
              </a:bodyPr>
              <a:lstStyle/>
              <a:p>
                <a:endParaRPr lang="ru-RU"/>
              </a:p>
            </p:txBody>
          </p:sp>
          <p:sp>
            <p:nvSpPr>
              <p:cNvPr id="71" name="Rectangle 5"/>
              <p:cNvSpPr>
                <a:spLocks noChangeArrowheads="1"/>
              </p:cNvSpPr>
              <p:nvPr/>
            </p:nvSpPr>
            <p:spPr bwMode="auto">
              <a:xfrm>
                <a:off x="4801" y="12388"/>
                <a:ext cx="2202" cy="512"/>
              </a:xfrm>
              <a:prstGeom prst="rect">
                <a:avLst/>
              </a:prstGeom>
              <a:solidFill>
                <a:srgbClr val="548DD4"/>
              </a:solidFill>
              <a:ln w="12700">
                <a:noFill/>
                <a:miter lim="800000"/>
                <a:headEnd/>
                <a:tailEnd/>
              </a:ln>
              <a:effectLst/>
              <a:scene3d>
                <a:camera prst="legacyPerspectiveTop"/>
                <a:lightRig rig="legacyFlat3" dir="b"/>
              </a:scene3d>
              <a:sp3d extrusionH="430200" prstMaterial="legacyMatte">
                <a:bevelT w="13500" h="13500" prst="angle"/>
                <a:bevelB w="13500" h="13500" prst="angle"/>
                <a:extrusionClr>
                  <a:srgbClr val="548DD4"/>
                </a:extrusionClr>
              </a:sp3d>
            </p:spPr>
            <p:txBody>
              <a:bodyPr vert="horz" wrap="square" lIns="91440" tIns="45720" rIns="91440" bIns="45720" numCol="1" anchor="t" anchorCtr="0" compatLnSpc="1">
                <a:prstTxWarp prst="textNoShape">
                  <a:avLst/>
                </a:prstTxWarp>
                <a:flatTx/>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grpSp>
        <p:grpSp>
          <p:nvGrpSpPr>
            <p:cNvPr id="42" name="Group 6"/>
            <p:cNvGrpSpPr>
              <a:grpSpLocks/>
            </p:cNvGrpSpPr>
            <p:nvPr/>
          </p:nvGrpSpPr>
          <p:grpSpPr bwMode="auto">
            <a:xfrm>
              <a:off x="5932" y="12064"/>
              <a:ext cx="2423" cy="1090"/>
              <a:chOff x="4801" y="12388"/>
              <a:chExt cx="2202" cy="1178"/>
            </a:xfrm>
          </p:grpSpPr>
          <p:sp>
            <p:nvSpPr>
              <p:cNvPr id="68" name="AutoShape 7"/>
              <p:cNvSpPr>
                <a:spLocks noChangeArrowheads="1"/>
              </p:cNvSpPr>
              <p:nvPr/>
            </p:nvSpPr>
            <p:spPr bwMode="auto">
              <a:xfrm flipV="1">
                <a:off x="5602" y="12900"/>
                <a:ext cx="667" cy="666"/>
              </a:xfrm>
              <a:prstGeom prst="triangle">
                <a:avLst>
                  <a:gd name="adj" fmla="val 55556"/>
                </a:avLst>
              </a:prstGeom>
              <a:solidFill>
                <a:srgbClr val="548DD4"/>
              </a:solidFill>
              <a:ln w="12700">
                <a:miter lim="800000"/>
                <a:headEnd/>
                <a:tailEnd/>
              </a:ln>
              <a:effectLst/>
              <a:scene3d>
                <a:camera prst="legacyPerspectiveTop">
                  <a:rot lat="0" lon="2700000" rev="0"/>
                </a:camera>
                <a:lightRig rig="legacyFlat3" dir="b"/>
              </a:scene3d>
              <a:sp3d extrusionH="430200" prstMaterial="legacyMatte">
                <a:bevelT w="13500" h="13500" prst="angle"/>
                <a:bevelB w="13500" h="13500" prst="angle"/>
                <a:extrusionClr>
                  <a:srgbClr val="548DD4"/>
                </a:extrusionClr>
              </a:sp3d>
            </p:spPr>
            <p:txBody>
              <a:bodyPr vert="horz" wrap="square" lIns="91440" tIns="45720" rIns="91440" bIns="45720" numCol="1" anchor="t" anchorCtr="0" compatLnSpc="1">
                <a:prstTxWarp prst="textNoShape">
                  <a:avLst/>
                </a:prstTxWarp>
                <a:flatTx/>
              </a:bodyPr>
              <a:lstStyle/>
              <a:p>
                <a:endParaRPr lang="ru-RU"/>
              </a:p>
            </p:txBody>
          </p:sp>
          <p:sp>
            <p:nvSpPr>
              <p:cNvPr id="69" name="Rectangle 8"/>
              <p:cNvSpPr>
                <a:spLocks noChangeArrowheads="1"/>
              </p:cNvSpPr>
              <p:nvPr/>
            </p:nvSpPr>
            <p:spPr bwMode="auto">
              <a:xfrm>
                <a:off x="4801" y="12388"/>
                <a:ext cx="2202" cy="512"/>
              </a:xfrm>
              <a:prstGeom prst="rect">
                <a:avLst/>
              </a:prstGeom>
              <a:solidFill>
                <a:srgbClr val="548DD4"/>
              </a:solidFill>
              <a:ln w="12700">
                <a:noFill/>
                <a:miter lim="800000"/>
                <a:headEnd/>
                <a:tailEnd/>
              </a:ln>
              <a:effectLst/>
              <a:scene3d>
                <a:camera prst="legacyPerspectiveTop">
                  <a:rot lat="0" lon="2700000" rev="0"/>
                </a:camera>
                <a:lightRig rig="legacyFlat3" dir="b"/>
              </a:scene3d>
              <a:sp3d extrusionH="430200" prstMaterial="legacyMatte">
                <a:bevelT w="13500" h="13500" prst="angle"/>
                <a:bevelB w="13500" h="13500" prst="angle"/>
                <a:extrusionClr>
                  <a:srgbClr val="548DD4"/>
                </a:extrusionClr>
              </a:sp3d>
            </p:spPr>
            <p:txBody>
              <a:bodyPr vert="horz" wrap="square" lIns="91440" tIns="45720" rIns="91440" bIns="45720" numCol="1" anchor="t" anchorCtr="0" compatLnSpc="1">
                <a:prstTxWarp prst="textNoShape">
                  <a:avLst/>
                </a:prstTxWarp>
                <a:flatTx/>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grpSp>
        <p:grpSp>
          <p:nvGrpSpPr>
            <p:cNvPr id="43" name="Group 9"/>
            <p:cNvGrpSpPr>
              <a:grpSpLocks/>
            </p:cNvGrpSpPr>
            <p:nvPr/>
          </p:nvGrpSpPr>
          <p:grpSpPr bwMode="auto">
            <a:xfrm>
              <a:off x="7478" y="12253"/>
              <a:ext cx="2143" cy="1151"/>
              <a:chOff x="4801" y="12388"/>
              <a:chExt cx="2202" cy="1178"/>
            </a:xfrm>
          </p:grpSpPr>
          <p:sp>
            <p:nvSpPr>
              <p:cNvPr id="66" name="AutoShape 10"/>
              <p:cNvSpPr>
                <a:spLocks noChangeArrowheads="1"/>
              </p:cNvSpPr>
              <p:nvPr/>
            </p:nvSpPr>
            <p:spPr bwMode="auto">
              <a:xfrm flipV="1">
                <a:off x="5602" y="12900"/>
                <a:ext cx="667" cy="666"/>
              </a:xfrm>
              <a:prstGeom prst="triangle">
                <a:avLst>
                  <a:gd name="adj" fmla="val 55556"/>
                </a:avLst>
              </a:prstGeom>
              <a:solidFill>
                <a:srgbClr val="4F81BD"/>
              </a:solidFill>
              <a:ln w="12700">
                <a:miter lim="800000"/>
                <a:headEnd/>
                <a:tailEnd/>
              </a:ln>
              <a:effectLst/>
              <a:scene3d>
                <a:camera prst="legacyPerspectiveTop">
                  <a:rot lat="0" lon="16199998" rev="0"/>
                </a:camera>
                <a:lightRig rig="legacyFlat3" dir="b"/>
              </a:scene3d>
              <a:sp3d extrusionH="430200" prstMaterial="legacyMatte">
                <a:bevelT w="13500" h="13500" prst="angle"/>
                <a:bevelB w="13500" h="13500" prst="angle"/>
                <a:extrusionClr>
                  <a:srgbClr val="4F81BD"/>
                </a:extrusionClr>
              </a:sp3d>
            </p:spPr>
            <p:txBody>
              <a:bodyPr vert="horz" wrap="square" lIns="91440" tIns="45720" rIns="91440" bIns="45720" numCol="1" anchor="t" anchorCtr="0" compatLnSpc="1">
                <a:prstTxWarp prst="textNoShape">
                  <a:avLst/>
                </a:prstTxWarp>
                <a:flatTx/>
              </a:bodyPr>
              <a:lstStyle/>
              <a:p>
                <a:endParaRPr lang="ru-RU"/>
              </a:p>
            </p:txBody>
          </p:sp>
          <p:sp>
            <p:nvSpPr>
              <p:cNvPr id="67" name="Rectangle 11"/>
              <p:cNvSpPr>
                <a:spLocks noChangeArrowheads="1"/>
              </p:cNvSpPr>
              <p:nvPr/>
            </p:nvSpPr>
            <p:spPr bwMode="auto">
              <a:xfrm>
                <a:off x="4801" y="12388"/>
                <a:ext cx="2202" cy="512"/>
              </a:xfrm>
              <a:prstGeom prst="rect">
                <a:avLst/>
              </a:prstGeom>
              <a:solidFill>
                <a:srgbClr val="4F81BD"/>
              </a:solidFill>
              <a:ln w="12700">
                <a:noFill/>
                <a:miter lim="800000"/>
                <a:headEnd/>
                <a:tailEnd/>
              </a:ln>
              <a:effectLst/>
              <a:scene3d>
                <a:camera prst="legacyPerspectiveTop">
                  <a:rot lat="0" lon="16199998" rev="0"/>
                </a:camera>
                <a:lightRig rig="legacyFlat3" dir="b"/>
              </a:scene3d>
              <a:sp3d extrusionH="430200" prstMaterial="legacyMatte">
                <a:bevelT w="13500" h="13500" prst="angle"/>
                <a:bevelB w="13500" h="13500" prst="angle"/>
                <a:extrusionClr>
                  <a:srgbClr val="4F81BD"/>
                </a:extrusionClr>
              </a:sp3d>
            </p:spPr>
            <p:txBody>
              <a:bodyPr vert="horz" wrap="square" lIns="91440" tIns="45720" rIns="91440" bIns="45720" numCol="1" anchor="t" anchorCtr="0" compatLnSpc="1">
                <a:prstTxWarp prst="textNoShape">
                  <a:avLst/>
                </a:prstTxWarp>
                <a:flatTx/>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grpSp>
        <p:grpSp>
          <p:nvGrpSpPr>
            <p:cNvPr id="45" name="Group 12"/>
            <p:cNvGrpSpPr>
              <a:grpSpLocks/>
            </p:cNvGrpSpPr>
            <p:nvPr/>
          </p:nvGrpSpPr>
          <p:grpSpPr bwMode="auto">
            <a:xfrm>
              <a:off x="6731" y="12496"/>
              <a:ext cx="2202" cy="1104"/>
              <a:chOff x="4801" y="12388"/>
              <a:chExt cx="2202" cy="1178"/>
            </a:xfrm>
          </p:grpSpPr>
          <p:sp>
            <p:nvSpPr>
              <p:cNvPr id="64" name="AutoShape 13"/>
              <p:cNvSpPr>
                <a:spLocks noChangeArrowheads="1"/>
              </p:cNvSpPr>
              <p:nvPr/>
            </p:nvSpPr>
            <p:spPr bwMode="auto">
              <a:xfrm flipV="1">
                <a:off x="5602" y="12900"/>
                <a:ext cx="667" cy="666"/>
              </a:xfrm>
              <a:prstGeom prst="triangle">
                <a:avLst>
                  <a:gd name="adj" fmla="val 55556"/>
                </a:avLst>
              </a:prstGeom>
              <a:solidFill>
                <a:srgbClr val="4F81BD"/>
              </a:solidFill>
              <a:ln w="12700">
                <a:miter lim="800000"/>
                <a:headEnd/>
                <a:tailEnd/>
              </a:ln>
              <a:effectLst/>
              <a:scene3d>
                <a:camera prst="legacyPerspectiveTop">
                  <a:rot lat="0" lon="18900000" rev="0"/>
                </a:camera>
                <a:lightRig rig="legacyFlat3" dir="b"/>
              </a:scene3d>
              <a:sp3d extrusionH="430200" prstMaterial="legacyMatte">
                <a:bevelT w="13500" h="13500" prst="angle"/>
                <a:bevelB w="13500" h="13500" prst="angle"/>
                <a:extrusionClr>
                  <a:srgbClr val="4F81BD"/>
                </a:extrusionClr>
              </a:sp3d>
            </p:spPr>
            <p:txBody>
              <a:bodyPr vert="horz" wrap="square" lIns="91440" tIns="45720" rIns="91440" bIns="45720" numCol="1" anchor="t" anchorCtr="0" compatLnSpc="1">
                <a:prstTxWarp prst="textNoShape">
                  <a:avLst/>
                </a:prstTxWarp>
                <a:flatTx/>
              </a:bodyPr>
              <a:lstStyle/>
              <a:p>
                <a:endParaRPr lang="ru-RU"/>
              </a:p>
            </p:txBody>
          </p:sp>
          <p:sp>
            <p:nvSpPr>
              <p:cNvPr id="65" name="Rectangle 14"/>
              <p:cNvSpPr>
                <a:spLocks noChangeArrowheads="1"/>
              </p:cNvSpPr>
              <p:nvPr/>
            </p:nvSpPr>
            <p:spPr bwMode="auto">
              <a:xfrm>
                <a:off x="4801" y="12388"/>
                <a:ext cx="2202" cy="512"/>
              </a:xfrm>
              <a:prstGeom prst="rect">
                <a:avLst/>
              </a:prstGeom>
              <a:solidFill>
                <a:srgbClr val="4F81BD"/>
              </a:solidFill>
              <a:ln w="12700">
                <a:noFill/>
                <a:miter lim="800000"/>
                <a:headEnd/>
                <a:tailEnd/>
              </a:ln>
              <a:effectLst/>
              <a:scene3d>
                <a:camera prst="legacyPerspectiveTop">
                  <a:rot lat="0" lon="18900000" rev="0"/>
                </a:camera>
                <a:lightRig rig="legacyFlat3" dir="b"/>
              </a:scene3d>
              <a:sp3d extrusionH="430200" prstMaterial="legacyMatte">
                <a:bevelT w="13500" h="13500" prst="angle"/>
                <a:bevelB w="13500" h="13500" prst="angle"/>
                <a:extrusionClr>
                  <a:srgbClr val="4F81BD"/>
                </a:extrusionClr>
              </a:sp3d>
            </p:spPr>
            <p:txBody>
              <a:bodyPr vert="horz" wrap="square" lIns="91440" tIns="45720" rIns="91440" bIns="45720" numCol="1" anchor="t" anchorCtr="0" compatLnSpc="1">
                <a:prstTxWarp prst="textNoShape">
                  <a:avLst/>
                </a:prstTxWarp>
                <a:flatTx/>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grpSp>
        <p:grpSp>
          <p:nvGrpSpPr>
            <p:cNvPr id="46" name="Group 15"/>
            <p:cNvGrpSpPr>
              <a:grpSpLocks/>
            </p:cNvGrpSpPr>
            <p:nvPr/>
          </p:nvGrpSpPr>
          <p:grpSpPr bwMode="auto">
            <a:xfrm>
              <a:off x="2003" y="12050"/>
              <a:ext cx="5000" cy="1718"/>
              <a:chOff x="2003" y="12050"/>
              <a:chExt cx="5000" cy="1718"/>
            </a:xfrm>
          </p:grpSpPr>
          <p:grpSp>
            <p:nvGrpSpPr>
              <p:cNvPr id="49" name="Group 16"/>
              <p:cNvGrpSpPr>
                <a:grpSpLocks/>
              </p:cNvGrpSpPr>
              <p:nvPr/>
            </p:nvGrpSpPr>
            <p:grpSpPr bwMode="auto">
              <a:xfrm>
                <a:off x="3356" y="12050"/>
                <a:ext cx="2110" cy="1052"/>
                <a:chOff x="4801" y="12388"/>
                <a:chExt cx="2202" cy="1178"/>
              </a:xfrm>
            </p:grpSpPr>
            <p:sp>
              <p:nvSpPr>
                <p:cNvPr id="62" name="AutoShape 17"/>
                <p:cNvSpPr>
                  <a:spLocks noChangeArrowheads="1"/>
                </p:cNvSpPr>
                <p:nvPr/>
              </p:nvSpPr>
              <p:spPr bwMode="auto">
                <a:xfrm flipV="1">
                  <a:off x="5602" y="12900"/>
                  <a:ext cx="667" cy="666"/>
                </a:xfrm>
                <a:prstGeom prst="triangle">
                  <a:avLst>
                    <a:gd name="adj" fmla="val 55556"/>
                  </a:avLst>
                </a:prstGeom>
                <a:solidFill>
                  <a:srgbClr val="548DD4"/>
                </a:solidFill>
                <a:ln w="12700">
                  <a:miter lim="800000"/>
                  <a:headEnd/>
                  <a:tailEnd/>
                </a:ln>
                <a:effectLst/>
                <a:scene3d>
                  <a:camera prst="legacyPerspectiveTop">
                    <a:rot lat="0" lon="19199999" rev="0"/>
                  </a:camera>
                  <a:lightRig rig="legacyFlat3" dir="b"/>
                </a:scene3d>
                <a:sp3d extrusionH="430200" prstMaterial="legacyMatte">
                  <a:bevelT w="13500" h="13500" prst="angle"/>
                  <a:bevelB w="13500" h="13500" prst="angle"/>
                  <a:extrusionClr>
                    <a:srgbClr val="548DD4"/>
                  </a:extrusionClr>
                </a:sp3d>
              </p:spPr>
              <p:txBody>
                <a:bodyPr vert="horz" wrap="square" lIns="91440" tIns="45720" rIns="91440" bIns="45720" numCol="1" anchor="t" anchorCtr="0" compatLnSpc="1">
                  <a:prstTxWarp prst="textNoShape">
                    <a:avLst/>
                  </a:prstTxWarp>
                  <a:flatTx/>
                </a:bodyPr>
                <a:lstStyle/>
                <a:p>
                  <a:endParaRPr lang="ru-RU"/>
                </a:p>
              </p:txBody>
            </p:sp>
            <p:sp>
              <p:nvSpPr>
                <p:cNvPr id="63" name="Rectangle 18"/>
                <p:cNvSpPr>
                  <a:spLocks noChangeArrowheads="1"/>
                </p:cNvSpPr>
                <p:nvPr/>
              </p:nvSpPr>
              <p:spPr bwMode="auto">
                <a:xfrm>
                  <a:off x="4801" y="12388"/>
                  <a:ext cx="2202" cy="512"/>
                </a:xfrm>
                <a:prstGeom prst="rect">
                  <a:avLst/>
                </a:prstGeom>
                <a:solidFill>
                  <a:srgbClr val="548DD4"/>
                </a:solidFill>
                <a:ln w="12700">
                  <a:noFill/>
                  <a:miter lim="800000"/>
                  <a:headEnd/>
                  <a:tailEnd/>
                </a:ln>
                <a:effectLst/>
                <a:scene3d>
                  <a:camera prst="legacyPerspectiveTop">
                    <a:rot lat="0" lon="19199999" rev="0"/>
                  </a:camera>
                  <a:lightRig rig="legacyFlat3" dir="b"/>
                </a:scene3d>
                <a:sp3d extrusionH="430200" prstMaterial="legacyMatte">
                  <a:bevelT w="13500" h="13500" prst="angle"/>
                  <a:bevelB w="13500" h="13500" prst="angle"/>
                  <a:extrusionClr>
                    <a:srgbClr val="548DD4"/>
                  </a:extrusionClr>
                </a:sp3d>
              </p:spPr>
              <p:txBody>
                <a:bodyPr vert="horz" wrap="square" lIns="91440" tIns="45720" rIns="91440" bIns="45720" numCol="1" anchor="t" anchorCtr="0" compatLnSpc="1">
                  <a:prstTxWarp prst="textNoShape">
                    <a:avLst/>
                  </a:prstTxWarp>
                  <a:flatTx/>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grpSp>
          <p:grpSp>
            <p:nvGrpSpPr>
              <p:cNvPr id="50" name="Group 19"/>
              <p:cNvGrpSpPr>
                <a:grpSpLocks/>
              </p:cNvGrpSpPr>
              <p:nvPr/>
            </p:nvGrpSpPr>
            <p:grpSpPr bwMode="auto">
              <a:xfrm>
                <a:off x="2003" y="12206"/>
                <a:ext cx="2202" cy="1114"/>
                <a:chOff x="4801" y="12388"/>
                <a:chExt cx="2202" cy="1178"/>
              </a:xfrm>
            </p:grpSpPr>
            <p:sp>
              <p:nvSpPr>
                <p:cNvPr id="60" name="AutoShape 20"/>
                <p:cNvSpPr>
                  <a:spLocks noChangeArrowheads="1"/>
                </p:cNvSpPr>
                <p:nvPr/>
              </p:nvSpPr>
              <p:spPr bwMode="auto">
                <a:xfrm flipV="1">
                  <a:off x="5602" y="12900"/>
                  <a:ext cx="667" cy="666"/>
                </a:xfrm>
                <a:prstGeom prst="triangle">
                  <a:avLst>
                    <a:gd name="adj" fmla="val 55556"/>
                  </a:avLst>
                </a:prstGeom>
                <a:solidFill>
                  <a:srgbClr val="548DD4"/>
                </a:solidFill>
                <a:ln w="12700">
                  <a:miter lim="800000"/>
                  <a:headEnd/>
                  <a:tailEnd/>
                </a:ln>
                <a:effectLst/>
                <a:scene3d>
                  <a:camera prst="legacyPerspectiveTop">
                    <a:rot lat="0" lon="5400000" rev="0"/>
                  </a:camera>
                  <a:lightRig rig="legacyFlat3" dir="b"/>
                </a:scene3d>
                <a:sp3d extrusionH="430200" prstMaterial="legacyMatte">
                  <a:bevelT w="13500" h="13500" prst="angle"/>
                  <a:bevelB w="13500" h="13500" prst="angle"/>
                  <a:extrusionClr>
                    <a:srgbClr val="548DD4"/>
                  </a:extrusionClr>
                </a:sp3d>
              </p:spPr>
              <p:txBody>
                <a:bodyPr vert="horz" wrap="square" lIns="91440" tIns="45720" rIns="91440" bIns="45720" numCol="1" anchor="t" anchorCtr="0" compatLnSpc="1">
                  <a:prstTxWarp prst="textNoShape">
                    <a:avLst/>
                  </a:prstTxWarp>
                  <a:flatTx/>
                </a:bodyPr>
                <a:lstStyle/>
                <a:p>
                  <a:endParaRPr lang="ru-RU"/>
                </a:p>
              </p:txBody>
            </p:sp>
            <p:sp>
              <p:nvSpPr>
                <p:cNvPr id="61" name="Rectangle 21"/>
                <p:cNvSpPr>
                  <a:spLocks noChangeArrowheads="1"/>
                </p:cNvSpPr>
                <p:nvPr/>
              </p:nvSpPr>
              <p:spPr bwMode="auto">
                <a:xfrm>
                  <a:off x="4801" y="12388"/>
                  <a:ext cx="2202" cy="512"/>
                </a:xfrm>
                <a:prstGeom prst="rect">
                  <a:avLst/>
                </a:prstGeom>
                <a:solidFill>
                  <a:srgbClr val="548DD4"/>
                </a:solidFill>
                <a:ln w="12700">
                  <a:noFill/>
                  <a:miter lim="800000"/>
                  <a:headEnd/>
                  <a:tailEnd/>
                </a:ln>
                <a:effectLst/>
                <a:scene3d>
                  <a:camera prst="legacyPerspectiveTop">
                    <a:rot lat="0" lon="5400000" rev="0"/>
                  </a:camera>
                  <a:lightRig rig="legacyFlat3" dir="b"/>
                </a:scene3d>
                <a:sp3d extrusionH="430200" prstMaterial="legacyMatte">
                  <a:bevelT w="13500" h="13500" prst="angle"/>
                  <a:bevelB w="13500" h="13500" prst="angle"/>
                  <a:extrusionClr>
                    <a:srgbClr val="548DD4"/>
                  </a:extrusionClr>
                </a:sp3d>
              </p:spPr>
              <p:txBody>
                <a:bodyPr vert="horz" wrap="square" lIns="91440" tIns="45720" rIns="91440" bIns="45720" numCol="1" anchor="t" anchorCtr="0" compatLnSpc="1">
                  <a:prstTxWarp prst="textNoShape">
                    <a:avLst/>
                  </a:prstTxWarp>
                  <a:flatTx/>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grpSp>
          <p:grpSp>
            <p:nvGrpSpPr>
              <p:cNvPr id="52" name="Group 22"/>
              <p:cNvGrpSpPr>
                <a:grpSpLocks/>
              </p:cNvGrpSpPr>
              <p:nvPr/>
            </p:nvGrpSpPr>
            <p:grpSpPr bwMode="auto">
              <a:xfrm>
                <a:off x="2807" y="12460"/>
                <a:ext cx="2202" cy="1174"/>
                <a:chOff x="4801" y="12388"/>
                <a:chExt cx="2202" cy="1178"/>
              </a:xfrm>
            </p:grpSpPr>
            <p:sp>
              <p:nvSpPr>
                <p:cNvPr id="58" name="AutoShape 23"/>
                <p:cNvSpPr>
                  <a:spLocks noChangeArrowheads="1"/>
                </p:cNvSpPr>
                <p:nvPr/>
              </p:nvSpPr>
              <p:spPr bwMode="auto">
                <a:xfrm flipV="1">
                  <a:off x="5602" y="12900"/>
                  <a:ext cx="667" cy="666"/>
                </a:xfrm>
                <a:prstGeom prst="triangle">
                  <a:avLst>
                    <a:gd name="adj" fmla="val 55556"/>
                  </a:avLst>
                </a:prstGeom>
                <a:solidFill>
                  <a:srgbClr val="548DD4"/>
                </a:solidFill>
                <a:ln w="12700">
                  <a:miter lim="800000"/>
                  <a:headEnd/>
                  <a:tailEnd/>
                </a:ln>
                <a:effectLst/>
                <a:scene3d>
                  <a:camera prst="legacyPerspectiveTop">
                    <a:rot lat="0" lon="2400000" rev="0"/>
                  </a:camera>
                  <a:lightRig rig="legacyFlat3" dir="b"/>
                </a:scene3d>
                <a:sp3d extrusionH="430200" prstMaterial="legacyMatte">
                  <a:bevelT w="13500" h="13500" prst="angle"/>
                  <a:bevelB w="13500" h="13500" prst="angle"/>
                  <a:extrusionClr>
                    <a:srgbClr val="548DD4"/>
                  </a:extrusionClr>
                </a:sp3d>
              </p:spPr>
              <p:txBody>
                <a:bodyPr vert="horz" wrap="square" lIns="91440" tIns="45720" rIns="91440" bIns="45720" numCol="1" anchor="t" anchorCtr="0" compatLnSpc="1">
                  <a:prstTxWarp prst="textNoShape">
                    <a:avLst/>
                  </a:prstTxWarp>
                  <a:flatTx/>
                </a:bodyPr>
                <a:lstStyle/>
                <a:p>
                  <a:endParaRPr lang="ru-RU"/>
                </a:p>
              </p:txBody>
            </p:sp>
            <p:sp>
              <p:nvSpPr>
                <p:cNvPr id="59" name="Rectangle 24"/>
                <p:cNvSpPr>
                  <a:spLocks noChangeArrowheads="1"/>
                </p:cNvSpPr>
                <p:nvPr/>
              </p:nvSpPr>
              <p:spPr bwMode="auto">
                <a:xfrm>
                  <a:off x="4801" y="12388"/>
                  <a:ext cx="2202" cy="512"/>
                </a:xfrm>
                <a:prstGeom prst="rect">
                  <a:avLst/>
                </a:prstGeom>
                <a:solidFill>
                  <a:srgbClr val="548DD4"/>
                </a:solidFill>
                <a:ln w="12700">
                  <a:noFill/>
                  <a:miter lim="800000"/>
                  <a:headEnd/>
                  <a:tailEnd/>
                </a:ln>
                <a:effectLst/>
                <a:scene3d>
                  <a:camera prst="legacyPerspectiveTop">
                    <a:rot lat="0" lon="2400000" rev="0"/>
                  </a:camera>
                  <a:lightRig rig="legacyFlat3" dir="b"/>
                </a:scene3d>
                <a:sp3d extrusionH="430200" prstMaterial="legacyMatte">
                  <a:bevelT w="13500" h="13500" prst="angle"/>
                  <a:bevelB w="13500" h="13500" prst="angle"/>
                  <a:extrusionClr>
                    <a:srgbClr val="548DD4"/>
                  </a:extrusionClr>
                </a:sp3d>
              </p:spPr>
              <p:txBody>
                <a:bodyPr vert="horz" wrap="square" lIns="91440" tIns="45720" rIns="91440" bIns="45720" numCol="1" anchor="t" anchorCtr="0" compatLnSpc="1">
                  <a:prstTxWarp prst="textNoShape">
                    <a:avLst/>
                  </a:prstTxWarp>
                  <a:flatTx/>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grpSp>
          <p:grpSp>
            <p:nvGrpSpPr>
              <p:cNvPr id="55" name="Group 25"/>
              <p:cNvGrpSpPr>
                <a:grpSpLocks/>
              </p:cNvGrpSpPr>
              <p:nvPr/>
            </p:nvGrpSpPr>
            <p:grpSpPr bwMode="auto">
              <a:xfrm>
                <a:off x="4801" y="12590"/>
                <a:ext cx="2202" cy="1178"/>
                <a:chOff x="4801" y="12388"/>
                <a:chExt cx="2202" cy="1178"/>
              </a:xfrm>
            </p:grpSpPr>
            <p:sp>
              <p:nvSpPr>
                <p:cNvPr id="56" name="AutoShape 26"/>
                <p:cNvSpPr>
                  <a:spLocks noChangeArrowheads="1"/>
                </p:cNvSpPr>
                <p:nvPr/>
              </p:nvSpPr>
              <p:spPr bwMode="auto">
                <a:xfrm flipV="1">
                  <a:off x="5602" y="12900"/>
                  <a:ext cx="667" cy="666"/>
                </a:xfrm>
                <a:prstGeom prst="triangle">
                  <a:avLst>
                    <a:gd name="adj" fmla="val 55556"/>
                  </a:avLst>
                </a:prstGeom>
                <a:solidFill>
                  <a:srgbClr val="548DD4"/>
                </a:solidFill>
                <a:ln w="12700">
                  <a:miter lim="800000"/>
                  <a:headEnd/>
                  <a:tailEnd/>
                </a:ln>
                <a:effectLst/>
                <a:scene3d>
                  <a:camera prst="legacyPerspectiveTop"/>
                  <a:lightRig rig="legacyFlat3" dir="b"/>
                </a:scene3d>
                <a:sp3d extrusionH="430200" prstMaterial="legacyMatte">
                  <a:bevelT w="13500" h="13500" prst="angle"/>
                  <a:bevelB w="13500" h="13500" prst="angle"/>
                  <a:extrusionClr>
                    <a:srgbClr val="548DD4"/>
                  </a:extrusionClr>
                </a:sp3d>
              </p:spPr>
              <p:txBody>
                <a:bodyPr vert="horz" wrap="square" lIns="91440" tIns="45720" rIns="91440" bIns="45720" numCol="1" anchor="t" anchorCtr="0" compatLnSpc="1">
                  <a:prstTxWarp prst="textNoShape">
                    <a:avLst/>
                  </a:prstTxWarp>
                  <a:flatTx/>
                </a:bodyPr>
                <a:lstStyle/>
                <a:p>
                  <a:endParaRPr lang="ru-RU"/>
                </a:p>
              </p:txBody>
            </p:sp>
            <p:sp>
              <p:nvSpPr>
                <p:cNvPr id="57" name="Rectangle 27"/>
                <p:cNvSpPr>
                  <a:spLocks noChangeArrowheads="1"/>
                </p:cNvSpPr>
                <p:nvPr/>
              </p:nvSpPr>
              <p:spPr bwMode="auto">
                <a:xfrm>
                  <a:off x="4801" y="12388"/>
                  <a:ext cx="2202" cy="512"/>
                </a:xfrm>
                <a:prstGeom prst="rect">
                  <a:avLst/>
                </a:prstGeom>
                <a:solidFill>
                  <a:srgbClr val="548DD4"/>
                </a:solidFill>
                <a:ln w="12700">
                  <a:noFill/>
                  <a:miter lim="800000"/>
                  <a:headEnd/>
                  <a:tailEnd/>
                </a:ln>
                <a:effectLst/>
                <a:scene3d>
                  <a:camera prst="legacyPerspectiveTop"/>
                  <a:lightRig rig="legacyFlat3" dir="b"/>
                </a:scene3d>
                <a:sp3d extrusionH="430200" prstMaterial="legacyMatte">
                  <a:bevelT w="13500" h="13500" prst="angle"/>
                  <a:bevelB w="13500" h="13500" prst="angle"/>
                  <a:extrusionClr>
                    <a:srgbClr val="548DD4"/>
                  </a:extrusionClr>
                </a:sp3d>
              </p:spPr>
              <p:txBody>
                <a:bodyPr vert="horz" wrap="square" lIns="91440" tIns="45720" rIns="91440" bIns="45720" numCol="1" anchor="t" anchorCtr="0" compatLnSpc="1">
                  <a:prstTxWarp prst="textNoShape">
                    <a:avLst/>
                  </a:prstTxWarp>
                  <a:flatTx/>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grpSp>
        </p:grpSp>
      </p:grpSp>
      <p:cxnSp>
        <p:nvCxnSpPr>
          <p:cNvPr id="72" name="Straight Arrow Connector 34"/>
          <p:cNvCxnSpPr>
            <a:stCxn id="51" idx="7"/>
          </p:cNvCxnSpPr>
          <p:nvPr/>
        </p:nvCxnSpPr>
        <p:spPr>
          <a:xfrm rot="5400000" flipH="1" flipV="1">
            <a:off x="5765445" y="3689569"/>
            <a:ext cx="1875435" cy="1066267"/>
          </a:xfrm>
          <a:prstGeom prst="straightConnector1">
            <a:avLst/>
          </a:prstGeom>
          <a:ln w="57150">
            <a:solidFill>
              <a:schemeClr val="accent5">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75" name="Oval 33"/>
          <p:cNvSpPr/>
          <p:nvPr/>
        </p:nvSpPr>
        <p:spPr>
          <a:xfrm>
            <a:off x="683568" y="6707548"/>
            <a:ext cx="1596093" cy="150452"/>
          </a:xfrm>
          <a:prstGeom prst="ellipse">
            <a:avLst/>
          </a:prstGeom>
          <a:no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cxnSp>
        <p:nvCxnSpPr>
          <p:cNvPr id="76" name="Straight Arrow Connector 34"/>
          <p:cNvCxnSpPr>
            <a:endCxn id="78" idx="1"/>
          </p:cNvCxnSpPr>
          <p:nvPr/>
        </p:nvCxnSpPr>
        <p:spPr>
          <a:xfrm flipV="1">
            <a:off x="2267744" y="6463209"/>
            <a:ext cx="2520280" cy="303106"/>
          </a:xfrm>
          <a:prstGeom prst="straightConnector1">
            <a:avLst/>
          </a:prstGeom>
          <a:ln w="5715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4788024" y="6309320"/>
            <a:ext cx="1424622" cy="307777"/>
          </a:xfrm>
          <a:prstGeom prst="rect">
            <a:avLst/>
          </a:prstGeom>
          <a:noFill/>
        </p:spPr>
        <p:txBody>
          <a:bodyPr wrap="none" rtlCol="0">
            <a:spAutoFit/>
          </a:bodyPr>
          <a:lstStyle/>
          <a:p>
            <a:pPr algn="ctr"/>
            <a:r>
              <a:rPr lang="ru-RU" sz="1400" dirty="0" smtClean="0">
                <a:latin typeface="+mj-lt"/>
              </a:rPr>
              <a:t>Зафиксированы</a:t>
            </a:r>
            <a:endParaRPr lang="ru-RU" sz="1400" dirty="0">
              <a:latin typeface="+mj-lt"/>
            </a:endParaRPr>
          </a:p>
        </p:txBody>
      </p:sp>
      <p:sp>
        <p:nvSpPr>
          <p:cNvPr id="74" name="Title 1"/>
          <p:cNvSpPr>
            <a:spLocks noGrp="1"/>
          </p:cNvSpPr>
          <p:nvPr>
            <p:ph type="title"/>
          </p:nvPr>
        </p:nvSpPr>
        <p:spPr>
          <a:xfrm>
            <a:off x="457200" y="155448"/>
            <a:ext cx="8229600" cy="1252728"/>
          </a:xfrm>
        </p:spPr>
        <p:txBody>
          <a:bodyPr>
            <a:normAutofit fontScale="90000"/>
          </a:bodyPr>
          <a:lstStyle/>
          <a:p>
            <a:r>
              <a:rPr lang="ru-RU" dirty="0" smtClean="0"/>
              <a:t>Вибрационное сверление. </a:t>
            </a:r>
            <a:r>
              <a:rPr lang="ru-RU" sz="4400" dirty="0" smtClean="0"/>
              <a:t>Граничные условия</a:t>
            </a:r>
            <a:endParaRPr lang="ru-RU"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22266" t="4395" r="72461" b="41406"/>
          <a:stretch>
            <a:fillRect/>
          </a:stretch>
        </p:blipFill>
        <p:spPr bwMode="auto">
          <a:xfrm>
            <a:off x="857224" y="1571612"/>
            <a:ext cx="1285884" cy="5286412"/>
          </a:xfrm>
          <a:prstGeom prst="rect">
            <a:avLst/>
          </a:prstGeom>
          <a:noFill/>
          <a:ln w="9525">
            <a:noFill/>
            <a:miter lim="800000"/>
            <a:headEnd/>
            <a:tailEnd/>
          </a:ln>
          <a:effectLst/>
        </p:spPr>
      </p:pic>
      <p:sp>
        <p:nvSpPr>
          <p:cNvPr id="19" name="Oval 18"/>
          <p:cNvSpPr/>
          <p:nvPr/>
        </p:nvSpPr>
        <p:spPr>
          <a:xfrm>
            <a:off x="714348" y="1412776"/>
            <a:ext cx="1571636" cy="1158968"/>
          </a:xfrm>
          <a:prstGeom prst="ellipse">
            <a:avLst/>
          </a:prstGeom>
          <a:no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cxnSp>
        <p:nvCxnSpPr>
          <p:cNvPr id="25" name="Straight Arrow Connector 24"/>
          <p:cNvCxnSpPr>
            <a:stCxn id="19" idx="5"/>
          </p:cNvCxnSpPr>
          <p:nvPr/>
        </p:nvCxnSpPr>
        <p:spPr>
          <a:xfrm rot="16200000" flipH="1">
            <a:off x="2050321" y="2407519"/>
            <a:ext cx="455478" cy="44447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0" name="Oval 19"/>
          <p:cNvSpPr/>
          <p:nvPr/>
        </p:nvSpPr>
        <p:spPr>
          <a:xfrm>
            <a:off x="2428860" y="2786058"/>
            <a:ext cx="500066" cy="500066"/>
          </a:xfrm>
          <a:prstGeom prst="ellipse">
            <a:avLst/>
          </a:prstGeom>
          <a:solidFill>
            <a:schemeClr val="accent1">
              <a:lumMod val="20000"/>
              <a:lumOff val="80000"/>
            </a:schemeClr>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26" name="TextBox 125"/>
          <p:cNvSpPr txBox="1"/>
          <p:nvPr/>
        </p:nvSpPr>
        <p:spPr>
          <a:xfrm>
            <a:off x="3493067" y="1928802"/>
            <a:ext cx="1204176" cy="400110"/>
          </a:xfrm>
          <a:prstGeom prst="rect">
            <a:avLst/>
          </a:prstGeom>
          <a:noFill/>
        </p:spPr>
        <p:txBody>
          <a:bodyPr wrap="none" rtlCol="0">
            <a:spAutoFit/>
          </a:bodyPr>
          <a:lstStyle/>
          <a:p>
            <a:r>
              <a:rPr lang="ru-RU" sz="2000" dirty="0" smtClean="0">
                <a:latin typeface="+mj-lt"/>
              </a:rPr>
              <a:t>Нагрузка</a:t>
            </a:r>
            <a:endParaRPr lang="ru-RU" sz="2000" dirty="0">
              <a:latin typeface="+mj-lt"/>
            </a:endParaRPr>
          </a:p>
        </p:txBody>
      </p:sp>
      <p:sp>
        <p:nvSpPr>
          <p:cNvPr id="28" name="Oval 27"/>
          <p:cNvSpPr/>
          <p:nvPr/>
        </p:nvSpPr>
        <p:spPr>
          <a:xfrm>
            <a:off x="1714480" y="3500438"/>
            <a:ext cx="198467" cy="198467"/>
          </a:xfrm>
          <a:prstGeom prst="ellipse">
            <a:avLst/>
          </a:prstGeom>
          <a:no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cxnSp>
        <p:nvCxnSpPr>
          <p:cNvPr id="29" name="Straight Arrow Connector 28"/>
          <p:cNvCxnSpPr>
            <a:stCxn id="28" idx="6"/>
            <a:endCxn id="37" idx="2"/>
          </p:cNvCxnSpPr>
          <p:nvPr/>
        </p:nvCxnSpPr>
        <p:spPr>
          <a:xfrm flipV="1">
            <a:off x="1912947" y="3536157"/>
            <a:ext cx="1730359" cy="63515"/>
          </a:xfrm>
          <a:prstGeom prst="straightConnector1">
            <a:avLst/>
          </a:prstGeom>
          <a:ln w="571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143372" y="3286124"/>
            <a:ext cx="736099" cy="400110"/>
          </a:xfrm>
          <a:prstGeom prst="rect">
            <a:avLst/>
          </a:prstGeom>
          <a:noFill/>
        </p:spPr>
        <p:txBody>
          <a:bodyPr wrap="none" rtlCol="0">
            <a:spAutoFit/>
          </a:bodyPr>
          <a:lstStyle/>
          <a:p>
            <a:r>
              <a:rPr lang="ru-RU" sz="2000" dirty="0" smtClean="0">
                <a:latin typeface="+mj-lt"/>
              </a:rPr>
              <a:t>Сила</a:t>
            </a:r>
            <a:endParaRPr lang="ru-RU" sz="2000" dirty="0">
              <a:latin typeface="+mj-lt"/>
            </a:endParaRPr>
          </a:p>
        </p:txBody>
      </p:sp>
      <p:sp>
        <p:nvSpPr>
          <p:cNvPr id="44" name="TextBox 43"/>
          <p:cNvSpPr txBox="1"/>
          <p:nvPr/>
        </p:nvSpPr>
        <p:spPr>
          <a:xfrm>
            <a:off x="3000364" y="4143380"/>
            <a:ext cx="1110047" cy="400110"/>
          </a:xfrm>
          <a:prstGeom prst="rect">
            <a:avLst/>
          </a:prstGeom>
          <a:noFill/>
        </p:spPr>
        <p:txBody>
          <a:bodyPr wrap="none" rtlCol="0">
            <a:spAutoFit/>
          </a:bodyPr>
          <a:lstStyle/>
          <a:p>
            <a:r>
              <a:rPr lang="ru-RU" sz="2000" dirty="0" smtClean="0">
                <a:latin typeface="+mj-lt"/>
              </a:rPr>
              <a:t>Решетка</a:t>
            </a:r>
            <a:endParaRPr lang="ru-RU" sz="2000" dirty="0">
              <a:latin typeface="+mj-lt"/>
            </a:endParaRPr>
          </a:p>
        </p:txBody>
      </p:sp>
      <p:sp>
        <p:nvSpPr>
          <p:cNvPr id="1638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6390"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6391" name="Rectangle 7"/>
          <p:cNvSpPr>
            <a:spLocks noChangeArrowheads="1"/>
          </p:cNvSpPr>
          <p:nvPr/>
        </p:nvSpPr>
        <p:spPr bwMode="auto">
          <a:xfrm>
            <a:off x="0" y="8096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6392" name="Rectangle 8"/>
          <p:cNvSpPr>
            <a:spLocks noChangeArrowheads="1"/>
          </p:cNvSpPr>
          <p:nvPr/>
        </p:nvSpPr>
        <p:spPr bwMode="auto">
          <a:xfrm>
            <a:off x="0" y="13335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Arial" pitchFamily="34" charset="0"/>
                <a:ea typeface="Times New Roman" pitchFamily="18" charset="0"/>
                <a:cs typeface="Calibri" pitchFamily="34" charset="0"/>
              </a:rPr>
              <a:t/>
            </a:r>
            <a:br>
              <a:rPr kumimoji="0" lang="ru-RU" sz="1100" b="0" i="0" u="none" strike="noStrike" cap="none" normalizeH="0" baseline="0" smtClean="0">
                <a:ln>
                  <a:noFill/>
                </a:ln>
                <a:solidFill>
                  <a:schemeClr val="tx1"/>
                </a:solidFill>
                <a:effectLst/>
                <a:latin typeface="Arial" pitchFamily="34" charset="0"/>
                <a:ea typeface="Times New Roman" pitchFamily="18" charset="0"/>
                <a:cs typeface="Calibri" pitchFamily="34" charset="0"/>
              </a:rPr>
            </a:br>
            <a:r>
              <a:rPr kumimoji="0" lang="ru-RU" sz="1100" b="0" i="0" u="none" strike="noStrike" cap="none" normalizeH="0" baseline="0" smtClean="0">
                <a:ln>
                  <a:noFill/>
                </a:ln>
                <a:solidFill>
                  <a:schemeClr val="tx1"/>
                </a:solidFill>
                <a:effectLst/>
                <a:latin typeface="Cambria Math" pitchFamily="18" charset="0"/>
                <a:ea typeface="Calibri" pitchFamily="34" charset="0"/>
                <a:cs typeface="Times New Roman" pitchFamily="18" charset="0"/>
              </a:rPr>
              <a:t/>
            </a:r>
            <a:br>
              <a:rPr kumimoji="0" lang="ru-RU" sz="1100" b="0" i="0" u="none" strike="noStrike" cap="none" normalizeH="0" baseline="0" smtClean="0">
                <a:ln>
                  <a:noFill/>
                </a:ln>
                <a:solidFill>
                  <a:schemeClr val="tx1"/>
                </a:solidFill>
                <a:effectLst/>
                <a:latin typeface="Cambria Math" pitchFamily="18" charset="0"/>
                <a:ea typeface="Calibri" pitchFamily="34" charset="0"/>
                <a:cs typeface="Times New Roman" pitchFamily="18" charset="0"/>
              </a:rPr>
            </a:b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6393" name="Rectangle 9"/>
          <p:cNvSpPr>
            <a:spLocks noChangeArrowheads="1"/>
          </p:cNvSpPr>
          <p:nvPr/>
        </p:nvSpPr>
        <p:spPr bwMode="auto">
          <a:xfrm>
            <a:off x="0" y="18288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7" name="Oval 36"/>
          <p:cNvSpPr/>
          <p:nvPr/>
        </p:nvSpPr>
        <p:spPr>
          <a:xfrm>
            <a:off x="3643306" y="3286124"/>
            <a:ext cx="500066" cy="500066"/>
          </a:xfrm>
          <a:prstGeom prst="ellipse">
            <a:avLst/>
          </a:prstGeom>
          <a:solidFill>
            <a:schemeClr val="accent2">
              <a:lumMod val="40000"/>
              <a:lumOff val="60000"/>
            </a:schemeClr>
          </a:solidFill>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cxnSp>
        <p:nvCxnSpPr>
          <p:cNvPr id="47" name="Straight Arrow Connector 46"/>
          <p:cNvCxnSpPr/>
          <p:nvPr/>
        </p:nvCxnSpPr>
        <p:spPr>
          <a:xfrm>
            <a:off x="2285984" y="1928802"/>
            <a:ext cx="714380" cy="214314"/>
          </a:xfrm>
          <a:prstGeom prst="straightConnector1">
            <a:avLst/>
          </a:prstGeom>
          <a:ln w="5715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3000364" y="1928802"/>
            <a:ext cx="500066" cy="500066"/>
          </a:xfrm>
          <a:prstGeom prst="ellipse">
            <a:avLst/>
          </a:prstGeom>
          <a:solidFill>
            <a:schemeClr val="accent3">
              <a:lumMod val="20000"/>
              <a:lumOff val="80000"/>
            </a:schemeClr>
          </a:solid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cxnSp>
        <p:nvCxnSpPr>
          <p:cNvPr id="41" name="Straight Arrow Connector 40"/>
          <p:cNvCxnSpPr>
            <a:stCxn id="28" idx="5"/>
          </p:cNvCxnSpPr>
          <p:nvPr/>
        </p:nvCxnSpPr>
        <p:spPr>
          <a:xfrm rot="16200000" flipH="1">
            <a:off x="1955320" y="3598402"/>
            <a:ext cx="544978" cy="687854"/>
          </a:xfrm>
          <a:prstGeom prst="straightConnector1">
            <a:avLst/>
          </a:prstGeom>
          <a:ln w="5715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2500298" y="4143380"/>
            <a:ext cx="500066" cy="500066"/>
          </a:xfrm>
          <a:prstGeom prst="ellipse">
            <a:avLst/>
          </a:prstGeom>
          <a:solidFill>
            <a:schemeClr val="accent4">
              <a:lumMod val="20000"/>
              <a:lumOff val="80000"/>
            </a:schemeClr>
          </a:solidFill>
          <a:ln>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34" name="Oval 33"/>
          <p:cNvSpPr/>
          <p:nvPr/>
        </p:nvSpPr>
        <p:spPr>
          <a:xfrm>
            <a:off x="1928794" y="5286388"/>
            <a:ext cx="198467" cy="198467"/>
          </a:xfrm>
          <a:prstGeom prst="ellipse">
            <a:avLst/>
          </a:prstGeom>
          <a:no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53" name="TextBox 52"/>
          <p:cNvSpPr txBox="1"/>
          <p:nvPr/>
        </p:nvSpPr>
        <p:spPr>
          <a:xfrm>
            <a:off x="3571868" y="4741143"/>
            <a:ext cx="1380571" cy="707886"/>
          </a:xfrm>
          <a:prstGeom prst="rect">
            <a:avLst/>
          </a:prstGeom>
          <a:noFill/>
        </p:spPr>
        <p:txBody>
          <a:bodyPr wrap="none" rtlCol="0">
            <a:spAutoFit/>
          </a:bodyPr>
          <a:lstStyle/>
          <a:p>
            <a:r>
              <a:rPr lang="ru-RU" sz="2000" dirty="0" smtClean="0">
                <a:latin typeface="+mj-lt"/>
              </a:rPr>
              <a:t>Граничные</a:t>
            </a:r>
            <a:br>
              <a:rPr lang="ru-RU" sz="2000" dirty="0" smtClean="0">
                <a:latin typeface="+mj-lt"/>
              </a:rPr>
            </a:br>
            <a:r>
              <a:rPr lang="ru-RU" sz="2000" dirty="0" smtClean="0">
                <a:latin typeface="+mj-lt"/>
              </a:rPr>
              <a:t>условия</a:t>
            </a:r>
            <a:endParaRPr lang="ru-RU" sz="2000" dirty="0">
              <a:latin typeface="+mj-lt"/>
            </a:endParaRPr>
          </a:p>
        </p:txBody>
      </p:sp>
      <p:sp>
        <p:nvSpPr>
          <p:cNvPr id="1945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cxnSp>
        <p:nvCxnSpPr>
          <p:cNvPr id="36" name="Straight Arrow Connector 35"/>
          <p:cNvCxnSpPr>
            <a:endCxn id="42" idx="2"/>
          </p:cNvCxnSpPr>
          <p:nvPr/>
        </p:nvCxnSpPr>
        <p:spPr>
          <a:xfrm flipV="1">
            <a:off x="2127261" y="5179231"/>
            <a:ext cx="944541" cy="206391"/>
          </a:xfrm>
          <a:prstGeom prst="straightConnector1">
            <a:avLst/>
          </a:prstGeom>
          <a:ln w="5715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3071802" y="4929198"/>
            <a:ext cx="500066" cy="500066"/>
          </a:xfrm>
          <a:prstGeom prst="ellipse">
            <a:avLst/>
          </a:prstGeom>
          <a:solidFill>
            <a:schemeClr val="accent5">
              <a:lumMod val="20000"/>
              <a:lumOff val="80000"/>
            </a:schemeClr>
          </a:solidFill>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45" name="TextBox 44"/>
          <p:cNvSpPr txBox="1"/>
          <p:nvPr/>
        </p:nvSpPr>
        <p:spPr>
          <a:xfrm>
            <a:off x="5273773" y="3717032"/>
            <a:ext cx="3870227" cy="461665"/>
          </a:xfrm>
          <a:prstGeom prst="rect">
            <a:avLst/>
          </a:prstGeom>
          <a:noFill/>
        </p:spPr>
        <p:txBody>
          <a:bodyPr wrap="none" rtlCol="0">
            <a:spAutoFit/>
          </a:bodyPr>
          <a:lstStyle/>
          <a:p>
            <a:r>
              <a:rPr lang="ru-RU" sz="2400" dirty="0" smtClean="0">
                <a:latin typeface="+mj-lt"/>
              </a:rPr>
              <a:t>Параметры моделирования</a:t>
            </a:r>
            <a:endParaRPr lang="en-US" sz="2400" dirty="0" smtClean="0">
              <a:latin typeface="+mj-lt"/>
            </a:endParaRPr>
          </a:p>
        </p:txBody>
      </p:sp>
      <p:graphicFrame>
        <p:nvGraphicFramePr>
          <p:cNvPr id="50" name="Table 49"/>
          <p:cNvGraphicFramePr>
            <a:graphicFrameLocks noGrp="1"/>
          </p:cNvGraphicFramePr>
          <p:nvPr/>
        </p:nvGraphicFramePr>
        <p:xfrm>
          <a:off x="5004048" y="4221088"/>
          <a:ext cx="4139951" cy="2659908"/>
        </p:xfrm>
        <a:graphic>
          <a:graphicData uri="http://schemas.openxmlformats.org/drawingml/2006/table">
            <a:tbl>
              <a:tblPr/>
              <a:tblGrid>
                <a:gridCol w="2448272"/>
                <a:gridCol w="648072"/>
                <a:gridCol w="1043607"/>
              </a:tblGrid>
              <a:tr h="206782">
                <a:tc>
                  <a:txBody>
                    <a:bodyPr/>
                    <a:lstStyle/>
                    <a:p>
                      <a:pPr algn="just">
                        <a:lnSpc>
                          <a:spcPct val="115000"/>
                        </a:lnSpc>
                        <a:spcAft>
                          <a:spcPts val="0"/>
                        </a:spcAft>
                      </a:pPr>
                      <a:r>
                        <a:rPr lang="ru-RU" sz="1100" b="1" dirty="0" smtClean="0">
                          <a:solidFill>
                            <a:srgbClr val="365F91"/>
                          </a:solidFill>
                          <a:latin typeface="Calibri"/>
                          <a:ea typeface="Calibri"/>
                          <a:cs typeface="Times New Roman"/>
                        </a:rPr>
                        <a:t>Параметр</a:t>
                      </a:r>
                      <a:endParaRPr lang="ru-RU" sz="1100" dirty="0">
                        <a:latin typeface="Calibri"/>
                        <a:ea typeface="Calibri"/>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lnSpc>
                          <a:spcPct val="115000"/>
                        </a:lnSpc>
                        <a:spcAft>
                          <a:spcPts val="0"/>
                        </a:spcAft>
                      </a:pPr>
                      <a:r>
                        <a:rPr lang="ru-RU" sz="1100" b="1" dirty="0" smtClean="0">
                          <a:solidFill>
                            <a:srgbClr val="365F91"/>
                          </a:solidFill>
                          <a:latin typeface="Calibri"/>
                          <a:ea typeface="Calibri"/>
                          <a:cs typeface="Times New Roman"/>
                        </a:rPr>
                        <a:t>Символ</a:t>
                      </a:r>
                      <a:endParaRPr lang="ru-RU"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just">
                        <a:lnSpc>
                          <a:spcPct val="115000"/>
                        </a:lnSpc>
                        <a:spcAft>
                          <a:spcPts val="0"/>
                        </a:spcAft>
                      </a:pPr>
                      <a:r>
                        <a:rPr lang="ru-RU" sz="1100" b="1" dirty="0" smtClean="0">
                          <a:solidFill>
                            <a:srgbClr val="365F91"/>
                          </a:solidFill>
                          <a:latin typeface="Calibri"/>
                          <a:ea typeface="Calibri"/>
                          <a:cs typeface="Times New Roman"/>
                        </a:rPr>
                        <a:t>Значение</a:t>
                      </a:r>
                      <a:endParaRPr lang="ru-RU"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06782">
                <a:tc>
                  <a:txBody>
                    <a:bodyPr/>
                    <a:lstStyle/>
                    <a:p>
                      <a:pPr algn="just">
                        <a:lnSpc>
                          <a:spcPct val="115000"/>
                        </a:lnSpc>
                        <a:spcAft>
                          <a:spcPts val="0"/>
                        </a:spcAft>
                      </a:pPr>
                      <a:r>
                        <a:rPr lang="ru-RU" sz="1100" b="0" dirty="0" smtClean="0">
                          <a:latin typeface="Calibri"/>
                          <a:ea typeface="Calibri"/>
                          <a:cs typeface="Times New Roman"/>
                        </a:rPr>
                        <a:t>Число</a:t>
                      </a:r>
                      <a:r>
                        <a:rPr lang="ru-RU" sz="1100" b="0" baseline="0" dirty="0" smtClean="0">
                          <a:latin typeface="Calibri"/>
                          <a:ea typeface="Calibri"/>
                          <a:cs typeface="Times New Roman"/>
                        </a:rPr>
                        <a:t> частиц</a:t>
                      </a:r>
                      <a:endParaRPr lang="ru-RU" sz="1100" b="0" dirty="0">
                        <a:latin typeface="Calibri"/>
                        <a:ea typeface="Calibri"/>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just">
                        <a:lnSpc>
                          <a:spcPct val="115000"/>
                        </a:lnSpc>
                        <a:spcAft>
                          <a:spcPts val="0"/>
                        </a:spcAft>
                      </a:pPr>
                      <a:r>
                        <a:rPr lang="en-US" sz="1100" i="1" dirty="0">
                          <a:latin typeface="Cambria Math"/>
                          <a:ea typeface="Calibri"/>
                          <a:cs typeface="Times New Roman"/>
                        </a:rPr>
                        <a:t>N</a:t>
                      </a:r>
                      <a:endParaRPr lang="ru-RU"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ctr">
                        <a:lnSpc>
                          <a:spcPct val="115000"/>
                        </a:lnSpc>
                        <a:spcAft>
                          <a:spcPts val="0"/>
                        </a:spcAft>
                      </a:pPr>
                      <a:r>
                        <a:rPr lang="ru-RU" sz="1100" dirty="0">
                          <a:latin typeface="Cambria Math"/>
                          <a:ea typeface="Calibri"/>
                          <a:cs typeface="Calibri"/>
                        </a:rPr>
                        <a:t>~</a:t>
                      </a:r>
                      <a:r>
                        <a:rPr lang="ru-RU" sz="1100" dirty="0" smtClean="0">
                          <a:latin typeface="Cambria Math"/>
                          <a:ea typeface="Calibri"/>
                          <a:cs typeface="Calibri"/>
                        </a:rPr>
                        <a:t>3000</a:t>
                      </a:r>
                      <a:r>
                        <a:rPr lang="en-US" sz="1100" dirty="0" smtClean="0">
                          <a:latin typeface="Cambria Math"/>
                          <a:ea typeface="Calibri"/>
                          <a:cs typeface="Calibri"/>
                        </a:rPr>
                        <a:t>0</a:t>
                      </a:r>
                      <a:endParaRPr lang="ru-RU"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a:noFill/>
                    </a:lnB>
                    <a:solidFill>
                      <a:srgbClr val="D3DFEE"/>
                    </a:solidFill>
                  </a:tcPr>
                </a:tc>
              </a:tr>
              <a:tr h="234508">
                <a:tc>
                  <a:txBody>
                    <a:bodyPr/>
                    <a:lstStyle/>
                    <a:p>
                      <a:pPr algn="just">
                        <a:lnSpc>
                          <a:spcPct val="115000"/>
                        </a:lnSpc>
                        <a:spcAft>
                          <a:spcPts val="0"/>
                        </a:spcAft>
                      </a:pPr>
                      <a:r>
                        <a:rPr lang="ru-RU" sz="1100" b="0" dirty="0" smtClean="0">
                          <a:latin typeface="Calibri"/>
                          <a:ea typeface="Calibri"/>
                          <a:cs typeface="Times New Roman"/>
                        </a:rPr>
                        <a:t>Частота</a:t>
                      </a:r>
                      <a:r>
                        <a:rPr lang="ru-RU" sz="1100" b="0" baseline="0" dirty="0" smtClean="0">
                          <a:latin typeface="Calibri"/>
                          <a:ea typeface="Calibri"/>
                          <a:cs typeface="Times New Roman"/>
                        </a:rPr>
                        <a:t> вибрационного сверления</a:t>
                      </a:r>
                      <a:endParaRPr lang="ru-RU" sz="1100" b="0" dirty="0">
                        <a:latin typeface="Calibri"/>
                        <a:ea typeface="Calibri"/>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a:lnSpc>
                          <a:spcPct val="115000"/>
                        </a:lnSpc>
                        <a:spcAft>
                          <a:spcPts val="0"/>
                        </a:spcAft>
                      </a:pPr>
                      <a:r>
                        <a:rPr lang="el-GR" sz="1100" i="1" dirty="0" smtClean="0">
                          <a:latin typeface="Cambria Math"/>
                          <a:ea typeface="Calibri"/>
                          <a:cs typeface="Times New Roman"/>
                        </a:rPr>
                        <a:t>ω</a:t>
                      </a:r>
                      <a:endParaRPr lang="ru-RU"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just">
                        <a:lnSpc>
                          <a:spcPct val="115000"/>
                        </a:lnSpc>
                        <a:spcAft>
                          <a:spcPts val="0"/>
                        </a:spcAft>
                      </a:pPr>
                      <a:endParaRPr lang="ru-RU" sz="1100" baseline="-25000" dirty="0">
                        <a:latin typeface="Cambria Math"/>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r>
              <a:tr h="206782">
                <a:tc>
                  <a:txBody>
                    <a:bodyPr/>
                    <a:lstStyle/>
                    <a:p>
                      <a:pPr algn="just">
                        <a:lnSpc>
                          <a:spcPct val="115000"/>
                        </a:lnSpc>
                        <a:spcAft>
                          <a:spcPts val="0"/>
                        </a:spcAft>
                      </a:pPr>
                      <a:r>
                        <a:rPr lang="ru-RU" sz="1100" b="0" dirty="0" smtClean="0">
                          <a:latin typeface="Calibri"/>
                          <a:ea typeface="Calibri"/>
                          <a:cs typeface="Times New Roman"/>
                        </a:rPr>
                        <a:t>Количество</a:t>
                      </a:r>
                      <a:r>
                        <a:rPr lang="ru-RU" sz="1100" b="0" baseline="0" dirty="0" smtClean="0">
                          <a:latin typeface="Calibri"/>
                          <a:ea typeface="Calibri"/>
                          <a:cs typeface="Times New Roman"/>
                        </a:rPr>
                        <a:t> ударов бура в образец</a:t>
                      </a:r>
                      <a:endParaRPr lang="ru-RU" sz="1100" b="0" dirty="0">
                        <a:latin typeface="Calibri"/>
                        <a:ea typeface="Calibri"/>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solidFill>
                      <a:srgbClr val="D3DFEE"/>
                    </a:solidFill>
                  </a:tcPr>
                </a:tc>
                <a:tc>
                  <a:txBody>
                    <a:bodyPr/>
                    <a:lstStyle/>
                    <a:p>
                      <a:pPr algn="just">
                        <a:lnSpc>
                          <a:spcPct val="115000"/>
                        </a:lnSpc>
                        <a:spcAft>
                          <a:spcPts val="0"/>
                        </a:spcAft>
                      </a:pPr>
                      <a:r>
                        <a:rPr lang="en-US" sz="1100" i="1" dirty="0" err="1" smtClean="0">
                          <a:latin typeface="Cambria Math"/>
                          <a:ea typeface="Calibri"/>
                          <a:cs typeface="Times New Roman"/>
                        </a:rPr>
                        <a:t>n</a:t>
                      </a:r>
                      <a:r>
                        <a:rPr lang="en-US" sz="1100" i="1" baseline="-25000" dirty="0" err="1" smtClean="0">
                          <a:latin typeface="Cambria Math"/>
                          <a:ea typeface="Calibri"/>
                          <a:cs typeface="Times New Roman"/>
                        </a:rPr>
                        <a:t>impact</a:t>
                      </a:r>
                      <a:endParaRPr lang="ru-RU" sz="1100" baseline="-25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3DFEE"/>
                    </a:solidFill>
                  </a:tcPr>
                </a:tc>
                <a:tc>
                  <a:txBody>
                    <a:bodyPr/>
                    <a:lstStyle/>
                    <a:p>
                      <a:pPr algn="ctr">
                        <a:lnSpc>
                          <a:spcPct val="115000"/>
                        </a:lnSpc>
                        <a:spcAft>
                          <a:spcPts val="0"/>
                        </a:spcAft>
                      </a:pPr>
                      <a:r>
                        <a:rPr lang="en-US" sz="1100" dirty="0" smtClean="0">
                          <a:latin typeface="Cambria Math"/>
                          <a:ea typeface="Calibri"/>
                          <a:cs typeface="Times New Roman"/>
                        </a:rPr>
                        <a:t>10</a:t>
                      </a:r>
                      <a:endParaRPr lang="ru-RU"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solidFill>
                      <a:srgbClr val="D3DFEE"/>
                    </a:solidFill>
                  </a:tcPr>
                </a:tc>
              </a:tr>
              <a:tr h="206782">
                <a:tc>
                  <a:txBody>
                    <a:bodyPr/>
                    <a:lstStyle/>
                    <a:p>
                      <a:pPr algn="just">
                        <a:lnSpc>
                          <a:spcPct val="115000"/>
                        </a:lnSpc>
                        <a:spcAft>
                          <a:spcPts val="0"/>
                        </a:spcAft>
                      </a:pPr>
                      <a:r>
                        <a:rPr lang="ru-RU" sz="1100" b="0" dirty="0" smtClean="0">
                          <a:latin typeface="Calibri"/>
                          <a:ea typeface="Calibri"/>
                          <a:cs typeface="Times New Roman"/>
                        </a:rPr>
                        <a:t>Время счета</a:t>
                      </a:r>
                      <a:endParaRPr lang="ru-RU" sz="1100" b="0" dirty="0">
                        <a:latin typeface="Calibri"/>
                        <a:ea typeface="Calibri"/>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just">
                        <a:lnSpc>
                          <a:spcPct val="115000"/>
                        </a:lnSpc>
                        <a:spcAft>
                          <a:spcPts val="0"/>
                        </a:spcAft>
                      </a:pPr>
                      <a:r>
                        <a:rPr lang="en-US" sz="1100" i="1" dirty="0" err="1" smtClean="0">
                          <a:latin typeface="Cambria Math"/>
                          <a:ea typeface="Calibri"/>
                          <a:cs typeface="Times New Roman"/>
                        </a:rPr>
                        <a:t>t</a:t>
                      </a:r>
                      <a:r>
                        <a:rPr lang="en-US" sz="1100" i="1" baseline="-25000" dirty="0" err="1" smtClean="0">
                          <a:latin typeface="Cambria Math"/>
                          <a:ea typeface="Calibri"/>
                          <a:cs typeface="Times New Roman"/>
                        </a:rPr>
                        <a:t>max</a:t>
                      </a:r>
                      <a:endParaRPr lang="ru-RU" sz="1100" baseline="-25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just">
                        <a:lnSpc>
                          <a:spcPct val="115000"/>
                        </a:lnSpc>
                        <a:spcAft>
                          <a:spcPts val="0"/>
                        </a:spcAft>
                      </a:pPr>
                      <a:endParaRPr lang="en-US" sz="1100" dirty="0">
                        <a:latin typeface="Cambria Math"/>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solidFill>
                      <a:srgbClr val="FFFFFF"/>
                    </a:solidFill>
                  </a:tcPr>
                </a:tc>
              </a:tr>
              <a:tr h="206782">
                <a:tc>
                  <a:txBody>
                    <a:bodyPr/>
                    <a:lstStyle/>
                    <a:p>
                      <a:pPr algn="just">
                        <a:lnSpc>
                          <a:spcPct val="115000"/>
                        </a:lnSpc>
                        <a:spcAft>
                          <a:spcPts val="0"/>
                        </a:spcAft>
                      </a:pPr>
                      <a:r>
                        <a:rPr lang="ru-RU" sz="1100" b="0" dirty="0" smtClean="0">
                          <a:latin typeface="Calibri"/>
                          <a:ea typeface="Calibri"/>
                          <a:cs typeface="Times New Roman"/>
                        </a:rPr>
                        <a:t>Число частиц бура</a:t>
                      </a:r>
                      <a:endParaRPr lang="ru-RU" sz="1100" b="0" dirty="0">
                        <a:latin typeface="Calibri"/>
                        <a:ea typeface="Calibri"/>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solidFill>
                      <a:srgbClr val="DBE5F1"/>
                    </a:solidFill>
                  </a:tcPr>
                </a:tc>
                <a:tc>
                  <a:txBody>
                    <a:bodyPr/>
                    <a:lstStyle/>
                    <a:p>
                      <a:pPr algn="just">
                        <a:lnSpc>
                          <a:spcPct val="115000"/>
                        </a:lnSpc>
                        <a:spcAft>
                          <a:spcPts val="0"/>
                        </a:spcAft>
                      </a:pPr>
                      <a:r>
                        <a:rPr lang="ru-RU" sz="1100" i="1" dirty="0">
                          <a:latin typeface="Calibri"/>
                          <a:ea typeface="Calibri"/>
                          <a:cs typeface="Calibri"/>
                        </a:rPr>
                        <a:t>-</a:t>
                      </a:r>
                      <a:endParaRPr lang="ru-RU"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solidFill>
                      <a:srgbClr val="DBE5F1"/>
                    </a:solidFill>
                  </a:tcPr>
                </a:tc>
                <a:tc>
                  <a:txBody>
                    <a:bodyPr/>
                    <a:lstStyle/>
                    <a:p>
                      <a:pPr algn="ctr">
                        <a:lnSpc>
                          <a:spcPct val="115000"/>
                        </a:lnSpc>
                        <a:spcAft>
                          <a:spcPts val="0"/>
                        </a:spcAft>
                      </a:pPr>
                      <a:r>
                        <a:rPr lang="en-US" sz="1100" dirty="0" smtClean="0">
                          <a:latin typeface="Cambria Math"/>
                          <a:ea typeface="Calibri"/>
                          <a:cs typeface="Times New Roman"/>
                        </a:rPr>
                        <a:t>~2000</a:t>
                      </a:r>
                      <a:endParaRPr lang="ru-RU"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noFill/>
                      <a:prstDash val="solid"/>
                      <a:round/>
                      <a:headEnd type="none" w="med" len="med"/>
                      <a:tailEnd type="none" w="med" len="med"/>
                    </a:lnB>
                    <a:solidFill>
                      <a:srgbClr val="DBE5F1"/>
                    </a:solidFill>
                  </a:tcPr>
                </a:tc>
              </a:tr>
              <a:tr h="206782">
                <a:tc>
                  <a:txBody>
                    <a:bodyPr/>
                    <a:lstStyle/>
                    <a:p>
                      <a:pPr algn="just">
                        <a:lnSpc>
                          <a:spcPct val="115000"/>
                        </a:lnSpc>
                        <a:spcAft>
                          <a:spcPts val="0"/>
                        </a:spcAft>
                      </a:pPr>
                      <a:r>
                        <a:rPr lang="ru-RU" sz="1100" dirty="0" smtClean="0">
                          <a:latin typeface="Calibri"/>
                          <a:ea typeface="Calibri"/>
                          <a:cs typeface="Times New Roman"/>
                        </a:rPr>
                        <a:t>Высота образца к ширине образца</a:t>
                      </a:r>
                      <a:endParaRPr lang="ru-RU" sz="1100" dirty="0">
                        <a:latin typeface="Calibri"/>
                        <a:ea typeface="Calibri"/>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solidFill>
                      <a:schemeClr val="bg1"/>
                    </a:solidFill>
                  </a:tcPr>
                </a:tc>
                <a:tc>
                  <a:txBody>
                    <a:bodyPr/>
                    <a:lstStyle/>
                    <a:p>
                      <a:pPr algn="just">
                        <a:lnSpc>
                          <a:spcPct val="115000"/>
                        </a:lnSpc>
                        <a:spcAft>
                          <a:spcPts val="0"/>
                        </a:spcAft>
                      </a:pPr>
                      <a:r>
                        <a:rPr lang="ru-RU" sz="1100" dirty="0" smtClean="0">
                          <a:latin typeface="Calibri"/>
                          <a:ea typeface="Calibri"/>
                          <a:cs typeface="Times New Roman"/>
                        </a:rPr>
                        <a:t>-</a:t>
                      </a:r>
                      <a:endParaRPr lang="ru-RU"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solidFill>
                      <a:schemeClr val="bg1"/>
                    </a:solidFill>
                  </a:tcPr>
                </a:tc>
                <a:tc>
                  <a:txBody>
                    <a:bodyPr/>
                    <a:lstStyle/>
                    <a:p>
                      <a:pPr algn="ctr">
                        <a:lnSpc>
                          <a:spcPct val="115000"/>
                        </a:lnSpc>
                        <a:spcAft>
                          <a:spcPts val="0"/>
                        </a:spcAft>
                      </a:pPr>
                      <a:r>
                        <a:rPr lang="ru-RU" sz="1100" dirty="0" smtClean="0">
                          <a:latin typeface="Calibri"/>
                          <a:ea typeface="Calibri"/>
                          <a:cs typeface="Times New Roman"/>
                        </a:rPr>
                        <a:t>8</a:t>
                      </a:r>
                      <a:endParaRPr lang="ru-RU"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noFill/>
                      <a:prstDash val="solid"/>
                      <a:round/>
                      <a:headEnd type="none" w="med" len="med"/>
                      <a:tailEnd type="none" w="med" len="med"/>
                    </a:lnB>
                    <a:solidFill>
                      <a:schemeClr val="bg1"/>
                    </a:solidFill>
                  </a:tcPr>
                </a:tc>
              </a:tr>
              <a:tr h="206782">
                <a:tc>
                  <a:txBody>
                    <a:bodyPr/>
                    <a:lstStyle/>
                    <a:p>
                      <a:pPr algn="l">
                        <a:lnSpc>
                          <a:spcPct val="115000"/>
                        </a:lnSpc>
                        <a:spcAft>
                          <a:spcPts val="0"/>
                        </a:spcAft>
                      </a:pPr>
                      <a:r>
                        <a:rPr lang="ru-RU" sz="1100" dirty="0" smtClean="0">
                          <a:latin typeface="Calibri"/>
                          <a:ea typeface="Calibri"/>
                          <a:cs typeface="Times New Roman"/>
                        </a:rPr>
                        <a:t>Ширина основания наконечника</a:t>
                      </a:r>
                      <a:r>
                        <a:rPr lang="ru-RU" sz="1100" baseline="0" dirty="0" smtClean="0">
                          <a:latin typeface="Calibri"/>
                          <a:ea typeface="Calibri"/>
                          <a:cs typeface="Times New Roman"/>
                        </a:rPr>
                        <a:t> бура к ширине бура</a:t>
                      </a:r>
                      <a:endParaRPr lang="ru-RU" sz="1100" dirty="0">
                        <a:latin typeface="Calibri"/>
                        <a:ea typeface="Calibri"/>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solidFill>
                      <a:srgbClr val="DBE5F1"/>
                    </a:solidFill>
                  </a:tcPr>
                </a:tc>
                <a:tc>
                  <a:txBody>
                    <a:bodyPr/>
                    <a:lstStyle/>
                    <a:p>
                      <a:pPr algn="just">
                        <a:lnSpc>
                          <a:spcPct val="115000"/>
                        </a:lnSpc>
                        <a:spcAft>
                          <a:spcPts val="0"/>
                        </a:spcAft>
                      </a:pPr>
                      <a:r>
                        <a:rPr lang="ru-RU" sz="1100" dirty="0" smtClean="0">
                          <a:latin typeface="Calibri"/>
                          <a:ea typeface="Calibri"/>
                          <a:cs typeface="Times New Roman"/>
                        </a:rPr>
                        <a:t>-</a:t>
                      </a:r>
                      <a:endParaRPr lang="ru-RU"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solidFill>
                      <a:srgbClr val="DBE5F1"/>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100" dirty="0" smtClean="0">
                          <a:latin typeface="Calibri"/>
                          <a:ea typeface="Calibri"/>
                          <a:cs typeface="Times New Roman"/>
                        </a:rPr>
                        <a:t>0.33</a:t>
                      </a: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noFill/>
                      <a:prstDash val="solid"/>
                      <a:round/>
                      <a:headEnd type="none" w="med" len="med"/>
                      <a:tailEnd type="none" w="med" len="med"/>
                    </a:lnB>
                    <a:solidFill>
                      <a:srgbClr val="DBE5F1"/>
                    </a:solidFill>
                  </a:tcPr>
                </a:tc>
              </a:tr>
              <a:tr h="206782">
                <a:tc>
                  <a:txBody>
                    <a:bodyPr/>
                    <a:lstStyle/>
                    <a:p>
                      <a:pPr algn="just">
                        <a:lnSpc>
                          <a:spcPct val="115000"/>
                        </a:lnSpc>
                        <a:spcAft>
                          <a:spcPts val="0"/>
                        </a:spcAft>
                      </a:pPr>
                      <a:r>
                        <a:rPr lang="ru-RU" sz="1100" dirty="0" smtClean="0">
                          <a:latin typeface="Calibri"/>
                          <a:ea typeface="Calibri"/>
                          <a:cs typeface="Times New Roman"/>
                        </a:rPr>
                        <a:t>Высота бура к ширине бура</a:t>
                      </a:r>
                      <a:endParaRPr lang="ru-RU" sz="1100" dirty="0">
                        <a:latin typeface="Calibri"/>
                        <a:ea typeface="Calibri"/>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solidFill>
                      <a:schemeClr val="bg1"/>
                    </a:solidFill>
                  </a:tcPr>
                </a:tc>
                <a:tc>
                  <a:txBody>
                    <a:bodyPr/>
                    <a:lstStyle/>
                    <a:p>
                      <a:pPr algn="just">
                        <a:lnSpc>
                          <a:spcPct val="115000"/>
                        </a:lnSpc>
                        <a:spcAft>
                          <a:spcPts val="0"/>
                        </a:spcAft>
                      </a:pPr>
                      <a:r>
                        <a:rPr lang="ru-RU" sz="1100" dirty="0" smtClean="0">
                          <a:latin typeface="Calibri"/>
                          <a:ea typeface="Calibri"/>
                          <a:cs typeface="Times New Roman"/>
                        </a:rPr>
                        <a:t>-</a:t>
                      </a:r>
                      <a:endParaRPr lang="ru-RU"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solidFill>
                      <a:schemeClr val="bg1"/>
                    </a:solidFill>
                  </a:tcPr>
                </a:tc>
                <a:tc>
                  <a:txBody>
                    <a:bodyPr/>
                    <a:lstStyle/>
                    <a:p>
                      <a:pPr algn="ctr">
                        <a:lnSpc>
                          <a:spcPct val="115000"/>
                        </a:lnSpc>
                        <a:spcAft>
                          <a:spcPts val="0"/>
                        </a:spcAft>
                      </a:pPr>
                      <a:r>
                        <a:rPr lang="ru-RU" sz="1100" dirty="0" smtClean="0">
                          <a:latin typeface="Calibri"/>
                          <a:ea typeface="Calibri"/>
                          <a:cs typeface="Times New Roman"/>
                        </a:rPr>
                        <a:t>0.57</a:t>
                      </a:r>
                      <a:endParaRPr lang="ru-RU"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noFill/>
                      <a:prstDash val="solid"/>
                      <a:round/>
                      <a:headEnd type="none" w="med" len="med"/>
                      <a:tailEnd type="none" w="med" len="med"/>
                    </a:lnB>
                    <a:solidFill>
                      <a:schemeClr val="bg1"/>
                    </a:solidFill>
                  </a:tcPr>
                </a:tc>
              </a:tr>
              <a:tr h="206782">
                <a:tc>
                  <a:txBody>
                    <a:bodyPr/>
                    <a:lstStyle/>
                    <a:p>
                      <a:pPr algn="l">
                        <a:lnSpc>
                          <a:spcPct val="115000"/>
                        </a:lnSpc>
                        <a:spcAft>
                          <a:spcPts val="0"/>
                        </a:spcAft>
                      </a:pPr>
                      <a:r>
                        <a:rPr lang="ru-RU" sz="1100" dirty="0" smtClean="0">
                          <a:latin typeface="Calibri"/>
                          <a:ea typeface="Calibri"/>
                          <a:cs typeface="Times New Roman"/>
                        </a:rPr>
                        <a:t>Высота наконечника бура </a:t>
                      </a:r>
                      <a:br>
                        <a:rPr lang="ru-RU" sz="1100" dirty="0" smtClean="0">
                          <a:latin typeface="Calibri"/>
                          <a:ea typeface="Calibri"/>
                          <a:cs typeface="Times New Roman"/>
                        </a:rPr>
                      </a:br>
                      <a:r>
                        <a:rPr lang="ru-RU" sz="1100" dirty="0" smtClean="0">
                          <a:latin typeface="Calibri"/>
                          <a:ea typeface="Calibri"/>
                          <a:cs typeface="Times New Roman"/>
                        </a:rPr>
                        <a:t>к высоте</a:t>
                      </a:r>
                      <a:r>
                        <a:rPr lang="ru-RU" sz="1100" baseline="0" dirty="0" smtClean="0">
                          <a:latin typeface="Calibri"/>
                          <a:ea typeface="Calibri"/>
                          <a:cs typeface="Times New Roman"/>
                        </a:rPr>
                        <a:t> бура</a:t>
                      </a:r>
                      <a:endParaRPr lang="ru-RU" sz="1100" dirty="0">
                        <a:latin typeface="Calibri"/>
                        <a:ea typeface="Calibri"/>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solidFill>
                      <a:srgbClr val="DBE5F1"/>
                    </a:solidFill>
                  </a:tcPr>
                </a:tc>
                <a:tc>
                  <a:txBody>
                    <a:bodyPr/>
                    <a:lstStyle/>
                    <a:p>
                      <a:pPr algn="just">
                        <a:lnSpc>
                          <a:spcPct val="115000"/>
                        </a:lnSpc>
                        <a:spcAft>
                          <a:spcPts val="0"/>
                        </a:spcAft>
                      </a:pPr>
                      <a:r>
                        <a:rPr lang="ru-RU" sz="1100" dirty="0" smtClean="0">
                          <a:latin typeface="Calibri"/>
                          <a:ea typeface="Calibri"/>
                          <a:cs typeface="Times New Roman"/>
                        </a:rPr>
                        <a:t>-</a:t>
                      </a:r>
                      <a:endParaRPr lang="ru-RU"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solidFill>
                      <a:srgbClr val="DBE5F1"/>
                    </a:solidFill>
                  </a:tcPr>
                </a:tc>
                <a:tc>
                  <a:txBody>
                    <a:bodyPr/>
                    <a:lstStyle/>
                    <a:p>
                      <a:pPr algn="ctr">
                        <a:lnSpc>
                          <a:spcPct val="115000"/>
                        </a:lnSpc>
                        <a:spcAft>
                          <a:spcPts val="0"/>
                        </a:spcAft>
                      </a:pPr>
                      <a:r>
                        <a:rPr lang="ru-RU" sz="1100" dirty="0" smtClean="0">
                          <a:latin typeface="Calibri"/>
                          <a:ea typeface="Calibri"/>
                          <a:cs typeface="Times New Roman"/>
                        </a:rPr>
                        <a:t>0.65</a:t>
                      </a:r>
                      <a:endParaRPr lang="ru-RU"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noFill/>
                      <a:prstDash val="solid"/>
                      <a:round/>
                      <a:headEnd type="none" w="med" len="med"/>
                      <a:tailEnd type="none" w="med" len="med"/>
                    </a:lnB>
                    <a:solidFill>
                      <a:srgbClr val="DBE5F1"/>
                    </a:solidFill>
                  </a:tcPr>
                </a:tc>
              </a:tr>
              <a:tr h="206782">
                <a:tc>
                  <a:txBody>
                    <a:bodyPr/>
                    <a:lstStyle/>
                    <a:p>
                      <a:pPr algn="l">
                        <a:lnSpc>
                          <a:spcPct val="115000"/>
                        </a:lnSpc>
                        <a:spcAft>
                          <a:spcPts val="0"/>
                        </a:spcAft>
                      </a:pPr>
                      <a:r>
                        <a:rPr lang="ru-RU" sz="1100" dirty="0" smtClean="0">
                          <a:latin typeface="Calibri"/>
                          <a:ea typeface="Calibri"/>
                          <a:cs typeface="Times New Roman"/>
                        </a:rPr>
                        <a:t>Количество повторов </a:t>
                      </a:r>
                      <a:r>
                        <a:rPr lang="en-US" sz="1100" dirty="0" smtClean="0">
                          <a:latin typeface="Calibri"/>
                          <a:ea typeface="Calibri"/>
                          <a:cs typeface="Times New Roman"/>
                        </a:rPr>
                        <a:t> </a:t>
                      </a:r>
                      <a:r>
                        <a:rPr lang="ru-RU" sz="1100" dirty="0" smtClean="0">
                          <a:latin typeface="Calibri"/>
                          <a:ea typeface="Calibri"/>
                          <a:cs typeface="Times New Roman"/>
                        </a:rPr>
                        <a:t>каждого</a:t>
                      </a:r>
                      <a:r>
                        <a:rPr lang="ru-RU" sz="1100" baseline="0" dirty="0" smtClean="0">
                          <a:latin typeface="Calibri"/>
                          <a:ea typeface="Calibri"/>
                          <a:cs typeface="Times New Roman"/>
                        </a:rPr>
                        <a:t> </a:t>
                      </a:r>
                      <a:r>
                        <a:rPr lang="ru-RU" sz="1100" dirty="0" smtClean="0">
                          <a:latin typeface="Calibri"/>
                          <a:ea typeface="Calibri"/>
                          <a:cs typeface="Times New Roman"/>
                        </a:rPr>
                        <a:t>опыта</a:t>
                      </a:r>
                      <a:endParaRPr lang="ru-RU" sz="1100" dirty="0">
                        <a:latin typeface="Calibri"/>
                        <a:ea typeface="Calibri"/>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solidFill>
                      <a:schemeClr val="bg1"/>
                    </a:solidFill>
                  </a:tcPr>
                </a:tc>
                <a:tc>
                  <a:txBody>
                    <a:bodyPr/>
                    <a:lstStyle/>
                    <a:p>
                      <a:pPr algn="just">
                        <a:lnSpc>
                          <a:spcPct val="115000"/>
                        </a:lnSpc>
                        <a:spcAft>
                          <a:spcPts val="0"/>
                        </a:spcAft>
                      </a:pPr>
                      <a:r>
                        <a:rPr lang="en-US" sz="1100" i="1" dirty="0" smtClean="0">
                          <a:latin typeface="Calibri"/>
                          <a:ea typeface="Calibri"/>
                          <a:cs typeface="Times New Roman"/>
                        </a:rPr>
                        <a:t>seed</a:t>
                      </a:r>
                      <a:endParaRPr lang="ru-RU" sz="1100" i="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solidFill>
                      <a:schemeClr val="bg1"/>
                    </a:solidFill>
                  </a:tcPr>
                </a:tc>
                <a:tc>
                  <a:txBody>
                    <a:bodyPr/>
                    <a:lstStyle/>
                    <a:p>
                      <a:pPr algn="ctr">
                        <a:lnSpc>
                          <a:spcPct val="115000"/>
                        </a:lnSpc>
                        <a:spcAft>
                          <a:spcPts val="0"/>
                        </a:spcAft>
                      </a:pPr>
                      <a:r>
                        <a:rPr lang="en-US" sz="1100" dirty="0" smtClean="0">
                          <a:latin typeface="Calibri"/>
                          <a:ea typeface="Calibri"/>
                          <a:cs typeface="Times New Roman"/>
                        </a:rPr>
                        <a:t>5</a:t>
                      </a:r>
                      <a:endParaRPr lang="ru-RU"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noFill/>
                      <a:prstDash val="solid"/>
                      <a:round/>
                      <a:headEnd type="none" w="med" len="med"/>
                      <a:tailEnd type="none" w="med" len="med"/>
                    </a:lnB>
                    <a:solidFill>
                      <a:schemeClr val="bg1"/>
                    </a:solidFill>
                  </a:tcPr>
                </a:tc>
              </a:tr>
            </a:tbl>
          </a:graphicData>
        </a:graphic>
      </p:graphicFrame>
      <p:sp>
        <p:nvSpPr>
          <p:cNvPr id="35" name="TextBox 34"/>
          <p:cNvSpPr txBox="1"/>
          <p:nvPr/>
        </p:nvSpPr>
        <p:spPr>
          <a:xfrm>
            <a:off x="2928926" y="2786058"/>
            <a:ext cx="1353447" cy="400110"/>
          </a:xfrm>
          <a:prstGeom prst="rect">
            <a:avLst/>
          </a:prstGeom>
          <a:noFill/>
        </p:spPr>
        <p:txBody>
          <a:bodyPr wrap="none" rtlCol="0">
            <a:spAutoFit/>
          </a:bodyPr>
          <a:lstStyle/>
          <a:p>
            <a:r>
              <a:rPr lang="ru-RU" sz="2000" dirty="0" smtClean="0">
                <a:latin typeface="+mj-lt"/>
              </a:rPr>
              <a:t>Геометрия</a:t>
            </a:r>
            <a:endParaRPr lang="ru-RU" sz="2000" dirty="0">
              <a:latin typeface="+mj-lt"/>
            </a:endParaRPr>
          </a:p>
        </p:txBody>
      </p:sp>
      <p:pic>
        <p:nvPicPr>
          <p:cNvPr id="39" name="Picture 2"/>
          <p:cNvPicPr>
            <a:picLocks noChangeAspect="1" noChangeArrowheads="1"/>
          </p:cNvPicPr>
          <p:nvPr/>
        </p:nvPicPr>
        <p:blipFill>
          <a:blip r:embed="rId3" cstate="print"/>
          <a:srcRect l="22266" t="22113" r="72461" b="64598"/>
          <a:stretch>
            <a:fillRect/>
          </a:stretch>
        </p:blipFill>
        <p:spPr bwMode="auto">
          <a:xfrm>
            <a:off x="5364088" y="1988840"/>
            <a:ext cx="1285884" cy="1296144"/>
          </a:xfrm>
          <a:prstGeom prst="rect">
            <a:avLst/>
          </a:prstGeom>
          <a:noFill/>
          <a:ln w="9525">
            <a:noFill/>
            <a:miter lim="800000"/>
            <a:headEnd/>
            <a:tailEnd/>
          </a:ln>
          <a:effectLst/>
        </p:spPr>
      </p:pic>
      <p:sp>
        <p:nvSpPr>
          <p:cNvPr id="7065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70657" name="Picture 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020272" y="2780928"/>
            <a:ext cx="1524000" cy="685800"/>
          </a:xfrm>
          <a:prstGeom prst="rect">
            <a:avLst/>
          </a:prstGeom>
          <a:noFill/>
        </p:spPr>
      </p:pic>
      <p:sp>
        <p:nvSpPr>
          <p:cNvPr id="7066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pic>
        <p:nvPicPr>
          <p:cNvPr id="70659"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948264" y="1916832"/>
            <a:ext cx="2038350" cy="533400"/>
          </a:xfrm>
          <a:prstGeom prst="rect">
            <a:avLst/>
          </a:prstGeom>
          <a:noFill/>
        </p:spPr>
      </p:pic>
      <p:sp>
        <p:nvSpPr>
          <p:cNvPr id="70661" name="Rectangle 5"/>
          <p:cNvSpPr>
            <a:spLocks noChangeArrowheads="1"/>
          </p:cNvSpPr>
          <p:nvPr/>
        </p:nvSpPr>
        <p:spPr bwMode="auto">
          <a:xfrm>
            <a:off x="0" y="533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600" b="0" i="0" u="none" strike="noStrike" cap="none" normalizeH="0" baseline="0" smtClean="0">
                <a:ln>
                  <a:noFill/>
                </a:ln>
                <a:solidFill>
                  <a:schemeClr val="tx1"/>
                </a:solidFill>
                <a:effectLst/>
                <a:latin typeface="Arial" pitchFamily="34"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cxnSp>
        <p:nvCxnSpPr>
          <p:cNvPr id="49" name="Straight Connector 48"/>
          <p:cNvCxnSpPr/>
          <p:nvPr/>
        </p:nvCxnSpPr>
        <p:spPr>
          <a:xfrm rot="5400000">
            <a:off x="2322509" y="4179087"/>
            <a:ext cx="5357826" cy="1588"/>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0663"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70662" name="Picture 6"/>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8388424" y="5068877"/>
            <a:ext cx="509389" cy="203756"/>
          </a:xfrm>
          <a:prstGeom prst="rect">
            <a:avLst/>
          </a:prstGeom>
          <a:noFill/>
        </p:spPr>
      </p:pic>
      <p:sp>
        <p:nvSpPr>
          <p:cNvPr id="70665"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70667" name="Rectangle 1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70666" name="Picture 10"/>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8224217" y="4653136"/>
            <a:ext cx="864096" cy="174658"/>
          </a:xfrm>
          <a:prstGeom prst="rect">
            <a:avLst/>
          </a:prstGeom>
          <a:noFill/>
        </p:spPr>
      </p:pic>
      <p:cxnSp>
        <p:nvCxnSpPr>
          <p:cNvPr id="52" name="Прямая соединительная линия 51"/>
          <p:cNvCxnSpPr/>
          <p:nvPr/>
        </p:nvCxnSpPr>
        <p:spPr>
          <a:xfrm>
            <a:off x="5436096" y="1988840"/>
            <a:ext cx="1152128" cy="0"/>
          </a:xfrm>
          <a:prstGeom prst="line">
            <a:avLst/>
          </a:prstGeom>
          <a:ln/>
        </p:spPr>
        <p:style>
          <a:lnRef idx="2">
            <a:schemeClr val="dk1"/>
          </a:lnRef>
          <a:fillRef idx="0">
            <a:schemeClr val="dk1"/>
          </a:fillRef>
          <a:effectRef idx="1">
            <a:schemeClr val="dk1"/>
          </a:effectRef>
          <a:fontRef idx="minor">
            <a:schemeClr val="tx1"/>
          </a:fontRef>
        </p:style>
      </p:cxnSp>
      <p:cxnSp>
        <p:nvCxnSpPr>
          <p:cNvPr id="54" name="Прямая соединительная линия 53"/>
          <p:cNvCxnSpPr/>
          <p:nvPr/>
        </p:nvCxnSpPr>
        <p:spPr>
          <a:xfrm>
            <a:off x="5441429" y="3284984"/>
            <a:ext cx="1152128" cy="0"/>
          </a:xfrm>
          <a:prstGeom prst="line">
            <a:avLst/>
          </a:prstGeom>
          <a:ln/>
        </p:spPr>
        <p:style>
          <a:lnRef idx="2">
            <a:schemeClr val="dk1"/>
          </a:lnRef>
          <a:fillRef idx="0">
            <a:schemeClr val="dk1"/>
          </a:fillRef>
          <a:effectRef idx="1">
            <a:schemeClr val="dk1"/>
          </a:effectRef>
          <a:fontRef idx="minor">
            <a:schemeClr val="tx1"/>
          </a:fontRef>
        </p:style>
      </p:cxnSp>
      <p:cxnSp>
        <p:nvCxnSpPr>
          <p:cNvPr id="56" name="Прямая со стрелкой 55"/>
          <p:cNvCxnSpPr>
            <a:stCxn id="39" idx="0"/>
          </p:cNvCxnSpPr>
          <p:nvPr/>
        </p:nvCxnSpPr>
        <p:spPr>
          <a:xfrm rot="5400000" flipH="1" flipV="1">
            <a:off x="5829575" y="1806255"/>
            <a:ext cx="360040" cy="513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7" name="Прямая со стрелкой 56"/>
          <p:cNvCxnSpPr>
            <a:stCxn id="39" idx="2"/>
          </p:cNvCxnSpPr>
          <p:nvPr/>
        </p:nvCxnSpPr>
        <p:spPr>
          <a:xfrm rot="16200000" flipH="1">
            <a:off x="5829575" y="3462439"/>
            <a:ext cx="360040" cy="513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1" name="Прямая со стрелкой 60"/>
          <p:cNvCxnSpPr/>
          <p:nvPr/>
        </p:nvCxnSpPr>
        <p:spPr>
          <a:xfrm>
            <a:off x="5508104" y="2852936"/>
            <a:ext cx="1008112"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62" name="TextBox 61"/>
          <p:cNvSpPr txBox="1"/>
          <p:nvPr/>
        </p:nvSpPr>
        <p:spPr>
          <a:xfrm>
            <a:off x="5563632" y="2537140"/>
            <a:ext cx="792088" cy="369332"/>
          </a:xfrm>
          <a:prstGeom prst="rect">
            <a:avLst/>
          </a:prstGeom>
          <a:noFill/>
        </p:spPr>
        <p:txBody>
          <a:bodyPr wrap="square" rtlCol="0">
            <a:spAutoFit/>
          </a:bodyPr>
          <a:lstStyle/>
          <a:p>
            <a:r>
              <a:rPr lang="ru-RU" dirty="0" smtClean="0">
                <a:solidFill>
                  <a:schemeClr val="bg1"/>
                </a:solidFill>
              </a:rPr>
              <a:t>волна</a:t>
            </a:r>
            <a:endParaRPr lang="ru-RU" dirty="0">
              <a:solidFill>
                <a:schemeClr val="bg1"/>
              </a:solidFill>
            </a:endParaRPr>
          </a:p>
        </p:txBody>
      </p:sp>
      <p:sp>
        <p:nvSpPr>
          <p:cNvPr id="55" name="Title 1"/>
          <p:cNvSpPr>
            <a:spLocks noGrp="1"/>
          </p:cNvSpPr>
          <p:nvPr>
            <p:ph type="title"/>
          </p:nvPr>
        </p:nvSpPr>
        <p:spPr>
          <a:xfrm>
            <a:off x="457200" y="155448"/>
            <a:ext cx="8229600" cy="1252728"/>
          </a:xfrm>
        </p:spPr>
        <p:txBody>
          <a:bodyPr>
            <a:normAutofit fontScale="90000"/>
          </a:bodyPr>
          <a:lstStyle/>
          <a:p>
            <a:r>
              <a:rPr lang="ru-RU" dirty="0" smtClean="0"/>
              <a:t>Вибрационное сверление. </a:t>
            </a:r>
            <a:r>
              <a:rPr lang="ru-RU" sz="4400" dirty="0" smtClean="0"/>
              <a:t>Параметры моделирования</a:t>
            </a:r>
            <a:endParaRPr lang="ru-RU" sz="44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22266" t="4395" r="72461" b="41406"/>
          <a:stretch>
            <a:fillRect/>
          </a:stretch>
        </p:blipFill>
        <p:spPr bwMode="auto">
          <a:xfrm>
            <a:off x="857224" y="1571612"/>
            <a:ext cx="1285884" cy="5286412"/>
          </a:xfrm>
          <a:prstGeom prst="rect">
            <a:avLst/>
          </a:prstGeom>
          <a:noFill/>
          <a:ln w="9525">
            <a:noFill/>
            <a:miter lim="800000"/>
            <a:headEnd/>
            <a:tailEnd/>
          </a:ln>
          <a:effectLst/>
        </p:spPr>
      </p:pic>
      <p:sp>
        <p:nvSpPr>
          <p:cNvPr id="19" name="Oval 18"/>
          <p:cNvSpPr/>
          <p:nvPr/>
        </p:nvSpPr>
        <p:spPr>
          <a:xfrm>
            <a:off x="714348" y="1412776"/>
            <a:ext cx="1571636" cy="1158968"/>
          </a:xfrm>
          <a:prstGeom prst="ellipse">
            <a:avLst/>
          </a:prstGeom>
          <a:no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cxnSp>
        <p:nvCxnSpPr>
          <p:cNvPr id="25" name="Straight Arrow Connector 24"/>
          <p:cNvCxnSpPr>
            <a:stCxn id="19" idx="5"/>
          </p:cNvCxnSpPr>
          <p:nvPr/>
        </p:nvCxnSpPr>
        <p:spPr>
          <a:xfrm rot="16200000" flipH="1">
            <a:off x="2050321" y="2407519"/>
            <a:ext cx="455478" cy="44447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0" name="Oval 19"/>
          <p:cNvSpPr/>
          <p:nvPr/>
        </p:nvSpPr>
        <p:spPr>
          <a:xfrm>
            <a:off x="2428860" y="2786058"/>
            <a:ext cx="500066" cy="500066"/>
          </a:xfrm>
          <a:prstGeom prst="ellipse">
            <a:avLst/>
          </a:prstGeom>
          <a:solidFill>
            <a:schemeClr val="accent1">
              <a:lumMod val="20000"/>
              <a:lumOff val="80000"/>
            </a:schemeClr>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26" name="TextBox 125"/>
          <p:cNvSpPr txBox="1"/>
          <p:nvPr/>
        </p:nvSpPr>
        <p:spPr>
          <a:xfrm>
            <a:off x="3493067" y="1928802"/>
            <a:ext cx="1204176" cy="400110"/>
          </a:xfrm>
          <a:prstGeom prst="rect">
            <a:avLst/>
          </a:prstGeom>
          <a:noFill/>
        </p:spPr>
        <p:txBody>
          <a:bodyPr wrap="none" rtlCol="0">
            <a:spAutoFit/>
          </a:bodyPr>
          <a:lstStyle/>
          <a:p>
            <a:r>
              <a:rPr lang="ru-RU" sz="2000" dirty="0" smtClean="0">
                <a:latin typeface="+mj-lt"/>
              </a:rPr>
              <a:t>Нагрузка</a:t>
            </a:r>
            <a:endParaRPr lang="ru-RU" sz="2000" dirty="0">
              <a:latin typeface="+mj-lt"/>
            </a:endParaRPr>
          </a:p>
        </p:txBody>
      </p:sp>
      <p:sp>
        <p:nvSpPr>
          <p:cNvPr id="28" name="Oval 27"/>
          <p:cNvSpPr/>
          <p:nvPr/>
        </p:nvSpPr>
        <p:spPr>
          <a:xfrm>
            <a:off x="1714480" y="3500438"/>
            <a:ext cx="198467" cy="198467"/>
          </a:xfrm>
          <a:prstGeom prst="ellipse">
            <a:avLst/>
          </a:prstGeom>
          <a:no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cxnSp>
        <p:nvCxnSpPr>
          <p:cNvPr id="29" name="Straight Arrow Connector 28"/>
          <p:cNvCxnSpPr>
            <a:stCxn id="28" idx="6"/>
            <a:endCxn id="37" idx="2"/>
          </p:cNvCxnSpPr>
          <p:nvPr/>
        </p:nvCxnSpPr>
        <p:spPr>
          <a:xfrm flipV="1">
            <a:off x="1912947" y="3536157"/>
            <a:ext cx="1730359" cy="63515"/>
          </a:xfrm>
          <a:prstGeom prst="straightConnector1">
            <a:avLst/>
          </a:prstGeom>
          <a:ln w="571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143372" y="3286124"/>
            <a:ext cx="736099" cy="400110"/>
          </a:xfrm>
          <a:prstGeom prst="rect">
            <a:avLst/>
          </a:prstGeom>
          <a:noFill/>
        </p:spPr>
        <p:txBody>
          <a:bodyPr wrap="none" rtlCol="0">
            <a:spAutoFit/>
          </a:bodyPr>
          <a:lstStyle/>
          <a:p>
            <a:r>
              <a:rPr lang="ru-RU" sz="2000" dirty="0" smtClean="0">
                <a:latin typeface="+mj-lt"/>
              </a:rPr>
              <a:t>Сила</a:t>
            </a:r>
            <a:endParaRPr lang="ru-RU" sz="2000" dirty="0">
              <a:latin typeface="+mj-lt"/>
            </a:endParaRPr>
          </a:p>
        </p:txBody>
      </p:sp>
      <p:sp>
        <p:nvSpPr>
          <p:cNvPr id="44" name="TextBox 43"/>
          <p:cNvSpPr txBox="1"/>
          <p:nvPr/>
        </p:nvSpPr>
        <p:spPr>
          <a:xfrm>
            <a:off x="3000364" y="4143380"/>
            <a:ext cx="1110047" cy="400110"/>
          </a:xfrm>
          <a:prstGeom prst="rect">
            <a:avLst/>
          </a:prstGeom>
          <a:noFill/>
        </p:spPr>
        <p:txBody>
          <a:bodyPr wrap="none" rtlCol="0">
            <a:spAutoFit/>
          </a:bodyPr>
          <a:lstStyle/>
          <a:p>
            <a:r>
              <a:rPr lang="ru-RU" sz="2000" dirty="0" smtClean="0">
                <a:latin typeface="+mj-lt"/>
              </a:rPr>
              <a:t>Решетка</a:t>
            </a:r>
            <a:endParaRPr lang="ru-RU" sz="2000" dirty="0">
              <a:latin typeface="+mj-lt"/>
            </a:endParaRPr>
          </a:p>
        </p:txBody>
      </p:sp>
      <p:sp>
        <p:nvSpPr>
          <p:cNvPr id="1638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6390"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6391" name="Rectangle 7"/>
          <p:cNvSpPr>
            <a:spLocks noChangeArrowheads="1"/>
          </p:cNvSpPr>
          <p:nvPr/>
        </p:nvSpPr>
        <p:spPr bwMode="auto">
          <a:xfrm>
            <a:off x="0" y="8096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6392" name="Rectangle 8"/>
          <p:cNvSpPr>
            <a:spLocks noChangeArrowheads="1"/>
          </p:cNvSpPr>
          <p:nvPr/>
        </p:nvSpPr>
        <p:spPr bwMode="auto">
          <a:xfrm>
            <a:off x="0" y="13335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Arial" pitchFamily="34" charset="0"/>
                <a:ea typeface="Times New Roman" pitchFamily="18" charset="0"/>
                <a:cs typeface="Calibri" pitchFamily="34" charset="0"/>
              </a:rPr>
              <a:t/>
            </a:r>
            <a:br>
              <a:rPr kumimoji="0" lang="ru-RU" sz="1100" b="0" i="0" u="none" strike="noStrike" cap="none" normalizeH="0" baseline="0" smtClean="0">
                <a:ln>
                  <a:noFill/>
                </a:ln>
                <a:solidFill>
                  <a:schemeClr val="tx1"/>
                </a:solidFill>
                <a:effectLst/>
                <a:latin typeface="Arial" pitchFamily="34" charset="0"/>
                <a:ea typeface="Times New Roman" pitchFamily="18" charset="0"/>
                <a:cs typeface="Calibri" pitchFamily="34" charset="0"/>
              </a:rPr>
            </a:br>
            <a:r>
              <a:rPr kumimoji="0" lang="ru-RU" sz="1100" b="0" i="0" u="none" strike="noStrike" cap="none" normalizeH="0" baseline="0" smtClean="0">
                <a:ln>
                  <a:noFill/>
                </a:ln>
                <a:solidFill>
                  <a:schemeClr val="tx1"/>
                </a:solidFill>
                <a:effectLst/>
                <a:latin typeface="Cambria Math" pitchFamily="18" charset="0"/>
                <a:ea typeface="Calibri" pitchFamily="34" charset="0"/>
                <a:cs typeface="Times New Roman" pitchFamily="18" charset="0"/>
              </a:rPr>
              <a:t/>
            </a:r>
            <a:br>
              <a:rPr kumimoji="0" lang="ru-RU" sz="1100" b="0" i="0" u="none" strike="noStrike" cap="none" normalizeH="0" baseline="0" smtClean="0">
                <a:ln>
                  <a:noFill/>
                </a:ln>
                <a:solidFill>
                  <a:schemeClr val="tx1"/>
                </a:solidFill>
                <a:effectLst/>
                <a:latin typeface="Cambria Math" pitchFamily="18" charset="0"/>
                <a:ea typeface="Calibri" pitchFamily="34" charset="0"/>
                <a:cs typeface="Times New Roman" pitchFamily="18" charset="0"/>
              </a:rPr>
            </a:b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6393" name="Rectangle 9"/>
          <p:cNvSpPr>
            <a:spLocks noChangeArrowheads="1"/>
          </p:cNvSpPr>
          <p:nvPr/>
        </p:nvSpPr>
        <p:spPr bwMode="auto">
          <a:xfrm>
            <a:off x="0" y="18288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7" name="Oval 36"/>
          <p:cNvSpPr/>
          <p:nvPr/>
        </p:nvSpPr>
        <p:spPr>
          <a:xfrm>
            <a:off x="3643306" y="3286124"/>
            <a:ext cx="500066" cy="500066"/>
          </a:xfrm>
          <a:prstGeom prst="ellipse">
            <a:avLst/>
          </a:prstGeom>
          <a:solidFill>
            <a:schemeClr val="accent2">
              <a:lumMod val="40000"/>
              <a:lumOff val="60000"/>
            </a:schemeClr>
          </a:solidFill>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cxnSp>
        <p:nvCxnSpPr>
          <p:cNvPr id="47" name="Straight Arrow Connector 46"/>
          <p:cNvCxnSpPr/>
          <p:nvPr/>
        </p:nvCxnSpPr>
        <p:spPr>
          <a:xfrm>
            <a:off x="2285984" y="1928802"/>
            <a:ext cx="714380" cy="214314"/>
          </a:xfrm>
          <a:prstGeom prst="straightConnector1">
            <a:avLst/>
          </a:prstGeom>
          <a:ln w="5715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3000364" y="1928802"/>
            <a:ext cx="500066" cy="500066"/>
          </a:xfrm>
          <a:prstGeom prst="ellipse">
            <a:avLst/>
          </a:prstGeom>
          <a:solidFill>
            <a:schemeClr val="accent3">
              <a:lumMod val="20000"/>
              <a:lumOff val="80000"/>
            </a:schemeClr>
          </a:solid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cxnSp>
        <p:nvCxnSpPr>
          <p:cNvPr id="41" name="Straight Arrow Connector 40"/>
          <p:cNvCxnSpPr>
            <a:stCxn id="28" idx="5"/>
          </p:cNvCxnSpPr>
          <p:nvPr/>
        </p:nvCxnSpPr>
        <p:spPr>
          <a:xfrm rot="16200000" flipH="1">
            <a:off x="1955320" y="3598402"/>
            <a:ext cx="544978" cy="687854"/>
          </a:xfrm>
          <a:prstGeom prst="straightConnector1">
            <a:avLst/>
          </a:prstGeom>
          <a:ln w="5715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2500298" y="4143380"/>
            <a:ext cx="500066" cy="500066"/>
          </a:xfrm>
          <a:prstGeom prst="ellipse">
            <a:avLst/>
          </a:prstGeom>
          <a:solidFill>
            <a:schemeClr val="accent4">
              <a:lumMod val="20000"/>
              <a:lumOff val="80000"/>
            </a:schemeClr>
          </a:solidFill>
          <a:ln>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34" name="Oval 33"/>
          <p:cNvSpPr/>
          <p:nvPr/>
        </p:nvSpPr>
        <p:spPr>
          <a:xfrm>
            <a:off x="1928794" y="5286388"/>
            <a:ext cx="198467" cy="198467"/>
          </a:xfrm>
          <a:prstGeom prst="ellipse">
            <a:avLst/>
          </a:prstGeom>
          <a:no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53" name="TextBox 52"/>
          <p:cNvSpPr txBox="1"/>
          <p:nvPr/>
        </p:nvSpPr>
        <p:spPr>
          <a:xfrm>
            <a:off x="3571868" y="4741143"/>
            <a:ext cx="1380571" cy="707886"/>
          </a:xfrm>
          <a:prstGeom prst="rect">
            <a:avLst/>
          </a:prstGeom>
          <a:noFill/>
        </p:spPr>
        <p:txBody>
          <a:bodyPr wrap="none" rtlCol="0">
            <a:spAutoFit/>
          </a:bodyPr>
          <a:lstStyle/>
          <a:p>
            <a:r>
              <a:rPr lang="ru-RU" sz="2000" dirty="0" smtClean="0">
                <a:latin typeface="+mj-lt"/>
              </a:rPr>
              <a:t>Граничные</a:t>
            </a:r>
            <a:br>
              <a:rPr lang="ru-RU" sz="2000" dirty="0" smtClean="0">
                <a:latin typeface="+mj-lt"/>
              </a:rPr>
            </a:br>
            <a:r>
              <a:rPr lang="ru-RU" sz="2000" dirty="0" smtClean="0">
                <a:latin typeface="+mj-lt"/>
              </a:rPr>
              <a:t>условия</a:t>
            </a:r>
            <a:endParaRPr lang="ru-RU" sz="2000" dirty="0">
              <a:latin typeface="+mj-lt"/>
            </a:endParaRPr>
          </a:p>
        </p:txBody>
      </p:sp>
      <p:sp>
        <p:nvSpPr>
          <p:cNvPr id="1945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cxnSp>
        <p:nvCxnSpPr>
          <p:cNvPr id="36" name="Straight Arrow Connector 35"/>
          <p:cNvCxnSpPr>
            <a:endCxn id="42" idx="2"/>
          </p:cNvCxnSpPr>
          <p:nvPr/>
        </p:nvCxnSpPr>
        <p:spPr>
          <a:xfrm flipV="1">
            <a:off x="2127261" y="5179231"/>
            <a:ext cx="944541" cy="206391"/>
          </a:xfrm>
          <a:prstGeom prst="straightConnector1">
            <a:avLst/>
          </a:prstGeom>
          <a:ln w="5715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3071802" y="4929198"/>
            <a:ext cx="500066" cy="500066"/>
          </a:xfrm>
          <a:prstGeom prst="ellipse">
            <a:avLst/>
          </a:prstGeom>
          <a:solidFill>
            <a:schemeClr val="accent5">
              <a:lumMod val="20000"/>
              <a:lumOff val="80000"/>
            </a:schemeClr>
          </a:solidFill>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35" name="TextBox 34"/>
          <p:cNvSpPr txBox="1"/>
          <p:nvPr/>
        </p:nvSpPr>
        <p:spPr>
          <a:xfrm>
            <a:off x="2928926" y="2786058"/>
            <a:ext cx="1353447" cy="400110"/>
          </a:xfrm>
          <a:prstGeom prst="rect">
            <a:avLst/>
          </a:prstGeom>
          <a:noFill/>
        </p:spPr>
        <p:txBody>
          <a:bodyPr wrap="none" rtlCol="0">
            <a:spAutoFit/>
          </a:bodyPr>
          <a:lstStyle/>
          <a:p>
            <a:r>
              <a:rPr lang="ru-RU" sz="2000" dirty="0" smtClean="0">
                <a:latin typeface="+mj-lt"/>
              </a:rPr>
              <a:t>Геометрия</a:t>
            </a:r>
            <a:endParaRPr lang="ru-RU" sz="2000" dirty="0">
              <a:latin typeface="+mj-lt"/>
            </a:endParaRPr>
          </a:p>
        </p:txBody>
      </p:sp>
      <p:sp>
        <p:nvSpPr>
          <p:cNvPr id="7065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7066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70661" name="Rectangle 5"/>
          <p:cNvSpPr>
            <a:spLocks noChangeArrowheads="1"/>
          </p:cNvSpPr>
          <p:nvPr/>
        </p:nvSpPr>
        <p:spPr bwMode="auto">
          <a:xfrm>
            <a:off x="0" y="533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600" b="0" i="0" u="none" strike="noStrike" cap="none" normalizeH="0" baseline="0" smtClean="0">
                <a:ln>
                  <a:noFill/>
                </a:ln>
                <a:solidFill>
                  <a:schemeClr val="tx1"/>
                </a:solidFill>
                <a:effectLst/>
                <a:latin typeface="Arial" pitchFamily="34"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cxnSp>
        <p:nvCxnSpPr>
          <p:cNvPr id="49" name="Straight Connector 48"/>
          <p:cNvCxnSpPr/>
          <p:nvPr/>
        </p:nvCxnSpPr>
        <p:spPr>
          <a:xfrm rot="5400000">
            <a:off x="2322509" y="4179087"/>
            <a:ext cx="5357826" cy="1588"/>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0663"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70665"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70667" name="Rectangle 1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51" name="Picture 45" descr="2particles.png"/>
          <p:cNvPicPr>
            <a:picLocks noChangeAspect="1"/>
          </p:cNvPicPr>
          <p:nvPr/>
        </p:nvPicPr>
        <p:blipFill>
          <a:blip r:embed="rId4" cstate="print"/>
          <a:srcRect r="49862"/>
          <a:stretch>
            <a:fillRect/>
          </a:stretch>
        </p:blipFill>
        <p:spPr>
          <a:xfrm rot="1169790">
            <a:off x="6512104" y="2802360"/>
            <a:ext cx="700343" cy="698413"/>
          </a:xfrm>
          <a:prstGeom prst="rect">
            <a:avLst/>
          </a:prstGeom>
        </p:spPr>
      </p:pic>
      <p:pic>
        <p:nvPicPr>
          <p:cNvPr id="58" name="Picture 45" descr="2particles.png"/>
          <p:cNvPicPr>
            <a:picLocks noChangeAspect="1"/>
          </p:cNvPicPr>
          <p:nvPr/>
        </p:nvPicPr>
        <p:blipFill>
          <a:blip r:embed="rId4" cstate="print"/>
          <a:stretch>
            <a:fillRect/>
          </a:stretch>
        </p:blipFill>
        <p:spPr>
          <a:xfrm rot="3157988">
            <a:off x="7167290" y="2334639"/>
            <a:ext cx="1396825" cy="698413"/>
          </a:xfrm>
          <a:prstGeom prst="rect">
            <a:avLst/>
          </a:prstGeom>
        </p:spPr>
      </p:pic>
      <p:pic>
        <p:nvPicPr>
          <p:cNvPr id="59" name="Picture 45" descr="2particles.png"/>
          <p:cNvPicPr>
            <a:picLocks noChangeAspect="1"/>
          </p:cNvPicPr>
          <p:nvPr/>
        </p:nvPicPr>
        <p:blipFill>
          <a:blip r:embed="rId4" cstate="print"/>
          <a:srcRect r="49862"/>
          <a:stretch>
            <a:fillRect/>
          </a:stretch>
        </p:blipFill>
        <p:spPr>
          <a:xfrm rot="1169790">
            <a:off x="6180638" y="3669861"/>
            <a:ext cx="700343" cy="698413"/>
          </a:xfrm>
          <a:prstGeom prst="rect">
            <a:avLst/>
          </a:prstGeom>
        </p:spPr>
      </p:pic>
      <p:pic>
        <p:nvPicPr>
          <p:cNvPr id="60" name="Picture 45" descr="2particles.png"/>
          <p:cNvPicPr>
            <a:picLocks noChangeAspect="1"/>
          </p:cNvPicPr>
          <p:nvPr/>
        </p:nvPicPr>
        <p:blipFill>
          <a:blip r:embed="rId4" cstate="print"/>
          <a:srcRect r="49862"/>
          <a:stretch>
            <a:fillRect/>
          </a:stretch>
        </p:blipFill>
        <p:spPr>
          <a:xfrm rot="1169790">
            <a:off x="5820597" y="2229702"/>
            <a:ext cx="700343" cy="698413"/>
          </a:xfrm>
          <a:prstGeom prst="rect">
            <a:avLst/>
          </a:prstGeom>
        </p:spPr>
      </p:pic>
      <p:pic>
        <p:nvPicPr>
          <p:cNvPr id="63" name="Picture 45" descr="2particles.png"/>
          <p:cNvPicPr>
            <a:picLocks noChangeAspect="1"/>
          </p:cNvPicPr>
          <p:nvPr/>
        </p:nvPicPr>
        <p:blipFill>
          <a:blip r:embed="rId4" cstate="print"/>
          <a:srcRect r="49862"/>
          <a:stretch>
            <a:fillRect/>
          </a:stretch>
        </p:blipFill>
        <p:spPr>
          <a:xfrm rot="1169790">
            <a:off x="7116742" y="3525845"/>
            <a:ext cx="700343" cy="698413"/>
          </a:xfrm>
          <a:prstGeom prst="rect">
            <a:avLst/>
          </a:prstGeom>
        </p:spPr>
      </p:pic>
      <p:sp>
        <p:nvSpPr>
          <p:cNvPr id="64" name="Овал 63"/>
          <p:cNvSpPr/>
          <p:nvPr/>
        </p:nvSpPr>
        <p:spPr>
          <a:xfrm>
            <a:off x="6127602" y="2439936"/>
            <a:ext cx="1512168" cy="1440160"/>
          </a:xfrm>
          <a:prstGeom prst="ellipse">
            <a:avLst/>
          </a:prstGeom>
          <a:solidFill>
            <a:srgbClr val="00B0F0">
              <a:alpha val="21000"/>
            </a:srgbClr>
          </a:solidFill>
          <a:ln w="285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73" name="Группа 72"/>
          <p:cNvGrpSpPr/>
          <p:nvPr/>
        </p:nvGrpSpPr>
        <p:grpSpPr>
          <a:xfrm>
            <a:off x="5964613" y="4446721"/>
            <a:ext cx="2394312" cy="2382841"/>
            <a:chOff x="5964613" y="4505713"/>
            <a:chExt cx="2394312" cy="2382841"/>
          </a:xfrm>
        </p:grpSpPr>
        <p:pic>
          <p:nvPicPr>
            <p:cNvPr id="65" name="Picture 45" descr="2particles.png"/>
            <p:cNvPicPr>
              <a:picLocks noChangeAspect="1"/>
            </p:cNvPicPr>
            <p:nvPr/>
          </p:nvPicPr>
          <p:blipFill>
            <a:blip r:embed="rId4" cstate="print"/>
            <a:stretch>
              <a:fillRect/>
            </a:stretch>
          </p:blipFill>
          <p:spPr>
            <a:xfrm rot="3157988">
              <a:off x="7311306" y="4854919"/>
              <a:ext cx="1396825" cy="698413"/>
            </a:xfrm>
            <a:prstGeom prst="rect">
              <a:avLst/>
            </a:prstGeom>
          </p:spPr>
        </p:pic>
        <p:pic>
          <p:nvPicPr>
            <p:cNvPr id="66" name="Picture 45" descr="2particles.png"/>
            <p:cNvPicPr>
              <a:picLocks noChangeAspect="1"/>
            </p:cNvPicPr>
            <p:nvPr/>
          </p:nvPicPr>
          <p:blipFill>
            <a:blip r:embed="rId4" cstate="print"/>
            <a:srcRect r="49862"/>
            <a:stretch>
              <a:fillRect/>
            </a:stretch>
          </p:blipFill>
          <p:spPr>
            <a:xfrm rot="1169790">
              <a:off x="6324654" y="6190141"/>
              <a:ext cx="700343" cy="698413"/>
            </a:xfrm>
            <a:prstGeom prst="rect">
              <a:avLst/>
            </a:prstGeom>
          </p:spPr>
        </p:pic>
        <p:pic>
          <p:nvPicPr>
            <p:cNvPr id="67" name="Picture 45" descr="2particles.png"/>
            <p:cNvPicPr>
              <a:picLocks noChangeAspect="1"/>
            </p:cNvPicPr>
            <p:nvPr/>
          </p:nvPicPr>
          <p:blipFill>
            <a:blip r:embed="rId4" cstate="print"/>
            <a:srcRect r="49862"/>
            <a:stretch>
              <a:fillRect/>
            </a:stretch>
          </p:blipFill>
          <p:spPr>
            <a:xfrm rot="1169790">
              <a:off x="5964613" y="4749982"/>
              <a:ext cx="700343" cy="698413"/>
            </a:xfrm>
            <a:prstGeom prst="rect">
              <a:avLst/>
            </a:prstGeom>
          </p:spPr>
        </p:pic>
        <p:pic>
          <p:nvPicPr>
            <p:cNvPr id="68" name="Picture 45" descr="2particles.png"/>
            <p:cNvPicPr>
              <a:picLocks noChangeAspect="1"/>
            </p:cNvPicPr>
            <p:nvPr/>
          </p:nvPicPr>
          <p:blipFill>
            <a:blip r:embed="rId4" cstate="print"/>
            <a:srcRect r="49862"/>
            <a:stretch>
              <a:fillRect/>
            </a:stretch>
          </p:blipFill>
          <p:spPr>
            <a:xfrm rot="1169790">
              <a:off x="7260758" y="6046125"/>
              <a:ext cx="700343" cy="698413"/>
            </a:xfrm>
            <a:prstGeom prst="rect">
              <a:avLst/>
            </a:prstGeom>
          </p:spPr>
        </p:pic>
      </p:grpSp>
      <p:sp>
        <p:nvSpPr>
          <p:cNvPr id="69" name="Стрелка вправо 68"/>
          <p:cNvSpPr/>
          <p:nvPr/>
        </p:nvSpPr>
        <p:spPr>
          <a:xfrm rot="5400000">
            <a:off x="6823913" y="4446422"/>
            <a:ext cx="576064"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70" name="Прямая соединительная линия 69"/>
          <p:cNvCxnSpPr/>
          <p:nvPr/>
        </p:nvCxnSpPr>
        <p:spPr>
          <a:xfrm>
            <a:off x="5580112" y="4437112"/>
            <a:ext cx="3067770" cy="1904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5623546" y="3160016"/>
            <a:ext cx="576064" cy="369332"/>
          </a:xfrm>
          <a:prstGeom prst="rect">
            <a:avLst/>
          </a:prstGeom>
          <a:noFill/>
        </p:spPr>
        <p:txBody>
          <a:bodyPr wrap="square" rtlCol="0">
            <a:spAutoFit/>
          </a:bodyPr>
          <a:lstStyle/>
          <a:p>
            <a:r>
              <a:rPr lang="ru-RU" dirty="0" smtClean="0"/>
              <a:t>1.1</a:t>
            </a:r>
            <a:r>
              <a:rPr lang="ru-RU" i="1" dirty="0" smtClean="0"/>
              <a:t>а</a:t>
            </a:r>
            <a:endParaRPr lang="ru-RU" i="1" dirty="0"/>
          </a:p>
        </p:txBody>
      </p:sp>
      <p:sp>
        <p:nvSpPr>
          <p:cNvPr id="74" name="TextBox 73"/>
          <p:cNvSpPr txBox="1"/>
          <p:nvPr/>
        </p:nvSpPr>
        <p:spPr>
          <a:xfrm>
            <a:off x="4972820" y="1556792"/>
            <a:ext cx="4320480" cy="523220"/>
          </a:xfrm>
          <a:prstGeom prst="rect">
            <a:avLst/>
          </a:prstGeom>
          <a:noFill/>
        </p:spPr>
        <p:txBody>
          <a:bodyPr wrap="square" rtlCol="0">
            <a:spAutoFit/>
          </a:bodyPr>
          <a:lstStyle/>
          <a:p>
            <a:r>
              <a:rPr lang="ru-RU" sz="2800" dirty="0" smtClean="0"/>
              <a:t>Скорость сверления (</a:t>
            </a:r>
            <a:r>
              <a:rPr lang="en-US" sz="2800" i="1" dirty="0" smtClean="0"/>
              <a:t>MRR</a:t>
            </a:r>
            <a:r>
              <a:rPr lang="en-US" sz="2800" dirty="0" smtClean="0"/>
              <a:t>)</a:t>
            </a:r>
            <a:endParaRPr lang="ru-RU" sz="2800" dirty="0"/>
          </a:p>
        </p:txBody>
      </p:sp>
      <p:sp>
        <p:nvSpPr>
          <p:cNvPr id="54" name="Title 1"/>
          <p:cNvSpPr>
            <a:spLocks noGrp="1"/>
          </p:cNvSpPr>
          <p:nvPr>
            <p:ph type="title"/>
          </p:nvPr>
        </p:nvSpPr>
        <p:spPr>
          <a:xfrm>
            <a:off x="457200" y="155448"/>
            <a:ext cx="8229600" cy="1252728"/>
          </a:xfrm>
        </p:spPr>
        <p:txBody>
          <a:bodyPr>
            <a:normAutofit fontScale="90000"/>
          </a:bodyPr>
          <a:lstStyle/>
          <a:p>
            <a:r>
              <a:rPr lang="ru-RU" dirty="0" smtClean="0"/>
              <a:t>Вибрационное сверление. </a:t>
            </a:r>
            <a:r>
              <a:rPr lang="ru-RU" sz="4400" dirty="0" smtClean="0"/>
              <a:t>Скорость сверления</a:t>
            </a:r>
            <a:endParaRPr lang="ru-RU"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t="15218" r="59238"/>
          <a:stretch>
            <a:fillRect/>
          </a:stretch>
        </p:blipFill>
        <p:spPr bwMode="auto">
          <a:xfrm>
            <a:off x="5929322" y="1571612"/>
            <a:ext cx="2928958" cy="2786082"/>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cstate="print"/>
          <a:srcRect l="22266" t="4395" r="72461" b="41406"/>
          <a:stretch>
            <a:fillRect/>
          </a:stretch>
        </p:blipFill>
        <p:spPr bwMode="auto">
          <a:xfrm>
            <a:off x="857224" y="1571612"/>
            <a:ext cx="1285884" cy="5286412"/>
          </a:xfrm>
          <a:prstGeom prst="rect">
            <a:avLst/>
          </a:prstGeom>
          <a:noFill/>
          <a:ln w="9525">
            <a:noFill/>
            <a:miter lim="800000"/>
            <a:headEnd/>
            <a:tailEnd/>
          </a:ln>
          <a:effectLst/>
        </p:spPr>
      </p:pic>
      <p:sp>
        <p:nvSpPr>
          <p:cNvPr id="19" name="Oval 18"/>
          <p:cNvSpPr/>
          <p:nvPr/>
        </p:nvSpPr>
        <p:spPr>
          <a:xfrm>
            <a:off x="714348" y="1000108"/>
            <a:ext cx="1571636" cy="1571636"/>
          </a:xfrm>
          <a:prstGeom prst="ellipse">
            <a:avLst/>
          </a:prstGeom>
          <a:no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cxnSp>
        <p:nvCxnSpPr>
          <p:cNvPr id="25" name="Straight Arrow Connector 24"/>
          <p:cNvCxnSpPr>
            <a:stCxn id="19" idx="5"/>
          </p:cNvCxnSpPr>
          <p:nvPr/>
        </p:nvCxnSpPr>
        <p:spPr>
          <a:xfrm rot="16200000" flipH="1">
            <a:off x="2020104" y="2377301"/>
            <a:ext cx="515913" cy="44447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0" name="Oval 19"/>
          <p:cNvSpPr/>
          <p:nvPr/>
        </p:nvSpPr>
        <p:spPr>
          <a:xfrm>
            <a:off x="2428860" y="2786058"/>
            <a:ext cx="500066" cy="500066"/>
          </a:xfrm>
          <a:prstGeom prst="ellipse">
            <a:avLst/>
          </a:prstGeom>
          <a:solidFill>
            <a:schemeClr val="accent1">
              <a:lumMod val="20000"/>
              <a:lumOff val="80000"/>
            </a:schemeClr>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26" name="TextBox 125"/>
          <p:cNvSpPr txBox="1"/>
          <p:nvPr/>
        </p:nvSpPr>
        <p:spPr>
          <a:xfrm>
            <a:off x="3493067" y="1928802"/>
            <a:ext cx="1221809" cy="461665"/>
          </a:xfrm>
          <a:prstGeom prst="rect">
            <a:avLst/>
          </a:prstGeom>
          <a:noFill/>
        </p:spPr>
        <p:txBody>
          <a:bodyPr wrap="none" rtlCol="0">
            <a:spAutoFit/>
          </a:bodyPr>
          <a:lstStyle/>
          <a:p>
            <a:r>
              <a:rPr lang="en-US" sz="2400" dirty="0" smtClean="0">
                <a:latin typeface="+mj-lt"/>
              </a:rPr>
              <a:t>Loading</a:t>
            </a:r>
            <a:endParaRPr lang="ru-RU" sz="2400" dirty="0">
              <a:latin typeface="+mj-lt"/>
            </a:endParaRPr>
          </a:p>
        </p:txBody>
      </p:sp>
      <p:sp>
        <p:nvSpPr>
          <p:cNvPr id="28" name="Oval 27"/>
          <p:cNvSpPr/>
          <p:nvPr/>
        </p:nvSpPr>
        <p:spPr>
          <a:xfrm>
            <a:off x="1714480" y="3500438"/>
            <a:ext cx="198467" cy="198467"/>
          </a:xfrm>
          <a:prstGeom prst="ellipse">
            <a:avLst/>
          </a:prstGeom>
          <a:no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cxnSp>
        <p:nvCxnSpPr>
          <p:cNvPr id="29" name="Straight Arrow Connector 28"/>
          <p:cNvCxnSpPr>
            <a:stCxn id="28" idx="6"/>
            <a:endCxn id="37" idx="2"/>
          </p:cNvCxnSpPr>
          <p:nvPr/>
        </p:nvCxnSpPr>
        <p:spPr>
          <a:xfrm flipV="1">
            <a:off x="1912947" y="3536157"/>
            <a:ext cx="1730359" cy="63515"/>
          </a:xfrm>
          <a:prstGeom prst="straightConnector1">
            <a:avLst/>
          </a:prstGeom>
          <a:ln w="571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143372" y="3286124"/>
            <a:ext cx="894797" cy="461665"/>
          </a:xfrm>
          <a:prstGeom prst="rect">
            <a:avLst/>
          </a:prstGeom>
          <a:noFill/>
        </p:spPr>
        <p:txBody>
          <a:bodyPr wrap="none" rtlCol="0">
            <a:spAutoFit/>
          </a:bodyPr>
          <a:lstStyle/>
          <a:p>
            <a:r>
              <a:rPr lang="en-US" sz="2400" dirty="0" smtClean="0">
                <a:latin typeface="+mj-lt"/>
              </a:rPr>
              <a:t>Force</a:t>
            </a:r>
            <a:endParaRPr lang="ru-RU" sz="2400" dirty="0">
              <a:latin typeface="+mj-lt"/>
            </a:endParaRPr>
          </a:p>
        </p:txBody>
      </p:sp>
      <p:sp>
        <p:nvSpPr>
          <p:cNvPr id="44" name="TextBox 43"/>
          <p:cNvSpPr txBox="1"/>
          <p:nvPr/>
        </p:nvSpPr>
        <p:spPr>
          <a:xfrm>
            <a:off x="3000364" y="4143380"/>
            <a:ext cx="1071127" cy="461665"/>
          </a:xfrm>
          <a:prstGeom prst="rect">
            <a:avLst/>
          </a:prstGeom>
          <a:noFill/>
        </p:spPr>
        <p:txBody>
          <a:bodyPr wrap="none" rtlCol="0">
            <a:spAutoFit/>
          </a:bodyPr>
          <a:lstStyle/>
          <a:p>
            <a:r>
              <a:rPr lang="en-US" sz="2400" dirty="0" smtClean="0">
                <a:latin typeface="+mj-lt"/>
              </a:rPr>
              <a:t>Lattice</a:t>
            </a:r>
            <a:endParaRPr lang="ru-RU" sz="2400" dirty="0">
              <a:latin typeface="+mj-lt"/>
            </a:endParaRPr>
          </a:p>
        </p:txBody>
      </p:sp>
      <p:sp>
        <p:nvSpPr>
          <p:cNvPr id="1638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6390"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6391" name="Rectangle 7"/>
          <p:cNvSpPr>
            <a:spLocks noChangeArrowheads="1"/>
          </p:cNvSpPr>
          <p:nvPr/>
        </p:nvSpPr>
        <p:spPr bwMode="auto">
          <a:xfrm>
            <a:off x="0" y="8096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6392" name="Rectangle 8"/>
          <p:cNvSpPr>
            <a:spLocks noChangeArrowheads="1"/>
          </p:cNvSpPr>
          <p:nvPr/>
        </p:nvSpPr>
        <p:spPr bwMode="auto">
          <a:xfrm>
            <a:off x="0" y="13335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Arial" pitchFamily="34" charset="0"/>
                <a:ea typeface="Times New Roman" pitchFamily="18" charset="0"/>
                <a:cs typeface="Calibri" pitchFamily="34" charset="0"/>
              </a:rPr>
              <a:t/>
            </a:r>
            <a:br>
              <a:rPr kumimoji="0" lang="ru-RU" sz="1100" b="0" i="0" u="none" strike="noStrike" cap="none" normalizeH="0" baseline="0" smtClean="0">
                <a:ln>
                  <a:noFill/>
                </a:ln>
                <a:solidFill>
                  <a:schemeClr val="tx1"/>
                </a:solidFill>
                <a:effectLst/>
                <a:latin typeface="Arial" pitchFamily="34" charset="0"/>
                <a:ea typeface="Times New Roman" pitchFamily="18" charset="0"/>
                <a:cs typeface="Calibri" pitchFamily="34" charset="0"/>
              </a:rPr>
            </a:br>
            <a:r>
              <a:rPr kumimoji="0" lang="ru-RU" sz="1100" b="0" i="0" u="none" strike="noStrike" cap="none" normalizeH="0" baseline="0" smtClean="0">
                <a:ln>
                  <a:noFill/>
                </a:ln>
                <a:solidFill>
                  <a:schemeClr val="tx1"/>
                </a:solidFill>
                <a:effectLst/>
                <a:latin typeface="Cambria Math" pitchFamily="18" charset="0"/>
                <a:ea typeface="Calibri" pitchFamily="34" charset="0"/>
                <a:cs typeface="Times New Roman" pitchFamily="18" charset="0"/>
              </a:rPr>
              <a:t/>
            </a:r>
            <a:br>
              <a:rPr kumimoji="0" lang="ru-RU" sz="1100" b="0" i="0" u="none" strike="noStrike" cap="none" normalizeH="0" baseline="0" smtClean="0">
                <a:ln>
                  <a:noFill/>
                </a:ln>
                <a:solidFill>
                  <a:schemeClr val="tx1"/>
                </a:solidFill>
                <a:effectLst/>
                <a:latin typeface="Cambria Math" pitchFamily="18" charset="0"/>
                <a:ea typeface="Calibri" pitchFamily="34" charset="0"/>
                <a:cs typeface="Times New Roman" pitchFamily="18" charset="0"/>
              </a:rPr>
            </a:b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6393" name="Rectangle 9"/>
          <p:cNvSpPr>
            <a:spLocks noChangeArrowheads="1"/>
          </p:cNvSpPr>
          <p:nvPr/>
        </p:nvSpPr>
        <p:spPr bwMode="auto">
          <a:xfrm>
            <a:off x="0" y="18288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7" name="Oval 36"/>
          <p:cNvSpPr/>
          <p:nvPr/>
        </p:nvSpPr>
        <p:spPr>
          <a:xfrm>
            <a:off x="3643306" y="3286124"/>
            <a:ext cx="500066" cy="500066"/>
          </a:xfrm>
          <a:prstGeom prst="ellipse">
            <a:avLst/>
          </a:prstGeom>
          <a:solidFill>
            <a:schemeClr val="accent2">
              <a:lumMod val="40000"/>
              <a:lumOff val="60000"/>
            </a:schemeClr>
          </a:solidFill>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cxnSp>
        <p:nvCxnSpPr>
          <p:cNvPr id="47" name="Straight Arrow Connector 46"/>
          <p:cNvCxnSpPr/>
          <p:nvPr/>
        </p:nvCxnSpPr>
        <p:spPr>
          <a:xfrm>
            <a:off x="2285984" y="1928802"/>
            <a:ext cx="714380" cy="214314"/>
          </a:xfrm>
          <a:prstGeom prst="straightConnector1">
            <a:avLst/>
          </a:prstGeom>
          <a:ln w="5715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3000364" y="1928802"/>
            <a:ext cx="500066" cy="500066"/>
          </a:xfrm>
          <a:prstGeom prst="ellipse">
            <a:avLst/>
          </a:prstGeom>
          <a:solidFill>
            <a:schemeClr val="accent3">
              <a:lumMod val="20000"/>
              <a:lumOff val="80000"/>
            </a:schemeClr>
          </a:solid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cxnSp>
        <p:nvCxnSpPr>
          <p:cNvPr id="41" name="Straight Arrow Connector 40"/>
          <p:cNvCxnSpPr>
            <a:stCxn id="28" idx="5"/>
          </p:cNvCxnSpPr>
          <p:nvPr/>
        </p:nvCxnSpPr>
        <p:spPr>
          <a:xfrm rot="16200000" flipH="1">
            <a:off x="1955320" y="3598402"/>
            <a:ext cx="544978" cy="687854"/>
          </a:xfrm>
          <a:prstGeom prst="straightConnector1">
            <a:avLst/>
          </a:prstGeom>
          <a:ln w="5715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2500298" y="4143380"/>
            <a:ext cx="500066" cy="500066"/>
          </a:xfrm>
          <a:prstGeom prst="ellipse">
            <a:avLst/>
          </a:prstGeom>
          <a:solidFill>
            <a:schemeClr val="accent4">
              <a:lumMod val="20000"/>
              <a:lumOff val="80000"/>
            </a:schemeClr>
          </a:solidFill>
          <a:ln>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33" name="Title 1"/>
          <p:cNvSpPr>
            <a:spLocks noGrp="1"/>
          </p:cNvSpPr>
          <p:nvPr>
            <p:ph type="title"/>
          </p:nvPr>
        </p:nvSpPr>
        <p:spPr>
          <a:xfrm>
            <a:off x="0" y="155448"/>
            <a:ext cx="9144000" cy="1252728"/>
          </a:xfrm>
        </p:spPr>
        <p:txBody>
          <a:bodyPr>
            <a:normAutofit fontScale="90000"/>
          </a:bodyPr>
          <a:lstStyle/>
          <a:p>
            <a:pPr algn="ctr"/>
            <a:r>
              <a:rPr lang="en-US" dirty="0" smtClean="0"/>
              <a:t>Particle Dynamics and Dry Friction Models Comparison</a:t>
            </a:r>
            <a:endParaRPr lang="ru-RU" dirty="0"/>
          </a:p>
        </p:txBody>
      </p:sp>
      <p:sp>
        <p:nvSpPr>
          <p:cNvPr id="34" name="Oval 33"/>
          <p:cNvSpPr/>
          <p:nvPr/>
        </p:nvSpPr>
        <p:spPr>
          <a:xfrm>
            <a:off x="1928794" y="5286388"/>
            <a:ext cx="198467" cy="198467"/>
          </a:xfrm>
          <a:prstGeom prst="ellipse">
            <a:avLst/>
          </a:prstGeom>
          <a:no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53" name="TextBox 52"/>
          <p:cNvSpPr txBox="1"/>
          <p:nvPr/>
        </p:nvSpPr>
        <p:spPr>
          <a:xfrm>
            <a:off x="3571868" y="4741143"/>
            <a:ext cx="1511952" cy="830997"/>
          </a:xfrm>
          <a:prstGeom prst="rect">
            <a:avLst/>
          </a:prstGeom>
          <a:noFill/>
        </p:spPr>
        <p:txBody>
          <a:bodyPr wrap="none" rtlCol="0">
            <a:spAutoFit/>
          </a:bodyPr>
          <a:lstStyle/>
          <a:p>
            <a:r>
              <a:rPr lang="en-US" sz="2400" dirty="0" smtClean="0">
                <a:latin typeface="+mj-lt"/>
              </a:rPr>
              <a:t>Boundary</a:t>
            </a:r>
          </a:p>
          <a:p>
            <a:r>
              <a:rPr lang="en-US" sz="2400" dirty="0" smtClean="0">
                <a:latin typeface="+mj-lt"/>
              </a:rPr>
              <a:t>conditions</a:t>
            </a:r>
            <a:endParaRPr lang="ru-RU" sz="2400" dirty="0">
              <a:latin typeface="+mj-lt"/>
            </a:endParaRPr>
          </a:p>
        </p:txBody>
      </p:sp>
      <p:sp>
        <p:nvSpPr>
          <p:cNvPr id="1945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cxnSp>
        <p:nvCxnSpPr>
          <p:cNvPr id="36" name="Straight Arrow Connector 35"/>
          <p:cNvCxnSpPr>
            <a:endCxn id="42" idx="2"/>
          </p:cNvCxnSpPr>
          <p:nvPr/>
        </p:nvCxnSpPr>
        <p:spPr>
          <a:xfrm flipV="1">
            <a:off x="2127261" y="5179231"/>
            <a:ext cx="944541" cy="206391"/>
          </a:xfrm>
          <a:prstGeom prst="straightConnector1">
            <a:avLst/>
          </a:prstGeom>
          <a:ln w="5715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3071802" y="4929198"/>
            <a:ext cx="500066" cy="500066"/>
          </a:xfrm>
          <a:prstGeom prst="ellipse">
            <a:avLst/>
          </a:prstGeom>
          <a:solidFill>
            <a:schemeClr val="accent5">
              <a:lumMod val="20000"/>
              <a:lumOff val="80000"/>
            </a:schemeClr>
          </a:solidFill>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45" name="TextBox 44"/>
          <p:cNvSpPr txBox="1"/>
          <p:nvPr/>
        </p:nvSpPr>
        <p:spPr>
          <a:xfrm>
            <a:off x="2837927" y="5812713"/>
            <a:ext cx="1662635" cy="830997"/>
          </a:xfrm>
          <a:prstGeom prst="rect">
            <a:avLst/>
          </a:prstGeom>
          <a:noFill/>
        </p:spPr>
        <p:txBody>
          <a:bodyPr wrap="none" rtlCol="0">
            <a:spAutoFit/>
          </a:bodyPr>
          <a:lstStyle/>
          <a:p>
            <a:r>
              <a:rPr lang="en-US" sz="2400" dirty="0" smtClean="0">
                <a:latin typeface="+mj-lt"/>
              </a:rPr>
              <a:t>Numerical</a:t>
            </a:r>
          </a:p>
          <a:p>
            <a:r>
              <a:rPr lang="en-US" sz="2400" dirty="0" smtClean="0">
                <a:latin typeface="+mj-lt"/>
              </a:rPr>
              <a:t>Parameters</a:t>
            </a:r>
          </a:p>
        </p:txBody>
      </p:sp>
      <p:cxnSp>
        <p:nvCxnSpPr>
          <p:cNvPr id="49" name="Straight Connector 48"/>
          <p:cNvCxnSpPr/>
          <p:nvPr/>
        </p:nvCxnSpPr>
        <p:spPr>
          <a:xfrm rot="5400000">
            <a:off x="2322509" y="4179087"/>
            <a:ext cx="5357826" cy="1588"/>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2285984" y="6000768"/>
            <a:ext cx="500066" cy="500066"/>
          </a:xfrm>
          <a:prstGeom prst="ellipse">
            <a:avLst/>
          </a:prstGeom>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sp>
        <p:nvSpPr>
          <p:cNvPr id="56" name="Rectangle 55"/>
          <p:cNvSpPr/>
          <p:nvPr/>
        </p:nvSpPr>
        <p:spPr>
          <a:xfrm>
            <a:off x="6858016" y="1643050"/>
            <a:ext cx="1785950" cy="285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TextBox 50"/>
          <p:cNvSpPr txBox="1"/>
          <p:nvPr/>
        </p:nvSpPr>
        <p:spPr>
          <a:xfrm>
            <a:off x="5850521" y="4572008"/>
            <a:ext cx="1221809" cy="461665"/>
          </a:xfrm>
          <a:prstGeom prst="rect">
            <a:avLst/>
          </a:prstGeom>
          <a:noFill/>
        </p:spPr>
        <p:txBody>
          <a:bodyPr wrap="none" rtlCol="0">
            <a:spAutoFit/>
          </a:bodyPr>
          <a:lstStyle/>
          <a:p>
            <a:r>
              <a:rPr lang="en-US" sz="2400" dirty="0" smtClean="0">
                <a:latin typeface="+mj-lt"/>
              </a:rPr>
              <a:t>Loading</a:t>
            </a:r>
            <a:endParaRPr lang="ru-RU" sz="2400" dirty="0">
              <a:latin typeface="+mj-lt"/>
            </a:endParaRPr>
          </a:p>
        </p:txBody>
      </p:sp>
      <p:sp>
        <p:nvSpPr>
          <p:cNvPr id="52" name="Oval 51"/>
          <p:cNvSpPr/>
          <p:nvPr/>
        </p:nvSpPr>
        <p:spPr>
          <a:xfrm>
            <a:off x="5500694" y="4643446"/>
            <a:ext cx="357190" cy="357190"/>
          </a:xfrm>
          <a:prstGeom prst="ellipse">
            <a:avLst/>
          </a:prstGeom>
          <a:solidFill>
            <a:schemeClr val="accent3">
              <a:lumMod val="20000"/>
              <a:lumOff val="80000"/>
            </a:schemeClr>
          </a:solid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57" name="Oval 56"/>
          <p:cNvSpPr/>
          <p:nvPr/>
        </p:nvSpPr>
        <p:spPr>
          <a:xfrm>
            <a:off x="7000892" y="2357430"/>
            <a:ext cx="357190" cy="357190"/>
          </a:xfrm>
          <a:prstGeom prst="ellipse">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a:p>
        </p:txBody>
      </p:sp>
      <p:sp>
        <p:nvSpPr>
          <p:cNvPr id="58" name="Oval 57"/>
          <p:cNvSpPr/>
          <p:nvPr/>
        </p:nvSpPr>
        <p:spPr>
          <a:xfrm>
            <a:off x="6215074" y="3357562"/>
            <a:ext cx="428628" cy="428628"/>
          </a:xfrm>
          <a:prstGeom prst="ellipse">
            <a:avLst/>
          </a:prstGeom>
          <a:noFill/>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59" name="Oval 58"/>
          <p:cNvSpPr/>
          <p:nvPr/>
        </p:nvSpPr>
        <p:spPr>
          <a:xfrm>
            <a:off x="5500694" y="5214950"/>
            <a:ext cx="357190" cy="357190"/>
          </a:xfrm>
          <a:prstGeom prst="ellipse">
            <a:avLst/>
          </a:prstGeom>
          <a:solidFill>
            <a:schemeClr val="accent1">
              <a:lumMod val="20000"/>
              <a:lumOff val="80000"/>
            </a:schemeClr>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60" name="TextBox 59"/>
          <p:cNvSpPr txBox="1"/>
          <p:nvPr/>
        </p:nvSpPr>
        <p:spPr>
          <a:xfrm>
            <a:off x="5857884" y="5143512"/>
            <a:ext cx="838691" cy="461665"/>
          </a:xfrm>
          <a:prstGeom prst="rect">
            <a:avLst/>
          </a:prstGeom>
          <a:noFill/>
        </p:spPr>
        <p:txBody>
          <a:bodyPr wrap="none" rtlCol="0">
            <a:spAutoFit/>
          </a:bodyPr>
          <a:lstStyle/>
          <a:p>
            <a:r>
              <a:rPr lang="en-US" sz="2400" dirty="0" smtClean="0">
                <a:latin typeface="+mj-lt"/>
              </a:rPr>
              <a:t>Mass</a:t>
            </a:r>
            <a:endParaRPr lang="ru-RU" sz="2400" dirty="0">
              <a:latin typeface="+mj-lt"/>
            </a:endParaRPr>
          </a:p>
        </p:txBody>
      </p:sp>
      <p:sp>
        <p:nvSpPr>
          <p:cNvPr id="61" name="Oval 60"/>
          <p:cNvSpPr/>
          <p:nvPr/>
        </p:nvSpPr>
        <p:spPr>
          <a:xfrm>
            <a:off x="5500694" y="5786454"/>
            <a:ext cx="357190" cy="357190"/>
          </a:xfrm>
          <a:prstGeom prst="ellipse">
            <a:avLst/>
          </a:prstGeom>
          <a:solidFill>
            <a:schemeClr val="accent2">
              <a:lumMod val="40000"/>
              <a:lumOff val="60000"/>
            </a:schemeClr>
          </a:solidFill>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62" name="TextBox 61"/>
          <p:cNvSpPr txBox="1"/>
          <p:nvPr/>
        </p:nvSpPr>
        <p:spPr>
          <a:xfrm>
            <a:off x="5857884" y="5715016"/>
            <a:ext cx="1560042" cy="461665"/>
          </a:xfrm>
          <a:prstGeom prst="rect">
            <a:avLst/>
          </a:prstGeom>
          <a:noFill/>
        </p:spPr>
        <p:txBody>
          <a:bodyPr wrap="none" rtlCol="0">
            <a:spAutoFit/>
          </a:bodyPr>
          <a:lstStyle/>
          <a:p>
            <a:r>
              <a:rPr lang="en-US" sz="2400" dirty="0" smtClean="0">
                <a:latin typeface="+mj-lt"/>
              </a:rPr>
              <a:t>Yield point</a:t>
            </a:r>
            <a:endParaRPr lang="ru-RU" sz="2400" dirty="0">
              <a:latin typeface="+mj-lt"/>
            </a:endParaRPr>
          </a:p>
        </p:txBody>
      </p:sp>
      <p:sp>
        <p:nvSpPr>
          <p:cNvPr id="63" name="Oval 62"/>
          <p:cNvSpPr/>
          <p:nvPr/>
        </p:nvSpPr>
        <p:spPr>
          <a:xfrm>
            <a:off x="6500826" y="2000240"/>
            <a:ext cx="428628" cy="428628"/>
          </a:xfrm>
          <a:prstGeom prst="ellipse">
            <a:avLst/>
          </a:prstGeom>
          <a:no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50" name="TextBox 49"/>
          <p:cNvSpPr txBox="1"/>
          <p:nvPr/>
        </p:nvSpPr>
        <p:spPr>
          <a:xfrm>
            <a:off x="2928926" y="2772071"/>
            <a:ext cx="1473480" cy="461665"/>
          </a:xfrm>
          <a:prstGeom prst="rect">
            <a:avLst/>
          </a:prstGeom>
          <a:noFill/>
        </p:spPr>
        <p:txBody>
          <a:bodyPr wrap="none" rtlCol="0">
            <a:spAutoFit/>
          </a:bodyPr>
          <a:lstStyle/>
          <a:p>
            <a:r>
              <a:rPr lang="en-US" sz="2400" dirty="0" smtClean="0">
                <a:latin typeface="+mj-lt"/>
              </a:rPr>
              <a:t>Geometry</a:t>
            </a:r>
            <a:endParaRPr lang="ru-RU" sz="2400" dirty="0">
              <a:latin typeface="+mj-lt"/>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55000" t="5976"/>
          <a:stretch>
            <a:fillRect/>
          </a:stretch>
        </p:blipFill>
        <p:spPr bwMode="auto">
          <a:xfrm>
            <a:off x="5857884" y="1571611"/>
            <a:ext cx="3214692" cy="3071835"/>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cstate="print"/>
          <a:srcRect l="22266" t="4395" r="72461" b="41406"/>
          <a:stretch>
            <a:fillRect/>
          </a:stretch>
        </p:blipFill>
        <p:spPr bwMode="auto">
          <a:xfrm>
            <a:off x="857224" y="1571612"/>
            <a:ext cx="1285884" cy="5286412"/>
          </a:xfrm>
          <a:prstGeom prst="rect">
            <a:avLst/>
          </a:prstGeom>
          <a:noFill/>
          <a:ln w="9525">
            <a:noFill/>
            <a:miter lim="800000"/>
            <a:headEnd/>
            <a:tailEnd/>
          </a:ln>
          <a:effectLst/>
        </p:spPr>
      </p:pic>
      <p:sp>
        <p:nvSpPr>
          <p:cNvPr id="19" name="Oval 18"/>
          <p:cNvSpPr/>
          <p:nvPr/>
        </p:nvSpPr>
        <p:spPr>
          <a:xfrm>
            <a:off x="714348" y="1000108"/>
            <a:ext cx="1571636" cy="1571636"/>
          </a:xfrm>
          <a:prstGeom prst="ellipse">
            <a:avLst/>
          </a:prstGeom>
          <a:no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cxnSp>
        <p:nvCxnSpPr>
          <p:cNvPr id="25" name="Straight Arrow Connector 24"/>
          <p:cNvCxnSpPr>
            <a:stCxn id="19" idx="5"/>
          </p:cNvCxnSpPr>
          <p:nvPr/>
        </p:nvCxnSpPr>
        <p:spPr>
          <a:xfrm rot="16200000" flipH="1">
            <a:off x="2020104" y="2377301"/>
            <a:ext cx="515913" cy="44447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0" name="Oval 19"/>
          <p:cNvSpPr/>
          <p:nvPr/>
        </p:nvSpPr>
        <p:spPr>
          <a:xfrm>
            <a:off x="2428860" y="2786058"/>
            <a:ext cx="500066" cy="500066"/>
          </a:xfrm>
          <a:prstGeom prst="ellipse">
            <a:avLst/>
          </a:prstGeom>
          <a:solidFill>
            <a:schemeClr val="accent1">
              <a:lumMod val="20000"/>
              <a:lumOff val="80000"/>
            </a:schemeClr>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26" name="TextBox 125"/>
          <p:cNvSpPr txBox="1"/>
          <p:nvPr/>
        </p:nvSpPr>
        <p:spPr>
          <a:xfrm>
            <a:off x="3493067" y="1928802"/>
            <a:ext cx="1221809" cy="461665"/>
          </a:xfrm>
          <a:prstGeom prst="rect">
            <a:avLst/>
          </a:prstGeom>
          <a:noFill/>
        </p:spPr>
        <p:txBody>
          <a:bodyPr wrap="none" rtlCol="0">
            <a:spAutoFit/>
          </a:bodyPr>
          <a:lstStyle/>
          <a:p>
            <a:r>
              <a:rPr lang="en-US" sz="2400" dirty="0" smtClean="0">
                <a:latin typeface="+mj-lt"/>
              </a:rPr>
              <a:t>Loading</a:t>
            </a:r>
            <a:endParaRPr lang="ru-RU" sz="2400" dirty="0">
              <a:latin typeface="+mj-lt"/>
            </a:endParaRPr>
          </a:p>
        </p:txBody>
      </p:sp>
      <p:sp>
        <p:nvSpPr>
          <p:cNvPr id="28" name="Oval 27"/>
          <p:cNvSpPr/>
          <p:nvPr/>
        </p:nvSpPr>
        <p:spPr>
          <a:xfrm>
            <a:off x="1714480" y="3500438"/>
            <a:ext cx="198467" cy="198467"/>
          </a:xfrm>
          <a:prstGeom prst="ellipse">
            <a:avLst/>
          </a:prstGeom>
          <a:no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cxnSp>
        <p:nvCxnSpPr>
          <p:cNvPr id="29" name="Straight Arrow Connector 28"/>
          <p:cNvCxnSpPr>
            <a:stCxn id="28" idx="6"/>
            <a:endCxn id="37" idx="2"/>
          </p:cNvCxnSpPr>
          <p:nvPr/>
        </p:nvCxnSpPr>
        <p:spPr>
          <a:xfrm flipV="1">
            <a:off x="1912947" y="3536157"/>
            <a:ext cx="1730359" cy="63515"/>
          </a:xfrm>
          <a:prstGeom prst="straightConnector1">
            <a:avLst/>
          </a:prstGeom>
          <a:ln w="571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143372" y="3286124"/>
            <a:ext cx="894797" cy="461665"/>
          </a:xfrm>
          <a:prstGeom prst="rect">
            <a:avLst/>
          </a:prstGeom>
          <a:noFill/>
        </p:spPr>
        <p:txBody>
          <a:bodyPr wrap="none" rtlCol="0">
            <a:spAutoFit/>
          </a:bodyPr>
          <a:lstStyle/>
          <a:p>
            <a:r>
              <a:rPr lang="en-US" sz="2400" dirty="0" smtClean="0">
                <a:latin typeface="+mj-lt"/>
              </a:rPr>
              <a:t>Force</a:t>
            </a:r>
            <a:endParaRPr lang="ru-RU" sz="2400" dirty="0">
              <a:latin typeface="+mj-lt"/>
            </a:endParaRPr>
          </a:p>
        </p:txBody>
      </p:sp>
      <p:sp>
        <p:nvSpPr>
          <p:cNvPr id="44" name="TextBox 43"/>
          <p:cNvSpPr txBox="1"/>
          <p:nvPr/>
        </p:nvSpPr>
        <p:spPr>
          <a:xfrm>
            <a:off x="3000364" y="4143380"/>
            <a:ext cx="1071127" cy="461665"/>
          </a:xfrm>
          <a:prstGeom prst="rect">
            <a:avLst/>
          </a:prstGeom>
          <a:noFill/>
        </p:spPr>
        <p:txBody>
          <a:bodyPr wrap="none" rtlCol="0">
            <a:spAutoFit/>
          </a:bodyPr>
          <a:lstStyle/>
          <a:p>
            <a:r>
              <a:rPr lang="en-US" sz="2400" dirty="0" smtClean="0">
                <a:latin typeface="+mj-lt"/>
              </a:rPr>
              <a:t>Lattice</a:t>
            </a:r>
            <a:endParaRPr lang="ru-RU" sz="2400" dirty="0">
              <a:latin typeface="+mj-lt"/>
            </a:endParaRPr>
          </a:p>
        </p:txBody>
      </p:sp>
      <p:sp>
        <p:nvSpPr>
          <p:cNvPr id="1638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6390"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6391" name="Rectangle 7"/>
          <p:cNvSpPr>
            <a:spLocks noChangeArrowheads="1"/>
          </p:cNvSpPr>
          <p:nvPr/>
        </p:nvSpPr>
        <p:spPr bwMode="auto">
          <a:xfrm>
            <a:off x="0" y="8096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6392" name="Rectangle 8"/>
          <p:cNvSpPr>
            <a:spLocks noChangeArrowheads="1"/>
          </p:cNvSpPr>
          <p:nvPr/>
        </p:nvSpPr>
        <p:spPr bwMode="auto">
          <a:xfrm>
            <a:off x="0" y="13335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Arial" pitchFamily="34" charset="0"/>
                <a:ea typeface="Times New Roman" pitchFamily="18" charset="0"/>
                <a:cs typeface="Calibri" pitchFamily="34" charset="0"/>
              </a:rPr>
              <a:t/>
            </a:r>
            <a:br>
              <a:rPr kumimoji="0" lang="ru-RU" sz="1100" b="0" i="0" u="none" strike="noStrike" cap="none" normalizeH="0" baseline="0" smtClean="0">
                <a:ln>
                  <a:noFill/>
                </a:ln>
                <a:solidFill>
                  <a:schemeClr val="tx1"/>
                </a:solidFill>
                <a:effectLst/>
                <a:latin typeface="Arial" pitchFamily="34" charset="0"/>
                <a:ea typeface="Times New Roman" pitchFamily="18" charset="0"/>
                <a:cs typeface="Calibri" pitchFamily="34" charset="0"/>
              </a:rPr>
            </a:br>
            <a:r>
              <a:rPr kumimoji="0" lang="ru-RU" sz="1100" b="0" i="0" u="none" strike="noStrike" cap="none" normalizeH="0" baseline="0" smtClean="0">
                <a:ln>
                  <a:noFill/>
                </a:ln>
                <a:solidFill>
                  <a:schemeClr val="tx1"/>
                </a:solidFill>
                <a:effectLst/>
                <a:latin typeface="Cambria Math" pitchFamily="18" charset="0"/>
                <a:ea typeface="Calibri" pitchFamily="34" charset="0"/>
                <a:cs typeface="Times New Roman" pitchFamily="18" charset="0"/>
              </a:rPr>
              <a:t/>
            </a:r>
            <a:br>
              <a:rPr kumimoji="0" lang="ru-RU" sz="1100" b="0" i="0" u="none" strike="noStrike" cap="none" normalizeH="0" baseline="0" smtClean="0">
                <a:ln>
                  <a:noFill/>
                </a:ln>
                <a:solidFill>
                  <a:schemeClr val="tx1"/>
                </a:solidFill>
                <a:effectLst/>
                <a:latin typeface="Cambria Math" pitchFamily="18" charset="0"/>
                <a:ea typeface="Calibri" pitchFamily="34" charset="0"/>
                <a:cs typeface="Times New Roman" pitchFamily="18" charset="0"/>
              </a:rPr>
            </a:b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6393" name="Rectangle 9"/>
          <p:cNvSpPr>
            <a:spLocks noChangeArrowheads="1"/>
          </p:cNvSpPr>
          <p:nvPr/>
        </p:nvSpPr>
        <p:spPr bwMode="auto">
          <a:xfrm>
            <a:off x="0" y="18288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7" name="Oval 36"/>
          <p:cNvSpPr/>
          <p:nvPr/>
        </p:nvSpPr>
        <p:spPr>
          <a:xfrm>
            <a:off x="3643306" y="3286124"/>
            <a:ext cx="500066" cy="500066"/>
          </a:xfrm>
          <a:prstGeom prst="ellipse">
            <a:avLst/>
          </a:prstGeom>
          <a:solidFill>
            <a:schemeClr val="accent2">
              <a:lumMod val="40000"/>
              <a:lumOff val="60000"/>
            </a:schemeClr>
          </a:solidFill>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cxnSp>
        <p:nvCxnSpPr>
          <p:cNvPr id="47" name="Straight Arrow Connector 46"/>
          <p:cNvCxnSpPr/>
          <p:nvPr/>
        </p:nvCxnSpPr>
        <p:spPr>
          <a:xfrm>
            <a:off x="2285984" y="1928802"/>
            <a:ext cx="714380" cy="214314"/>
          </a:xfrm>
          <a:prstGeom prst="straightConnector1">
            <a:avLst/>
          </a:prstGeom>
          <a:ln w="5715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3000364" y="1928802"/>
            <a:ext cx="500066" cy="500066"/>
          </a:xfrm>
          <a:prstGeom prst="ellipse">
            <a:avLst/>
          </a:prstGeom>
          <a:solidFill>
            <a:schemeClr val="accent3">
              <a:lumMod val="20000"/>
              <a:lumOff val="80000"/>
            </a:schemeClr>
          </a:solid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cxnSp>
        <p:nvCxnSpPr>
          <p:cNvPr id="41" name="Straight Arrow Connector 40"/>
          <p:cNvCxnSpPr>
            <a:stCxn id="28" idx="5"/>
          </p:cNvCxnSpPr>
          <p:nvPr/>
        </p:nvCxnSpPr>
        <p:spPr>
          <a:xfrm rot="16200000" flipH="1">
            <a:off x="1955320" y="3598402"/>
            <a:ext cx="544978" cy="687854"/>
          </a:xfrm>
          <a:prstGeom prst="straightConnector1">
            <a:avLst/>
          </a:prstGeom>
          <a:ln w="5715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2500298" y="4143380"/>
            <a:ext cx="500066" cy="500066"/>
          </a:xfrm>
          <a:prstGeom prst="ellipse">
            <a:avLst/>
          </a:prstGeom>
          <a:solidFill>
            <a:schemeClr val="accent4">
              <a:lumMod val="20000"/>
              <a:lumOff val="80000"/>
            </a:schemeClr>
          </a:solidFill>
          <a:ln>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33" name="Title 1"/>
          <p:cNvSpPr>
            <a:spLocks noGrp="1"/>
          </p:cNvSpPr>
          <p:nvPr>
            <p:ph type="title"/>
          </p:nvPr>
        </p:nvSpPr>
        <p:spPr>
          <a:xfrm>
            <a:off x="0" y="155448"/>
            <a:ext cx="9144000" cy="1252728"/>
          </a:xfrm>
        </p:spPr>
        <p:txBody>
          <a:bodyPr>
            <a:normAutofit fontScale="90000"/>
          </a:bodyPr>
          <a:lstStyle/>
          <a:p>
            <a:pPr algn="ctr"/>
            <a:r>
              <a:rPr lang="en-US" dirty="0" smtClean="0"/>
              <a:t>Particle Dynamics and Dry Friction Models Comparison</a:t>
            </a:r>
            <a:endParaRPr lang="ru-RU" dirty="0"/>
          </a:p>
        </p:txBody>
      </p:sp>
      <p:sp>
        <p:nvSpPr>
          <p:cNvPr id="34" name="Oval 33"/>
          <p:cNvSpPr/>
          <p:nvPr/>
        </p:nvSpPr>
        <p:spPr>
          <a:xfrm>
            <a:off x="1928794" y="5286388"/>
            <a:ext cx="198467" cy="198467"/>
          </a:xfrm>
          <a:prstGeom prst="ellipse">
            <a:avLst/>
          </a:prstGeom>
          <a:no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53" name="TextBox 52"/>
          <p:cNvSpPr txBox="1"/>
          <p:nvPr/>
        </p:nvSpPr>
        <p:spPr>
          <a:xfrm>
            <a:off x="3571868" y="4741143"/>
            <a:ext cx="1511952" cy="830997"/>
          </a:xfrm>
          <a:prstGeom prst="rect">
            <a:avLst/>
          </a:prstGeom>
          <a:noFill/>
        </p:spPr>
        <p:txBody>
          <a:bodyPr wrap="none" rtlCol="0">
            <a:spAutoFit/>
          </a:bodyPr>
          <a:lstStyle/>
          <a:p>
            <a:r>
              <a:rPr lang="en-US" sz="2400" dirty="0" smtClean="0">
                <a:latin typeface="+mj-lt"/>
              </a:rPr>
              <a:t>Boundary</a:t>
            </a:r>
          </a:p>
          <a:p>
            <a:r>
              <a:rPr lang="en-US" sz="2400" dirty="0" smtClean="0">
                <a:latin typeface="+mj-lt"/>
              </a:rPr>
              <a:t>conditions</a:t>
            </a:r>
            <a:endParaRPr lang="ru-RU" sz="2400" dirty="0">
              <a:latin typeface="+mj-lt"/>
            </a:endParaRPr>
          </a:p>
        </p:txBody>
      </p:sp>
      <p:sp>
        <p:nvSpPr>
          <p:cNvPr id="1945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cxnSp>
        <p:nvCxnSpPr>
          <p:cNvPr id="36" name="Straight Arrow Connector 35"/>
          <p:cNvCxnSpPr>
            <a:endCxn id="42" idx="2"/>
          </p:cNvCxnSpPr>
          <p:nvPr/>
        </p:nvCxnSpPr>
        <p:spPr>
          <a:xfrm flipV="1">
            <a:off x="2127261" y="5179231"/>
            <a:ext cx="944541" cy="206391"/>
          </a:xfrm>
          <a:prstGeom prst="straightConnector1">
            <a:avLst/>
          </a:prstGeom>
          <a:ln w="5715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3071802" y="4929198"/>
            <a:ext cx="500066" cy="500066"/>
          </a:xfrm>
          <a:prstGeom prst="ellipse">
            <a:avLst/>
          </a:prstGeom>
          <a:solidFill>
            <a:schemeClr val="accent5">
              <a:lumMod val="20000"/>
              <a:lumOff val="80000"/>
            </a:schemeClr>
          </a:solidFill>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45" name="TextBox 44"/>
          <p:cNvSpPr txBox="1"/>
          <p:nvPr/>
        </p:nvSpPr>
        <p:spPr>
          <a:xfrm>
            <a:off x="2837927" y="5812713"/>
            <a:ext cx="1662635" cy="830997"/>
          </a:xfrm>
          <a:prstGeom prst="rect">
            <a:avLst/>
          </a:prstGeom>
          <a:noFill/>
        </p:spPr>
        <p:txBody>
          <a:bodyPr wrap="none" rtlCol="0">
            <a:spAutoFit/>
          </a:bodyPr>
          <a:lstStyle/>
          <a:p>
            <a:r>
              <a:rPr lang="en-US" sz="2400" dirty="0" smtClean="0">
                <a:latin typeface="+mj-lt"/>
              </a:rPr>
              <a:t>Numerical</a:t>
            </a:r>
          </a:p>
          <a:p>
            <a:r>
              <a:rPr lang="en-US" sz="2400" dirty="0" smtClean="0">
                <a:latin typeface="+mj-lt"/>
              </a:rPr>
              <a:t>Parameters</a:t>
            </a:r>
          </a:p>
        </p:txBody>
      </p:sp>
      <p:cxnSp>
        <p:nvCxnSpPr>
          <p:cNvPr id="49" name="Straight Connector 48"/>
          <p:cNvCxnSpPr/>
          <p:nvPr/>
        </p:nvCxnSpPr>
        <p:spPr>
          <a:xfrm rot="5400000">
            <a:off x="2322509" y="4179087"/>
            <a:ext cx="5357826" cy="1588"/>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2285984" y="6000768"/>
            <a:ext cx="500066" cy="500066"/>
          </a:xfrm>
          <a:prstGeom prst="ellipse">
            <a:avLst/>
          </a:prstGeom>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ru-RU"/>
          </a:p>
        </p:txBody>
      </p:sp>
      <p:sp>
        <p:nvSpPr>
          <p:cNvPr id="56" name="Rectangle 55"/>
          <p:cNvSpPr/>
          <p:nvPr/>
        </p:nvSpPr>
        <p:spPr>
          <a:xfrm>
            <a:off x="5072066" y="2928934"/>
            <a:ext cx="785818" cy="7143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TextBox 50"/>
          <p:cNvSpPr txBox="1"/>
          <p:nvPr/>
        </p:nvSpPr>
        <p:spPr>
          <a:xfrm>
            <a:off x="5850521" y="4572008"/>
            <a:ext cx="1221809" cy="461665"/>
          </a:xfrm>
          <a:prstGeom prst="rect">
            <a:avLst/>
          </a:prstGeom>
          <a:noFill/>
        </p:spPr>
        <p:txBody>
          <a:bodyPr wrap="none" rtlCol="0">
            <a:spAutoFit/>
          </a:bodyPr>
          <a:lstStyle/>
          <a:p>
            <a:r>
              <a:rPr lang="en-US" sz="2400" dirty="0" smtClean="0">
                <a:latin typeface="+mj-lt"/>
              </a:rPr>
              <a:t>Loading</a:t>
            </a:r>
            <a:endParaRPr lang="ru-RU" sz="2400" dirty="0">
              <a:latin typeface="+mj-lt"/>
            </a:endParaRPr>
          </a:p>
        </p:txBody>
      </p:sp>
      <p:sp>
        <p:nvSpPr>
          <p:cNvPr id="52" name="Oval 51"/>
          <p:cNvSpPr/>
          <p:nvPr/>
        </p:nvSpPr>
        <p:spPr>
          <a:xfrm>
            <a:off x="5500694" y="4643446"/>
            <a:ext cx="357190" cy="357190"/>
          </a:xfrm>
          <a:prstGeom prst="ellipse">
            <a:avLst/>
          </a:prstGeom>
          <a:solidFill>
            <a:schemeClr val="accent3">
              <a:lumMod val="20000"/>
              <a:lumOff val="80000"/>
            </a:schemeClr>
          </a:solid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57" name="Oval 56"/>
          <p:cNvSpPr/>
          <p:nvPr/>
        </p:nvSpPr>
        <p:spPr>
          <a:xfrm>
            <a:off x="7000892" y="2285992"/>
            <a:ext cx="428628" cy="428628"/>
          </a:xfrm>
          <a:prstGeom prst="ellipse">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a:p>
        </p:txBody>
      </p:sp>
      <p:sp>
        <p:nvSpPr>
          <p:cNvPr id="58" name="Oval 57"/>
          <p:cNvSpPr/>
          <p:nvPr/>
        </p:nvSpPr>
        <p:spPr>
          <a:xfrm>
            <a:off x="6286512" y="3929066"/>
            <a:ext cx="428628" cy="428628"/>
          </a:xfrm>
          <a:prstGeom prst="ellipse">
            <a:avLst/>
          </a:prstGeom>
          <a:noFill/>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59" name="Oval 58"/>
          <p:cNvSpPr/>
          <p:nvPr/>
        </p:nvSpPr>
        <p:spPr>
          <a:xfrm>
            <a:off x="5500694" y="5181913"/>
            <a:ext cx="357190" cy="357190"/>
          </a:xfrm>
          <a:prstGeom prst="ellipse">
            <a:avLst/>
          </a:prstGeom>
          <a:solidFill>
            <a:schemeClr val="accent1">
              <a:lumMod val="20000"/>
              <a:lumOff val="80000"/>
            </a:schemeClr>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60" name="TextBox 59"/>
          <p:cNvSpPr txBox="1"/>
          <p:nvPr/>
        </p:nvSpPr>
        <p:spPr>
          <a:xfrm>
            <a:off x="5857884" y="5110475"/>
            <a:ext cx="838691" cy="461665"/>
          </a:xfrm>
          <a:prstGeom prst="rect">
            <a:avLst/>
          </a:prstGeom>
          <a:noFill/>
        </p:spPr>
        <p:txBody>
          <a:bodyPr wrap="none" rtlCol="0">
            <a:spAutoFit/>
          </a:bodyPr>
          <a:lstStyle/>
          <a:p>
            <a:r>
              <a:rPr lang="en-US" sz="2400" dirty="0" smtClean="0">
                <a:latin typeface="+mj-lt"/>
              </a:rPr>
              <a:t>Mass</a:t>
            </a:r>
            <a:endParaRPr lang="ru-RU" sz="2400" dirty="0">
              <a:latin typeface="+mj-lt"/>
            </a:endParaRPr>
          </a:p>
        </p:txBody>
      </p:sp>
      <p:sp>
        <p:nvSpPr>
          <p:cNvPr id="61" name="Oval 60"/>
          <p:cNvSpPr/>
          <p:nvPr/>
        </p:nvSpPr>
        <p:spPr>
          <a:xfrm>
            <a:off x="5500694" y="5741275"/>
            <a:ext cx="357190" cy="357190"/>
          </a:xfrm>
          <a:prstGeom prst="ellipse">
            <a:avLst/>
          </a:prstGeom>
          <a:solidFill>
            <a:schemeClr val="accent2">
              <a:lumMod val="40000"/>
              <a:lumOff val="60000"/>
            </a:schemeClr>
          </a:solidFill>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62" name="TextBox 61"/>
          <p:cNvSpPr txBox="1"/>
          <p:nvPr/>
        </p:nvSpPr>
        <p:spPr>
          <a:xfrm>
            <a:off x="5857884" y="5526961"/>
            <a:ext cx="2599494" cy="830997"/>
          </a:xfrm>
          <a:prstGeom prst="rect">
            <a:avLst/>
          </a:prstGeom>
          <a:noFill/>
        </p:spPr>
        <p:txBody>
          <a:bodyPr wrap="none" rtlCol="0">
            <a:spAutoFit/>
          </a:bodyPr>
          <a:lstStyle/>
          <a:p>
            <a:r>
              <a:rPr lang="en-US" sz="2400" dirty="0" smtClean="0">
                <a:latin typeface="+mj-lt"/>
              </a:rPr>
              <a:t>Stiffness, viscosity,</a:t>
            </a:r>
          </a:p>
          <a:p>
            <a:r>
              <a:rPr lang="en-US" sz="2400" dirty="0" smtClean="0">
                <a:latin typeface="+mj-lt"/>
              </a:rPr>
              <a:t>yield point</a:t>
            </a:r>
            <a:endParaRPr lang="ru-RU" sz="2400" dirty="0">
              <a:latin typeface="+mj-lt"/>
            </a:endParaRPr>
          </a:p>
        </p:txBody>
      </p:sp>
      <p:sp>
        <p:nvSpPr>
          <p:cNvPr id="63" name="Oval 62"/>
          <p:cNvSpPr/>
          <p:nvPr/>
        </p:nvSpPr>
        <p:spPr>
          <a:xfrm>
            <a:off x="6572264" y="2000240"/>
            <a:ext cx="428628" cy="428628"/>
          </a:xfrm>
          <a:prstGeom prst="ellipse">
            <a:avLst/>
          </a:prstGeom>
          <a:no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54" name="Oval 53"/>
          <p:cNvSpPr/>
          <p:nvPr/>
        </p:nvSpPr>
        <p:spPr>
          <a:xfrm>
            <a:off x="5929322" y="3071810"/>
            <a:ext cx="500066" cy="500066"/>
          </a:xfrm>
          <a:prstGeom prst="ellipse">
            <a:avLst/>
          </a:prstGeom>
          <a:noFill/>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55" name="Oval 54"/>
          <p:cNvSpPr/>
          <p:nvPr/>
        </p:nvSpPr>
        <p:spPr>
          <a:xfrm>
            <a:off x="7000892" y="3071810"/>
            <a:ext cx="500066" cy="500066"/>
          </a:xfrm>
          <a:prstGeom prst="ellipse">
            <a:avLst/>
          </a:prstGeom>
          <a:noFill/>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64" name="Rectangle 63"/>
          <p:cNvSpPr/>
          <p:nvPr/>
        </p:nvSpPr>
        <p:spPr>
          <a:xfrm>
            <a:off x="7000892" y="1571612"/>
            <a:ext cx="1785950" cy="214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TextBox 49"/>
          <p:cNvSpPr txBox="1"/>
          <p:nvPr/>
        </p:nvSpPr>
        <p:spPr>
          <a:xfrm>
            <a:off x="2928926" y="2786058"/>
            <a:ext cx="1473480" cy="461665"/>
          </a:xfrm>
          <a:prstGeom prst="rect">
            <a:avLst/>
          </a:prstGeom>
          <a:noFill/>
        </p:spPr>
        <p:txBody>
          <a:bodyPr wrap="none" rtlCol="0">
            <a:spAutoFit/>
          </a:bodyPr>
          <a:lstStyle/>
          <a:p>
            <a:r>
              <a:rPr lang="en-US" sz="2400" dirty="0" smtClean="0">
                <a:latin typeface="+mj-lt"/>
              </a:rPr>
              <a:t>Geometry</a:t>
            </a:r>
            <a:endParaRPr lang="ru-RU" sz="2400" dirty="0">
              <a:latin typeface="+mj-lt"/>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Метод динамики частиц</a:t>
            </a:r>
            <a:endParaRPr lang="ru-RU" dirty="0"/>
          </a:p>
        </p:txBody>
      </p:sp>
      <p:sp>
        <p:nvSpPr>
          <p:cNvPr id="3" name="Содержимое 2"/>
          <p:cNvSpPr>
            <a:spLocks noGrp="1"/>
          </p:cNvSpPr>
          <p:nvPr>
            <p:ph idx="1"/>
          </p:nvPr>
        </p:nvSpPr>
        <p:spPr>
          <a:xfrm>
            <a:off x="467544" y="1628800"/>
            <a:ext cx="8229600" cy="4625609"/>
          </a:xfrm>
        </p:spPr>
        <p:txBody>
          <a:bodyPr/>
          <a:lstStyle/>
          <a:p>
            <a:r>
              <a:rPr lang="ru-RU" dirty="0" smtClean="0"/>
              <a:t>Масса частиц одинакова (на формулу)</a:t>
            </a:r>
          </a:p>
          <a:p>
            <a:endParaRPr lang="ru-RU" dirty="0" smtClean="0"/>
          </a:p>
          <a:p>
            <a:r>
              <a:rPr lang="ru-RU" dirty="0" smtClean="0"/>
              <a:t>Средняя энергия теплового движения частицы порядка процента энергии связи</a:t>
            </a:r>
          </a:p>
          <a:p>
            <a:endParaRPr lang="ru-RU" dirty="0" smtClean="0"/>
          </a:p>
          <a:p>
            <a:r>
              <a:rPr lang="ru-RU" dirty="0" smtClean="0"/>
              <a:t>Отвода энергии не ведется</a:t>
            </a:r>
          </a:p>
          <a:p>
            <a:endParaRPr lang="ru-RU" dirty="0" smtClean="0"/>
          </a:p>
          <a:p>
            <a:r>
              <a:rPr lang="ru-RU" dirty="0" smtClean="0"/>
              <a:t>Метод численного интегрирования – метод центральных разностей (алгоритм)</a:t>
            </a:r>
          </a:p>
          <a:p>
            <a:endParaRPr lang="ru-RU" dirty="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55000" t="5976"/>
          <a:stretch>
            <a:fillRect/>
          </a:stretch>
        </p:blipFill>
        <p:spPr bwMode="auto">
          <a:xfrm>
            <a:off x="6500826" y="4286256"/>
            <a:ext cx="2357454" cy="2252692"/>
          </a:xfrm>
          <a:prstGeom prst="rect">
            <a:avLst/>
          </a:prstGeom>
          <a:noFill/>
          <a:ln w="9525">
            <a:noFill/>
            <a:miter lim="800000"/>
            <a:headEnd/>
            <a:tailEnd/>
          </a:ln>
          <a:effectLst/>
        </p:spPr>
      </p:pic>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3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638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6390"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6391" name="Rectangle 7"/>
          <p:cNvSpPr>
            <a:spLocks noChangeArrowheads="1"/>
          </p:cNvSpPr>
          <p:nvPr/>
        </p:nvSpPr>
        <p:spPr bwMode="auto">
          <a:xfrm>
            <a:off x="0" y="8096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6392" name="Rectangle 8"/>
          <p:cNvSpPr>
            <a:spLocks noChangeArrowheads="1"/>
          </p:cNvSpPr>
          <p:nvPr/>
        </p:nvSpPr>
        <p:spPr bwMode="auto">
          <a:xfrm>
            <a:off x="0" y="13335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Arial" pitchFamily="34" charset="0"/>
                <a:ea typeface="Times New Roman" pitchFamily="18" charset="0"/>
                <a:cs typeface="Calibri" pitchFamily="34" charset="0"/>
              </a:rPr>
              <a:t/>
            </a:r>
            <a:br>
              <a:rPr kumimoji="0" lang="ru-RU" sz="1100" b="0" i="0" u="none" strike="noStrike" cap="none" normalizeH="0" baseline="0" smtClean="0">
                <a:ln>
                  <a:noFill/>
                </a:ln>
                <a:solidFill>
                  <a:schemeClr val="tx1"/>
                </a:solidFill>
                <a:effectLst/>
                <a:latin typeface="Arial" pitchFamily="34" charset="0"/>
                <a:ea typeface="Times New Roman" pitchFamily="18" charset="0"/>
                <a:cs typeface="Calibri" pitchFamily="34" charset="0"/>
              </a:rPr>
            </a:br>
            <a:r>
              <a:rPr kumimoji="0" lang="ru-RU" sz="1100" b="0" i="0" u="none" strike="noStrike" cap="none" normalizeH="0" baseline="0" smtClean="0">
                <a:ln>
                  <a:noFill/>
                </a:ln>
                <a:solidFill>
                  <a:schemeClr val="tx1"/>
                </a:solidFill>
                <a:effectLst/>
                <a:latin typeface="Cambria Math" pitchFamily="18" charset="0"/>
                <a:ea typeface="Calibri" pitchFamily="34" charset="0"/>
                <a:cs typeface="Times New Roman" pitchFamily="18" charset="0"/>
              </a:rPr>
              <a:t/>
            </a:r>
            <a:br>
              <a:rPr kumimoji="0" lang="ru-RU" sz="1100" b="0" i="0" u="none" strike="noStrike" cap="none" normalizeH="0" baseline="0" smtClean="0">
                <a:ln>
                  <a:noFill/>
                </a:ln>
                <a:solidFill>
                  <a:schemeClr val="tx1"/>
                </a:solidFill>
                <a:effectLst/>
                <a:latin typeface="Cambria Math" pitchFamily="18" charset="0"/>
                <a:ea typeface="Calibri" pitchFamily="34" charset="0"/>
                <a:cs typeface="Times New Roman" pitchFamily="18" charset="0"/>
              </a:rPr>
            </a:b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6393" name="Rectangle 9"/>
          <p:cNvSpPr>
            <a:spLocks noChangeArrowheads="1"/>
          </p:cNvSpPr>
          <p:nvPr/>
        </p:nvSpPr>
        <p:spPr bwMode="auto">
          <a:xfrm>
            <a:off x="0" y="18288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3" name="Title 1"/>
          <p:cNvSpPr>
            <a:spLocks noGrp="1"/>
          </p:cNvSpPr>
          <p:nvPr>
            <p:ph type="title"/>
          </p:nvPr>
        </p:nvSpPr>
        <p:spPr>
          <a:xfrm>
            <a:off x="468560" y="160048"/>
            <a:ext cx="9144000" cy="1252728"/>
          </a:xfrm>
        </p:spPr>
        <p:txBody>
          <a:bodyPr>
            <a:normAutofit fontScale="90000"/>
          </a:bodyPr>
          <a:lstStyle/>
          <a:p>
            <a:r>
              <a:rPr lang="ru-RU" dirty="0" smtClean="0"/>
              <a:t>Вибрационное сверление. </a:t>
            </a:r>
            <a:br>
              <a:rPr lang="ru-RU" dirty="0" smtClean="0"/>
            </a:br>
            <a:r>
              <a:rPr lang="ru-RU" sz="4400" dirty="0" smtClean="0"/>
              <a:t>Сравнение с численными моделями</a:t>
            </a:r>
            <a:endParaRPr lang="ru-RU" dirty="0"/>
          </a:p>
        </p:txBody>
      </p:sp>
      <p:sp>
        <p:nvSpPr>
          <p:cNvPr id="1945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cxnSp>
        <p:nvCxnSpPr>
          <p:cNvPr id="49" name="Straight Connector 48"/>
          <p:cNvCxnSpPr/>
          <p:nvPr/>
        </p:nvCxnSpPr>
        <p:spPr>
          <a:xfrm rot="5400000">
            <a:off x="3536955" y="4321169"/>
            <a:ext cx="5357826" cy="1588"/>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7286644" y="4286256"/>
            <a:ext cx="1309704" cy="2286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0" name="Picture 2"/>
          <p:cNvPicPr>
            <a:picLocks noChangeAspect="1" noChangeArrowheads="1"/>
          </p:cNvPicPr>
          <p:nvPr/>
        </p:nvPicPr>
        <p:blipFill>
          <a:blip r:embed="rId3" cstate="print"/>
          <a:srcRect l="22266" t="4395" r="72461" b="41406"/>
          <a:stretch>
            <a:fillRect/>
          </a:stretch>
        </p:blipFill>
        <p:spPr bwMode="auto">
          <a:xfrm>
            <a:off x="765836" y="1598972"/>
            <a:ext cx="1285884" cy="5286412"/>
          </a:xfrm>
          <a:prstGeom prst="rect">
            <a:avLst/>
          </a:prstGeom>
          <a:noFill/>
          <a:ln w="9525">
            <a:noFill/>
            <a:miter lim="800000"/>
            <a:headEnd/>
            <a:tailEnd/>
          </a:ln>
          <a:effectLst/>
        </p:spPr>
      </p:pic>
      <p:pic>
        <p:nvPicPr>
          <p:cNvPr id="65" name="Picture 2"/>
          <p:cNvPicPr>
            <a:picLocks noChangeAspect="1" noChangeArrowheads="1"/>
          </p:cNvPicPr>
          <p:nvPr/>
        </p:nvPicPr>
        <p:blipFill>
          <a:blip r:embed="rId2" cstate="print"/>
          <a:srcRect t="15218" r="59238"/>
          <a:stretch>
            <a:fillRect/>
          </a:stretch>
        </p:blipFill>
        <p:spPr bwMode="auto">
          <a:xfrm>
            <a:off x="6643702" y="1857364"/>
            <a:ext cx="2177944" cy="2071702"/>
          </a:xfrm>
          <a:prstGeom prst="rect">
            <a:avLst/>
          </a:prstGeom>
          <a:noFill/>
          <a:ln w="9525">
            <a:noFill/>
            <a:miter lim="800000"/>
            <a:headEnd/>
            <a:tailEnd/>
          </a:ln>
          <a:effectLst/>
        </p:spPr>
      </p:pic>
      <p:cxnSp>
        <p:nvCxnSpPr>
          <p:cNvPr id="66" name="Straight Connector 65"/>
          <p:cNvCxnSpPr/>
          <p:nvPr/>
        </p:nvCxnSpPr>
        <p:spPr>
          <a:xfrm>
            <a:off x="6215074" y="4143380"/>
            <a:ext cx="2928926"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7358082" y="1928802"/>
            <a:ext cx="1309704" cy="2286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0" name="Content Placeholder 2"/>
          <p:cNvSpPr>
            <a:spLocks noGrp="1"/>
          </p:cNvSpPr>
          <p:nvPr>
            <p:ph idx="1"/>
          </p:nvPr>
        </p:nvSpPr>
        <p:spPr>
          <a:xfrm>
            <a:off x="2305934" y="2232391"/>
            <a:ext cx="4786346" cy="4625609"/>
          </a:xfrm>
        </p:spPr>
        <p:txBody>
          <a:bodyPr/>
          <a:lstStyle/>
          <a:p>
            <a:pPr>
              <a:buNone/>
            </a:pPr>
            <a:r>
              <a:rPr lang="ru-RU" dirty="0" smtClean="0"/>
              <a:t>Преимущества:</a:t>
            </a:r>
          </a:p>
          <a:p>
            <a:pPr>
              <a:buFont typeface="Wingdings" pitchFamily="2" charset="2"/>
              <a:buChar char="§"/>
            </a:pPr>
            <a:r>
              <a:rPr lang="ru-RU" sz="1800" dirty="0" smtClean="0"/>
              <a:t>Учет вращения бура</a:t>
            </a:r>
          </a:p>
          <a:p>
            <a:pPr>
              <a:buFont typeface="Wingdings" pitchFamily="2" charset="2"/>
              <a:buChar char="§"/>
            </a:pPr>
            <a:r>
              <a:rPr lang="ru-RU" sz="1800" dirty="0" smtClean="0"/>
              <a:t>Учет геометрии бура</a:t>
            </a:r>
          </a:p>
          <a:p>
            <a:pPr>
              <a:buNone/>
            </a:pPr>
            <a:endParaRPr lang="ru-RU" sz="1800" dirty="0" smtClean="0"/>
          </a:p>
          <a:p>
            <a:pPr>
              <a:buNone/>
            </a:pPr>
            <a:r>
              <a:rPr lang="ru-RU" sz="1800" dirty="0" smtClean="0"/>
              <a:t/>
            </a:r>
            <a:br>
              <a:rPr lang="ru-RU" sz="1800" dirty="0" smtClean="0"/>
            </a:br>
            <a:r>
              <a:rPr lang="ru-RU" sz="1800" dirty="0" smtClean="0"/>
              <a:t/>
            </a:r>
            <a:br>
              <a:rPr lang="ru-RU" sz="1800" dirty="0" smtClean="0"/>
            </a:br>
            <a:endParaRPr lang="ru-RU" sz="1800" dirty="0" smtClean="0"/>
          </a:p>
          <a:p>
            <a:pPr>
              <a:buNone/>
            </a:pPr>
            <a:r>
              <a:rPr lang="ru-RU" dirty="0" smtClean="0"/>
              <a:t>Недостатки</a:t>
            </a:r>
            <a:r>
              <a:rPr lang="en-US" dirty="0" smtClean="0"/>
              <a:t>:</a:t>
            </a:r>
            <a:endParaRPr lang="ru-RU" dirty="0" smtClean="0"/>
          </a:p>
          <a:p>
            <a:pPr>
              <a:buFont typeface="Wingdings" pitchFamily="2" charset="2"/>
              <a:buChar char="§"/>
            </a:pPr>
            <a:r>
              <a:rPr lang="ru-RU" sz="1800" dirty="0" smtClean="0"/>
              <a:t>Сложная параметризация</a:t>
            </a:r>
            <a:endParaRPr lang="en-US" sz="1800" dirty="0" smtClean="0"/>
          </a:p>
          <a:p>
            <a:pPr>
              <a:buFont typeface="Wingdings" pitchFamily="2" charset="2"/>
              <a:buChar char="§"/>
            </a:pPr>
            <a:r>
              <a:rPr lang="ru-RU" sz="1800" dirty="0" smtClean="0"/>
              <a:t>Сложность получения </a:t>
            </a:r>
            <a:br>
              <a:rPr lang="ru-RU" sz="1800" dirty="0" smtClean="0"/>
            </a:br>
            <a:r>
              <a:rPr lang="ru-RU" sz="1800" dirty="0" smtClean="0"/>
              <a:t>аналитических зависимостей</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Вибрационное сверление. </a:t>
            </a:r>
            <a:r>
              <a:rPr lang="ru-RU" sz="4400" dirty="0" smtClean="0"/>
              <a:t>Определение поперечной силы</a:t>
            </a:r>
            <a:endParaRPr lang="ru-RU" i="1" dirty="0"/>
          </a:p>
        </p:txBody>
      </p:sp>
      <p:graphicFrame>
        <p:nvGraphicFramePr>
          <p:cNvPr id="16" name="Диаграмма 15"/>
          <p:cNvGraphicFramePr/>
          <p:nvPr/>
        </p:nvGraphicFramePr>
        <p:xfrm>
          <a:off x="251520" y="2564904"/>
          <a:ext cx="7200800" cy="3960440"/>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16"/>
          <p:cNvSpPr txBox="1"/>
          <p:nvPr/>
        </p:nvSpPr>
        <p:spPr>
          <a:xfrm>
            <a:off x="5076056" y="1628801"/>
            <a:ext cx="3888432" cy="1384995"/>
          </a:xfrm>
          <a:prstGeom prst="rect">
            <a:avLst/>
          </a:prstGeom>
          <a:noFill/>
        </p:spPr>
        <p:txBody>
          <a:bodyPr wrap="square" rtlCol="0">
            <a:spAutoFit/>
          </a:bodyPr>
          <a:lstStyle/>
          <a:p>
            <a:r>
              <a:rPr lang="ru-RU" sz="2000" i="1" dirty="0" smtClean="0">
                <a:latin typeface="Times New Roman" pitchFamily="18" charset="0"/>
                <a:ea typeface="Cambria Math" pitchFamily="18" charset="0"/>
                <a:cs typeface="Times New Roman" pitchFamily="18" charset="0"/>
              </a:rPr>
              <a:t>В=0.02</a:t>
            </a:r>
            <a:r>
              <a:rPr lang="en-US" sz="2000" i="1" dirty="0" err="1" smtClean="0">
                <a:latin typeface="Times New Roman" pitchFamily="18" charset="0"/>
                <a:cs typeface="Times New Roman" pitchFamily="18" charset="0"/>
              </a:rPr>
              <a:t>F</a:t>
            </a:r>
            <a:r>
              <a:rPr lang="en-US" i="1" dirty="0" err="1" smtClean="0">
                <a:latin typeface="Times New Roman" pitchFamily="18" charset="0"/>
                <a:cs typeface="Times New Roman" pitchFamily="18" charset="0"/>
              </a:rPr>
              <a:t>macro</a:t>
            </a:r>
            <a:r>
              <a:rPr lang="ru-RU" sz="2000" b="1" i="1" dirty="0" smtClean="0">
                <a:latin typeface="Times New Roman" pitchFamily="18" charset="0"/>
                <a:ea typeface="Cambria Math" pitchFamily="18" charset="0"/>
                <a:cs typeface="Times New Roman" pitchFamily="18" charset="0"/>
              </a:rPr>
              <a:t>..</a:t>
            </a:r>
            <a:r>
              <a:rPr lang="ru-RU" sz="2000" i="1" dirty="0" smtClean="0">
                <a:latin typeface="Times New Roman" pitchFamily="18" charset="0"/>
                <a:ea typeface="Cambria Math" pitchFamily="18" charset="0"/>
                <a:cs typeface="Times New Roman" pitchFamily="18" charset="0"/>
              </a:rPr>
              <a:t>0.2</a:t>
            </a:r>
            <a:r>
              <a:rPr lang="en-US" sz="2000" i="1" dirty="0" err="1" smtClean="0">
                <a:latin typeface="Times New Roman" pitchFamily="18" charset="0"/>
                <a:cs typeface="Times New Roman" pitchFamily="18" charset="0"/>
              </a:rPr>
              <a:t>F</a:t>
            </a:r>
            <a:r>
              <a:rPr lang="en-US" i="1" dirty="0" err="1" smtClean="0">
                <a:latin typeface="Times New Roman" pitchFamily="18" charset="0"/>
                <a:cs typeface="Times New Roman" pitchFamily="18" charset="0"/>
              </a:rPr>
              <a:t>macro</a:t>
            </a:r>
            <a:endParaRPr lang="ru-RU" i="1" dirty="0" smtClean="0">
              <a:latin typeface="Times New Roman" pitchFamily="18" charset="0"/>
              <a:cs typeface="Times New Roman" pitchFamily="18" charset="0"/>
            </a:endParaRPr>
          </a:p>
          <a:p>
            <a:r>
              <a:rPr lang="en-US" sz="2000" i="1" dirty="0" smtClean="0">
                <a:latin typeface="Times New Roman" pitchFamily="18" charset="0"/>
                <a:ea typeface="Cambria Math" pitchFamily="18" charset="0"/>
                <a:cs typeface="Times New Roman" pitchFamily="18" charset="0"/>
              </a:rPr>
              <a:t>B/A = const</a:t>
            </a:r>
            <a:r>
              <a:rPr lang="ru-RU" sz="2000" i="1" dirty="0" smtClean="0">
                <a:latin typeface="Times New Roman" pitchFamily="18" charset="0"/>
                <a:ea typeface="Cambria Math" pitchFamily="18" charset="0"/>
                <a:cs typeface="Times New Roman" pitchFamily="18" charset="0"/>
              </a:rPr>
              <a:t>=0.387</a:t>
            </a:r>
          </a:p>
          <a:p>
            <a:endParaRPr lang="ru-RU" sz="2000" i="1" dirty="0" smtClean="0">
              <a:latin typeface="+mj-lt"/>
            </a:endParaRPr>
          </a:p>
          <a:p>
            <a:endParaRPr lang="ru-RU" sz="2400" i="1" dirty="0"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Вибрационное сверление. </a:t>
            </a:r>
            <a:r>
              <a:rPr lang="ru-RU" sz="4400" dirty="0" smtClean="0"/>
              <a:t>Анимация разрушения бура</a:t>
            </a:r>
            <a:endParaRPr lang="ru-RU" dirty="0"/>
          </a:p>
        </p:txBody>
      </p:sp>
      <p:pic>
        <p:nvPicPr>
          <p:cNvPr id="35842" name="Picture 2" descr="C:\Users\Igor\Desktop\0_mult\0_разрушение бура с конца.gif"/>
          <p:cNvPicPr>
            <a:picLocks noChangeAspect="1" noChangeArrowheads="1" noCrop="1"/>
          </p:cNvPicPr>
          <p:nvPr/>
        </p:nvPicPr>
        <p:blipFill>
          <a:blip r:embed="rId3" cstate="print"/>
          <a:srcRect/>
          <a:stretch>
            <a:fillRect/>
          </a:stretch>
        </p:blipFill>
        <p:spPr bwMode="auto">
          <a:xfrm>
            <a:off x="1691680" y="2348880"/>
            <a:ext cx="6048375" cy="3562350"/>
          </a:xfrm>
          <a:prstGeom prst="rect">
            <a:avLst/>
          </a:prstGeom>
          <a:noFill/>
        </p:spPr>
      </p:pic>
      <p:sp>
        <p:nvSpPr>
          <p:cNvPr id="6" name="Text Box 9"/>
          <p:cNvSpPr txBox="1">
            <a:spLocks noChangeArrowheads="1"/>
          </p:cNvSpPr>
          <p:nvPr/>
        </p:nvSpPr>
        <p:spPr bwMode="auto">
          <a:xfrm>
            <a:off x="1836117" y="6201246"/>
            <a:ext cx="1547813" cy="396875"/>
          </a:xfrm>
          <a:prstGeom prst="rect">
            <a:avLst/>
          </a:prstGeom>
          <a:noFill/>
          <a:ln w="9525">
            <a:noFill/>
            <a:miter lim="800000"/>
            <a:headEnd/>
            <a:tailEnd/>
          </a:ln>
          <a:effectLst/>
        </p:spPr>
        <p:txBody>
          <a:bodyPr>
            <a:spAutoFit/>
          </a:bodyPr>
          <a:lstStyle/>
          <a:p>
            <a:pPr>
              <a:spcBef>
                <a:spcPct val="50000"/>
              </a:spcBef>
            </a:pPr>
            <a:r>
              <a:rPr lang="ru-RU" sz="2000" dirty="0" smtClean="0"/>
              <a:t>Палитра</a:t>
            </a:r>
            <a:r>
              <a:rPr lang="en-US" sz="2000" dirty="0" smtClean="0"/>
              <a:t>:</a:t>
            </a:r>
            <a:endParaRPr lang="ru-RU" sz="2000" dirty="0"/>
          </a:p>
        </p:txBody>
      </p:sp>
      <p:graphicFrame>
        <p:nvGraphicFramePr>
          <p:cNvPr id="7" name="Объект 6"/>
          <p:cNvGraphicFramePr>
            <a:graphicFrameLocks noChangeAspect="1"/>
          </p:cNvGraphicFramePr>
          <p:nvPr/>
        </p:nvGraphicFramePr>
        <p:xfrm>
          <a:off x="3385288" y="6021288"/>
          <a:ext cx="2410848" cy="681856"/>
        </p:xfrm>
        <a:graphic>
          <a:graphicData uri="http://schemas.openxmlformats.org/presentationml/2006/ole">
            <p:oleObj spid="_x0000_s68610" name="Формула" r:id="rId4" imgW="1257120" imgH="355320" progId="Equation.3">
              <p:embed/>
            </p:oleObj>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Вибрационное сверление. </a:t>
            </a:r>
            <a:r>
              <a:rPr lang="ru-RU" sz="4400" dirty="0" smtClean="0"/>
              <a:t>Моделирование</a:t>
            </a:r>
            <a:endParaRPr lang="ru-RU" i="1" dirty="0"/>
          </a:p>
        </p:txBody>
      </p:sp>
      <p:sp>
        <p:nvSpPr>
          <p:cNvPr id="15" name="TextBox 14"/>
          <p:cNvSpPr txBox="1"/>
          <p:nvPr/>
        </p:nvSpPr>
        <p:spPr>
          <a:xfrm>
            <a:off x="7308304" y="5301208"/>
            <a:ext cx="1745927" cy="523220"/>
          </a:xfrm>
          <a:prstGeom prst="rect">
            <a:avLst/>
          </a:prstGeom>
          <a:noFill/>
        </p:spPr>
        <p:txBody>
          <a:bodyPr wrap="none" rtlCol="0">
            <a:spAutoFit/>
          </a:bodyPr>
          <a:lstStyle/>
          <a:p>
            <a:r>
              <a:rPr lang="en-US" sz="2800" i="1" dirty="0" smtClean="0">
                <a:latin typeface="Times New Roman" pitchFamily="18" charset="0"/>
                <a:ea typeface="Cambria Math" pitchFamily="18" charset="0"/>
                <a:cs typeface="Times New Roman" pitchFamily="18" charset="0"/>
              </a:rPr>
              <a:t>B/A = </a:t>
            </a:r>
            <a:r>
              <a:rPr lang="ru-RU" sz="2800" i="1" dirty="0" smtClean="0">
                <a:latin typeface="Times New Roman" pitchFamily="18" charset="0"/>
                <a:ea typeface="Cambria Math" pitchFamily="18" charset="0"/>
                <a:cs typeface="Times New Roman" pitchFamily="18" charset="0"/>
              </a:rPr>
              <a:t>0.6</a:t>
            </a:r>
            <a:r>
              <a:rPr lang="ru-RU" sz="2800" dirty="0" smtClean="0">
                <a:latin typeface="Times New Roman" pitchFamily="18" charset="0"/>
                <a:ea typeface="Cambria Math" pitchFamily="18" charset="0"/>
                <a:cs typeface="Times New Roman" pitchFamily="18" charset="0"/>
              </a:rPr>
              <a:t>?</a:t>
            </a:r>
            <a:endParaRPr lang="ru-RU" sz="2800" dirty="0">
              <a:latin typeface="Times New Roman" pitchFamily="18" charset="0"/>
              <a:ea typeface="Cambria Math" pitchFamily="18" charset="0"/>
              <a:cs typeface="Times New Roman" pitchFamily="18" charset="0"/>
            </a:endParaRPr>
          </a:p>
        </p:txBody>
      </p:sp>
      <p:graphicFrame>
        <p:nvGraphicFramePr>
          <p:cNvPr id="6" name="Диаграмма 5"/>
          <p:cNvGraphicFramePr/>
          <p:nvPr/>
        </p:nvGraphicFramePr>
        <p:xfrm>
          <a:off x="467544" y="2060848"/>
          <a:ext cx="7416824" cy="4176464"/>
        </p:xfrm>
        <a:graphic>
          <a:graphicData uri="http://schemas.openxmlformats.org/drawingml/2006/chart">
            <c:chart xmlns:c="http://schemas.openxmlformats.org/drawingml/2006/chart" xmlns:r="http://schemas.openxmlformats.org/officeDocument/2006/relationships" r:id="rId2"/>
          </a:graphicData>
        </a:graphic>
      </p:graphicFrame>
      <p:sp>
        <p:nvSpPr>
          <p:cNvPr id="5" name="Стрелка вправо 4"/>
          <p:cNvSpPr/>
          <p:nvPr/>
        </p:nvSpPr>
        <p:spPr>
          <a:xfrm>
            <a:off x="6314940" y="5415728"/>
            <a:ext cx="1008112"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5580112" y="5589240"/>
            <a:ext cx="628890" cy="400110"/>
          </a:xfrm>
          <a:prstGeom prst="rect">
            <a:avLst/>
          </a:prstGeom>
          <a:noFill/>
        </p:spPr>
        <p:txBody>
          <a:bodyPr wrap="none" rtlCol="0">
            <a:spAutoFit/>
          </a:bodyPr>
          <a:lstStyle/>
          <a:p>
            <a:r>
              <a:rPr lang="en-US" sz="2000" i="1" dirty="0" smtClean="0">
                <a:latin typeface="Times New Roman" pitchFamily="18" charset="0"/>
                <a:ea typeface="Cambria Math" pitchFamily="18" charset="0"/>
                <a:cs typeface="Times New Roman" pitchFamily="18" charset="0"/>
              </a:rPr>
              <a:t>B/A </a:t>
            </a:r>
            <a:endParaRPr lang="ru-RU" sz="2800" dirty="0">
              <a:latin typeface="Times New Roman" pitchFamily="18" charset="0"/>
              <a:ea typeface="Cambria Math"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8" name="Picture 6" descr="C:\Users\Igor\Desktop\0_mult\0_нормальная вертикальная сила_бол.gif"/>
          <p:cNvPicPr>
            <a:picLocks noChangeAspect="1" noChangeArrowheads="1" noCrop="1"/>
          </p:cNvPicPr>
          <p:nvPr/>
        </p:nvPicPr>
        <p:blipFill>
          <a:blip r:embed="rId3" cstate="print"/>
          <a:srcRect/>
          <a:stretch>
            <a:fillRect/>
          </a:stretch>
        </p:blipFill>
        <p:spPr bwMode="auto">
          <a:xfrm>
            <a:off x="-2286048" y="2338330"/>
            <a:ext cx="8765438" cy="5162636"/>
          </a:xfrm>
          <a:prstGeom prst="rect">
            <a:avLst/>
          </a:prstGeom>
          <a:noFill/>
        </p:spPr>
      </p:pic>
      <p:sp>
        <p:nvSpPr>
          <p:cNvPr id="2" name="Заголовок 1"/>
          <p:cNvSpPr>
            <a:spLocks noGrp="1"/>
          </p:cNvSpPr>
          <p:nvPr>
            <p:ph type="title"/>
          </p:nvPr>
        </p:nvSpPr>
        <p:spPr>
          <a:xfrm>
            <a:off x="457200" y="155448"/>
            <a:ext cx="9443392" cy="1252728"/>
          </a:xfrm>
        </p:spPr>
        <p:txBody>
          <a:bodyPr>
            <a:normAutofit fontScale="90000"/>
          </a:bodyPr>
          <a:lstStyle/>
          <a:p>
            <a:r>
              <a:rPr lang="ru-RU" dirty="0" smtClean="0"/>
              <a:t>Вибрационное сверление. </a:t>
            </a:r>
            <a:br>
              <a:rPr lang="ru-RU" dirty="0" smtClean="0"/>
            </a:br>
            <a:r>
              <a:rPr lang="ru-RU" sz="4400" dirty="0" smtClean="0"/>
              <a:t>Анимация нормального режима</a:t>
            </a:r>
            <a:endParaRPr lang="ru-RU" dirty="0"/>
          </a:p>
        </p:txBody>
      </p:sp>
      <p:pic>
        <p:nvPicPr>
          <p:cNvPr id="49154" name="Picture 2" descr="U:\Documents\big_versions\0_presentations\2010_04_Aberdeen\mult\summary\0_нормальная вертикальная сила_мал.gif"/>
          <p:cNvPicPr>
            <a:picLocks noChangeAspect="1" noChangeArrowheads="1" noCrop="1"/>
          </p:cNvPicPr>
          <p:nvPr/>
        </p:nvPicPr>
        <p:blipFill>
          <a:blip r:embed="rId4" cstate="print"/>
          <a:stretch>
            <a:fillRect/>
          </a:stretch>
        </p:blipFill>
        <p:spPr bwMode="auto">
          <a:xfrm>
            <a:off x="4024351" y="3429000"/>
            <a:ext cx="6048375" cy="3562350"/>
          </a:xfrm>
          <a:prstGeom prst="rect">
            <a:avLst/>
          </a:prstGeom>
          <a:solidFill>
            <a:schemeClr val="bg1">
              <a:alpha val="62000"/>
            </a:schemeClr>
          </a:solidFill>
          <a:ln>
            <a:noFill/>
          </a:ln>
        </p:spPr>
      </p:pic>
      <p:sp>
        <p:nvSpPr>
          <p:cNvPr id="5" name="Прямоугольник 4"/>
          <p:cNvSpPr/>
          <p:nvPr/>
        </p:nvSpPr>
        <p:spPr>
          <a:xfrm>
            <a:off x="4000496" y="3357562"/>
            <a:ext cx="5143504" cy="214314"/>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a:p>
        </p:txBody>
      </p:sp>
      <p:sp>
        <p:nvSpPr>
          <p:cNvPr id="6" name="Прямоугольник 5"/>
          <p:cNvSpPr/>
          <p:nvPr/>
        </p:nvSpPr>
        <p:spPr>
          <a:xfrm>
            <a:off x="3929058" y="3429000"/>
            <a:ext cx="1000132" cy="3714776"/>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ight Arrow 6"/>
          <p:cNvSpPr/>
          <p:nvPr/>
        </p:nvSpPr>
        <p:spPr>
          <a:xfrm>
            <a:off x="4214810" y="3143248"/>
            <a:ext cx="714380" cy="1428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6429388" y="4071942"/>
            <a:ext cx="1621278" cy="369332"/>
          </a:xfrm>
          <a:prstGeom prst="rect">
            <a:avLst/>
          </a:prstGeom>
          <a:noFill/>
        </p:spPr>
        <p:txBody>
          <a:bodyPr wrap="none" rtlCol="0">
            <a:spAutoFit/>
          </a:bodyPr>
          <a:lstStyle/>
          <a:p>
            <a:r>
              <a:rPr lang="en-US" dirty="0" smtClean="0"/>
              <a:t>Averaging by B</a:t>
            </a:r>
            <a:endParaRPr lang="ru-RU" dirty="0"/>
          </a:p>
        </p:txBody>
      </p:sp>
      <p:sp>
        <p:nvSpPr>
          <p:cNvPr id="16" name="Title 1"/>
          <p:cNvSpPr>
            <a:spLocks noGrp="1"/>
          </p:cNvSpPr>
          <p:nvPr>
            <p:ph type="title"/>
          </p:nvPr>
        </p:nvSpPr>
        <p:spPr>
          <a:xfrm>
            <a:off x="457200" y="155448"/>
            <a:ext cx="8229600" cy="1252728"/>
          </a:xfrm>
        </p:spPr>
        <p:txBody>
          <a:bodyPr/>
          <a:lstStyle/>
          <a:p>
            <a:r>
              <a:rPr lang="en-US" dirty="0" smtClean="0"/>
              <a:t>Optimal </a:t>
            </a:r>
            <a:r>
              <a:rPr lang="en-US" dirty="0" err="1" smtClean="0"/>
              <a:t>Fx</a:t>
            </a:r>
            <a:r>
              <a:rPr lang="en-US" dirty="0" smtClean="0"/>
              <a:t> Determination</a:t>
            </a:r>
            <a:endParaRPr lang="ru-RU" dirty="0"/>
          </a:p>
        </p:txBody>
      </p:sp>
      <p:pic>
        <p:nvPicPr>
          <p:cNvPr id="18"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572132" y="1500174"/>
            <a:ext cx="304800" cy="200025"/>
          </a:xfrm>
          <a:prstGeom prst="rect">
            <a:avLst/>
          </a:prstGeom>
          <a:noFill/>
        </p:spPr>
      </p:pic>
      <p:pic>
        <p:nvPicPr>
          <p:cNvPr id="19" name="Picture 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715404" y="3709306"/>
            <a:ext cx="142844" cy="219760"/>
          </a:xfrm>
          <a:prstGeom prst="rect">
            <a:avLst/>
          </a:prstGeom>
          <a:noFill/>
          <a:ln w="9525">
            <a:noFill/>
            <a:miter lim="800000"/>
            <a:headEnd/>
            <a:tailEnd/>
          </a:ln>
        </p:spPr>
      </p:pic>
      <p:graphicFrame>
        <p:nvGraphicFramePr>
          <p:cNvPr id="20" name="Chart 19"/>
          <p:cNvGraphicFramePr/>
          <p:nvPr/>
        </p:nvGraphicFramePr>
        <p:xfrm>
          <a:off x="0" y="1571612"/>
          <a:ext cx="4214810" cy="2714644"/>
        </p:xfrm>
        <a:graphic>
          <a:graphicData uri="http://schemas.openxmlformats.org/drawingml/2006/chart">
            <c:chart xmlns:c="http://schemas.openxmlformats.org/drawingml/2006/chart" xmlns:r="http://schemas.openxmlformats.org/officeDocument/2006/relationships" r:id="rId4"/>
          </a:graphicData>
        </a:graphic>
      </p:graphicFrame>
      <p:sp>
        <p:nvSpPr>
          <p:cNvPr id="21" name="TextBox 20"/>
          <p:cNvSpPr txBox="1"/>
          <p:nvPr/>
        </p:nvSpPr>
        <p:spPr>
          <a:xfrm>
            <a:off x="285720" y="4071942"/>
            <a:ext cx="3483198" cy="369332"/>
          </a:xfrm>
          <a:prstGeom prst="rect">
            <a:avLst/>
          </a:prstGeom>
          <a:noFill/>
        </p:spPr>
        <p:txBody>
          <a:bodyPr wrap="none" rtlCol="0">
            <a:spAutoFit/>
          </a:bodyPr>
          <a:lstStyle/>
          <a:p>
            <a:r>
              <a:rPr lang="en-US" dirty="0" smtClean="0"/>
              <a:t>Averaging by Heat Motion Velocity</a:t>
            </a:r>
            <a:endParaRPr lang="ru-RU" dirty="0"/>
          </a:p>
        </p:txBody>
      </p:sp>
      <p:pic>
        <p:nvPicPr>
          <p:cNvPr id="22"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71472" y="1500174"/>
            <a:ext cx="304800" cy="200025"/>
          </a:xfrm>
          <a:prstGeom prst="rect">
            <a:avLst/>
          </a:prstGeom>
          <a:noFill/>
        </p:spPr>
      </p:pic>
      <p:pic>
        <p:nvPicPr>
          <p:cNvPr id="23" name="Picture 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786050" y="3643314"/>
            <a:ext cx="142844" cy="219760"/>
          </a:xfrm>
          <a:prstGeom prst="rect">
            <a:avLst/>
          </a:prstGeom>
          <a:noFill/>
          <a:ln w="9525">
            <a:noFill/>
            <a:miter lim="800000"/>
            <a:headEnd/>
            <a:tailEnd/>
          </a:ln>
        </p:spPr>
      </p:pic>
      <p:pic>
        <p:nvPicPr>
          <p:cNvPr id="24"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281089" y="4633923"/>
            <a:ext cx="1438275" cy="257175"/>
          </a:xfrm>
          <a:prstGeom prst="rect">
            <a:avLst/>
          </a:prstGeom>
          <a:noFill/>
        </p:spPr>
      </p:pic>
      <p:pic>
        <p:nvPicPr>
          <p:cNvPr id="25" name="Picture 5"/>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262051" y="5229240"/>
            <a:ext cx="1666875" cy="371475"/>
          </a:xfrm>
          <a:prstGeom prst="rect">
            <a:avLst/>
          </a:prstGeom>
          <a:noFill/>
        </p:spPr>
      </p:pic>
      <p:sp>
        <p:nvSpPr>
          <p:cNvPr id="26" name="TextBox 25"/>
          <p:cNvSpPr txBox="1"/>
          <p:nvPr/>
        </p:nvSpPr>
        <p:spPr>
          <a:xfrm>
            <a:off x="528609" y="4572008"/>
            <a:ext cx="713657" cy="338554"/>
          </a:xfrm>
          <a:prstGeom prst="rect">
            <a:avLst/>
          </a:prstGeom>
          <a:noFill/>
        </p:spPr>
        <p:txBody>
          <a:bodyPr wrap="none" rtlCol="0">
            <a:spAutoFit/>
          </a:bodyPr>
          <a:lstStyle/>
          <a:p>
            <a:r>
              <a:rPr lang="en-US" sz="1600" i="1" dirty="0" smtClean="0"/>
              <a:t>where</a:t>
            </a:r>
            <a:endParaRPr lang="ru-RU" sz="1600" i="1" dirty="0"/>
          </a:p>
        </p:txBody>
      </p:sp>
      <p:sp>
        <p:nvSpPr>
          <p:cNvPr id="27" name="TextBox 26"/>
          <p:cNvSpPr txBox="1"/>
          <p:nvPr/>
        </p:nvSpPr>
        <p:spPr>
          <a:xfrm>
            <a:off x="1169926" y="4891100"/>
            <a:ext cx="1120820" cy="307777"/>
          </a:xfrm>
          <a:prstGeom prst="rect">
            <a:avLst/>
          </a:prstGeom>
          <a:noFill/>
        </p:spPr>
        <p:txBody>
          <a:bodyPr wrap="none" rtlCol="0">
            <a:spAutoFit/>
          </a:bodyPr>
          <a:lstStyle/>
          <a:p>
            <a:r>
              <a:rPr lang="en-US" sz="1400" i="1" dirty="0" smtClean="0">
                <a:latin typeface="Cambria Math" pitchFamily="18" charset="0"/>
                <a:ea typeface="Cambria Math" pitchFamily="18" charset="0"/>
              </a:rPr>
              <a:t>B/A = const</a:t>
            </a:r>
            <a:endParaRPr lang="ru-RU" sz="1400" i="1" dirty="0">
              <a:latin typeface="Cambria Math" pitchFamily="18" charset="0"/>
              <a:ea typeface="Cambria Math" pitchFamily="18" charset="0"/>
            </a:endParaRPr>
          </a:p>
        </p:txBody>
      </p:sp>
      <p:graphicFrame>
        <p:nvGraphicFramePr>
          <p:cNvPr id="17" name="Chart 33"/>
          <p:cNvGraphicFramePr/>
          <p:nvPr/>
        </p:nvGraphicFramePr>
        <p:xfrm>
          <a:off x="5000596" y="1571612"/>
          <a:ext cx="4143404" cy="2714644"/>
        </p:xfrm>
        <a:graphic>
          <a:graphicData uri="http://schemas.openxmlformats.org/drawingml/2006/chart">
            <c:chart xmlns:c="http://schemas.openxmlformats.org/drawingml/2006/chart" xmlns:r="http://schemas.openxmlformats.org/officeDocument/2006/relationships" r:id="rId7"/>
          </a:graphicData>
        </a:graphic>
      </p:graphicFrame>
      <p:sp>
        <p:nvSpPr>
          <p:cNvPr id="28" name="Прямоугольник 27"/>
          <p:cNvSpPr/>
          <p:nvPr/>
        </p:nvSpPr>
        <p:spPr>
          <a:xfrm>
            <a:off x="1714480" y="1714488"/>
            <a:ext cx="1143008" cy="2143140"/>
          </a:xfrm>
          <a:prstGeom prst="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9" name="TextBox 28"/>
          <p:cNvSpPr txBox="1"/>
          <p:nvPr/>
        </p:nvSpPr>
        <p:spPr>
          <a:xfrm>
            <a:off x="571472" y="1785926"/>
            <a:ext cx="1143008" cy="261610"/>
          </a:xfrm>
          <a:prstGeom prst="rect">
            <a:avLst/>
          </a:prstGeom>
          <a:noFill/>
        </p:spPr>
        <p:txBody>
          <a:bodyPr wrap="square" rtlCol="0">
            <a:spAutoFit/>
          </a:bodyPr>
          <a:lstStyle/>
          <a:p>
            <a:r>
              <a:rPr lang="en-US" sz="1100" dirty="0" smtClean="0"/>
              <a:t>Working area</a:t>
            </a:r>
            <a:endParaRPr lang="ru-RU" sz="1100" dirty="0"/>
          </a:p>
        </p:txBody>
      </p:sp>
      <p:sp>
        <p:nvSpPr>
          <p:cNvPr id="30" name="TextBox 29"/>
          <p:cNvSpPr txBox="1"/>
          <p:nvPr/>
        </p:nvSpPr>
        <p:spPr>
          <a:xfrm>
            <a:off x="1857356" y="1785926"/>
            <a:ext cx="1143008" cy="261610"/>
          </a:xfrm>
          <a:prstGeom prst="rect">
            <a:avLst/>
          </a:prstGeom>
          <a:noFill/>
        </p:spPr>
        <p:txBody>
          <a:bodyPr wrap="square" rtlCol="0">
            <a:spAutoFit/>
          </a:bodyPr>
          <a:lstStyle/>
          <a:p>
            <a:r>
              <a:rPr lang="en-US" sz="1100" dirty="0" smtClean="0"/>
              <a:t>Tip Fracture</a:t>
            </a:r>
            <a:endParaRPr lang="ru-RU" sz="1100" dirty="0"/>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itle 1"/>
          <p:cNvSpPr>
            <a:spLocks noGrp="1"/>
          </p:cNvSpPr>
          <p:nvPr>
            <p:ph type="title"/>
          </p:nvPr>
        </p:nvSpPr>
        <p:spPr>
          <a:xfrm>
            <a:off x="457200" y="155448"/>
            <a:ext cx="8229600" cy="1252728"/>
          </a:xfrm>
        </p:spPr>
        <p:txBody>
          <a:bodyPr/>
          <a:lstStyle/>
          <a:p>
            <a:r>
              <a:rPr lang="en-US" dirty="0" smtClean="0"/>
              <a:t>Optimal </a:t>
            </a:r>
            <a:r>
              <a:rPr lang="en-US" dirty="0" err="1" smtClean="0"/>
              <a:t>Fx</a:t>
            </a:r>
            <a:r>
              <a:rPr lang="en-US" dirty="0" smtClean="0"/>
              <a:t> Determination</a:t>
            </a:r>
            <a:endParaRPr lang="ru-RU" dirty="0"/>
          </a:p>
        </p:txBody>
      </p:sp>
      <p:graphicFrame>
        <p:nvGraphicFramePr>
          <p:cNvPr id="22" name="Chart 21"/>
          <p:cNvGraphicFramePr/>
          <p:nvPr/>
        </p:nvGraphicFramePr>
        <p:xfrm>
          <a:off x="1571604" y="4357694"/>
          <a:ext cx="6057900" cy="2357430"/>
        </p:xfrm>
        <a:graphic>
          <a:graphicData uri="http://schemas.openxmlformats.org/drawingml/2006/chart">
            <c:chart xmlns:c="http://schemas.openxmlformats.org/drawingml/2006/chart" xmlns:r="http://schemas.openxmlformats.org/officeDocument/2006/relationships" r:id="rId2"/>
          </a:graphicData>
        </a:graphic>
      </p:graphicFrame>
      <p:sp>
        <p:nvSpPr>
          <p:cNvPr id="26" name="Right Arrow 25"/>
          <p:cNvSpPr/>
          <p:nvPr/>
        </p:nvSpPr>
        <p:spPr>
          <a:xfrm>
            <a:off x="4214810" y="3143248"/>
            <a:ext cx="714380" cy="1428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7" name="Picture 7"/>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572132" y="1500174"/>
            <a:ext cx="304800" cy="200025"/>
          </a:xfrm>
          <a:prstGeom prst="rect">
            <a:avLst/>
          </a:prstGeom>
          <a:noFill/>
        </p:spPr>
      </p:pic>
      <p:pic>
        <p:nvPicPr>
          <p:cNvPr id="28" name="Picture 9"/>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715404" y="3709306"/>
            <a:ext cx="142844" cy="219760"/>
          </a:xfrm>
          <a:prstGeom prst="rect">
            <a:avLst/>
          </a:prstGeom>
          <a:noFill/>
          <a:ln w="9525">
            <a:noFill/>
            <a:miter lim="800000"/>
            <a:headEnd/>
            <a:tailEnd/>
          </a:ln>
        </p:spPr>
      </p:pic>
      <p:graphicFrame>
        <p:nvGraphicFramePr>
          <p:cNvPr id="29" name="Chart 28"/>
          <p:cNvGraphicFramePr/>
          <p:nvPr/>
        </p:nvGraphicFramePr>
        <p:xfrm>
          <a:off x="0" y="1571612"/>
          <a:ext cx="4214810" cy="2714644"/>
        </p:xfrm>
        <a:graphic>
          <a:graphicData uri="http://schemas.openxmlformats.org/drawingml/2006/chart">
            <c:chart xmlns:c="http://schemas.openxmlformats.org/drawingml/2006/chart" xmlns:r="http://schemas.openxmlformats.org/officeDocument/2006/relationships" r:id="rId5"/>
          </a:graphicData>
        </a:graphic>
      </p:graphicFrame>
      <p:pic>
        <p:nvPicPr>
          <p:cNvPr id="30" name="Picture 7"/>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71472" y="1500174"/>
            <a:ext cx="304800" cy="200025"/>
          </a:xfrm>
          <a:prstGeom prst="rect">
            <a:avLst/>
          </a:prstGeom>
          <a:noFill/>
        </p:spPr>
      </p:pic>
      <p:pic>
        <p:nvPicPr>
          <p:cNvPr id="31" name="Picture 9"/>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786050" y="3643314"/>
            <a:ext cx="142844" cy="219760"/>
          </a:xfrm>
          <a:prstGeom prst="rect">
            <a:avLst/>
          </a:prstGeom>
          <a:noFill/>
          <a:ln w="9525">
            <a:noFill/>
            <a:miter lim="800000"/>
            <a:headEnd/>
            <a:tailEnd/>
          </a:ln>
        </p:spPr>
      </p:pic>
      <p:sp>
        <p:nvSpPr>
          <p:cNvPr id="32" name="TextBox 31"/>
          <p:cNvSpPr txBox="1"/>
          <p:nvPr/>
        </p:nvSpPr>
        <p:spPr>
          <a:xfrm>
            <a:off x="6429388" y="4071942"/>
            <a:ext cx="1621278" cy="369332"/>
          </a:xfrm>
          <a:prstGeom prst="rect">
            <a:avLst/>
          </a:prstGeom>
          <a:noFill/>
        </p:spPr>
        <p:txBody>
          <a:bodyPr wrap="none" rtlCol="0">
            <a:spAutoFit/>
          </a:bodyPr>
          <a:lstStyle/>
          <a:p>
            <a:r>
              <a:rPr lang="en-US" dirty="0" smtClean="0"/>
              <a:t>Averaging by B</a:t>
            </a:r>
            <a:endParaRPr lang="ru-RU" dirty="0"/>
          </a:p>
        </p:txBody>
      </p:sp>
      <p:sp>
        <p:nvSpPr>
          <p:cNvPr id="33" name="TextBox 32"/>
          <p:cNvSpPr txBox="1"/>
          <p:nvPr/>
        </p:nvSpPr>
        <p:spPr>
          <a:xfrm>
            <a:off x="285720" y="4071942"/>
            <a:ext cx="3483198" cy="369332"/>
          </a:xfrm>
          <a:prstGeom prst="rect">
            <a:avLst/>
          </a:prstGeom>
          <a:noFill/>
        </p:spPr>
        <p:txBody>
          <a:bodyPr wrap="none" rtlCol="0">
            <a:spAutoFit/>
          </a:bodyPr>
          <a:lstStyle/>
          <a:p>
            <a:r>
              <a:rPr lang="en-US" dirty="0" smtClean="0"/>
              <a:t>Averaging by Heat Motion Velocity</a:t>
            </a:r>
            <a:endParaRPr lang="ru-RU" dirty="0"/>
          </a:p>
        </p:txBody>
      </p:sp>
      <p:graphicFrame>
        <p:nvGraphicFramePr>
          <p:cNvPr id="34" name="Chart 33"/>
          <p:cNvGraphicFramePr/>
          <p:nvPr/>
        </p:nvGraphicFramePr>
        <p:xfrm>
          <a:off x="5000596" y="1571612"/>
          <a:ext cx="4143404" cy="2714644"/>
        </p:xfrm>
        <a:graphic>
          <a:graphicData uri="http://schemas.openxmlformats.org/drawingml/2006/chart">
            <c:chart xmlns:c="http://schemas.openxmlformats.org/drawingml/2006/chart" xmlns:r="http://schemas.openxmlformats.org/officeDocument/2006/relationships" r:id="rId6"/>
          </a:graphicData>
        </a:graphic>
      </p:graphicFrame>
      <p:pic>
        <p:nvPicPr>
          <p:cNvPr id="35" name="Picture 9"/>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286644" y="6357958"/>
            <a:ext cx="142844" cy="219760"/>
          </a:xfrm>
          <a:prstGeom prst="rect">
            <a:avLst/>
          </a:prstGeom>
          <a:noFill/>
          <a:ln w="9525">
            <a:noFill/>
            <a:miter lim="800000"/>
            <a:headEnd/>
            <a:tailEnd/>
          </a:ln>
        </p:spPr>
      </p:pic>
      <p:sp>
        <p:nvSpPr>
          <p:cNvPr id="36" name="Oval 35"/>
          <p:cNvSpPr/>
          <p:nvPr/>
        </p:nvSpPr>
        <p:spPr>
          <a:xfrm>
            <a:off x="3981446" y="4786322"/>
            <a:ext cx="538166" cy="1143008"/>
          </a:xfrm>
          <a:prstGeom prst="ellipse">
            <a:avLst/>
          </a:prstGeom>
          <a:noFill/>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5" name="Прямоугольник 14"/>
          <p:cNvSpPr/>
          <p:nvPr/>
        </p:nvSpPr>
        <p:spPr>
          <a:xfrm>
            <a:off x="1714480" y="1714488"/>
            <a:ext cx="1143008" cy="2143140"/>
          </a:xfrm>
          <a:prstGeom prst="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TextBox 16"/>
          <p:cNvSpPr txBox="1"/>
          <p:nvPr/>
        </p:nvSpPr>
        <p:spPr>
          <a:xfrm>
            <a:off x="571472" y="1785926"/>
            <a:ext cx="1143008" cy="261610"/>
          </a:xfrm>
          <a:prstGeom prst="rect">
            <a:avLst/>
          </a:prstGeom>
          <a:noFill/>
        </p:spPr>
        <p:txBody>
          <a:bodyPr wrap="square" rtlCol="0">
            <a:spAutoFit/>
          </a:bodyPr>
          <a:lstStyle/>
          <a:p>
            <a:r>
              <a:rPr lang="en-US" sz="1100" dirty="0" smtClean="0"/>
              <a:t>Working area</a:t>
            </a:r>
            <a:endParaRPr lang="ru-RU" sz="1100" dirty="0"/>
          </a:p>
        </p:txBody>
      </p:sp>
      <p:sp>
        <p:nvSpPr>
          <p:cNvPr id="18" name="TextBox 17"/>
          <p:cNvSpPr txBox="1"/>
          <p:nvPr/>
        </p:nvSpPr>
        <p:spPr>
          <a:xfrm>
            <a:off x="1857356" y="1785926"/>
            <a:ext cx="1143008" cy="261610"/>
          </a:xfrm>
          <a:prstGeom prst="rect">
            <a:avLst/>
          </a:prstGeom>
          <a:noFill/>
        </p:spPr>
        <p:txBody>
          <a:bodyPr wrap="square" rtlCol="0">
            <a:spAutoFit/>
          </a:bodyPr>
          <a:lstStyle/>
          <a:p>
            <a:r>
              <a:rPr lang="en-US" sz="1100" dirty="0" smtClean="0"/>
              <a:t>Tip Fracture</a:t>
            </a:r>
            <a:endParaRPr lang="ru-RU" sz="1100" dirty="0"/>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5448"/>
            <a:ext cx="9144000" cy="1252728"/>
          </a:xfrm>
        </p:spPr>
        <p:txBody>
          <a:bodyPr>
            <a:normAutofit/>
          </a:bodyPr>
          <a:lstStyle/>
          <a:p>
            <a:pPr algn="ctr"/>
            <a:r>
              <a:rPr lang="en-US" sz="3600" dirty="0" smtClean="0"/>
              <a:t>Optimal B/A Relation and Correction of </a:t>
            </a:r>
            <a:r>
              <a:rPr lang="en-US" sz="3600" dirty="0" err="1" smtClean="0"/>
              <a:t>Fx</a:t>
            </a:r>
            <a:endParaRPr lang="ru-RU" sz="3600" dirty="0"/>
          </a:p>
        </p:txBody>
      </p:sp>
      <p:graphicFrame>
        <p:nvGraphicFramePr>
          <p:cNvPr id="4" name="Chart 1"/>
          <p:cNvGraphicFramePr/>
          <p:nvPr/>
        </p:nvGraphicFramePr>
        <p:xfrm>
          <a:off x="185707" y="1495413"/>
          <a:ext cx="5213971" cy="22860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Таблица 4"/>
          <p:cNvGraphicFramePr>
            <a:graphicFrameLocks noGrp="1"/>
          </p:cNvGraphicFramePr>
          <p:nvPr/>
        </p:nvGraphicFramePr>
        <p:xfrm>
          <a:off x="5643570" y="2285992"/>
          <a:ext cx="3143272" cy="771144"/>
        </p:xfrm>
        <a:graphic>
          <a:graphicData uri="http://schemas.openxmlformats.org/drawingml/2006/table">
            <a:tbl>
              <a:tblPr/>
              <a:tblGrid>
                <a:gridCol w="1568658"/>
                <a:gridCol w="1574614"/>
              </a:tblGrid>
              <a:tr h="190500">
                <a:tc>
                  <a:txBody>
                    <a:bodyPr/>
                    <a:lstStyle/>
                    <a:p>
                      <a:pPr algn="just">
                        <a:lnSpc>
                          <a:spcPct val="115000"/>
                        </a:lnSpc>
                        <a:spcAft>
                          <a:spcPts val="0"/>
                        </a:spcAft>
                      </a:pPr>
                      <a:r>
                        <a:rPr lang="en-US" sz="1100" b="1" dirty="0" err="1">
                          <a:solidFill>
                            <a:srgbClr val="000000"/>
                          </a:solidFill>
                          <a:latin typeface="Calibri"/>
                          <a:ea typeface="Times New Roman"/>
                          <a:cs typeface="Calibri"/>
                        </a:rPr>
                        <a:t>Fx</a:t>
                      </a:r>
                      <a:r>
                        <a:rPr lang="ru-RU" sz="1100" b="1" dirty="0">
                          <a:solidFill>
                            <a:srgbClr val="000000"/>
                          </a:solidFill>
                          <a:latin typeface="Calibri"/>
                          <a:ea typeface="Times New Roman"/>
                          <a:cs typeface="Calibri"/>
                        </a:rPr>
                        <a:t>/</a:t>
                      </a:r>
                      <a:r>
                        <a:rPr lang="en-US" sz="1100" b="1" dirty="0" err="1">
                          <a:solidFill>
                            <a:srgbClr val="000000"/>
                          </a:solidFill>
                          <a:latin typeface="Calibri"/>
                          <a:ea typeface="Times New Roman"/>
                          <a:cs typeface="Calibri"/>
                        </a:rPr>
                        <a:t>fo</a:t>
                      </a:r>
                      <a:endParaRPr lang="ru-RU" sz="1100" dirty="0">
                        <a:latin typeface="Calibri"/>
                        <a:ea typeface="Calibri"/>
                        <a:cs typeface="Times New Roman"/>
                      </a:endParaRPr>
                    </a:p>
                  </a:txBody>
                  <a:tcPr marL="68580" marR="68580"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just">
                        <a:lnSpc>
                          <a:spcPct val="115000"/>
                        </a:lnSpc>
                        <a:spcAft>
                          <a:spcPts val="0"/>
                        </a:spcAft>
                      </a:pPr>
                      <a:r>
                        <a:rPr lang="ru-RU" sz="1100" b="1" dirty="0" smtClean="0">
                          <a:solidFill>
                            <a:srgbClr val="000000"/>
                          </a:solidFill>
                          <a:latin typeface="Calibri"/>
                          <a:ea typeface="Calibri"/>
                          <a:cs typeface="Calibri"/>
                        </a:rPr>
                        <a:t>0,00</a:t>
                      </a:r>
                      <a:r>
                        <a:rPr lang="en-US" sz="1100" b="1" dirty="0" smtClean="0">
                          <a:solidFill>
                            <a:srgbClr val="000000"/>
                          </a:solidFill>
                          <a:latin typeface="Calibri"/>
                          <a:ea typeface="Calibri"/>
                          <a:cs typeface="Calibri"/>
                        </a:rPr>
                        <a:t>7</a:t>
                      </a:r>
                      <a:endParaRPr lang="ru-RU" sz="1100" dirty="0">
                        <a:latin typeface="Calibri"/>
                        <a:ea typeface="Calibri"/>
                        <a:cs typeface="Times New Roman"/>
                      </a:endParaRPr>
                    </a:p>
                  </a:txBody>
                  <a:tcPr marL="68580" marR="68580" marT="0" marB="0" anchor="b">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190500">
                <a:tc>
                  <a:txBody>
                    <a:bodyPr/>
                    <a:lstStyle/>
                    <a:p>
                      <a:pPr algn="just">
                        <a:lnSpc>
                          <a:spcPct val="115000"/>
                        </a:lnSpc>
                        <a:spcAft>
                          <a:spcPts val="0"/>
                        </a:spcAft>
                      </a:pPr>
                      <a:r>
                        <a:rPr lang="en-US" sz="1100" b="1">
                          <a:solidFill>
                            <a:srgbClr val="000000"/>
                          </a:solidFill>
                          <a:latin typeface="Calibri"/>
                          <a:ea typeface="Times New Roman"/>
                          <a:cs typeface="Calibri"/>
                        </a:rPr>
                        <a:t>A</a:t>
                      </a:r>
                      <a:r>
                        <a:rPr lang="ru-RU" sz="1100" b="1">
                          <a:solidFill>
                            <a:srgbClr val="000000"/>
                          </a:solidFill>
                          <a:latin typeface="Calibri"/>
                          <a:ea typeface="Times New Roman"/>
                          <a:cs typeface="Calibri"/>
                        </a:rPr>
                        <a:t>/</a:t>
                      </a:r>
                      <a:r>
                        <a:rPr lang="en-US" sz="1100" b="1">
                          <a:solidFill>
                            <a:srgbClr val="000000"/>
                          </a:solidFill>
                          <a:latin typeface="Calibri"/>
                          <a:ea typeface="Times New Roman"/>
                          <a:cs typeface="Calibri"/>
                        </a:rPr>
                        <a:t>fo</a:t>
                      </a:r>
                      <a:endParaRPr lang="ru-RU" sz="1100">
                        <a:latin typeface="Calibri"/>
                        <a:ea typeface="Calibri"/>
                        <a:cs typeface="Times New Roman"/>
                      </a:endParaRPr>
                    </a:p>
                  </a:txBody>
                  <a:tcPr marL="68580" marR="68580"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algn="just">
                        <a:lnSpc>
                          <a:spcPct val="115000"/>
                        </a:lnSpc>
                        <a:spcAft>
                          <a:spcPts val="0"/>
                        </a:spcAft>
                      </a:pPr>
                      <a:r>
                        <a:rPr lang="ru-RU" sz="1100" b="1" dirty="0">
                          <a:solidFill>
                            <a:srgbClr val="000000"/>
                          </a:solidFill>
                          <a:latin typeface="Calibri"/>
                          <a:ea typeface="Calibri"/>
                          <a:cs typeface="Calibri"/>
                        </a:rPr>
                        <a:t>0,01; 0,015</a:t>
                      </a:r>
                      <a:endParaRPr lang="ru-RU" sz="1100" dirty="0">
                        <a:latin typeface="Calibri"/>
                        <a:ea typeface="Calibri"/>
                        <a:cs typeface="Times New Roman"/>
                      </a:endParaRPr>
                    </a:p>
                  </a:txBody>
                  <a:tcPr marL="68580" marR="68580" marT="0" marB="0" anchor="b">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r>
              <a:tr h="190500">
                <a:tc>
                  <a:txBody>
                    <a:bodyPr/>
                    <a:lstStyle/>
                    <a:p>
                      <a:pPr algn="just">
                        <a:lnSpc>
                          <a:spcPct val="115000"/>
                        </a:lnSpc>
                        <a:spcAft>
                          <a:spcPts val="0"/>
                        </a:spcAft>
                      </a:pPr>
                      <a:r>
                        <a:rPr lang="ru-RU" sz="1100" b="1">
                          <a:solidFill>
                            <a:srgbClr val="000000"/>
                          </a:solidFill>
                          <a:latin typeface="Calibri"/>
                          <a:ea typeface="Times New Roman"/>
                          <a:cs typeface="Calibri"/>
                        </a:rPr>
                        <a:t>B/A</a:t>
                      </a:r>
                      <a:endParaRPr lang="ru-RU" sz="1100">
                        <a:latin typeface="Calibri"/>
                        <a:ea typeface="Calibri"/>
                        <a:cs typeface="Times New Roman"/>
                      </a:endParaRPr>
                    </a:p>
                  </a:txBody>
                  <a:tcPr marL="68580" marR="68580"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just">
                        <a:lnSpc>
                          <a:spcPct val="115000"/>
                        </a:lnSpc>
                        <a:spcAft>
                          <a:spcPts val="0"/>
                        </a:spcAft>
                      </a:pPr>
                      <a:r>
                        <a:rPr lang="ru-RU" sz="1100" b="1">
                          <a:solidFill>
                            <a:srgbClr val="000000"/>
                          </a:solidFill>
                          <a:latin typeface="Calibri"/>
                          <a:ea typeface="Calibri"/>
                          <a:cs typeface="Calibri"/>
                        </a:rPr>
                        <a:t>0.. 1 (</a:t>
                      </a:r>
                      <a:r>
                        <a:rPr lang="en-US" sz="1100" b="1">
                          <a:solidFill>
                            <a:srgbClr val="000000"/>
                          </a:solidFill>
                          <a:latin typeface="Calibri"/>
                          <a:ea typeface="Calibri"/>
                          <a:cs typeface="Calibri"/>
                        </a:rPr>
                        <a:t>step</a:t>
                      </a:r>
                      <a:r>
                        <a:rPr lang="ru-RU" sz="1100" b="1">
                          <a:solidFill>
                            <a:srgbClr val="000000"/>
                          </a:solidFill>
                          <a:latin typeface="Calibri"/>
                          <a:ea typeface="Calibri"/>
                          <a:cs typeface="Calibri"/>
                        </a:rPr>
                        <a:t> 0,1)</a:t>
                      </a:r>
                      <a:endParaRPr lang="ru-RU" sz="1100">
                        <a:latin typeface="Calibri"/>
                        <a:ea typeface="Calibri"/>
                        <a:cs typeface="Times New Roman"/>
                      </a:endParaRPr>
                    </a:p>
                  </a:txBody>
                  <a:tcPr marL="68580" marR="68580" marT="0" marB="0" anchor="b">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190500">
                <a:tc>
                  <a:txBody>
                    <a:bodyPr/>
                    <a:lstStyle/>
                    <a:p>
                      <a:pPr algn="just">
                        <a:lnSpc>
                          <a:spcPct val="115000"/>
                        </a:lnSpc>
                        <a:spcAft>
                          <a:spcPts val="0"/>
                        </a:spcAft>
                      </a:pPr>
                      <a:r>
                        <a:rPr lang="en-US" sz="1100" b="1" dirty="0" smtClean="0">
                          <a:latin typeface="Calibri"/>
                          <a:ea typeface="Calibri"/>
                          <a:cs typeface="Times New Roman"/>
                        </a:rPr>
                        <a:t>Number</a:t>
                      </a:r>
                      <a:r>
                        <a:rPr lang="en-US" sz="1100" b="1" baseline="0" dirty="0" smtClean="0">
                          <a:latin typeface="Calibri"/>
                          <a:ea typeface="Calibri"/>
                          <a:cs typeface="Times New Roman"/>
                        </a:rPr>
                        <a:t> of tests</a:t>
                      </a:r>
                      <a:endParaRPr lang="ru-RU" sz="1100" b="1" dirty="0">
                        <a:latin typeface="Calibri"/>
                        <a:ea typeface="Calibri"/>
                        <a:cs typeface="Times New Roman"/>
                      </a:endParaRPr>
                    </a:p>
                  </a:txBody>
                  <a:tcPr marL="68580" marR="68580"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algn="just">
                        <a:lnSpc>
                          <a:spcPct val="115000"/>
                        </a:lnSpc>
                        <a:spcAft>
                          <a:spcPts val="0"/>
                        </a:spcAft>
                      </a:pPr>
                      <a:r>
                        <a:rPr lang="ru-RU" sz="1100" b="1" dirty="0">
                          <a:solidFill>
                            <a:srgbClr val="000000"/>
                          </a:solidFill>
                          <a:latin typeface="Calibri"/>
                          <a:ea typeface="Calibri"/>
                          <a:cs typeface="Calibri"/>
                        </a:rPr>
                        <a:t>3</a:t>
                      </a:r>
                      <a:endParaRPr lang="ru-RU" sz="1100" dirty="0">
                        <a:latin typeface="Calibri"/>
                        <a:ea typeface="Calibri"/>
                        <a:cs typeface="Times New Roman"/>
                      </a:endParaRPr>
                    </a:p>
                  </a:txBody>
                  <a:tcPr marL="68580" marR="68580" marT="0" marB="0" anchor="b">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r>
            </a:tbl>
          </a:graphicData>
        </a:graphic>
      </p:graphicFrame>
      <p:graphicFrame>
        <p:nvGraphicFramePr>
          <p:cNvPr id="6" name="Диаграмма 5"/>
          <p:cNvGraphicFramePr/>
          <p:nvPr/>
        </p:nvGraphicFramePr>
        <p:xfrm>
          <a:off x="142844" y="3786190"/>
          <a:ext cx="4557702" cy="206386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Таблица 6"/>
          <p:cNvGraphicFramePr>
            <a:graphicFrameLocks noGrp="1"/>
          </p:cNvGraphicFramePr>
          <p:nvPr/>
        </p:nvGraphicFramePr>
        <p:xfrm>
          <a:off x="642910" y="5944004"/>
          <a:ext cx="3372487" cy="771144"/>
        </p:xfrm>
        <a:graphic>
          <a:graphicData uri="http://schemas.openxmlformats.org/drawingml/2006/table">
            <a:tbl>
              <a:tblPr/>
              <a:tblGrid>
                <a:gridCol w="1632799"/>
                <a:gridCol w="1739688"/>
              </a:tblGrid>
              <a:tr h="190500">
                <a:tc>
                  <a:txBody>
                    <a:bodyPr/>
                    <a:lstStyle/>
                    <a:p>
                      <a:pPr algn="just">
                        <a:lnSpc>
                          <a:spcPct val="115000"/>
                        </a:lnSpc>
                        <a:spcAft>
                          <a:spcPts val="0"/>
                        </a:spcAft>
                      </a:pPr>
                      <a:r>
                        <a:rPr lang="ru-RU" sz="1100" b="1" dirty="0">
                          <a:solidFill>
                            <a:srgbClr val="000000"/>
                          </a:solidFill>
                          <a:latin typeface="Calibri"/>
                          <a:ea typeface="Times New Roman"/>
                          <a:cs typeface="Calibri"/>
                        </a:rPr>
                        <a:t>B/</a:t>
                      </a:r>
                      <a:r>
                        <a:rPr lang="ru-RU" sz="1100" b="1" dirty="0" err="1">
                          <a:solidFill>
                            <a:srgbClr val="000000"/>
                          </a:solidFill>
                          <a:latin typeface="Calibri"/>
                          <a:ea typeface="Times New Roman"/>
                          <a:cs typeface="Calibri"/>
                        </a:rPr>
                        <a:t>fo</a:t>
                      </a:r>
                      <a:endParaRPr lang="ru-RU" sz="1100" dirty="0">
                        <a:latin typeface="Calibri"/>
                        <a:ea typeface="Calibri"/>
                        <a:cs typeface="Times New Roman"/>
                      </a:endParaRPr>
                    </a:p>
                  </a:txBody>
                  <a:tcPr marL="68580" marR="68580"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just">
                        <a:lnSpc>
                          <a:spcPct val="115000"/>
                        </a:lnSpc>
                        <a:spcAft>
                          <a:spcPts val="0"/>
                        </a:spcAft>
                      </a:pPr>
                      <a:r>
                        <a:rPr lang="ru-RU" sz="1100" b="1" dirty="0">
                          <a:solidFill>
                            <a:srgbClr val="000000"/>
                          </a:solidFill>
                          <a:latin typeface="Calibri"/>
                          <a:ea typeface="Calibri"/>
                          <a:cs typeface="Calibri"/>
                        </a:rPr>
                        <a:t>0,001.. 0,010; </a:t>
                      </a:r>
                      <a:r>
                        <a:rPr lang="ru-RU" sz="1100" b="1" dirty="0" smtClean="0">
                          <a:solidFill>
                            <a:srgbClr val="000000"/>
                          </a:solidFill>
                          <a:latin typeface="Calibri"/>
                          <a:ea typeface="Calibri"/>
                          <a:cs typeface="Calibri"/>
                        </a:rPr>
                        <a:t>(</a:t>
                      </a:r>
                      <a:r>
                        <a:rPr lang="en-US" sz="1100" b="1" dirty="0" smtClean="0">
                          <a:solidFill>
                            <a:srgbClr val="000000"/>
                          </a:solidFill>
                          <a:latin typeface="Calibri"/>
                          <a:ea typeface="Calibri"/>
                          <a:cs typeface="Calibri"/>
                        </a:rPr>
                        <a:t>step</a:t>
                      </a:r>
                      <a:r>
                        <a:rPr lang="ru-RU" sz="1100" b="1" dirty="0" smtClean="0">
                          <a:solidFill>
                            <a:srgbClr val="000000"/>
                          </a:solidFill>
                          <a:latin typeface="Calibri"/>
                          <a:ea typeface="Calibri"/>
                          <a:cs typeface="Calibri"/>
                        </a:rPr>
                        <a:t> </a:t>
                      </a:r>
                      <a:r>
                        <a:rPr lang="ru-RU" sz="1100" b="1" dirty="0">
                          <a:solidFill>
                            <a:srgbClr val="000000"/>
                          </a:solidFill>
                          <a:latin typeface="Calibri"/>
                          <a:ea typeface="Calibri"/>
                          <a:cs typeface="Calibri"/>
                        </a:rPr>
                        <a:t>0,001)</a:t>
                      </a:r>
                      <a:endParaRPr lang="ru-RU" sz="1100" dirty="0">
                        <a:latin typeface="Calibri"/>
                        <a:ea typeface="Calibri"/>
                        <a:cs typeface="Times New Roman"/>
                      </a:endParaRPr>
                    </a:p>
                  </a:txBody>
                  <a:tcPr marL="68580" marR="68580" marT="0" marB="0" anchor="b">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190500">
                <a:tc>
                  <a:txBody>
                    <a:bodyPr/>
                    <a:lstStyle/>
                    <a:p>
                      <a:pPr algn="just">
                        <a:lnSpc>
                          <a:spcPct val="115000"/>
                        </a:lnSpc>
                        <a:spcAft>
                          <a:spcPts val="0"/>
                        </a:spcAft>
                      </a:pPr>
                      <a:r>
                        <a:rPr lang="ru-RU" sz="1100" b="1">
                          <a:solidFill>
                            <a:srgbClr val="000000"/>
                          </a:solidFill>
                          <a:latin typeface="Calibri"/>
                          <a:ea typeface="Times New Roman"/>
                          <a:cs typeface="Calibri"/>
                        </a:rPr>
                        <a:t>B/A</a:t>
                      </a:r>
                      <a:endParaRPr lang="ru-RU" sz="1100">
                        <a:latin typeface="Calibri"/>
                        <a:ea typeface="Calibri"/>
                        <a:cs typeface="Times New Roman"/>
                      </a:endParaRPr>
                    </a:p>
                  </a:txBody>
                  <a:tcPr marL="68580" marR="68580"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just">
                        <a:lnSpc>
                          <a:spcPct val="115000"/>
                        </a:lnSpc>
                        <a:spcAft>
                          <a:spcPts val="0"/>
                        </a:spcAft>
                      </a:pPr>
                      <a:r>
                        <a:rPr lang="ru-RU" sz="1100" b="1" dirty="0">
                          <a:solidFill>
                            <a:srgbClr val="000000"/>
                          </a:solidFill>
                          <a:latin typeface="Calibri"/>
                          <a:ea typeface="Calibri"/>
                          <a:cs typeface="Calibri"/>
                        </a:rPr>
                        <a:t>0,6</a:t>
                      </a:r>
                      <a:endParaRPr lang="ru-RU" sz="1100" dirty="0">
                        <a:latin typeface="Calibri"/>
                        <a:ea typeface="Calibri"/>
                        <a:cs typeface="Times New Roman"/>
                      </a:endParaRPr>
                    </a:p>
                  </a:txBody>
                  <a:tcPr marL="68580" marR="68580" marT="0" marB="0" anchor="b">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190500">
                <a:tc>
                  <a:txBody>
                    <a:bodyPr/>
                    <a:lstStyle/>
                    <a:p>
                      <a:pPr algn="just">
                        <a:lnSpc>
                          <a:spcPct val="115000"/>
                        </a:lnSpc>
                        <a:spcAft>
                          <a:spcPts val="0"/>
                        </a:spcAft>
                      </a:pPr>
                      <a:r>
                        <a:rPr lang="en-US" sz="1100" b="1">
                          <a:solidFill>
                            <a:srgbClr val="000000"/>
                          </a:solidFill>
                          <a:latin typeface="Calibri"/>
                          <a:ea typeface="Times New Roman"/>
                          <a:cs typeface="Calibri"/>
                        </a:rPr>
                        <a:t>Fx/fo</a:t>
                      </a:r>
                      <a:endParaRPr lang="ru-RU" sz="1100">
                        <a:latin typeface="Calibri"/>
                        <a:ea typeface="Calibri"/>
                        <a:cs typeface="Times New Roman"/>
                      </a:endParaRPr>
                    </a:p>
                  </a:txBody>
                  <a:tcPr marL="68580" marR="68580"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algn="just">
                        <a:lnSpc>
                          <a:spcPct val="115000"/>
                        </a:lnSpc>
                        <a:spcAft>
                          <a:spcPts val="0"/>
                        </a:spcAft>
                      </a:pPr>
                      <a:r>
                        <a:rPr lang="ru-RU" sz="1100" b="1" dirty="0">
                          <a:solidFill>
                            <a:srgbClr val="000000"/>
                          </a:solidFill>
                          <a:latin typeface="Calibri"/>
                          <a:ea typeface="Calibri"/>
                          <a:cs typeface="Calibri"/>
                        </a:rPr>
                        <a:t>0,001..0,010 </a:t>
                      </a:r>
                      <a:r>
                        <a:rPr lang="ru-RU" sz="1100" b="1" dirty="0" smtClean="0">
                          <a:solidFill>
                            <a:srgbClr val="000000"/>
                          </a:solidFill>
                          <a:latin typeface="Calibri"/>
                          <a:ea typeface="Calibri"/>
                          <a:cs typeface="Calibri"/>
                        </a:rPr>
                        <a:t>(</a:t>
                      </a:r>
                      <a:r>
                        <a:rPr lang="en-US" sz="1100" b="1" dirty="0" smtClean="0">
                          <a:solidFill>
                            <a:srgbClr val="000000"/>
                          </a:solidFill>
                          <a:latin typeface="Calibri"/>
                          <a:ea typeface="Calibri"/>
                          <a:cs typeface="Calibri"/>
                        </a:rPr>
                        <a:t>step</a:t>
                      </a:r>
                      <a:r>
                        <a:rPr lang="ru-RU" sz="1100" b="1" dirty="0" smtClean="0">
                          <a:solidFill>
                            <a:srgbClr val="000000"/>
                          </a:solidFill>
                          <a:latin typeface="Calibri"/>
                          <a:ea typeface="Calibri"/>
                          <a:cs typeface="Calibri"/>
                        </a:rPr>
                        <a:t> </a:t>
                      </a:r>
                      <a:r>
                        <a:rPr lang="ru-RU" sz="1100" b="1" dirty="0">
                          <a:solidFill>
                            <a:srgbClr val="000000"/>
                          </a:solidFill>
                          <a:latin typeface="Calibri"/>
                          <a:ea typeface="Calibri"/>
                          <a:cs typeface="Calibri"/>
                        </a:rPr>
                        <a:t>0,001)</a:t>
                      </a:r>
                      <a:endParaRPr lang="ru-RU" sz="1100" dirty="0">
                        <a:latin typeface="Calibri"/>
                        <a:ea typeface="Calibri"/>
                        <a:cs typeface="Times New Roman"/>
                      </a:endParaRPr>
                    </a:p>
                  </a:txBody>
                  <a:tcPr marL="68580" marR="68580" marT="0" marB="0" anchor="b">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r>
              <a:tr h="190500">
                <a:tc>
                  <a:txBody>
                    <a:bodyPr/>
                    <a:lstStyle/>
                    <a:p>
                      <a:pPr algn="just">
                        <a:lnSpc>
                          <a:spcPct val="115000"/>
                        </a:lnSpc>
                        <a:spcAft>
                          <a:spcPts val="0"/>
                        </a:spcAft>
                      </a:pPr>
                      <a:r>
                        <a:rPr lang="en-US" sz="1100" b="1" dirty="0" smtClean="0">
                          <a:solidFill>
                            <a:srgbClr val="000000"/>
                          </a:solidFill>
                          <a:latin typeface="Calibri"/>
                          <a:ea typeface="Times New Roman"/>
                          <a:cs typeface="Calibri"/>
                        </a:rPr>
                        <a:t>Number of tests</a:t>
                      </a:r>
                      <a:endParaRPr lang="ru-RU" sz="1100" dirty="0">
                        <a:latin typeface="Calibri"/>
                        <a:ea typeface="Calibri"/>
                        <a:cs typeface="Times New Roman"/>
                      </a:endParaRPr>
                    </a:p>
                  </a:txBody>
                  <a:tcPr marL="68580" marR="68580"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algn="just">
                        <a:lnSpc>
                          <a:spcPct val="115000"/>
                        </a:lnSpc>
                        <a:spcAft>
                          <a:spcPts val="0"/>
                        </a:spcAft>
                      </a:pPr>
                      <a:r>
                        <a:rPr lang="ru-RU" sz="1100" b="1" dirty="0">
                          <a:solidFill>
                            <a:srgbClr val="000000"/>
                          </a:solidFill>
                          <a:latin typeface="Calibri"/>
                          <a:ea typeface="Calibri"/>
                          <a:cs typeface="Calibri"/>
                        </a:rPr>
                        <a:t>5</a:t>
                      </a:r>
                      <a:endParaRPr lang="ru-RU" sz="1100" dirty="0">
                        <a:latin typeface="Calibri"/>
                        <a:ea typeface="Calibri"/>
                        <a:cs typeface="Times New Roman"/>
                      </a:endParaRPr>
                    </a:p>
                  </a:txBody>
                  <a:tcPr marL="68580" marR="68580" marT="0" marB="0" anchor="b">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r>
            </a:tbl>
          </a:graphicData>
        </a:graphic>
      </p:graphicFrame>
      <p:graphicFrame>
        <p:nvGraphicFramePr>
          <p:cNvPr id="8" name="Chart 3"/>
          <p:cNvGraphicFramePr/>
          <p:nvPr/>
        </p:nvGraphicFramePr>
        <p:xfrm>
          <a:off x="4440304" y="3714752"/>
          <a:ext cx="4703696" cy="2286016"/>
        </p:xfrm>
        <a:graphic>
          <a:graphicData uri="http://schemas.openxmlformats.org/drawingml/2006/chart">
            <c:chart xmlns:c="http://schemas.openxmlformats.org/drawingml/2006/chart" xmlns:r="http://schemas.openxmlformats.org/officeDocument/2006/relationships" r:id="rId5"/>
          </a:graphicData>
        </a:graphic>
      </p:graphicFrame>
      <p:cxnSp>
        <p:nvCxnSpPr>
          <p:cNvPr id="10" name="Прямая соединительная линия 9"/>
          <p:cNvCxnSpPr/>
          <p:nvPr/>
        </p:nvCxnSpPr>
        <p:spPr>
          <a:xfrm>
            <a:off x="1142976" y="3614739"/>
            <a:ext cx="6786610" cy="0"/>
          </a:xfrm>
          <a:prstGeom prst="line">
            <a:avLst/>
          </a:prstGeom>
          <a:ln w="28575"/>
        </p:spPr>
        <p:style>
          <a:lnRef idx="1">
            <a:schemeClr val="dk1"/>
          </a:lnRef>
          <a:fillRef idx="0">
            <a:schemeClr val="dk1"/>
          </a:fillRef>
          <a:effectRef idx="0">
            <a:schemeClr val="dk1"/>
          </a:effectRef>
          <a:fontRef idx="minor">
            <a:schemeClr val="tx1"/>
          </a:fontRef>
        </p:style>
      </p:cxnSp>
      <p:graphicFrame>
        <p:nvGraphicFramePr>
          <p:cNvPr id="11" name="Таблица 10"/>
          <p:cNvGraphicFramePr>
            <a:graphicFrameLocks noGrp="1"/>
          </p:cNvGraphicFramePr>
          <p:nvPr/>
        </p:nvGraphicFramePr>
        <p:xfrm>
          <a:off x="5000628" y="5929330"/>
          <a:ext cx="3929090" cy="771144"/>
        </p:xfrm>
        <a:graphic>
          <a:graphicData uri="http://schemas.openxmlformats.org/drawingml/2006/table">
            <a:tbl>
              <a:tblPr/>
              <a:tblGrid>
                <a:gridCol w="1960822"/>
                <a:gridCol w="1968268"/>
              </a:tblGrid>
              <a:tr h="190500">
                <a:tc>
                  <a:txBody>
                    <a:bodyPr/>
                    <a:lstStyle/>
                    <a:p>
                      <a:pPr algn="just">
                        <a:lnSpc>
                          <a:spcPct val="115000"/>
                        </a:lnSpc>
                        <a:spcAft>
                          <a:spcPts val="0"/>
                        </a:spcAft>
                      </a:pPr>
                      <a:r>
                        <a:rPr lang="ru-RU" sz="1100" b="1">
                          <a:solidFill>
                            <a:srgbClr val="000000"/>
                          </a:solidFill>
                          <a:latin typeface="Calibri"/>
                          <a:ea typeface="Times New Roman"/>
                          <a:cs typeface="Calibri"/>
                        </a:rPr>
                        <a:t>B/fo</a:t>
                      </a:r>
                      <a:endParaRPr lang="ru-RU" sz="1100">
                        <a:latin typeface="Calibri"/>
                        <a:ea typeface="Calibri"/>
                        <a:cs typeface="Times New Roman"/>
                      </a:endParaRPr>
                    </a:p>
                  </a:txBody>
                  <a:tcPr marL="68580" marR="68580"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just">
                        <a:lnSpc>
                          <a:spcPct val="115000"/>
                        </a:lnSpc>
                        <a:spcAft>
                          <a:spcPts val="0"/>
                        </a:spcAft>
                      </a:pPr>
                      <a:r>
                        <a:rPr lang="ru-RU" sz="1100" b="1" dirty="0">
                          <a:solidFill>
                            <a:srgbClr val="000000"/>
                          </a:solidFill>
                          <a:latin typeface="Calibri"/>
                          <a:ea typeface="Calibri"/>
                          <a:cs typeface="Calibri"/>
                        </a:rPr>
                        <a:t>0,002.. 0,010; </a:t>
                      </a:r>
                      <a:r>
                        <a:rPr lang="en-US" sz="1100" b="1" dirty="0" smtClean="0">
                          <a:solidFill>
                            <a:srgbClr val="000000"/>
                          </a:solidFill>
                          <a:latin typeface="Calibri"/>
                          <a:ea typeface="Calibri"/>
                          <a:cs typeface="Calibri"/>
                        </a:rPr>
                        <a:t>step</a:t>
                      </a:r>
                      <a:r>
                        <a:rPr lang="ru-RU" sz="1100" b="1" dirty="0" smtClean="0">
                          <a:solidFill>
                            <a:srgbClr val="000000"/>
                          </a:solidFill>
                          <a:latin typeface="Calibri"/>
                          <a:ea typeface="Calibri"/>
                          <a:cs typeface="Calibri"/>
                        </a:rPr>
                        <a:t> </a:t>
                      </a:r>
                      <a:r>
                        <a:rPr lang="ru-RU" sz="1100" b="1" dirty="0">
                          <a:solidFill>
                            <a:srgbClr val="000000"/>
                          </a:solidFill>
                          <a:latin typeface="Calibri"/>
                          <a:ea typeface="Calibri"/>
                          <a:cs typeface="Calibri"/>
                        </a:rPr>
                        <a:t>0,001)</a:t>
                      </a:r>
                      <a:endParaRPr lang="ru-RU" sz="1100" dirty="0">
                        <a:latin typeface="Calibri"/>
                        <a:ea typeface="Calibri"/>
                        <a:cs typeface="Times New Roman"/>
                      </a:endParaRPr>
                    </a:p>
                  </a:txBody>
                  <a:tcPr marL="68580" marR="68580" marT="0" marB="0" anchor="b">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190500">
                <a:tc>
                  <a:txBody>
                    <a:bodyPr/>
                    <a:lstStyle/>
                    <a:p>
                      <a:pPr algn="just">
                        <a:lnSpc>
                          <a:spcPct val="115000"/>
                        </a:lnSpc>
                        <a:spcAft>
                          <a:spcPts val="0"/>
                        </a:spcAft>
                      </a:pPr>
                      <a:r>
                        <a:rPr lang="ru-RU" sz="1100" b="1">
                          <a:solidFill>
                            <a:srgbClr val="000000"/>
                          </a:solidFill>
                          <a:latin typeface="Calibri"/>
                          <a:ea typeface="Times New Roman"/>
                          <a:cs typeface="Calibri"/>
                        </a:rPr>
                        <a:t>B/A</a:t>
                      </a:r>
                      <a:endParaRPr lang="ru-RU" sz="1100">
                        <a:latin typeface="Calibri"/>
                        <a:ea typeface="Calibri"/>
                        <a:cs typeface="Times New Roman"/>
                      </a:endParaRPr>
                    </a:p>
                  </a:txBody>
                  <a:tcPr marL="68580" marR="68580"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c>
                  <a:txBody>
                    <a:bodyPr/>
                    <a:lstStyle/>
                    <a:p>
                      <a:pPr algn="just">
                        <a:lnSpc>
                          <a:spcPct val="115000"/>
                        </a:lnSpc>
                        <a:spcAft>
                          <a:spcPts val="0"/>
                        </a:spcAft>
                      </a:pPr>
                      <a:r>
                        <a:rPr lang="ru-RU" sz="1100" b="1" dirty="0">
                          <a:solidFill>
                            <a:srgbClr val="000000"/>
                          </a:solidFill>
                          <a:latin typeface="Calibri"/>
                          <a:ea typeface="Calibri"/>
                          <a:cs typeface="Calibri"/>
                        </a:rPr>
                        <a:t>0,6</a:t>
                      </a:r>
                      <a:endParaRPr lang="ru-RU" sz="1100" dirty="0">
                        <a:latin typeface="Calibri"/>
                        <a:ea typeface="Calibri"/>
                        <a:cs typeface="Times New Roman"/>
                      </a:endParaRPr>
                    </a:p>
                  </a:txBody>
                  <a:tcPr marL="68580" marR="68580" marT="0" marB="0" anchor="b">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D2EAF1"/>
                    </a:solidFill>
                  </a:tcPr>
                </a:tc>
              </a:tr>
              <a:tr h="190500">
                <a:tc>
                  <a:txBody>
                    <a:bodyPr/>
                    <a:lstStyle/>
                    <a:p>
                      <a:pPr algn="just">
                        <a:lnSpc>
                          <a:spcPct val="115000"/>
                        </a:lnSpc>
                        <a:spcAft>
                          <a:spcPts val="0"/>
                        </a:spcAft>
                      </a:pPr>
                      <a:r>
                        <a:rPr lang="en-US" sz="1100" b="1">
                          <a:solidFill>
                            <a:srgbClr val="000000"/>
                          </a:solidFill>
                          <a:latin typeface="Calibri"/>
                          <a:ea typeface="Times New Roman"/>
                          <a:cs typeface="Calibri"/>
                        </a:rPr>
                        <a:t>Fx/fo</a:t>
                      </a:r>
                      <a:endParaRPr lang="ru-RU" sz="1100">
                        <a:latin typeface="Calibri"/>
                        <a:ea typeface="Calibri"/>
                        <a:cs typeface="Times New Roman"/>
                      </a:endParaRPr>
                    </a:p>
                  </a:txBody>
                  <a:tcPr marL="68580" marR="68580"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algn="just">
                        <a:lnSpc>
                          <a:spcPct val="115000"/>
                        </a:lnSpc>
                        <a:spcAft>
                          <a:spcPts val="0"/>
                        </a:spcAft>
                      </a:pPr>
                      <a:r>
                        <a:rPr lang="ru-RU" sz="1100" b="1" dirty="0">
                          <a:solidFill>
                            <a:srgbClr val="000000"/>
                          </a:solidFill>
                          <a:latin typeface="Calibri"/>
                          <a:ea typeface="Calibri"/>
                          <a:cs typeface="Calibri"/>
                        </a:rPr>
                        <a:t>0,005..0,015 </a:t>
                      </a:r>
                      <a:r>
                        <a:rPr lang="ru-RU" sz="1100" b="1" dirty="0" smtClean="0">
                          <a:solidFill>
                            <a:srgbClr val="000000"/>
                          </a:solidFill>
                          <a:latin typeface="Calibri"/>
                          <a:ea typeface="Calibri"/>
                          <a:cs typeface="Calibri"/>
                        </a:rPr>
                        <a:t>(</a:t>
                      </a:r>
                      <a:r>
                        <a:rPr lang="en-US" sz="1100" b="1" dirty="0" smtClean="0">
                          <a:solidFill>
                            <a:srgbClr val="000000"/>
                          </a:solidFill>
                          <a:latin typeface="Calibri"/>
                          <a:ea typeface="Calibri"/>
                          <a:cs typeface="Calibri"/>
                        </a:rPr>
                        <a:t>step</a:t>
                      </a:r>
                      <a:r>
                        <a:rPr lang="ru-RU" sz="1100" b="1" dirty="0" smtClean="0">
                          <a:solidFill>
                            <a:srgbClr val="000000"/>
                          </a:solidFill>
                          <a:latin typeface="Calibri"/>
                          <a:ea typeface="Calibri"/>
                          <a:cs typeface="Calibri"/>
                        </a:rPr>
                        <a:t> </a:t>
                      </a:r>
                      <a:r>
                        <a:rPr lang="ru-RU" sz="1100" b="1" dirty="0">
                          <a:solidFill>
                            <a:srgbClr val="000000"/>
                          </a:solidFill>
                          <a:latin typeface="Calibri"/>
                          <a:ea typeface="Calibri"/>
                          <a:cs typeface="Calibri"/>
                        </a:rPr>
                        <a:t>0,001)</a:t>
                      </a:r>
                      <a:endParaRPr lang="ru-RU" sz="1100" dirty="0">
                        <a:latin typeface="Calibri"/>
                        <a:ea typeface="Calibri"/>
                        <a:cs typeface="Times New Roman"/>
                      </a:endParaRPr>
                    </a:p>
                  </a:txBody>
                  <a:tcPr marL="68580" marR="68580" marT="0" marB="0" anchor="b">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r>
              <a:tr h="190500">
                <a:tc>
                  <a:txBody>
                    <a:bodyPr/>
                    <a:lstStyle/>
                    <a:p>
                      <a:pPr algn="just">
                        <a:lnSpc>
                          <a:spcPct val="115000"/>
                        </a:lnSpc>
                        <a:spcAft>
                          <a:spcPts val="0"/>
                        </a:spcAft>
                      </a:pPr>
                      <a:r>
                        <a:rPr lang="en-US" sz="1100" b="1" dirty="0" smtClean="0">
                          <a:solidFill>
                            <a:srgbClr val="000000"/>
                          </a:solidFill>
                          <a:latin typeface="Calibri"/>
                          <a:ea typeface="Calibri"/>
                          <a:cs typeface="Calibri"/>
                        </a:rPr>
                        <a:t>Number</a:t>
                      </a:r>
                      <a:r>
                        <a:rPr lang="en-US" sz="1100" b="1" baseline="0" dirty="0" smtClean="0">
                          <a:solidFill>
                            <a:srgbClr val="000000"/>
                          </a:solidFill>
                          <a:latin typeface="Calibri"/>
                          <a:ea typeface="Calibri"/>
                          <a:cs typeface="Calibri"/>
                        </a:rPr>
                        <a:t> of tests</a:t>
                      </a:r>
                      <a:endParaRPr lang="ru-RU" sz="1100" b="0" dirty="0">
                        <a:latin typeface="Calibri"/>
                        <a:ea typeface="Calibri"/>
                        <a:cs typeface="Times New Roman"/>
                      </a:endParaRPr>
                    </a:p>
                  </a:txBody>
                  <a:tcPr marL="68580" marR="68580" marT="0" marB="0">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c>
                  <a:txBody>
                    <a:bodyPr/>
                    <a:lstStyle/>
                    <a:p>
                      <a:pPr algn="just">
                        <a:lnSpc>
                          <a:spcPct val="115000"/>
                        </a:lnSpc>
                        <a:spcAft>
                          <a:spcPts val="0"/>
                        </a:spcAft>
                      </a:pPr>
                      <a:r>
                        <a:rPr lang="ru-RU" sz="1100" b="1" dirty="0">
                          <a:solidFill>
                            <a:srgbClr val="000000"/>
                          </a:solidFill>
                          <a:latin typeface="Calibri"/>
                          <a:ea typeface="Calibri"/>
                          <a:cs typeface="Calibri"/>
                        </a:rPr>
                        <a:t>10</a:t>
                      </a:r>
                      <a:endParaRPr lang="ru-RU" sz="1100" dirty="0">
                        <a:latin typeface="Calibri"/>
                        <a:ea typeface="Calibri"/>
                        <a:cs typeface="Times New Roman"/>
                      </a:endParaRPr>
                    </a:p>
                  </a:txBody>
                  <a:tcPr marL="68580" marR="68580" marT="0" marB="0" anchor="b">
                    <a:lnL w="12700" cap="flat" cmpd="sng" algn="ctr">
                      <a:solidFill>
                        <a:srgbClr val="78C0D4"/>
                      </a:solidFill>
                      <a:prstDash val="solid"/>
                      <a:round/>
                      <a:headEnd type="none" w="med" len="med"/>
                      <a:tailEnd type="none" w="med" len="med"/>
                    </a:lnL>
                    <a:lnR w="12700" cap="flat" cmpd="sng" algn="ctr">
                      <a:solidFill>
                        <a:srgbClr val="78C0D4"/>
                      </a:solidFill>
                      <a:prstDash val="solid"/>
                      <a:round/>
                      <a:headEnd type="none" w="med" len="med"/>
                      <a:tailEnd type="none" w="med" len="med"/>
                    </a:lnR>
                    <a:lnT w="12700" cap="flat" cmpd="sng" algn="ctr">
                      <a:solidFill>
                        <a:srgbClr val="78C0D4"/>
                      </a:solidFill>
                      <a:prstDash val="solid"/>
                      <a:round/>
                      <a:headEnd type="none" w="med" len="med"/>
                      <a:tailEnd type="none" w="med" len="med"/>
                    </a:lnT>
                    <a:lnB w="12700" cap="flat" cmpd="sng" algn="ctr">
                      <a:solidFill>
                        <a:srgbClr val="78C0D4"/>
                      </a:solidFill>
                      <a:prstDash val="solid"/>
                      <a:round/>
                      <a:headEnd type="none" w="med" len="med"/>
                      <a:tailEnd type="none" w="med" len="med"/>
                    </a:lnB>
                    <a:solidFill>
                      <a:srgbClr val="A5D5E2"/>
                    </a:solidFill>
                  </a:tcPr>
                </a:tc>
              </a:tr>
            </a:tbl>
          </a:graphicData>
        </a:graphic>
      </p:graphicFrame>
      <p:sp>
        <p:nvSpPr>
          <p:cNvPr id="12" name="Oval 11"/>
          <p:cNvSpPr/>
          <p:nvPr/>
        </p:nvSpPr>
        <p:spPr>
          <a:xfrm>
            <a:off x="2571736" y="2500306"/>
            <a:ext cx="428628" cy="428628"/>
          </a:xfrm>
          <a:prstGeom prst="ellipse">
            <a:avLst/>
          </a:prstGeom>
          <a:noFill/>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3" name="Oval 12"/>
          <p:cNvSpPr/>
          <p:nvPr/>
        </p:nvSpPr>
        <p:spPr>
          <a:xfrm>
            <a:off x="2895588" y="1885939"/>
            <a:ext cx="428628" cy="428628"/>
          </a:xfrm>
          <a:prstGeom prst="ellipse">
            <a:avLst/>
          </a:prstGeom>
          <a:noFill/>
          <a:ln>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4" name="Oval 13"/>
          <p:cNvSpPr/>
          <p:nvPr/>
        </p:nvSpPr>
        <p:spPr>
          <a:xfrm>
            <a:off x="3000364" y="4357694"/>
            <a:ext cx="428628" cy="428628"/>
          </a:xfrm>
          <a:prstGeom prst="ellipse">
            <a:avLst/>
          </a:prstGeom>
          <a:noFill/>
          <a:ln>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5" name="Oval 14"/>
          <p:cNvSpPr/>
          <p:nvPr/>
        </p:nvSpPr>
        <p:spPr>
          <a:xfrm>
            <a:off x="5572132" y="4286256"/>
            <a:ext cx="428628" cy="428628"/>
          </a:xfrm>
          <a:prstGeom prst="ellipse">
            <a:avLst/>
          </a:prstGeom>
          <a:noFill/>
          <a:ln>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6" name="Rectangle 15"/>
          <p:cNvSpPr/>
          <p:nvPr/>
        </p:nvSpPr>
        <p:spPr>
          <a:xfrm>
            <a:off x="4572000" y="1714488"/>
            <a:ext cx="4236737" cy="369332"/>
          </a:xfrm>
          <a:prstGeom prst="rect">
            <a:avLst/>
          </a:prstGeom>
        </p:spPr>
        <p:txBody>
          <a:bodyPr wrap="none">
            <a:spAutoFit/>
          </a:bodyPr>
          <a:lstStyle/>
          <a:p>
            <a:r>
              <a:rPr lang="en-US" i="1" dirty="0" err="1" smtClean="0">
                <a:latin typeface="Cambria Math" pitchFamily="18" charset="0"/>
                <a:ea typeface="Cambria Math" pitchFamily="18" charset="0"/>
              </a:rPr>
              <a:t>R</a:t>
            </a:r>
            <a:r>
              <a:rPr lang="en-US" sz="1000" i="1" dirty="0" err="1" smtClean="0">
                <a:latin typeface="Cambria Math" pitchFamily="18" charset="0"/>
                <a:ea typeface="Cambria Math" pitchFamily="18" charset="0"/>
              </a:rPr>
              <a:t>max</a:t>
            </a:r>
            <a:r>
              <a:rPr lang="en-US" sz="1000" i="1" dirty="0" smtClean="0"/>
              <a:t> </a:t>
            </a:r>
            <a:r>
              <a:rPr lang="en-US" i="1" dirty="0" smtClean="0"/>
              <a:t> is the </a:t>
            </a:r>
            <a:r>
              <a:rPr lang="en-US" i="1" dirty="0" err="1" smtClean="0">
                <a:latin typeface="Cambria Math" pitchFamily="18" charset="0"/>
                <a:ea typeface="Cambria Math" pitchFamily="18" charset="0"/>
              </a:rPr>
              <a:t>MRR</a:t>
            </a:r>
            <a:r>
              <a:rPr lang="en-US" sz="1000" i="1" dirty="0" err="1" smtClean="0">
                <a:latin typeface="Cambria Math" pitchFamily="18" charset="0"/>
                <a:ea typeface="Cambria Math" pitchFamily="18" charset="0"/>
              </a:rPr>
              <a:t>max</a:t>
            </a:r>
            <a:r>
              <a:rPr lang="en-US" i="1" dirty="0" smtClean="0"/>
              <a:t> in the set where </a:t>
            </a:r>
            <a:r>
              <a:rPr lang="en-US" i="1" dirty="0" smtClean="0">
                <a:latin typeface="Cambria Math" pitchFamily="18" charset="0"/>
                <a:ea typeface="Cambria Math" pitchFamily="18" charset="0"/>
              </a:rPr>
              <a:t>A=</a:t>
            </a:r>
            <a:r>
              <a:rPr lang="en-US" i="1" dirty="0" err="1" smtClean="0">
                <a:latin typeface="Cambria Math" pitchFamily="18" charset="0"/>
                <a:ea typeface="Cambria Math" pitchFamily="18" charset="0"/>
              </a:rPr>
              <a:t>A</a:t>
            </a:r>
            <a:r>
              <a:rPr lang="en-US" sz="1000" i="1" dirty="0" err="1" smtClean="0">
                <a:latin typeface="Cambria Math" pitchFamily="18" charset="0"/>
                <a:ea typeface="Cambria Math" pitchFamily="18" charset="0"/>
              </a:rPr>
              <a:t>min</a:t>
            </a:r>
            <a:r>
              <a:rPr lang="en-US" i="1" dirty="0" smtClean="0"/>
              <a:t> </a:t>
            </a:r>
            <a:endParaRPr lang="ru-RU" dirty="0"/>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5448"/>
            <a:ext cx="9443392" cy="1252728"/>
          </a:xfrm>
        </p:spPr>
        <p:txBody>
          <a:bodyPr>
            <a:normAutofit fontScale="90000"/>
          </a:bodyPr>
          <a:lstStyle/>
          <a:p>
            <a:r>
              <a:rPr lang="ru-RU" dirty="0" smtClean="0"/>
              <a:t>Вибрационное сверление. </a:t>
            </a:r>
            <a:r>
              <a:rPr lang="ru-RU" sz="4400" dirty="0" smtClean="0"/>
              <a:t>Моделирование</a:t>
            </a:r>
            <a:endParaRPr lang="ru-RU" sz="4400" dirty="0"/>
          </a:p>
        </p:txBody>
      </p:sp>
      <p:graphicFrame>
        <p:nvGraphicFramePr>
          <p:cNvPr id="4" name="Диаграмма 3"/>
          <p:cNvGraphicFramePr/>
          <p:nvPr/>
        </p:nvGraphicFramePr>
        <p:xfrm>
          <a:off x="323528" y="1844824"/>
          <a:ext cx="8424936" cy="4464496"/>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446856" y="116632"/>
            <a:ext cx="8229600" cy="1252728"/>
          </a:xfrm>
        </p:spPr>
        <p:txBody>
          <a:bodyPr>
            <a:normAutofit fontScale="90000"/>
          </a:bodyPr>
          <a:lstStyle/>
          <a:p>
            <a:r>
              <a:rPr lang="ru-RU" dirty="0" smtClean="0"/>
              <a:t>Вибрационное сверление. </a:t>
            </a:r>
            <a:r>
              <a:rPr lang="ru-RU" sz="4400" dirty="0" smtClean="0"/>
              <a:t>Сравнение результатов</a:t>
            </a:r>
            <a:endParaRPr lang="ru-RU" dirty="0"/>
          </a:p>
        </p:txBody>
      </p:sp>
      <p:sp>
        <p:nvSpPr>
          <p:cNvPr id="9" name="TextBox 8"/>
          <p:cNvSpPr txBox="1"/>
          <p:nvPr/>
        </p:nvSpPr>
        <p:spPr>
          <a:xfrm>
            <a:off x="467544" y="2000240"/>
            <a:ext cx="4104456" cy="400110"/>
          </a:xfrm>
          <a:prstGeom prst="rect">
            <a:avLst/>
          </a:prstGeom>
          <a:noFill/>
        </p:spPr>
        <p:txBody>
          <a:bodyPr wrap="square" rtlCol="0">
            <a:spAutoFit/>
          </a:bodyPr>
          <a:lstStyle/>
          <a:p>
            <a:r>
              <a:rPr lang="ru-RU" sz="2000" dirty="0" smtClean="0"/>
              <a:t>Разработанная численная модель</a:t>
            </a:r>
            <a:endParaRPr lang="ru-RU" sz="2000" dirty="0"/>
          </a:p>
        </p:txBody>
      </p:sp>
      <p:sp>
        <p:nvSpPr>
          <p:cNvPr id="10" name="TextBox 9"/>
          <p:cNvSpPr txBox="1"/>
          <p:nvPr/>
        </p:nvSpPr>
        <p:spPr>
          <a:xfrm>
            <a:off x="5652120" y="1988840"/>
            <a:ext cx="3168352" cy="400110"/>
          </a:xfrm>
          <a:prstGeom prst="rect">
            <a:avLst/>
          </a:prstGeom>
          <a:noFill/>
        </p:spPr>
        <p:txBody>
          <a:bodyPr wrap="square" rtlCol="0">
            <a:spAutoFit/>
          </a:bodyPr>
          <a:lstStyle/>
          <a:p>
            <a:r>
              <a:rPr lang="ru-RU" sz="2000" dirty="0" smtClean="0"/>
              <a:t>Модель сухого трения</a:t>
            </a:r>
            <a:endParaRPr lang="ru-RU" sz="2000" dirty="0"/>
          </a:p>
        </p:txBody>
      </p:sp>
      <p:graphicFrame>
        <p:nvGraphicFramePr>
          <p:cNvPr id="11" name="Диаграмма 10"/>
          <p:cNvGraphicFramePr/>
          <p:nvPr/>
        </p:nvGraphicFramePr>
        <p:xfrm>
          <a:off x="0" y="2420888"/>
          <a:ext cx="5095875" cy="3409950"/>
        </p:xfrm>
        <a:graphic>
          <a:graphicData uri="http://schemas.openxmlformats.org/drawingml/2006/chart">
            <c:chart xmlns:c="http://schemas.openxmlformats.org/drawingml/2006/chart" xmlns:r="http://schemas.openxmlformats.org/officeDocument/2006/relationships" r:id="rId3"/>
          </a:graphicData>
        </a:graphic>
      </p:graphicFrame>
      <p:pic>
        <p:nvPicPr>
          <p:cNvPr id="12" name="Рисунок 11" descr="R(B.A)_analytics.png"/>
          <p:cNvPicPr/>
          <p:nvPr/>
        </p:nvPicPr>
        <p:blipFill>
          <a:blip r:embed="rId4" cstate="print"/>
          <a:srcRect t="4912"/>
          <a:stretch>
            <a:fillRect/>
          </a:stretch>
        </p:blipFill>
        <p:spPr bwMode="auto">
          <a:xfrm>
            <a:off x="5248597" y="2852936"/>
            <a:ext cx="3571875" cy="2797299"/>
          </a:xfrm>
          <a:prstGeom prst="rect">
            <a:avLst/>
          </a:prstGeom>
          <a:noFill/>
          <a:ln w="9525">
            <a:noFill/>
            <a:miter lim="800000"/>
            <a:headEnd/>
            <a:tailEnd/>
          </a:ln>
        </p:spPr>
      </p:pic>
      <p:sp>
        <p:nvSpPr>
          <p:cNvPr id="14337" name="Text Box 1"/>
          <p:cNvSpPr txBox="1">
            <a:spLocks noChangeArrowheads="1"/>
          </p:cNvSpPr>
          <p:nvPr/>
        </p:nvSpPr>
        <p:spPr bwMode="auto">
          <a:xfrm>
            <a:off x="5149180" y="2548136"/>
            <a:ext cx="19431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1" u="none" strike="noStrike" cap="none" normalizeH="0" baseline="0" dirty="0" smtClean="0">
                <a:ln>
                  <a:noFill/>
                </a:ln>
                <a:solidFill>
                  <a:schemeClr val="tx1"/>
                </a:solidFill>
                <a:effectLst/>
                <a:latin typeface="Cambria" pitchFamily="18" charset="0"/>
                <a:cs typeface="Arial" pitchFamily="34" charset="0"/>
              </a:rPr>
              <a:t>MRR(B/A)/MRR</a:t>
            </a:r>
            <a:r>
              <a:rPr kumimoji="0" lang="en-US" sz="1050" b="0" i="1" u="none" strike="noStrike" cap="none" normalizeH="0" baseline="0" dirty="0" smtClean="0">
                <a:ln>
                  <a:noFill/>
                </a:ln>
                <a:solidFill>
                  <a:schemeClr val="tx1"/>
                </a:solidFill>
                <a:effectLst/>
                <a:latin typeface="Cambria" pitchFamily="18" charset="0"/>
                <a:cs typeface="Arial" pitchFamily="34" charset="0"/>
              </a:rPr>
              <a:t>A,B→0</a:t>
            </a:r>
            <a:endParaRPr kumimoji="0" lang="ru-RU" sz="2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Метод динамики частиц</a:t>
            </a:r>
            <a:endParaRPr lang="ru-RU" dirty="0"/>
          </a:p>
        </p:txBody>
      </p:sp>
      <p:graphicFrame>
        <p:nvGraphicFramePr>
          <p:cNvPr id="23" name="Объект 22"/>
          <p:cNvGraphicFramePr>
            <a:graphicFrameLocks noChangeAspect="1"/>
          </p:cNvGraphicFramePr>
          <p:nvPr/>
        </p:nvGraphicFramePr>
        <p:xfrm>
          <a:off x="1711325" y="3476610"/>
          <a:ext cx="204788" cy="385763"/>
        </p:xfrm>
        <a:graphic>
          <a:graphicData uri="http://schemas.openxmlformats.org/presentationml/2006/ole">
            <p:oleObj spid="_x0000_s56324" name="Формула" r:id="rId4" imgW="114120" imgH="203040" progId="Equation.3">
              <p:embed/>
            </p:oleObj>
          </a:graphicData>
        </a:graphic>
      </p:graphicFrame>
      <p:graphicFrame>
        <p:nvGraphicFramePr>
          <p:cNvPr id="71" name="Таблица 70"/>
          <p:cNvGraphicFramePr>
            <a:graphicFrameLocks noGrp="1"/>
          </p:cNvGraphicFramePr>
          <p:nvPr/>
        </p:nvGraphicFramePr>
        <p:xfrm>
          <a:off x="1115616" y="2348880"/>
          <a:ext cx="3497165" cy="3235425"/>
        </p:xfrm>
        <a:graphic>
          <a:graphicData uri="http://schemas.openxmlformats.org/drawingml/2006/table">
            <a:tbl>
              <a:tblPr/>
              <a:tblGrid>
                <a:gridCol w="699433"/>
                <a:gridCol w="699433"/>
                <a:gridCol w="699433"/>
                <a:gridCol w="699433"/>
                <a:gridCol w="699433"/>
              </a:tblGrid>
              <a:tr h="647085">
                <a:tc>
                  <a:txBody>
                    <a:bodyPr/>
                    <a:lstStyle/>
                    <a:p>
                      <a:pPr algn="just">
                        <a:spcBef>
                          <a:spcPts val="600"/>
                        </a:spcBef>
                        <a:spcAft>
                          <a:spcPts val="300"/>
                        </a:spcAft>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ru-RU" sz="3200" dirty="0">
                        <a:solidFill>
                          <a:srgbClr val="000000"/>
                        </a:solidFill>
                        <a:latin typeface="Tahom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just">
                        <a:spcBef>
                          <a:spcPts val="600"/>
                        </a:spcBef>
                        <a:spcAft>
                          <a:spcPts val="300"/>
                        </a:spcAft>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ru-RU" sz="3200" dirty="0">
                        <a:solidFill>
                          <a:srgbClr val="000000"/>
                        </a:solidFill>
                        <a:latin typeface="Tahom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just">
                        <a:spcBef>
                          <a:spcPts val="600"/>
                        </a:spcBef>
                        <a:spcAft>
                          <a:spcPts val="300"/>
                        </a:spcAft>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ru-RU" sz="3200">
                        <a:solidFill>
                          <a:srgbClr val="000000"/>
                        </a:solidFill>
                        <a:latin typeface="Tahom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just">
                        <a:spcBef>
                          <a:spcPts val="600"/>
                        </a:spcBef>
                        <a:spcAft>
                          <a:spcPts val="300"/>
                        </a:spcAft>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ru-RU" sz="3200">
                        <a:solidFill>
                          <a:srgbClr val="000000"/>
                        </a:solidFill>
                        <a:latin typeface="Tahom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just">
                        <a:spcBef>
                          <a:spcPts val="600"/>
                        </a:spcBef>
                        <a:spcAft>
                          <a:spcPts val="300"/>
                        </a:spcAft>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ru-RU" sz="3200">
                        <a:solidFill>
                          <a:srgbClr val="000000"/>
                        </a:solidFill>
                        <a:latin typeface="Tahom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647085">
                <a:tc>
                  <a:txBody>
                    <a:bodyPr/>
                    <a:lstStyle/>
                    <a:p>
                      <a:pPr algn="just">
                        <a:spcBef>
                          <a:spcPts val="600"/>
                        </a:spcBef>
                        <a:spcAft>
                          <a:spcPts val="300"/>
                        </a:spcAft>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ru-RU" sz="3200">
                        <a:solidFill>
                          <a:srgbClr val="000000"/>
                        </a:solidFill>
                        <a:latin typeface="Tahom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just">
                        <a:spcBef>
                          <a:spcPts val="600"/>
                        </a:spcBef>
                        <a:spcAft>
                          <a:spcPts val="300"/>
                        </a:spcAft>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ru-RU" sz="3200">
                        <a:solidFill>
                          <a:srgbClr val="000000"/>
                        </a:solidFill>
                        <a:latin typeface="Tahom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spcAft>
                          <a:spcPts val="300"/>
                        </a:spcAft>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ru-RU" sz="3200">
                        <a:solidFill>
                          <a:srgbClr val="000000"/>
                        </a:solidFill>
                        <a:latin typeface="Tahom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spcAft>
                          <a:spcPts val="300"/>
                        </a:spcAft>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ru-RU" sz="3200">
                        <a:solidFill>
                          <a:srgbClr val="000000"/>
                        </a:solidFill>
                        <a:latin typeface="Tahom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spcAft>
                          <a:spcPts val="300"/>
                        </a:spcAft>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ru-RU" sz="3200">
                        <a:solidFill>
                          <a:srgbClr val="000000"/>
                        </a:solidFill>
                        <a:latin typeface="Tahom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647085">
                <a:tc>
                  <a:txBody>
                    <a:bodyPr/>
                    <a:lstStyle/>
                    <a:p>
                      <a:pPr algn="just">
                        <a:spcBef>
                          <a:spcPts val="600"/>
                        </a:spcBef>
                        <a:spcAft>
                          <a:spcPts val="300"/>
                        </a:spcAft>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ru-RU" sz="3200" dirty="0">
                        <a:solidFill>
                          <a:srgbClr val="000000"/>
                        </a:solidFill>
                        <a:latin typeface="Tahom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just">
                        <a:spcBef>
                          <a:spcPts val="600"/>
                        </a:spcBef>
                        <a:spcAft>
                          <a:spcPts val="300"/>
                        </a:spcAft>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ru-RU" sz="3200">
                        <a:solidFill>
                          <a:srgbClr val="000000"/>
                        </a:solidFill>
                        <a:latin typeface="Tahom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spcAft>
                          <a:spcPts val="300"/>
                        </a:spcAft>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ru-RU" sz="3200">
                        <a:solidFill>
                          <a:srgbClr val="000000"/>
                        </a:solidFill>
                        <a:latin typeface="Tahom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spcAft>
                          <a:spcPts val="300"/>
                        </a:spcAft>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ru-RU" sz="3200" dirty="0">
                        <a:solidFill>
                          <a:srgbClr val="000000"/>
                        </a:solidFill>
                        <a:latin typeface="Tahom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spcAft>
                          <a:spcPts val="300"/>
                        </a:spcAft>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ru-RU" sz="3200">
                        <a:solidFill>
                          <a:srgbClr val="000000"/>
                        </a:solidFill>
                        <a:latin typeface="Tahom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647085">
                <a:tc>
                  <a:txBody>
                    <a:bodyPr/>
                    <a:lstStyle/>
                    <a:p>
                      <a:pPr algn="just">
                        <a:spcBef>
                          <a:spcPts val="600"/>
                        </a:spcBef>
                        <a:spcAft>
                          <a:spcPts val="300"/>
                        </a:spcAft>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ru-RU" sz="3200">
                        <a:solidFill>
                          <a:srgbClr val="000000"/>
                        </a:solidFill>
                        <a:latin typeface="Tahom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just">
                        <a:spcBef>
                          <a:spcPts val="600"/>
                        </a:spcBef>
                        <a:spcAft>
                          <a:spcPts val="300"/>
                        </a:spcAft>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ru-RU" sz="3200">
                        <a:solidFill>
                          <a:srgbClr val="000000"/>
                        </a:solidFill>
                        <a:latin typeface="Tahom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spcAft>
                          <a:spcPts val="300"/>
                        </a:spcAft>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ru-RU" sz="3200">
                        <a:solidFill>
                          <a:srgbClr val="000000"/>
                        </a:solidFill>
                        <a:latin typeface="Tahom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spcAft>
                          <a:spcPts val="300"/>
                        </a:spcAft>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ru-RU" sz="3200">
                        <a:solidFill>
                          <a:srgbClr val="000000"/>
                        </a:solidFill>
                        <a:latin typeface="Tahom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spcAft>
                          <a:spcPts val="300"/>
                        </a:spcAft>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ru-RU" sz="3200">
                        <a:solidFill>
                          <a:srgbClr val="000000"/>
                        </a:solidFill>
                        <a:latin typeface="Tahom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647085">
                <a:tc>
                  <a:txBody>
                    <a:bodyPr/>
                    <a:lstStyle/>
                    <a:p>
                      <a:pPr algn="just">
                        <a:spcBef>
                          <a:spcPts val="600"/>
                        </a:spcBef>
                        <a:spcAft>
                          <a:spcPts val="300"/>
                        </a:spcAft>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ru-RU" sz="3200" dirty="0">
                        <a:solidFill>
                          <a:srgbClr val="000000"/>
                        </a:solidFill>
                        <a:latin typeface="Tahom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just">
                        <a:spcBef>
                          <a:spcPts val="600"/>
                        </a:spcBef>
                        <a:spcAft>
                          <a:spcPts val="300"/>
                        </a:spcAft>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ru-RU" sz="3200">
                        <a:solidFill>
                          <a:srgbClr val="000000"/>
                        </a:solidFill>
                        <a:latin typeface="Tahom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just">
                        <a:spcBef>
                          <a:spcPts val="600"/>
                        </a:spcBef>
                        <a:spcAft>
                          <a:spcPts val="300"/>
                        </a:spcAft>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ru-RU" sz="3200">
                        <a:solidFill>
                          <a:srgbClr val="000000"/>
                        </a:solidFill>
                        <a:latin typeface="Tahom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just">
                        <a:spcBef>
                          <a:spcPts val="600"/>
                        </a:spcBef>
                        <a:spcAft>
                          <a:spcPts val="300"/>
                        </a:spcAft>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ru-RU" sz="3200">
                        <a:solidFill>
                          <a:srgbClr val="000000"/>
                        </a:solidFill>
                        <a:latin typeface="Tahom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just">
                        <a:spcBef>
                          <a:spcPts val="600"/>
                        </a:spcBef>
                        <a:spcAft>
                          <a:spcPts val="300"/>
                        </a:spcAft>
                        <a:tabLst>
                          <a:tab pos="914400" algn="l"/>
                          <a:tab pos="1828800" algn="l"/>
                          <a:tab pos="2743200" algn="l"/>
                          <a:tab pos="3657600" algn="l"/>
                          <a:tab pos="4572000" algn="l"/>
                          <a:tab pos="5486400" algn="l"/>
                          <a:tab pos="6400800" algn="l"/>
                          <a:tab pos="7315200" algn="l"/>
                          <a:tab pos="8229600" algn="l"/>
                          <a:tab pos="9144000" algn="l"/>
                          <a:tab pos="10058400" algn="l"/>
                        </a:tabLst>
                      </a:pPr>
                      <a:endParaRPr lang="ru-RU" sz="3200" dirty="0">
                        <a:solidFill>
                          <a:srgbClr val="000000"/>
                        </a:solidFill>
                        <a:latin typeface="Tahoma"/>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bl>
          </a:graphicData>
        </a:graphic>
      </p:graphicFrame>
      <p:grpSp>
        <p:nvGrpSpPr>
          <p:cNvPr id="118" name="Группа 117"/>
          <p:cNvGrpSpPr/>
          <p:nvPr/>
        </p:nvGrpSpPr>
        <p:grpSpPr>
          <a:xfrm>
            <a:off x="1259632" y="2420888"/>
            <a:ext cx="4041973" cy="3590869"/>
            <a:chOff x="1259632" y="2420888"/>
            <a:chExt cx="4041973" cy="3590869"/>
          </a:xfrm>
        </p:grpSpPr>
        <p:grpSp>
          <p:nvGrpSpPr>
            <p:cNvPr id="56365" name="Group 45"/>
            <p:cNvGrpSpPr>
              <a:grpSpLocks noChangeAspect="1"/>
            </p:cNvGrpSpPr>
            <p:nvPr/>
          </p:nvGrpSpPr>
          <p:grpSpPr bwMode="auto">
            <a:xfrm>
              <a:off x="2051720" y="3140968"/>
              <a:ext cx="1411585" cy="1338672"/>
              <a:chOff x="5182" y="2768"/>
              <a:chExt cx="1209" cy="1148"/>
            </a:xfrm>
          </p:grpSpPr>
          <p:sp>
            <p:nvSpPr>
              <p:cNvPr id="56367" name="Oval 47"/>
              <p:cNvSpPr>
                <a:spLocks noChangeArrowheads="1"/>
              </p:cNvSpPr>
              <p:nvPr/>
            </p:nvSpPr>
            <p:spPr bwMode="auto">
              <a:xfrm>
                <a:off x="5182" y="2768"/>
                <a:ext cx="1209" cy="1148"/>
              </a:xfrm>
              <a:prstGeom prst="ellipse">
                <a:avLst/>
              </a:prstGeom>
              <a:solidFill>
                <a:srgbClr val="D8D8D8">
                  <a:alpha val="50000"/>
                </a:srgbClr>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56366" name="Oval 46"/>
              <p:cNvSpPr>
                <a:spLocks noChangeArrowheads="1"/>
              </p:cNvSpPr>
              <p:nvPr/>
            </p:nvSpPr>
            <p:spPr bwMode="auto">
              <a:xfrm>
                <a:off x="5709" y="3294"/>
                <a:ext cx="150" cy="143"/>
              </a:xfrm>
              <a:prstGeom prst="ellipse">
                <a:avLst/>
              </a:prstGeom>
              <a:solidFill>
                <a:srgbClr val="000000"/>
              </a:solidFill>
              <a:ln w="38100">
                <a:solidFill>
                  <a:srgbClr val="000000"/>
                </a:solidFill>
                <a:round/>
                <a:headEnd/>
                <a:tailEnd/>
              </a:ln>
              <a:effectLst/>
            </p:spPr>
            <p:txBody>
              <a:bodyPr vert="horz" wrap="square" lIns="91440" tIns="45720" rIns="91440" bIns="45720" numCol="1" anchor="t" anchorCtr="0" compatLnSpc="1">
                <a:prstTxWarp prst="textNoShape">
                  <a:avLst/>
                </a:prstTxWarp>
              </a:bodyPr>
              <a:lstStyle/>
              <a:p>
                <a:endParaRPr lang="ru-RU"/>
              </a:p>
            </p:txBody>
          </p:sp>
        </p:grpSp>
        <p:grpSp>
          <p:nvGrpSpPr>
            <p:cNvPr id="56368" name="Group 48"/>
            <p:cNvGrpSpPr>
              <a:grpSpLocks/>
            </p:cNvGrpSpPr>
            <p:nvPr/>
          </p:nvGrpSpPr>
          <p:grpSpPr bwMode="auto">
            <a:xfrm>
              <a:off x="1259632" y="2420888"/>
              <a:ext cx="3168352" cy="3024336"/>
              <a:chOff x="4734" y="6544"/>
              <a:chExt cx="2504" cy="2432"/>
            </a:xfrm>
            <a:solidFill>
              <a:schemeClr val="accent1">
                <a:lumMod val="60000"/>
                <a:lumOff val="40000"/>
              </a:schemeClr>
            </a:solidFill>
          </p:grpSpPr>
          <p:sp>
            <p:nvSpPr>
              <p:cNvPr id="56378" name="Oval 58"/>
              <p:cNvSpPr>
                <a:spLocks noChangeArrowheads="1"/>
              </p:cNvSpPr>
              <p:nvPr/>
            </p:nvSpPr>
            <p:spPr bwMode="auto">
              <a:xfrm>
                <a:off x="5034" y="6544"/>
                <a:ext cx="150" cy="143"/>
              </a:xfrm>
              <a:prstGeom prst="ellipse">
                <a:avLst/>
              </a:prstGeom>
              <a:grpFill/>
              <a:ln w="38100">
                <a:solidFill>
                  <a:schemeClr val="accent1">
                    <a:lumMod val="60000"/>
                    <a:lumOff val="40000"/>
                  </a:schemeClr>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56377" name="Oval 57"/>
              <p:cNvSpPr>
                <a:spLocks noChangeArrowheads="1"/>
              </p:cNvSpPr>
              <p:nvPr/>
            </p:nvSpPr>
            <p:spPr bwMode="auto">
              <a:xfrm>
                <a:off x="7088" y="6881"/>
                <a:ext cx="150" cy="143"/>
              </a:xfrm>
              <a:prstGeom prst="ellipse">
                <a:avLst/>
              </a:prstGeom>
              <a:grpFill/>
              <a:ln w="38100">
                <a:solidFill>
                  <a:schemeClr val="accent1">
                    <a:lumMod val="60000"/>
                    <a:lumOff val="40000"/>
                  </a:schemeClr>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56376" name="Oval 56"/>
              <p:cNvSpPr>
                <a:spLocks noChangeArrowheads="1"/>
              </p:cNvSpPr>
              <p:nvPr/>
            </p:nvSpPr>
            <p:spPr bwMode="auto">
              <a:xfrm>
                <a:off x="4884" y="8640"/>
                <a:ext cx="150" cy="143"/>
              </a:xfrm>
              <a:prstGeom prst="ellipse">
                <a:avLst/>
              </a:prstGeom>
              <a:grpFill/>
              <a:ln w="38100">
                <a:solidFill>
                  <a:schemeClr val="accent1">
                    <a:lumMod val="60000"/>
                    <a:lumOff val="40000"/>
                  </a:schemeClr>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56375" name="Oval 55"/>
              <p:cNvSpPr>
                <a:spLocks noChangeArrowheads="1"/>
              </p:cNvSpPr>
              <p:nvPr/>
            </p:nvSpPr>
            <p:spPr bwMode="auto">
              <a:xfrm>
                <a:off x="4734" y="7407"/>
                <a:ext cx="150" cy="143"/>
              </a:xfrm>
              <a:prstGeom prst="ellipse">
                <a:avLst/>
              </a:prstGeom>
              <a:grpFill/>
              <a:ln w="38100">
                <a:solidFill>
                  <a:schemeClr val="accent1">
                    <a:lumMod val="60000"/>
                    <a:lumOff val="40000"/>
                  </a:schemeClr>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56374" name="Oval 54"/>
              <p:cNvSpPr>
                <a:spLocks noChangeArrowheads="1"/>
              </p:cNvSpPr>
              <p:nvPr/>
            </p:nvSpPr>
            <p:spPr bwMode="auto">
              <a:xfrm>
                <a:off x="5829" y="8833"/>
                <a:ext cx="150" cy="143"/>
              </a:xfrm>
              <a:prstGeom prst="ellipse">
                <a:avLst/>
              </a:prstGeom>
              <a:grpFill/>
              <a:ln w="38100">
                <a:solidFill>
                  <a:schemeClr val="accent1">
                    <a:lumMod val="60000"/>
                    <a:lumOff val="40000"/>
                  </a:schemeClr>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56373" name="Oval 53"/>
              <p:cNvSpPr>
                <a:spLocks noChangeArrowheads="1"/>
              </p:cNvSpPr>
              <p:nvPr/>
            </p:nvSpPr>
            <p:spPr bwMode="auto">
              <a:xfrm>
                <a:off x="6413" y="6544"/>
                <a:ext cx="150" cy="143"/>
              </a:xfrm>
              <a:prstGeom prst="ellipse">
                <a:avLst/>
              </a:prstGeom>
              <a:grpFill/>
              <a:ln w="38100">
                <a:solidFill>
                  <a:schemeClr val="accent1">
                    <a:lumMod val="60000"/>
                    <a:lumOff val="40000"/>
                  </a:schemeClr>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56372" name="Oval 52"/>
              <p:cNvSpPr>
                <a:spLocks noChangeArrowheads="1"/>
              </p:cNvSpPr>
              <p:nvPr/>
            </p:nvSpPr>
            <p:spPr bwMode="auto">
              <a:xfrm>
                <a:off x="6938" y="7887"/>
                <a:ext cx="150" cy="143"/>
              </a:xfrm>
              <a:prstGeom prst="ellipse">
                <a:avLst/>
              </a:prstGeom>
              <a:grpFill/>
              <a:ln w="38100">
                <a:solidFill>
                  <a:schemeClr val="accent1">
                    <a:lumMod val="60000"/>
                    <a:lumOff val="40000"/>
                  </a:schemeClr>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56371" name="Oval 51"/>
              <p:cNvSpPr>
                <a:spLocks noChangeArrowheads="1"/>
              </p:cNvSpPr>
              <p:nvPr/>
            </p:nvSpPr>
            <p:spPr bwMode="auto">
              <a:xfrm>
                <a:off x="4884" y="6881"/>
                <a:ext cx="150" cy="143"/>
              </a:xfrm>
              <a:prstGeom prst="ellipse">
                <a:avLst/>
              </a:prstGeom>
              <a:grpFill/>
              <a:ln w="38100">
                <a:solidFill>
                  <a:schemeClr val="accent1">
                    <a:lumMod val="60000"/>
                    <a:lumOff val="40000"/>
                  </a:schemeClr>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56370" name="Oval 50"/>
              <p:cNvSpPr>
                <a:spLocks noChangeArrowheads="1"/>
              </p:cNvSpPr>
              <p:nvPr/>
            </p:nvSpPr>
            <p:spPr bwMode="auto">
              <a:xfrm>
                <a:off x="6798" y="8640"/>
                <a:ext cx="150" cy="143"/>
              </a:xfrm>
              <a:prstGeom prst="ellipse">
                <a:avLst/>
              </a:prstGeom>
              <a:grpFill/>
              <a:ln w="38100">
                <a:solidFill>
                  <a:schemeClr val="accent1">
                    <a:lumMod val="60000"/>
                    <a:lumOff val="40000"/>
                  </a:schemeClr>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56369" name="Oval 49"/>
              <p:cNvSpPr>
                <a:spLocks noChangeArrowheads="1"/>
              </p:cNvSpPr>
              <p:nvPr/>
            </p:nvSpPr>
            <p:spPr bwMode="auto">
              <a:xfrm>
                <a:off x="4734" y="8081"/>
                <a:ext cx="150" cy="143"/>
              </a:xfrm>
              <a:prstGeom prst="ellipse">
                <a:avLst/>
              </a:prstGeom>
              <a:grpFill/>
              <a:ln w="38100">
                <a:solidFill>
                  <a:schemeClr val="accent1">
                    <a:lumMod val="60000"/>
                    <a:lumOff val="40000"/>
                  </a:schemeClr>
                </a:solidFill>
                <a:round/>
                <a:headEnd/>
                <a:tailEnd/>
              </a:ln>
              <a:effectLst/>
            </p:spPr>
            <p:txBody>
              <a:bodyPr vert="horz" wrap="square" lIns="91440" tIns="45720" rIns="91440" bIns="45720" numCol="1" anchor="t" anchorCtr="0" compatLnSpc="1">
                <a:prstTxWarp prst="textNoShape">
                  <a:avLst/>
                </a:prstTxWarp>
              </a:bodyPr>
              <a:lstStyle/>
              <a:p>
                <a:endParaRPr lang="ru-RU"/>
              </a:p>
            </p:txBody>
          </p:sp>
        </p:grpSp>
        <p:grpSp>
          <p:nvGrpSpPr>
            <p:cNvPr id="56352" name="Group 32"/>
            <p:cNvGrpSpPr>
              <a:grpSpLocks noChangeAspect="1"/>
            </p:cNvGrpSpPr>
            <p:nvPr/>
          </p:nvGrpSpPr>
          <p:grpSpPr bwMode="auto">
            <a:xfrm>
              <a:off x="1907704" y="3085903"/>
              <a:ext cx="1894713" cy="1783257"/>
              <a:chOff x="5183" y="2814"/>
              <a:chExt cx="1531" cy="1441"/>
            </a:xfrm>
            <a:solidFill>
              <a:srgbClr val="0070C0"/>
            </a:solidFill>
          </p:grpSpPr>
          <p:sp>
            <p:nvSpPr>
              <p:cNvPr id="56364" name="Oval 44"/>
              <p:cNvSpPr>
                <a:spLocks noChangeArrowheads="1"/>
              </p:cNvSpPr>
              <p:nvPr/>
            </p:nvSpPr>
            <p:spPr bwMode="auto">
              <a:xfrm>
                <a:off x="5183" y="2911"/>
                <a:ext cx="150" cy="143"/>
              </a:xfrm>
              <a:prstGeom prst="ellipse">
                <a:avLst/>
              </a:prstGeom>
              <a:grpFill/>
              <a:ln w="38100">
                <a:solidFill>
                  <a:srgbClr val="0070C0"/>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56363" name="Oval 43"/>
              <p:cNvSpPr>
                <a:spLocks noChangeArrowheads="1"/>
              </p:cNvSpPr>
              <p:nvPr/>
            </p:nvSpPr>
            <p:spPr bwMode="auto">
              <a:xfrm>
                <a:off x="5709" y="2865"/>
                <a:ext cx="150" cy="143"/>
              </a:xfrm>
              <a:prstGeom prst="ellipse">
                <a:avLst/>
              </a:prstGeom>
              <a:grpFill/>
              <a:ln w="38100">
                <a:solidFill>
                  <a:srgbClr val="0070C0"/>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56362" name="Oval 42"/>
              <p:cNvSpPr>
                <a:spLocks noChangeArrowheads="1"/>
              </p:cNvSpPr>
              <p:nvPr/>
            </p:nvSpPr>
            <p:spPr bwMode="auto">
              <a:xfrm>
                <a:off x="6564" y="3008"/>
                <a:ext cx="150" cy="143"/>
              </a:xfrm>
              <a:prstGeom prst="ellipse">
                <a:avLst/>
              </a:prstGeom>
              <a:grpFill/>
              <a:ln w="38100">
                <a:solidFill>
                  <a:srgbClr val="0070C0"/>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56361" name="Oval 41"/>
              <p:cNvSpPr>
                <a:spLocks noChangeArrowheads="1"/>
              </p:cNvSpPr>
              <p:nvPr/>
            </p:nvSpPr>
            <p:spPr bwMode="auto">
              <a:xfrm>
                <a:off x="6414" y="3488"/>
                <a:ext cx="150" cy="143"/>
              </a:xfrm>
              <a:prstGeom prst="ellipse">
                <a:avLst/>
              </a:prstGeom>
              <a:grpFill/>
              <a:ln w="38100">
                <a:solidFill>
                  <a:srgbClr val="0070C0"/>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56360" name="Oval 40"/>
              <p:cNvSpPr>
                <a:spLocks noChangeArrowheads="1"/>
              </p:cNvSpPr>
              <p:nvPr/>
            </p:nvSpPr>
            <p:spPr bwMode="auto">
              <a:xfrm>
                <a:off x="6413" y="2814"/>
                <a:ext cx="150" cy="143"/>
              </a:xfrm>
              <a:prstGeom prst="ellipse">
                <a:avLst/>
              </a:prstGeom>
              <a:grpFill/>
              <a:ln w="38100">
                <a:solidFill>
                  <a:srgbClr val="0070C0"/>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56359" name="Oval 39"/>
              <p:cNvSpPr>
                <a:spLocks noChangeArrowheads="1"/>
              </p:cNvSpPr>
              <p:nvPr/>
            </p:nvSpPr>
            <p:spPr bwMode="auto">
              <a:xfrm>
                <a:off x="5589" y="4112"/>
                <a:ext cx="150" cy="143"/>
              </a:xfrm>
              <a:prstGeom prst="ellipse">
                <a:avLst/>
              </a:prstGeom>
              <a:grpFill/>
              <a:ln w="38100">
                <a:solidFill>
                  <a:srgbClr val="0070C0"/>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56358" name="Oval 38"/>
              <p:cNvSpPr>
                <a:spLocks noChangeArrowheads="1"/>
              </p:cNvSpPr>
              <p:nvPr/>
            </p:nvSpPr>
            <p:spPr bwMode="auto">
              <a:xfrm>
                <a:off x="5438" y="3581"/>
                <a:ext cx="150" cy="143"/>
              </a:xfrm>
              <a:prstGeom prst="ellipse">
                <a:avLst/>
              </a:prstGeom>
              <a:grpFill/>
              <a:ln w="38100">
                <a:solidFill>
                  <a:srgbClr val="0070C0"/>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56357" name="Oval 37"/>
              <p:cNvSpPr>
                <a:spLocks noChangeArrowheads="1"/>
              </p:cNvSpPr>
              <p:nvPr/>
            </p:nvSpPr>
            <p:spPr bwMode="auto">
              <a:xfrm>
                <a:off x="6278" y="3775"/>
                <a:ext cx="150" cy="143"/>
              </a:xfrm>
              <a:prstGeom prst="ellipse">
                <a:avLst/>
              </a:prstGeom>
              <a:grpFill/>
              <a:ln w="38100">
                <a:solidFill>
                  <a:srgbClr val="0070C0"/>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56356" name="Oval 36"/>
              <p:cNvSpPr>
                <a:spLocks noChangeArrowheads="1"/>
              </p:cNvSpPr>
              <p:nvPr/>
            </p:nvSpPr>
            <p:spPr bwMode="auto">
              <a:xfrm>
                <a:off x="5979" y="3723"/>
                <a:ext cx="150" cy="143"/>
              </a:xfrm>
              <a:prstGeom prst="ellipse">
                <a:avLst/>
              </a:prstGeom>
              <a:grpFill/>
              <a:ln w="38100">
                <a:solidFill>
                  <a:srgbClr val="0070C0"/>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56355" name="Oval 35"/>
              <p:cNvSpPr>
                <a:spLocks noChangeArrowheads="1"/>
              </p:cNvSpPr>
              <p:nvPr/>
            </p:nvSpPr>
            <p:spPr bwMode="auto">
              <a:xfrm>
                <a:off x="5949" y="3105"/>
                <a:ext cx="150" cy="143"/>
              </a:xfrm>
              <a:prstGeom prst="ellipse">
                <a:avLst/>
              </a:prstGeom>
              <a:grpFill/>
              <a:ln w="38100">
                <a:solidFill>
                  <a:srgbClr val="0070C0"/>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56354" name="Oval 34"/>
              <p:cNvSpPr>
                <a:spLocks noChangeArrowheads="1"/>
              </p:cNvSpPr>
              <p:nvPr/>
            </p:nvSpPr>
            <p:spPr bwMode="auto">
              <a:xfrm>
                <a:off x="6039" y="3346"/>
                <a:ext cx="150" cy="143"/>
              </a:xfrm>
              <a:prstGeom prst="ellipse">
                <a:avLst/>
              </a:prstGeom>
              <a:grpFill/>
              <a:ln w="38100">
                <a:solidFill>
                  <a:srgbClr val="0070C0"/>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56353" name="Oval 33"/>
              <p:cNvSpPr>
                <a:spLocks noChangeArrowheads="1"/>
              </p:cNvSpPr>
              <p:nvPr/>
            </p:nvSpPr>
            <p:spPr bwMode="auto">
              <a:xfrm>
                <a:off x="6413" y="4112"/>
                <a:ext cx="150" cy="143"/>
              </a:xfrm>
              <a:prstGeom prst="ellipse">
                <a:avLst/>
              </a:prstGeom>
              <a:grpFill/>
              <a:ln w="38100">
                <a:solidFill>
                  <a:srgbClr val="0070C0"/>
                </a:solidFill>
                <a:round/>
                <a:headEnd/>
                <a:tailEnd/>
              </a:ln>
              <a:effectLst/>
            </p:spPr>
            <p:txBody>
              <a:bodyPr vert="horz" wrap="square" lIns="91440" tIns="45720" rIns="91440" bIns="45720" numCol="1" anchor="t" anchorCtr="0" compatLnSpc="1">
                <a:prstTxWarp prst="textNoShape">
                  <a:avLst/>
                </a:prstTxWarp>
              </a:bodyPr>
              <a:lstStyle/>
              <a:p>
                <a:endParaRPr lang="ru-RU"/>
              </a:p>
            </p:txBody>
          </p:sp>
        </p:grpSp>
        <p:grpSp>
          <p:nvGrpSpPr>
            <p:cNvPr id="56342" name="Group 22"/>
            <p:cNvGrpSpPr>
              <a:grpSpLocks/>
            </p:cNvGrpSpPr>
            <p:nvPr/>
          </p:nvGrpSpPr>
          <p:grpSpPr bwMode="auto">
            <a:xfrm>
              <a:off x="3913262" y="4938452"/>
              <a:ext cx="1388343" cy="1073305"/>
              <a:chOff x="5782" y="14556"/>
              <a:chExt cx="1130" cy="945"/>
            </a:xfrm>
          </p:grpSpPr>
          <p:grpSp>
            <p:nvGrpSpPr>
              <p:cNvPr id="56347" name="Group 27"/>
              <p:cNvGrpSpPr>
                <a:grpSpLocks/>
              </p:cNvGrpSpPr>
              <p:nvPr/>
            </p:nvGrpSpPr>
            <p:grpSpPr bwMode="auto">
              <a:xfrm>
                <a:off x="6252" y="14556"/>
                <a:ext cx="660" cy="570"/>
                <a:chOff x="6252" y="14130"/>
                <a:chExt cx="660" cy="560"/>
              </a:xfrm>
            </p:grpSpPr>
            <p:sp>
              <p:nvSpPr>
                <p:cNvPr id="56350" name="AutoShape 30"/>
                <p:cNvSpPr>
                  <a:spLocks noChangeShapeType="1"/>
                </p:cNvSpPr>
                <p:nvPr/>
              </p:nvSpPr>
              <p:spPr bwMode="auto">
                <a:xfrm>
                  <a:off x="6720" y="14130"/>
                  <a:ext cx="1" cy="560"/>
                </a:xfrm>
                <a:prstGeom prst="straightConnector1">
                  <a:avLst/>
                </a:prstGeom>
                <a:noFill/>
                <a:ln w="9525">
                  <a:solidFill>
                    <a:srgbClr val="000000"/>
                  </a:solidFill>
                  <a:round/>
                  <a:headEnd type="triangle" w="med" len="med"/>
                  <a:tailEnd type="triangle" w="med" len="med"/>
                </a:ln>
              </p:spPr>
              <p:txBody>
                <a:bodyPr vert="horz" wrap="square" lIns="91440" tIns="45720" rIns="91440" bIns="45720" numCol="1" anchor="t" anchorCtr="0" compatLnSpc="1">
                  <a:prstTxWarp prst="textNoShape">
                    <a:avLst/>
                  </a:prstTxWarp>
                </a:bodyPr>
                <a:lstStyle/>
                <a:p>
                  <a:endParaRPr lang="ru-RU"/>
                </a:p>
              </p:txBody>
            </p:sp>
            <p:sp>
              <p:nvSpPr>
                <p:cNvPr id="56349" name="AutoShape 29"/>
                <p:cNvSpPr>
                  <a:spLocks noChangeShapeType="1"/>
                </p:cNvSpPr>
                <p:nvPr/>
              </p:nvSpPr>
              <p:spPr bwMode="auto">
                <a:xfrm>
                  <a:off x="6252" y="14137"/>
                  <a:ext cx="66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56348" name="AutoShape 28"/>
                <p:cNvSpPr>
                  <a:spLocks noChangeShapeType="1"/>
                </p:cNvSpPr>
                <p:nvPr/>
              </p:nvSpPr>
              <p:spPr bwMode="auto">
                <a:xfrm>
                  <a:off x="6255" y="14681"/>
                  <a:ext cx="657"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ru-RU"/>
                </a:p>
              </p:txBody>
            </p:sp>
          </p:grpSp>
          <p:grpSp>
            <p:nvGrpSpPr>
              <p:cNvPr id="56343" name="Group 23"/>
              <p:cNvGrpSpPr>
                <a:grpSpLocks/>
              </p:cNvGrpSpPr>
              <p:nvPr/>
            </p:nvGrpSpPr>
            <p:grpSpPr bwMode="auto">
              <a:xfrm>
                <a:off x="5782" y="15020"/>
                <a:ext cx="567" cy="481"/>
                <a:chOff x="5782" y="14600"/>
                <a:chExt cx="567" cy="481"/>
              </a:xfrm>
            </p:grpSpPr>
            <p:sp>
              <p:nvSpPr>
                <p:cNvPr id="56346" name="AutoShape 26"/>
                <p:cNvSpPr>
                  <a:spLocks noChangeShapeType="1"/>
                </p:cNvSpPr>
                <p:nvPr/>
              </p:nvSpPr>
              <p:spPr bwMode="auto">
                <a:xfrm>
                  <a:off x="5782" y="14969"/>
                  <a:ext cx="567" cy="0"/>
                </a:xfrm>
                <a:prstGeom prst="straightConnector1">
                  <a:avLst/>
                </a:prstGeom>
                <a:noFill/>
                <a:ln w="9525">
                  <a:solidFill>
                    <a:srgbClr val="000000"/>
                  </a:solidFill>
                  <a:round/>
                  <a:headEnd type="triangle" w="med" len="med"/>
                  <a:tailEnd type="triangle" w="med" len="med"/>
                </a:ln>
              </p:spPr>
              <p:txBody>
                <a:bodyPr vert="horz" wrap="square" lIns="91440" tIns="45720" rIns="91440" bIns="45720" numCol="1" anchor="t" anchorCtr="0" compatLnSpc="1">
                  <a:prstTxWarp prst="textNoShape">
                    <a:avLst/>
                  </a:prstTxWarp>
                </a:bodyPr>
                <a:lstStyle/>
                <a:p>
                  <a:endParaRPr lang="ru-RU"/>
                </a:p>
              </p:txBody>
            </p:sp>
            <p:sp>
              <p:nvSpPr>
                <p:cNvPr id="56345" name="AutoShape 25"/>
                <p:cNvSpPr>
                  <a:spLocks noChangeShapeType="1"/>
                </p:cNvSpPr>
                <p:nvPr/>
              </p:nvSpPr>
              <p:spPr bwMode="auto">
                <a:xfrm>
                  <a:off x="6349" y="14600"/>
                  <a:ext cx="0" cy="481"/>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56344" name="AutoShape 24"/>
                <p:cNvSpPr>
                  <a:spLocks noChangeShapeType="1"/>
                </p:cNvSpPr>
                <p:nvPr/>
              </p:nvSpPr>
              <p:spPr bwMode="auto">
                <a:xfrm>
                  <a:off x="5782" y="14600"/>
                  <a:ext cx="0" cy="481"/>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ru-RU"/>
                </a:p>
              </p:txBody>
            </p:sp>
          </p:grpSp>
        </p:grpSp>
      </p:grpSp>
      <p:sp>
        <p:nvSpPr>
          <p:cNvPr id="56379" name="Rectangle 5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56380" name="Rectangle 60"/>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914400" algn="l"/>
                <a:tab pos="1504950" algn="l"/>
                <a:tab pos="1828800" algn="l"/>
                <a:tab pos="2743200" algn="l"/>
                <a:tab pos="3657600" algn="l"/>
                <a:tab pos="4572000" algn="l"/>
                <a:tab pos="5486400" algn="l"/>
                <a:tab pos="6400800" algn="l"/>
                <a:tab pos="7315200" algn="l"/>
                <a:tab pos="8229600" algn="l"/>
                <a:tab pos="9144000" algn="l"/>
                <a:tab pos="10058400" algn="l"/>
              </a:tabLst>
            </a:pPr>
            <a:r>
              <a:rPr kumimoji="0" lang="ru-RU" sz="1100" b="0" i="1" u="none" strike="noStrike" cap="none" normalizeH="0" baseline="0" smtClean="0">
                <a:ln>
                  <a:noFill/>
                </a:ln>
                <a:solidFill>
                  <a:srgbClr val="FF0000"/>
                </a:solidFill>
                <a:effectLst/>
                <a:latin typeface="Calibri" pitchFamily="34" charset="0"/>
                <a:ea typeface="Times New Roman" pitchFamily="18" charset="0"/>
                <a:cs typeface="Calibri" pitchFamily="34" charset="0"/>
              </a:rPr>
              <a:t>			</a:t>
            </a:r>
            <a:endParaRPr kumimoji="0" lang="ru-RU" sz="6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914400" algn="l"/>
                <a:tab pos="1504950" algn="l"/>
                <a:tab pos="1828800" algn="l"/>
                <a:tab pos="2743200" algn="l"/>
                <a:tab pos="3657600" algn="l"/>
                <a:tab pos="4572000" algn="l"/>
                <a:tab pos="5486400" algn="l"/>
                <a:tab pos="6400800" algn="l"/>
                <a:tab pos="7315200" algn="l"/>
                <a:tab pos="8229600" algn="l"/>
                <a:tab pos="9144000" algn="l"/>
                <a:tab pos="10058400" algn="l"/>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56381" name="Rectangle 61"/>
          <p:cNvSpPr>
            <a:spLocks noChangeArrowheads="1"/>
          </p:cNvSpPr>
          <p:nvPr/>
        </p:nvSpPr>
        <p:spPr bwMode="auto">
          <a:xfrm>
            <a:off x="0" y="990600"/>
            <a:ext cx="0" cy="0"/>
          </a:xfrm>
          <a:prstGeom prst="rect">
            <a:avLst/>
          </a:prstGeom>
          <a:solidFill>
            <a:schemeClr val="accent1"/>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rgbClr val="000000"/>
                </a:solidFill>
                <a:effectLst/>
                <a:latin typeface="Arial" pitchFamily="34" charset="0"/>
                <a:ea typeface="Times New Roman" pitchFamily="18" charset="0"/>
                <a:cs typeface="Arial" pitchFamily="34" charset="0"/>
              </a:rPr>
              <a:t>Ø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56382" name="Rectangle 62"/>
          <p:cNvSpPr>
            <a:spLocks noChangeArrowheads="1"/>
          </p:cNvSpPr>
          <p:nvPr/>
        </p:nvSpPr>
        <p:spPr bwMode="auto">
          <a:xfrm>
            <a:off x="0" y="1152525"/>
            <a:ext cx="9144000" cy="457200"/>
          </a:xfrm>
          <a:prstGeom prst="rect">
            <a:avLst/>
          </a:prstGeom>
          <a:noFill/>
          <a:ln w="9525">
            <a:noFill/>
            <a:miter lim="800000"/>
            <a:headEnd/>
            <a:tailEnd/>
          </a:ln>
          <a:effectLst/>
        </p:spPr>
        <p:txBody>
          <a:bodyPr vert="horz" wrap="none" lIns="91440" tIns="76176" rIns="91440" bIns="38088"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ru-RU" sz="1100" b="0" i="1" u="none" strike="noStrike" cap="none" normalizeH="0" baseline="0" smtClean="0">
                <a:ln>
                  <a:noFill/>
                </a:ln>
                <a:solidFill>
                  <a:srgbClr val="FF0000"/>
                </a:solidFill>
                <a:effectLst/>
                <a:latin typeface="Calibri" pitchFamily="34" charset="0"/>
                <a:ea typeface="Times New Roman" pitchFamily="18" charset="0"/>
                <a:cs typeface="Calibri" pitchFamily="34" charset="0"/>
              </a:rPr>
              <a:t> </a:t>
            </a:r>
            <a:endParaRPr kumimoji="0" lang="ru-RU" sz="1400" b="1" i="0" u="none" strike="noStrike" cap="none" normalizeH="0" baseline="0" smtClean="0">
              <a:ln>
                <a:noFill/>
              </a:ln>
              <a:solidFill>
                <a:schemeClr val="tx1"/>
              </a:solidFill>
              <a:effectLst/>
              <a:latin typeface="Arial" pitchFamily="34"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ru-RU" sz="1200" b="0" i="0" u="none" strike="noStrike" cap="none" normalizeH="0" baseline="0" smtClean="0">
                <a:ln>
                  <a:noFill/>
                </a:ln>
                <a:solidFill>
                  <a:schemeClr val="tx1"/>
                </a:solidFill>
                <a:effectLst/>
                <a:latin typeface="Calibri" pitchFamily="34" charset="0"/>
                <a:ea typeface="Times New Roman" pitchFamily="18" charset="0"/>
                <a:cs typeface="Calibri" pitchFamily="34" charset="0"/>
              </a:rPr>
              <a:t>                                                                                                                                                                                </a:t>
            </a:r>
            <a:br>
              <a:rPr kumimoji="0" lang="ru-RU" sz="1200" b="0" i="0" u="none" strike="noStrike" cap="none" normalizeH="0" baseline="0" smtClean="0">
                <a:ln>
                  <a:noFill/>
                </a:ln>
                <a:solidFill>
                  <a:schemeClr val="tx1"/>
                </a:solidFill>
                <a:effectLst/>
                <a:latin typeface="Calibri" pitchFamily="34" charset="0"/>
                <a:ea typeface="Times New Roman" pitchFamily="18" charset="0"/>
                <a:cs typeface="Calibri" pitchFamily="34" charset="0"/>
              </a:rPr>
            </a:br>
            <a:r>
              <a:rPr kumimoji="0" lang="ru-RU" sz="1200" b="0" i="0" u="none" strike="noStrike" cap="none" normalizeH="0" baseline="0" smtClean="0">
                <a:ln>
                  <a:noFill/>
                </a:ln>
                <a:solidFill>
                  <a:schemeClr val="tx1"/>
                </a:solidFill>
                <a:effectLst/>
                <a:latin typeface="Calibri" pitchFamily="34" charset="0"/>
                <a:ea typeface="Times New Roman" pitchFamily="18" charset="0"/>
                <a:cs typeface="Calibri" pitchFamily="34" charset="0"/>
              </a:rPr>
              <a:t/>
            </a:r>
            <a:br>
              <a:rPr kumimoji="0" lang="ru-RU" sz="1200" b="0" i="0" u="none" strike="noStrike" cap="none" normalizeH="0" baseline="0" smtClean="0">
                <a:ln>
                  <a:noFill/>
                </a:ln>
                <a:solidFill>
                  <a:schemeClr val="tx1"/>
                </a:solidFill>
                <a:effectLst/>
                <a:latin typeface="Calibri" pitchFamily="34" charset="0"/>
                <a:ea typeface="Times New Roman" pitchFamily="18" charset="0"/>
                <a:cs typeface="Calibri" pitchFamily="34" charset="0"/>
              </a:rPr>
            </a:br>
            <a:endParaRPr kumimoji="0" lang="ru-RU" sz="6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ru-RU" sz="1200" b="0" i="0" u="none" strike="noStrike" cap="none" normalizeH="0" baseline="0" smtClean="0">
                <a:ln>
                  <a:noFill/>
                </a:ln>
                <a:solidFill>
                  <a:schemeClr val="tx1"/>
                </a:solidFill>
                <a:effectLst/>
                <a:latin typeface="Calibri" pitchFamily="34" charset="0"/>
                <a:ea typeface="Times New Roman" pitchFamily="18" charset="0"/>
                <a:cs typeface="Calibri" pitchFamily="34" charset="0"/>
              </a:rPr>
              <a:t>                                                                                               </a:t>
            </a:r>
            <a:endParaRPr kumimoji="0" lang="ru-RU" sz="6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ru-RU" sz="1200" b="0" i="0" u="none" strike="noStrike" cap="none" normalizeH="0" baseline="0" smtClean="0">
                <a:ln>
                  <a:noFill/>
                </a:ln>
                <a:solidFill>
                  <a:schemeClr val="tx1"/>
                </a:solidFill>
                <a:effectLst/>
                <a:latin typeface="Calibri" pitchFamily="34" charset="0"/>
                <a:ea typeface="Times New Roman" pitchFamily="18" charset="0"/>
                <a:cs typeface="Calibri" pitchFamily="34" charset="0"/>
              </a:rPr>
              <a:t> 				</a:t>
            </a:r>
            <a:endParaRPr kumimoji="0" lang="ru-RU" sz="6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914400" algn="l"/>
                <a:tab pos="1828800" algn="l"/>
                <a:tab pos="2743200" algn="l"/>
                <a:tab pos="3657600" algn="l"/>
                <a:tab pos="4572000" algn="l"/>
                <a:tab pos="5486400" algn="l"/>
                <a:tab pos="6400800" algn="l"/>
                <a:tab pos="7315200" algn="l"/>
                <a:tab pos="8229600" algn="l"/>
                <a:tab pos="9144000" algn="l"/>
                <a:tab pos="10058400" algn="l"/>
              </a:tabLst>
            </a:pPr>
            <a:r>
              <a:rPr kumimoji="0" lang="ru-RU" sz="14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56384" name="Rectangle 6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rgbClr val="000000"/>
                </a:solidFill>
                <a:effectLst/>
                <a:latin typeface="Arial" pitchFamily="34" charset="0"/>
                <a:ea typeface="Times New Roman" pitchFamily="18" charset="0"/>
                <a:cs typeface="Arial" pitchFamily="34" charset="0"/>
              </a:rPr>
              <a:t>Ø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56386" name="Rectangle 6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pSp>
        <p:nvGrpSpPr>
          <p:cNvPr id="130" name="Группа 129"/>
          <p:cNvGrpSpPr/>
          <p:nvPr/>
        </p:nvGrpSpPr>
        <p:grpSpPr>
          <a:xfrm>
            <a:off x="6084168" y="3140968"/>
            <a:ext cx="2808312" cy="1290557"/>
            <a:chOff x="5580112" y="1844822"/>
            <a:chExt cx="2808312" cy="1290557"/>
          </a:xfrm>
        </p:grpSpPr>
        <p:grpSp>
          <p:nvGrpSpPr>
            <p:cNvPr id="56333" name="Group 13"/>
            <p:cNvGrpSpPr>
              <a:grpSpLocks/>
            </p:cNvGrpSpPr>
            <p:nvPr/>
          </p:nvGrpSpPr>
          <p:grpSpPr bwMode="auto">
            <a:xfrm>
              <a:off x="5580112" y="1844822"/>
              <a:ext cx="2808312" cy="1290557"/>
              <a:chOff x="8174" y="11573"/>
              <a:chExt cx="2491" cy="1155"/>
            </a:xfrm>
          </p:grpSpPr>
          <p:sp>
            <p:nvSpPr>
              <p:cNvPr id="56339" name="Oval 19"/>
              <p:cNvSpPr>
                <a:spLocks noChangeArrowheads="1"/>
              </p:cNvSpPr>
              <p:nvPr/>
            </p:nvSpPr>
            <p:spPr bwMode="auto">
              <a:xfrm>
                <a:off x="8174" y="11573"/>
                <a:ext cx="1209" cy="1148"/>
              </a:xfrm>
              <a:prstGeom prst="ellipse">
                <a:avLst/>
              </a:prstGeom>
              <a:solidFill>
                <a:srgbClr val="D8D8D8">
                  <a:alpha val="50000"/>
                </a:srgbClr>
              </a:solid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56338" name="AutoShape 18"/>
              <p:cNvSpPr>
                <a:spLocks noChangeShapeType="1"/>
              </p:cNvSpPr>
              <p:nvPr/>
            </p:nvSpPr>
            <p:spPr bwMode="auto">
              <a:xfrm>
                <a:off x="8775" y="11573"/>
                <a:ext cx="102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56337" name="AutoShape 17"/>
              <p:cNvSpPr>
                <a:spLocks noChangeShapeType="1"/>
              </p:cNvSpPr>
              <p:nvPr/>
            </p:nvSpPr>
            <p:spPr bwMode="auto">
              <a:xfrm>
                <a:off x="8760" y="12724"/>
                <a:ext cx="102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ru-RU"/>
              </a:p>
            </p:txBody>
          </p:sp>
          <p:sp>
            <p:nvSpPr>
              <p:cNvPr id="56336" name="AutoShape 16"/>
              <p:cNvSpPr>
                <a:spLocks noChangeShapeType="1"/>
              </p:cNvSpPr>
              <p:nvPr/>
            </p:nvSpPr>
            <p:spPr bwMode="auto">
              <a:xfrm>
                <a:off x="9599" y="11573"/>
                <a:ext cx="0" cy="1155"/>
              </a:xfrm>
              <a:prstGeom prst="straightConnector1">
                <a:avLst/>
              </a:prstGeom>
              <a:noFill/>
              <a:ln w="9525">
                <a:solidFill>
                  <a:srgbClr val="000000"/>
                </a:solidFill>
                <a:round/>
                <a:headEnd type="triangle" w="med" len="med"/>
                <a:tailEnd type="triangle" w="med" len="med"/>
              </a:ln>
            </p:spPr>
            <p:txBody>
              <a:bodyPr vert="horz" wrap="square" lIns="91440" tIns="45720" rIns="91440" bIns="45720" numCol="1" anchor="t" anchorCtr="0" compatLnSpc="1">
                <a:prstTxWarp prst="textNoShape">
                  <a:avLst/>
                </a:prstTxWarp>
              </a:bodyPr>
              <a:lstStyle/>
              <a:p>
                <a:endParaRPr lang="ru-RU"/>
              </a:p>
            </p:txBody>
          </p:sp>
          <p:sp>
            <p:nvSpPr>
              <p:cNvPr id="56334" name="Text Box 14"/>
              <p:cNvSpPr txBox="1">
                <a:spLocks noChangeArrowheads="1"/>
              </p:cNvSpPr>
              <p:nvPr/>
            </p:nvSpPr>
            <p:spPr bwMode="auto">
              <a:xfrm>
                <a:off x="9524" y="11916"/>
                <a:ext cx="1141" cy="5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ru-RU"/>
              </a:p>
            </p:txBody>
          </p:sp>
        </p:grpSp>
        <p:pic>
          <p:nvPicPr>
            <p:cNvPr id="56385" name="Picture 65"/>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308304" y="2348880"/>
              <a:ext cx="590550" cy="295275"/>
            </a:xfrm>
            <a:prstGeom prst="rect">
              <a:avLst/>
            </a:prstGeom>
            <a:noFill/>
          </p:spPr>
        </p:pic>
      </p:grpSp>
      <p:sp>
        <p:nvSpPr>
          <p:cNvPr id="56387" name="Rectangle 67"/>
          <p:cNvSpPr>
            <a:spLocks noChangeArrowheads="1"/>
          </p:cNvSpPr>
          <p:nvPr/>
        </p:nvSpPr>
        <p:spPr bwMode="auto">
          <a:xfrm>
            <a:off x="0" y="7524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56389" name="Rectangle 6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56388" name="Picture 68"/>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148064" y="5085184"/>
            <a:ext cx="447675" cy="295275"/>
          </a:xfrm>
          <a:prstGeom prst="rect">
            <a:avLst/>
          </a:prstGeom>
          <a:noFill/>
        </p:spPr>
      </p:pic>
      <p:pic>
        <p:nvPicPr>
          <p:cNvPr id="125" name="Picture 68"/>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139952" y="5949280"/>
            <a:ext cx="447675" cy="295275"/>
          </a:xfrm>
          <a:prstGeom prst="rect">
            <a:avLst/>
          </a:prstGeom>
          <a:noFill/>
        </p:spPr>
      </p:pic>
      <p:grpSp>
        <p:nvGrpSpPr>
          <p:cNvPr id="129" name="Группа 128"/>
          <p:cNvGrpSpPr/>
          <p:nvPr/>
        </p:nvGrpSpPr>
        <p:grpSpPr>
          <a:xfrm>
            <a:off x="5543600" y="5949280"/>
            <a:ext cx="3600400" cy="369332"/>
            <a:chOff x="5543600" y="5949280"/>
            <a:chExt cx="3600400" cy="369332"/>
          </a:xfrm>
        </p:grpSpPr>
        <p:sp>
          <p:nvSpPr>
            <p:cNvPr id="126" name="TextBox 25"/>
            <p:cNvSpPr txBox="1"/>
            <p:nvPr/>
          </p:nvSpPr>
          <p:spPr>
            <a:xfrm>
              <a:off x="5543600" y="5949280"/>
              <a:ext cx="3600400" cy="369332"/>
            </a:xfrm>
            <a:prstGeom prst="rect">
              <a:avLst/>
            </a:prstGeom>
            <a:noFill/>
          </p:spPr>
          <p:txBody>
            <a:bodyPr wrap="square" rtlCol="0">
              <a:spAutoFit/>
            </a:bodyPr>
            <a:lstStyle/>
            <a:p>
              <a:r>
                <a:rPr lang="en-US" dirty="0" smtClean="0"/>
                <a:t>     </a:t>
              </a:r>
              <a:r>
                <a:rPr lang="ru-RU" dirty="0" smtClean="0"/>
                <a:t>где             -  радиус обрезания</a:t>
              </a:r>
              <a:endParaRPr lang="ru-RU" dirty="0"/>
            </a:p>
          </p:txBody>
        </p:sp>
        <p:pic>
          <p:nvPicPr>
            <p:cNvPr id="128" name="Picture 68"/>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6290667" y="5968330"/>
              <a:ext cx="447675" cy="295275"/>
            </a:xfrm>
            <a:prstGeom prst="rect">
              <a:avLst/>
            </a:prstGeom>
            <a:noFill/>
          </p:spPr>
        </p:pic>
      </p:gr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a:spLocks noGrp="1"/>
          </p:cNvSpPr>
          <p:nvPr>
            <p:ph type="title"/>
          </p:nvPr>
        </p:nvSpPr>
        <p:spPr>
          <a:xfrm>
            <a:off x="446856" y="142852"/>
            <a:ext cx="8229600" cy="1252728"/>
          </a:xfrm>
        </p:spPr>
        <p:txBody>
          <a:bodyPr>
            <a:normAutofit fontScale="90000"/>
          </a:bodyPr>
          <a:lstStyle/>
          <a:p>
            <a:r>
              <a:rPr lang="ru-RU" dirty="0" smtClean="0"/>
              <a:t>Вибрационное сверление. </a:t>
            </a:r>
            <a:r>
              <a:rPr lang="ru-RU" sz="4400" dirty="0" smtClean="0"/>
              <a:t>Сравнение результатов</a:t>
            </a:r>
            <a:endParaRPr lang="ru-RU" dirty="0"/>
          </a:p>
        </p:txBody>
      </p:sp>
      <p:sp>
        <p:nvSpPr>
          <p:cNvPr id="10" name="TextBox 9"/>
          <p:cNvSpPr txBox="1"/>
          <p:nvPr/>
        </p:nvSpPr>
        <p:spPr>
          <a:xfrm>
            <a:off x="5364088" y="2060848"/>
            <a:ext cx="3500462" cy="400110"/>
          </a:xfrm>
          <a:prstGeom prst="rect">
            <a:avLst/>
          </a:prstGeom>
          <a:noFill/>
        </p:spPr>
        <p:txBody>
          <a:bodyPr wrap="square" rtlCol="0">
            <a:spAutoFit/>
          </a:bodyPr>
          <a:lstStyle/>
          <a:p>
            <a:r>
              <a:rPr lang="ru-RU" sz="2000" dirty="0" smtClean="0"/>
              <a:t>Экспериментальные данные</a:t>
            </a:r>
            <a:endParaRPr lang="ru-RU" sz="2000" dirty="0"/>
          </a:p>
        </p:txBody>
      </p:sp>
      <p:pic>
        <p:nvPicPr>
          <p:cNvPr id="13" name="Рисунок 12"/>
          <p:cNvPicPr/>
          <p:nvPr/>
        </p:nvPicPr>
        <p:blipFill>
          <a:blip r:embed="rId3" cstate="print"/>
          <a:stretch>
            <a:fillRect/>
          </a:stretch>
        </p:blipFill>
        <p:spPr bwMode="auto">
          <a:xfrm>
            <a:off x="5292080" y="2997033"/>
            <a:ext cx="3384376" cy="2664134"/>
          </a:xfrm>
          <a:prstGeom prst="rect">
            <a:avLst/>
          </a:prstGeom>
          <a:noFill/>
          <a:ln w="9525">
            <a:noFill/>
            <a:miter lim="800000"/>
            <a:headEnd/>
            <a:tailEnd/>
          </a:ln>
        </p:spPr>
      </p:pic>
      <p:graphicFrame>
        <p:nvGraphicFramePr>
          <p:cNvPr id="7" name="Диаграмма 6"/>
          <p:cNvGraphicFramePr/>
          <p:nvPr/>
        </p:nvGraphicFramePr>
        <p:xfrm>
          <a:off x="0" y="2420888"/>
          <a:ext cx="5095875" cy="3409950"/>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p:cNvSpPr txBox="1"/>
          <p:nvPr/>
        </p:nvSpPr>
        <p:spPr>
          <a:xfrm>
            <a:off x="467544" y="2000240"/>
            <a:ext cx="4104456" cy="400110"/>
          </a:xfrm>
          <a:prstGeom prst="rect">
            <a:avLst/>
          </a:prstGeom>
          <a:noFill/>
        </p:spPr>
        <p:txBody>
          <a:bodyPr wrap="square" rtlCol="0">
            <a:spAutoFit/>
          </a:bodyPr>
          <a:lstStyle/>
          <a:p>
            <a:r>
              <a:rPr lang="ru-RU" sz="2000" dirty="0" smtClean="0"/>
              <a:t>Разработанная численная модель</a:t>
            </a:r>
            <a:endParaRPr lang="ru-RU" sz="2000" dirty="0"/>
          </a:p>
        </p:txBody>
      </p:sp>
      <p:sp>
        <p:nvSpPr>
          <p:cNvPr id="14" name="Text Box 1"/>
          <p:cNvSpPr txBox="1">
            <a:spLocks noChangeArrowheads="1"/>
          </p:cNvSpPr>
          <p:nvPr/>
        </p:nvSpPr>
        <p:spPr bwMode="auto">
          <a:xfrm>
            <a:off x="5436096" y="2708920"/>
            <a:ext cx="19431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600" b="0" i="1" u="none" strike="noStrike" cap="none" normalizeH="0" baseline="0" dirty="0" smtClean="0">
                <a:ln>
                  <a:noFill/>
                </a:ln>
                <a:solidFill>
                  <a:schemeClr val="tx1"/>
                </a:solidFill>
                <a:effectLst/>
                <a:latin typeface="Cambria" pitchFamily="18" charset="0"/>
                <a:cs typeface="Arial" pitchFamily="34" charset="0"/>
              </a:rPr>
              <a:t>MRR</a:t>
            </a:r>
            <a:endParaRPr kumimoji="0" lang="ru-RU" sz="2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Вибрационное сверление. </a:t>
            </a:r>
            <a:r>
              <a:rPr lang="ru-RU" sz="4400" dirty="0" smtClean="0"/>
              <a:t>Анимация залипания</a:t>
            </a:r>
            <a:endParaRPr lang="ru-RU" dirty="0"/>
          </a:p>
        </p:txBody>
      </p:sp>
      <p:pic>
        <p:nvPicPr>
          <p:cNvPr id="7" name="Содержимое 6" descr="залипание_половина.gif"/>
          <p:cNvPicPr>
            <a:picLocks noGrp="1" noChangeAspect="1"/>
          </p:cNvPicPr>
          <p:nvPr>
            <p:ph idx="1"/>
          </p:nvPr>
        </p:nvPicPr>
        <p:blipFill>
          <a:blip r:embed="rId2" cstate="print"/>
          <a:stretch>
            <a:fillRect/>
          </a:stretch>
        </p:blipFill>
        <p:spPr>
          <a:xfrm>
            <a:off x="1428728" y="1794701"/>
            <a:ext cx="6278696" cy="3698004"/>
          </a:xfr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Вибрационное сверление. </a:t>
            </a:r>
            <a:r>
              <a:rPr lang="ru-RU" sz="4400" dirty="0" smtClean="0"/>
              <a:t>Результаты</a:t>
            </a:r>
            <a:endParaRPr lang="ru-RU" dirty="0"/>
          </a:p>
        </p:txBody>
      </p:sp>
      <p:sp>
        <p:nvSpPr>
          <p:cNvPr id="3" name="Содержимое 2"/>
          <p:cNvSpPr>
            <a:spLocks noGrp="1"/>
          </p:cNvSpPr>
          <p:nvPr>
            <p:ph idx="1"/>
          </p:nvPr>
        </p:nvSpPr>
        <p:spPr>
          <a:xfrm>
            <a:off x="457200" y="1827727"/>
            <a:ext cx="8401080" cy="4625609"/>
          </a:xfrm>
        </p:spPr>
        <p:txBody>
          <a:bodyPr>
            <a:normAutofit/>
          </a:bodyPr>
          <a:lstStyle/>
          <a:p>
            <a:r>
              <a:rPr lang="ru-RU" dirty="0" smtClean="0"/>
              <a:t>Разработана настраиваемая численная модель вибрационного сверления</a:t>
            </a:r>
            <a:endParaRPr lang="en-US" dirty="0" smtClean="0"/>
          </a:p>
          <a:p>
            <a:endParaRPr lang="ru-RU" dirty="0" smtClean="0"/>
          </a:p>
          <a:p>
            <a:r>
              <a:rPr lang="ru-RU" dirty="0" smtClean="0"/>
              <a:t>Изучено влияние соотношения амплитуд статической и динамической сил на скорость сверления</a:t>
            </a:r>
          </a:p>
          <a:p>
            <a:r>
              <a:rPr lang="ru-RU" dirty="0" smtClean="0"/>
              <a:t>Оптимальным с точки зрения скорости сверления является соотношение  </a:t>
            </a:r>
            <a:r>
              <a:rPr lang="ru-RU" dirty="0" smtClean="0">
                <a:latin typeface="Times New Roman" pitchFamily="18" charset="0"/>
                <a:cs typeface="Times New Roman" pitchFamily="18" charset="0"/>
              </a:rPr>
              <a:t>0.6±0.1</a:t>
            </a: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29188"/>
            <a:ext cx="10260632" cy="1252728"/>
          </a:xfrm>
        </p:spPr>
        <p:txBody>
          <a:bodyPr>
            <a:normAutofit/>
          </a:bodyPr>
          <a:lstStyle/>
          <a:p>
            <a:r>
              <a:rPr lang="ru-RU" sz="3600" dirty="0" smtClean="0"/>
              <a:t>Направления дальнейшей деятельности</a:t>
            </a:r>
            <a:endParaRPr lang="ru-RU" sz="3600" dirty="0"/>
          </a:p>
        </p:txBody>
      </p:sp>
      <p:sp>
        <p:nvSpPr>
          <p:cNvPr id="3" name="Содержимое 2"/>
          <p:cNvSpPr>
            <a:spLocks noGrp="1"/>
          </p:cNvSpPr>
          <p:nvPr>
            <p:ph idx="1"/>
          </p:nvPr>
        </p:nvSpPr>
        <p:spPr>
          <a:xfrm>
            <a:off x="457200" y="2379859"/>
            <a:ext cx="8229600" cy="4478141"/>
          </a:xfrm>
        </p:spPr>
        <p:txBody>
          <a:bodyPr/>
          <a:lstStyle/>
          <a:p>
            <a:pPr lvl="0"/>
            <a:r>
              <a:rPr lang="ru-RU" dirty="0" smtClean="0"/>
              <a:t>Многопроцессорные вычисления</a:t>
            </a:r>
            <a:br>
              <a:rPr lang="ru-RU" dirty="0" smtClean="0"/>
            </a:br>
            <a:r>
              <a:rPr lang="ru-RU" dirty="0" smtClean="0"/>
              <a:t/>
            </a:r>
            <a:br>
              <a:rPr lang="ru-RU" dirty="0" smtClean="0"/>
            </a:br>
            <a:endParaRPr lang="ru-RU" dirty="0" smtClean="0"/>
          </a:p>
          <a:p>
            <a:r>
              <a:rPr lang="ru-RU" dirty="0" smtClean="0"/>
              <a:t>Другие материалы</a:t>
            </a:r>
            <a:br>
              <a:rPr lang="ru-RU" dirty="0" smtClean="0"/>
            </a:br>
            <a:r>
              <a:rPr lang="ru-RU" dirty="0" smtClean="0"/>
              <a:t/>
            </a:r>
            <a:br>
              <a:rPr lang="ru-RU" dirty="0" smtClean="0"/>
            </a:br>
            <a:endParaRPr lang="ru-RU" dirty="0" smtClean="0"/>
          </a:p>
          <a:p>
            <a:r>
              <a:rPr lang="ru-RU" dirty="0" smtClean="0"/>
              <a:t>Эксперименты</a:t>
            </a:r>
          </a:p>
          <a:p>
            <a:endParaRPr lang="ru-RU" dirty="0"/>
          </a:p>
        </p:txBody>
      </p:sp>
      <p:pic>
        <p:nvPicPr>
          <p:cNvPr id="4" name="Рисунок 3" descr="tool_3D.jpg"/>
          <p:cNvPicPr>
            <a:picLocks noChangeAspect="1"/>
          </p:cNvPicPr>
          <p:nvPr/>
        </p:nvPicPr>
        <p:blipFill>
          <a:blip r:embed="rId2" cstate="print"/>
          <a:stretch>
            <a:fillRect/>
          </a:stretch>
        </p:blipFill>
        <p:spPr>
          <a:xfrm>
            <a:off x="6971084" y="1939652"/>
            <a:ext cx="2065412" cy="2065412"/>
          </a:xfrm>
          <a:prstGeom prst="rect">
            <a:avLst/>
          </a:prstGeom>
        </p:spPr>
      </p:pic>
      <p:cxnSp>
        <p:nvCxnSpPr>
          <p:cNvPr id="6" name="Прямая со стрелкой 5"/>
          <p:cNvCxnSpPr/>
          <p:nvPr/>
        </p:nvCxnSpPr>
        <p:spPr>
          <a:xfrm rot="5400000">
            <a:off x="1619672" y="4509120"/>
            <a:ext cx="648072" cy="36004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27584" y="4941168"/>
            <a:ext cx="4680520" cy="369332"/>
          </a:xfrm>
          <a:prstGeom prst="rect">
            <a:avLst/>
          </a:prstGeom>
          <a:noFill/>
        </p:spPr>
        <p:txBody>
          <a:bodyPr wrap="square" rtlCol="0">
            <a:spAutoFit/>
          </a:bodyPr>
          <a:lstStyle/>
          <a:p>
            <a:r>
              <a:rPr lang="ru-RU" dirty="0" smtClean="0"/>
              <a:t>Потенциалы           Кристаллические решетки</a:t>
            </a:r>
            <a:endParaRPr lang="ru-RU" dirty="0"/>
          </a:p>
        </p:txBody>
      </p:sp>
      <p:cxnSp>
        <p:nvCxnSpPr>
          <p:cNvPr id="10" name="Прямая со стрелкой 9"/>
          <p:cNvCxnSpPr/>
          <p:nvPr/>
        </p:nvCxnSpPr>
        <p:spPr>
          <a:xfrm rot="16200000" flipH="1">
            <a:off x="2771800" y="4509120"/>
            <a:ext cx="648072" cy="36004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Метод динамики частиц</a:t>
            </a:r>
            <a:endParaRPr lang="ru-RU" dirty="0">
              <a:solidFill>
                <a:schemeClr val="accent1">
                  <a:lumMod val="40000"/>
                  <a:lumOff val="60000"/>
                </a:schemeClr>
              </a:solidFill>
            </a:endParaRPr>
          </a:p>
        </p:txBody>
      </p:sp>
      <p:sp>
        <p:nvSpPr>
          <p:cNvPr id="10" name="Содержимое 9"/>
          <p:cNvSpPr>
            <a:spLocks noGrp="1"/>
          </p:cNvSpPr>
          <p:nvPr>
            <p:ph idx="1"/>
          </p:nvPr>
        </p:nvSpPr>
        <p:spPr/>
        <p:txBody>
          <a:bodyPr>
            <a:normAutofit/>
          </a:bodyPr>
          <a:lstStyle/>
          <a:p>
            <a:r>
              <a:rPr lang="ru-RU" sz="2800" dirty="0" smtClean="0"/>
              <a:t>Модельная сила взаимодействия:</a:t>
            </a:r>
            <a:endParaRPr lang="ru-RU" sz="2800" dirty="0"/>
          </a:p>
        </p:txBody>
      </p:sp>
      <p:sp>
        <p:nvSpPr>
          <p:cNvPr id="9219"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9221"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9220"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27584" y="2780928"/>
            <a:ext cx="6192688" cy="601024"/>
          </a:xfrm>
          <a:prstGeom prst="rect">
            <a:avLst/>
          </a:prstGeom>
          <a:noFill/>
        </p:spPr>
      </p:pic>
      <p:sp>
        <p:nvSpPr>
          <p:cNvPr id="9223"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9225"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9224" name="Picture 8"/>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1520" y="3933056"/>
            <a:ext cx="4710282" cy="792088"/>
          </a:xfrm>
          <a:prstGeom prst="rect">
            <a:avLst/>
          </a:prstGeom>
          <a:noFill/>
        </p:spPr>
      </p:pic>
      <p:pic>
        <p:nvPicPr>
          <p:cNvPr id="9229" name="Picture 1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220072" y="4496104"/>
            <a:ext cx="381000" cy="266700"/>
          </a:xfrm>
          <a:prstGeom prst="rect">
            <a:avLst/>
          </a:prstGeom>
          <a:noFill/>
        </p:spPr>
      </p:pic>
      <p:pic>
        <p:nvPicPr>
          <p:cNvPr id="9228" name="Picture 12"/>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220072" y="4797152"/>
            <a:ext cx="438150" cy="266700"/>
          </a:xfrm>
          <a:prstGeom prst="rect">
            <a:avLst/>
          </a:prstGeom>
          <a:noFill/>
        </p:spPr>
      </p:pic>
      <p:pic>
        <p:nvPicPr>
          <p:cNvPr id="9227" name="Picture 11"/>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220072" y="5085184"/>
            <a:ext cx="409575" cy="266700"/>
          </a:xfrm>
          <a:prstGeom prst="rect">
            <a:avLst/>
          </a:prstGeom>
          <a:noFill/>
        </p:spPr>
      </p:pic>
      <p:pic>
        <p:nvPicPr>
          <p:cNvPr id="9226" name="Picture 10"/>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5220072" y="5373216"/>
            <a:ext cx="533400" cy="333375"/>
          </a:xfrm>
          <a:prstGeom prst="rect">
            <a:avLst/>
          </a:prstGeom>
          <a:noFill/>
        </p:spPr>
      </p:pic>
      <p:sp>
        <p:nvSpPr>
          <p:cNvPr id="9231" name="Rectangle 1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9233" name="Rectangle 17"/>
          <p:cNvSpPr>
            <a:spLocks noChangeArrowheads="1"/>
          </p:cNvSpPr>
          <p:nvPr/>
        </p:nvSpPr>
        <p:spPr bwMode="auto">
          <a:xfrm>
            <a:off x="5580112" y="4450128"/>
            <a:ext cx="273630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длина радиус-вектора</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234" name="Rectangle 18"/>
          <p:cNvSpPr>
            <a:spLocks noChangeArrowheads="1"/>
          </p:cNvSpPr>
          <p:nvPr/>
        </p:nvSpPr>
        <p:spPr bwMode="auto">
          <a:xfrm>
            <a:off x="5617340" y="4767656"/>
            <a:ext cx="36004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глубина потенциальной ямы</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235" name="Rectangle 19"/>
          <p:cNvSpPr>
            <a:spLocks noChangeArrowheads="1"/>
          </p:cNvSpPr>
          <p:nvPr/>
        </p:nvSpPr>
        <p:spPr bwMode="auto">
          <a:xfrm>
            <a:off x="5624356" y="5057420"/>
            <a:ext cx="2862963"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равновесное расстояние</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236" name="Rectangle 20"/>
          <p:cNvSpPr>
            <a:spLocks noChangeArrowheads="1"/>
          </p:cNvSpPr>
          <p:nvPr/>
        </p:nvSpPr>
        <p:spPr bwMode="auto">
          <a:xfrm>
            <a:off x="5724128" y="5373216"/>
            <a:ext cx="288032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сила Леннарда-Джонса</a:t>
            </a:r>
            <a:r>
              <a:rPr kumimoji="0" lang="ru-RU" sz="600" b="0" i="0" u="none" strike="noStrike" cap="none" normalizeH="0" baseline="0" dirty="0" smtClean="0">
                <a:ln>
                  <a:noFill/>
                </a:ln>
                <a:solidFill>
                  <a:schemeClr val="tx1"/>
                </a:solidFill>
                <a:effectLst/>
                <a:latin typeface="Arial" pitchFamily="34" charset="0"/>
                <a:cs typeface="Arial" pitchFamily="34"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32" name="Группа 31"/>
          <p:cNvGrpSpPr/>
          <p:nvPr/>
        </p:nvGrpSpPr>
        <p:grpSpPr>
          <a:xfrm>
            <a:off x="5148064" y="4149080"/>
            <a:ext cx="3951692" cy="369332"/>
            <a:chOff x="5148064" y="4106568"/>
            <a:chExt cx="3951692" cy="369332"/>
          </a:xfrm>
        </p:grpSpPr>
        <p:pic>
          <p:nvPicPr>
            <p:cNvPr id="9230" name="Picture 14"/>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5148064" y="4149080"/>
              <a:ext cx="514350" cy="295275"/>
            </a:xfrm>
            <a:prstGeom prst="rect">
              <a:avLst/>
            </a:prstGeom>
            <a:noFill/>
          </p:spPr>
        </p:pic>
        <p:sp>
          <p:nvSpPr>
            <p:cNvPr id="25" name="Rectangle 20"/>
            <p:cNvSpPr>
              <a:spLocks noChangeArrowheads="1"/>
            </p:cNvSpPr>
            <p:nvPr/>
          </p:nvSpPr>
          <p:spPr bwMode="auto">
            <a:xfrm>
              <a:off x="5696388" y="4106568"/>
              <a:ext cx="3403368"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потенциал Леннарда-Джонса</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9238" name="Rectangle 2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9240" name="Rectangle 2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9239" name="Picture 23"/>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611560" y="5661248"/>
            <a:ext cx="1085850" cy="361950"/>
          </a:xfrm>
          <a:prstGeom prst="rect">
            <a:avLst/>
          </a:prstGeom>
          <a:noFill/>
        </p:spPr>
      </p:pic>
      <p:sp>
        <p:nvSpPr>
          <p:cNvPr id="9242" name="Rectangle 2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9241" name="Picture 25"/>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2195736" y="5661248"/>
            <a:ext cx="2152650" cy="333375"/>
          </a:xfrm>
          <a:prstGeom prst="rect">
            <a:avLst/>
          </a:prstGeom>
          <a:noFill/>
        </p:spPr>
      </p:pic>
      <p:pic>
        <p:nvPicPr>
          <p:cNvPr id="9244" name="Picture 28"/>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5220072" y="6546676"/>
            <a:ext cx="704850" cy="266700"/>
          </a:xfrm>
          <a:prstGeom prst="rect">
            <a:avLst/>
          </a:prstGeom>
          <a:noFill/>
        </p:spPr>
      </p:pic>
      <p:pic>
        <p:nvPicPr>
          <p:cNvPr id="9243" name="Picture 27"/>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5234820" y="6281556"/>
            <a:ext cx="400050" cy="266700"/>
          </a:xfrm>
          <a:prstGeom prst="rect">
            <a:avLst/>
          </a:prstGeom>
          <a:noFill/>
        </p:spPr>
      </p:pic>
      <p:sp>
        <p:nvSpPr>
          <p:cNvPr id="9245" name="Rectangle 29"/>
          <p:cNvSpPr>
            <a:spLocks noChangeArrowheads="1"/>
          </p:cNvSpPr>
          <p:nvPr/>
        </p:nvSpPr>
        <p:spPr bwMode="auto">
          <a:xfrm>
            <a:off x="5148064" y="3789040"/>
            <a:ext cx="2807296"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где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246" name="Rectangle 30"/>
          <p:cNvSpPr>
            <a:spLocks noChangeArrowheads="1"/>
          </p:cNvSpPr>
          <p:nvPr/>
        </p:nvSpPr>
        <p:spPr bwMode="auto">
          <a:xfrm>
            <a:off x="5903640" y="6488668"/>
            <a:ext cx="324036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сглаживающая функция</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247" name="Rectangle 31"/>
          <p:cNvSpPr>
            <a:spLocks noChangeArrowheads="1"/>
          </p:cNvSpPr>
          <p:nvPr/>
        </p:nvSpPr>
        <p:spPr bwMode="auto">
          <a:xfrm>
            <a:off x="5580112" y="6237312"/>
            <a:ext cx="3887416"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расстояние разрыва связи</a:t>
            </a:r>
            <a:r>
              <a:rPr kumimoji="0" lang="ru-RU" sz="600" b="0" i="0" u="none" strike="noStrike" cap="none" normalizeH="0" baseline="0" dirty="0" smtClean="0">
                <a:ln>
                  <a:noFill/>
                </a:ln>
                <a:solidFill>
                  <a:schemeClr val="tx1"/>
                </a:solidFill>
                <a:effectLst/>
                <a:latin typeface="Arial" pitchFamily="34" charset="0"/>
                <a:cs typeface="Arial" pitchFamily="34"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1" name="Picture 8"/>
          <p:cNvPicPr>
            <a:picLocks noChangeAspect="1" noChangeArrowheads="1"/>
          </p:cNvPicPr>
          <p:nvPr/>
        </p:nvPicPr>
        <p:blipFill>
          <a:blip r:embed="rId4" cstate="print">
            <a:clrChange>
              <a:clrFrom>
                <a:srgbClr val="FFFFFF"/>
              </a:clrFrom>
              <a:clrTo>
                <a:srgbClr val="FFFFFF">
                  <a:alpha val="0"/>
                </a:srgbClr>
              </a:clrTo>
            </a:clrChange>
          </a:blip>
          <a:srcRect r="78776"/>
          <a:stretch>
            <a:fillRect/>
          </a:stretch>
        </p:blipFill>
        <p:spPr bwMode="auto">
          <a:xfrm>
            <a:off x="5220072" y="5589240"/>
            <a:ext cx="908844" cy="720080"/>
          </a:xfrm>
          <a:prstGeom prst="rect">
            <a:avLst/>
          </a:prstGeom>
          <a:noFill/>
        </p:spPr>
      </p:pic>
      <p:sp>
        <p:nvSpPr>
          <p:cNvPr id="33" name="Rectangle 20"/>
          <p:cNvSpPr>
            <a:spLocks noChangeArrowheads="1"/>
          </p:cNvSpPr>
          <p:nvPr/>
        </p:nvSpPr>
        <p:spPr bwMode="auto">
          <a:xfrm>
            <a:off x="6084168" y="5733256"/>
            <a:ext cx="3059832"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lang="ru-RU" dirty="0" smtClean="0">
                <a:latin typeface="Arial" pitchFamily="34" charset="0"/>
                <a:ea typeface="Times New Roman" pitchFamily="18" charset="0"/>
                <a:cs typeface="Arial" pitchFamily="34" charset="0"/>
              </a:rPr>
              <a:t>«программная» сила</a:t>
            </a:r>
            <a:br>
              <a:rPr lang="ru-RU" dirty="0" smtClean="0">
                <a:latin typeface="Arial" pitchFamily="34" charset="0"/>
                <a:ea typeface="Times New Roman" pitchFamily="18" charset="0"/>
                <a:cs typeface="Arial" pitchFamily="34" charset="0"/>
              </a:rPr>
            </a:br>
            <a:r>
              <a:rPr lang="ru-RU" dirty="0" smtClean="0">
                <a:latin typeface="Arial" pitchFamily="34" charset="0"/>
                <a:ea typeface="Times New Roman" pitchFamily="18" charset="0"/>
                <a:cs typeface="Arial" pitchFamily="34" charset="0"/>
              </a:rPr>
              <a:t>взаимодействия</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Диаграмма 12"/>
          <p:cNvGraphicFramePr/>
          <p:nvPr/>
        </p:nvGraphicFramePr>
        <p:xfrm>
          <a:off x="2134191" y="3960819"/>
          <a:ext cx="6260976" cy="2852936"/>
        </p:xfrm>
        <a:graphic>
          <a:graphicData uri="http://schemas.openxmlformats.org/drawingml/2006/chart">
            <c:chart xmlns:c="http://schemas.openxmlformats.org/drawingml/2006/chart" xmlns:r="http://schemas.openxmlformats.org/officeDocument/2006/relationships" r:id="rId3"/>
          </a:graphicData>
        </a:graphic>
      </p:graphicFrame>
      <p:sp>
        <p:nvSpPr>
          <p:cNvPr id="7" name="Содержимое 2"/>
          <p:cNvSpPr>
            <a:spLocks noGrp="1"/>
          </p:cNvSpPr>
          <p:nvPr>
            <p:ph idx="1"/>
          </p:nvPr>
        </p:nvSpPr>
        <p:spPr>
          <a:xfrm>
            <a:off x="467544" y="1484784"/>
            <a:ext cx="8424936" cy="3456384"/>
          </a:xfrm>
        </p:spPr>
        <p:txBody>
          <a:bodyPr>
            <a:normAutofit/>
          </a:bodyPr>
          <a:lstStyle/>
          <a:p>
            <a:r>
              <a:rPr lang="ru-RU" sz="2800" dirty="0" smtClean="0"/>
              <a:t>Три варианта сил межчастичного взаимодействия:</a:t>
            </a:r>
            <a:endParaRPr lang="ru-RU" sz="2800" dirty="0" smtClean="0">
              <a:latin typeface="Times New Roman" pitchFamily="18" charset="0"/>
              <a:cs typeface="Times New Roman" pitchFamily="18" charset="0"/>
            </a:endParaRPr>
          </a:p>
          <a:p>
            <a:endParaRPr lang="ru-RU" sz="2800" i="1" dirty="0" smtClean="0">
              <a:latin typeface="Times New Roman" pitchFamily="18" charset="0"/>
              <a:cs typeface="Times New Roman" pitchFamily="18" charset="0"/>
            </a:endParaRPr>
          </a:p>
          <a:p>
            <a:pPr>
              <a:buNone/>
            </a:pPr>
            <a:r>
              <a:rPr lang="en-US" sz="2800" i="1" dirty="0" smtClean="0">
                <a:latin typeface="Times New Roman" pitchFamily="18" charset="0"/>
                <a:cs typeface="Times New Roman" pitchFamily="18" charset="0"/>
              </a:rPr>
              <a:t>	</a:t>
            </a:r>
            <a:endParaRPr lang="ru-RU" sz="2800" i="1" dirty="0" smtClean="0">
              <a:latin typeface="Times New Roman" pitchFamily="18" charset="0"/>
              <a:cs typeface="Times New Roman" pitchFamily="18" charset="0"/>
            </a:endParaRPr>
          </a:p>
          <a:p>
            <a:pPr>
              <a:buNone/>
            </a:pPr>
            <a:endParaRPr lang="ru-RU" sz="2800" dirty="0" smtClean="0"/>
          </a:p>
        </p:txBody>
      </p:sp>
      <p:sp>
        <p:nvSpPr>
          <p:cNvPr id="2" name="Заголовок 1"/>
          <p:cNvSpPr>
            <a:spLocks noGrp="1"/>
          </p:cNvSpPr>
          <p:nvPr>
            <p:ph type="title"/>
          </p:nvPr>
        </p:nvSpPr>
        <p:spPr/>
        <p:txBody>
          <a:bodyPr>
            <a:normAutofit fontScale="90000"/>
          </a:bodyPr>
          <a:lstStyle/>
          <a:p>
            <a:r>
              <a:rPr lang="ru-RU" dirty="0" smtClean="0"/>
              <a:t>Рассмотренные силы взаимодействия</a:t>
            </a:r>
            <a:endParaRPr lang="ru-RU" dirty="0"/>
          </a:p>
        </p:txBody>
      </p:sp>
      <p:graphicFrame>
        <p:nvGraphicFramePr>
          <p:cNvPr id="4" name="Таблица 3"/>
          <p:cNvGraphicFramePr>
            <a:graphicFrameLocks noGrp="1"/>
          </p:cNvGraphicFramePr>
          <p:nvPr/>
        </p:nvGraphicFramePr>
        <p:xfrm>
          <a:off x="2267744" y="2060848"/>
          <a:ext cx="5184576" cy="1944216"/>
        </p:xfrm>
        <a:graphic>
          <a:graphicData uri="http://schemas.openxmlformats.org/drawingml/2006/table">
            <a:tbl>
              <a:tblPr/>
              <a:tblGrid>
                <a:gridCol w="3240360"/>
                <a:gridCol w="576064"/>
                <a:gridCol w="1368152"/>
              </a:tblGrid>
              <a:tr h="504056">
                <a:tc>
                  <a:txBody>
                    <a:bodyPr/>
                    <a:lstStyle/>
                    <a:p>
                      <a:pPr algn="ctr" hangingPunct="0">
                        <a:lnSpc>
                          <a:spcPct val="115000"/>
                        </a:lnSpc>
                        <a:spcAft>
                          <a:spcPts val="0"/>
                        </a:spcAft>
                      </a:pPr>
                      <a:endParaRPr lang="ru-RU" sz="20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lnSpc>
                          <a:spcPct val="115000"/>
                        </a:lnSpc>
                        <a:spcAft>
                          <a:spcPts val="0"/>
                        </a:spcAft>
                      </a:pPr>
                      <a:endParaRPr lang="ru-RU" sz="20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lnSpc>
                          <a:spcPct val="80000"/>
                        </a:lnSpc>
                        <a:spcAft>
                          <a:spcPts val="0"/>
                        </a:spcAft>
                      </a:pPr>
                      <a:r>
                        <a:rPr lang="ru-RU" sz="2000" dirty="0">
                          <a:latin typeface="Times New Roman"/>
                          <a:ea typeface="Times New Roman"/>
                          <a:cs typeface="Times New Roman"/>
                        </a:rPr>
                        <a:t>Название </a:t>
                      </a:r>
                      <a:r>
                        <a:rPr lang="ru-RU" sz="2000" dirty="0" smtClean="0">
                          <a:latin typeface="Times New Roman"/>
                          <a:ea typeface="Times New Roman"/>
                          <a:cs typeface="Times New Roman"/>
                        </a:rPr>
                        <a:t/>
                      </a:r>
                      <a:br>
                        <a:rPr lang="ru-RU" sz="2000" dirty="0" smtClean="0">
                          <a:latin typeface="Times New Roman"/>
                          <a:ea typeface="Times New Roman"/>
                          <a:cs typeface="Times New Roman"/>
                        </a:rPr>
                      </a:br>
                      <a:r>
                        <a:rPr lang="ru-RU" sz="2000" dirty="0" smtClean="0">
                          <a:latin typeface="Times New Roman"/>
                          <a:ea typeface="Times New Roman"/>
                          <a:cs typeface="Times New Roman"/>
                        </a:rPr>
                        <a:t>силы</a:t>
                      </a:r>
                      <a:endParaRPr lang="ru-RU" sz="11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040">
                <a:tc>
                  <a:txBody>
                    <a:bodyPr/>
                    <a:lstStyle/>
                    <a:p>
                      <a:pPr algn="ctr" hangingPunct="0">
                        <a:lnSpc>
                          <a:spcPct val="115000"/>
                        </a:lnSpc>
                        <a:spcAft>
                          <a:spcPts val="0"/>
                        </a:spcAft>
                      </a:pPr>
                      <a:r>
                        <a:rPr lang="ru-RU" sz="2000" dirty="0">
                          <a:latin typeface="Times New Roman"/>
                          <a:ea typeface="Times New Roman"/>
                          <a:cs typeface="Times New Roman"/>
                        </a:rPr>
                        <a:t>1</a:t>
                      </a:r>
                      <a:endParaRPr lang="ru-RU" sz="11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lnSpc>
                          <a:spcPct val="115000"/>
                        </a:lnSpc>
                        <a:spcAft>
                          <a:spcPts val="0"/>
                        </a:spcAft>
                      </a:pPr>
                      <a:endParaRPr lang="ru-RU" sz="20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lnSpc>
                          <a:spcPct val="115000"/>
                        </a:lnSpc>
                        <a:spcAft>
                          <a:spcPts val="0"/>
                        </a:spcAft>
                      </a:pPr>
                      <a:r>
                        <a:rPr lang="ru-RU" sz="2000" dirty="0">
                          <a:latin typeface="Times New Roman"/>
                          <a:ea typeface="Times New Roman"/>
                          <a:cs typeface="Times New Roman"/>
                        </a:rPr>
                        <a:t>ЛД</a:t>
                      </a:r>
                      <a:endParaRPr lang="ru-RU" sz="11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6064">
                <a:tc>
                  <a:txBody>
                    <a:bodyPr/>
                    <a:lstStyle/>
                    <a:p>
                      <a:pPr algn="ctr" hangingPunct="0">
                        <a:lnSpc>
                          <a:spcPct val="115000"/>
                        </a:lnSpc>
                        <a:spcAft>
                          <a:spcPts val="0"/>
                        </a:spcAft>
                      </a:pPr>
                      <a:endParaRPr lang="ru-RU" sz="20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lnSpc>
                          <a:spcPct val="115000"/>
                        </a:lnSpc>
                        <a:spcAft>
                          <a:spcPts val="0"/>
                        </a:spcAft>
                      </a:pPr>
                      <a:endParaRPr lang="ru-RU" sz="20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lnSpc>
                          <a:spcPct val="115000"/>
                        </a:lnSpc>
                        <a:spcAft>
                          <a:spcPts val="0"/>
                        </a:spcAft>
                      </a:pPr>
                      <a:r>
                        <a:rPr lang="ru-RU" sz="2000" dirty="0">
                          <a:latin typeface="Times New Roman"/>
                          <a:ea typeface="Times New Roman"/>
                          <a:cs typeface="Times New Roman"/>
                        </a:rPr>
                        <a:t>ЛД-сплайн</a:t>
                      </a:r>
                      <a:endParaRPr lang="ru-RU" sz="11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4056">
                <a:tc>
                  <a:txBody>
                    <a:bodyPr/>
                    <a:lstStyle/>
                    <a:p>
                      <a:pPr algn="ctr" hangingPunct="0">
                        <a:lnSpc>
                          <a:spcPct val="115000"/>
                        </a:lnSpc>
                        <a:spcAft>
                          <a:spcPts val="0"/>
                        </a:spcAft>
                      </a:pPr>
                      <a:endParaRPr lang="ru-RU" sz="20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lnSpc>
                          <a:spcPct val="115000"/>
                        </a:lnSpc>
                        <a:spcAft>
                          <a:spcPts val="0"/>
                        </a:spcAft>
                      </a:pPr>
                      <a:endParaRPr lang="ru-RU" sz="20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lnSpc>
                          <a:spcPct val="115000"/>
                        </a:lnSpc>
                        <a:spcAft>
                          <a:spcPts val="0"/>
                        </a:spcAft>
                      </a:pPr>
                      <a:r>
                        <a:rPr lang="ru-RU" sz="2000" dirty="0" err="1">
                          <a:latin typeface="Times New Roman"/>
                          <a:ea typeface="Times New Roman"/>
                          <a:cs typeface="Times New Roman"/>
                        </a:rPr>
                        <a:t>ЛД-</a:t>
                      </a:r>
                      <a:r>
                        <a:rPr lang="ru-RU" sz="2000" i="1" dirty="0" err="1">
                          <a:latin typeface="Times New Roman"/>
                          <a:ea typeface="Times New Roman"/>
                          <a:cs typeface="Times New Roman"/>
                        </a:rPr>
                        <a:t>α</a:t>
                      </a:r>
                      <a:endParaRPr lang="ru-RU" sz="1100" dirty="0">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80903" name="Picture 7"/>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635897" y="2132856"/>
            <a:ext cx="504056" cy="314002"/>
          </a:xfrm>
          <a:prstGeom prst="rect">
            <a:avLst/>
          </a:prstGeom>
          <a:noFill/>
        </p:spPr>
      </p:pic>
      <p:pic>
        <p:nvPicPr>
          <p:cNvPr id="80902" name="Picture 6"/>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580112" y="2132856"/>
            <a:ext cx="432048" cy="288032"/>
          </a:xfrm>
          <a:prstGeom prst="rect">
            <a:avLst/>
          </a:prstGeom>
          <a:noFill/>
        </p:spPr>
      </p:pic>
      <p:pic>
        <p:nvPicPr>
          <p:cNvPr id="80901" name="Picture 5"/>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580112" y="2636912"/>
            <a:ext cx="432047" cy="269144"/>
          </a:xfrm>
          <a:prstGeom prst="rect">
            <a:avLst/>
          </a:prstGeom>
          <a:noFill/>
        </p:spPr>
      </p:pic>
      <p:pic>
        <p:nvPicPr>
          <p:cNvPr id="80900" name="Picture 4"/>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3203848" y="2967456"/>
            <a:ext cx="1440160" cy="543175"/>
          </a:xfrm>
          <a:prstGeom prst="rect">
            <a:avLst/>
          </a:prstGeom>
          <a:noFill/>
        </p:spPr>
      </p:pic>
      <p:pic>
        <p:nvPicPr>
          <p:cNvPr id="80898" name="Рисунок 4"/>
          <p:cNvPicPr>
            <a:picLocks noChangeAspect="1" noChangeArrowheads="1"/>
          </p:cNvPicPr>
          <p:nvPr/>
        </p:nvPicPr>
        <p:blipFill>
          <a:blip r:embed="rId8" cstate="print">
            <a:clrChange>
              <a:clrFrom>
                <a:srgbClr val="FFFFFF"/>
              </a:clrFrom>
              <a:clrTo>
                <a:srgbClr val="FFFFFF">
                  <a:alpha val="0"/>
                </a:srgbClr>
              </a:clrTo>
            </a:clrChange>
          </a:blip>
          <a:srcRect l="13255"/>
          <a:stretch>
            <a:fillRect/>
          </a:stretch>
        </p:blipFill>
        <p:spPr bwMode="auto">
          <a:xfrm>
            <a:off x="2339752" y="3527296"/>
            <a:ext cx="3096344" cy="534916"/>
          </a:xfrm>
          <a:prstGeom prst="rect">
            <a:avLst/>
          </a:prstGeom>
          <a:noFill/>
        </p:spPr>
      </p:pic>
      <p:pic>
        <p:nvPicPr>
          <p:cNvPr id="80897" name="Picture 1"/>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5580112" y="3068960"/>
            <a:ext cx="432048" cy="269145"/>
          </a:xfrm>
          <a:prstGeom prst="rect">
            <a:avLst/>
          </a:prstGeom>
          <a:noFill/>
        </p:spPr>
      </p:pic>
      <p:pic>
        <p:nvPicPr>
          <p:cNvPr id="14" name="Picture 1"/>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5580112" y="3573016"/>
            <a:ext cx="432048" cy="269145"/>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Содержимое 2"/>
          <p:cNvSpPr>
            <a:spLocks noGrp="1"/>
          </p:cNvSpPr>
          <p:nvPr>
            <p:ph idx="1"/>
          </p:nvPr>
        </p:nvSpPr>
        <p:spPr>
          <a:xfrm>
            <a:off x="467544" y="1628800"/>
            <a:ext cx="8424936" cy="3456384"/>
          </a:xfrm>
        </p:spPr>
        <p:txBody>
          <a:bodyPr>
            <a:normAutofit/>
          </a:bodyPr>
          <a:lstStyle/>
          <a:p>
            <a:r>
              <a:rPr lang="ru-RU" sz="2800" dirty="0" smtClean="0"/>
              <a:t>Три варианта сил межчастичного взаимодействия:</a:t>
            </a:r>
            <a:endParaRPr lang="ru-RU" sz="2800" dirty="0" smtClean="0">
              <a:latin typeface="Times New Roman" pitchFamily="18" charset="0"/>
              <a:cs typeface="Times New Roman" pitchFamily="18" charset="0"/>
            </a:endParaRPr>
          </a:p>
          <a:p>
            <a:pPr lvl="8"/>
            <a:endParaRPr lang="ru-RU" sz="1400" i="1" dirty="0" smtClean="0">
              <a:latin typeface="Times New Roman" pitchFamily="18" charset="0"/>
              <a:cs typeface="Times New Roman" pitchFamily="18" charset="0"/>
            </a:endParaRPr>
          </a:p>
          <a:p>
            <a:pPr>
              <a:buNone/>
            </a:pPr>
            <a:endParaRPr lang="ru-RU" sz="2800" i="1" dirty="0" smtClean="0">
              <a:latin typeface="Times New Roman" pitchFamily="18" charset="0"/>
              <a:cs typeface="Times New Roman" pitchFamily="18" charset="0"/>
            </a:endParaRPr>
          </a:p>
          <a:p>
            <a:pPr>
              <a:buNone/>
            </a:pPr>
            <a:endParaRPr lang="ru-RU" sz="2800" dirty="0" smtClean="0"/>
          </a:p>
        </p:txBody>
      </p:sp>
      <p:sp>
        <p:nvSpPr>
          <p:cNvPr id="2" name="Заголовок 1"/>
          <p:cNvSpPr>
            <a:spLocks noGrp="1"/>
          </p:cNvSpPr>
          <p:nvPr>
            <p:ph type="title"/>
          </p:nvPr>
        </p:nvSpPr>
        <p:spPr/>
        <p:txBody>
          <a:bodyPr>
            <a:normAutofit fontScale="90000"/>
          </a:bodyPr>
          <a:lstStyle/>
          <a:p>
            <a:r>
              <a:rPr lang="ru-RU" dirty="0" smtClean="0"/>
              <a:t>Рассмотренные силы взаимодействия</a:t>
            </a:r>
            <a:endParaRPr lang="ru-RU" dirty="0"/>
          </a:p>
        </p:txBody>
      </p:sp>
      <p:graphicFrame>
        <p:nvGraphicFramePr>
          <p:cNvPr id="12" name="Диаграмма 11"/>
          <p:cNvGraphicFramePr/>
          <p:nvPr/>
        </p:nvGraphicFramePr>
        <p:xfrm>
          <a:off x="1619672" y="2564904"/>
          <a:ext cx="6477000" cy="3302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14149</TotalTime>
  <Words>3099</Words>
  <Application>Microsoft Office PowerPoint</Application>
  <PresentationFormat>Экран (4:3)</PresentationFormat>
  <Paragraphs>635</Paragraphs>
  <Slides>63</Slides>
  <Notes>33</Notes>
  <HiddenSlides>21</HiddenSlides>
  <MMClips>0</MMClips>
  <ScaleCrop>false</ScaleCrop>
  <HeadingPairs>
    <vt:vector size="6" baseType="variant">
      <vt:variant>
        <vt:lpstr>Тема</vt:lpstr>
      </vt:variant>
      <vt:variant>
        <vt:i4>1</vt:i4>
      </vt:variant>
      <vt:variant>
        <vt:lpstr>Внедренные серверы OLE</vt:lpstr>
      </vt:variant>
      <vt:variant>
        <vt:i4>2</vt:i4>
      </vt:variant>
      <vt:variant>
        <vt:lpstr>Заголовки слайдов</vt:lpstr>
      </vt:variant>
      <vt:variant>
        <vt:i4>63</vt:i4>
      </vt:variant>
    </vt:vector>
  </HeadingPairs>
  <TitlesOfParts>
    <vt:vector size="66" baseType="lpstr">
      <vt:lpstr>Module</vt:lpstr>
      <vt:lpstr>Формула</vt:lpstr>
      <vt:lpstr>Microsoft Equation 3.0</vt:lpstr>
      <vt:lpstr>Моделирование процессов деформирования и разрушения хрупких материалов методом динамики частиц </vt:lpstr>
      <vt:lpstr>Цель</vt:lpstr>
      <vt:lpstr>Задачи</vt:lpstr>
      <vt:lpstr>Метод динамики частиц</vt:lpstr>
      <vt:lpstr>Метод динамики частиц</vt:lpstr>
      <vt:lpstr>Метод динамики частиц</vt:lpstr>
      <vt:lpstr>Метод динамики частиц</vt:lpstr>
      <vt:lpstr>Рассмотренные силы взаимодействия</vt:lpstr>
      <vt:lpstr>Рассмотренные силы взаимодействия</vt:lpstr>
      <vt:lpstr>Метод динамики частиц</vt:lpstr>
      <vt:lpstr>Метод динамики частиц</vt:lpstr>
      <vt:lpstr>Метод динамики частиц</vt:lpstr>
      <vt:lpstr>Шаги моделирования</vt:lpstr>
      <vt:lpstr>Бразильский тест</vt:lpstr>
      <vt:lpstr>Бразильский тест. Цель</vt:lpstr>
      <vt:lpstr>Бразильский тест. Нагружение</vt:lpstr>
      <vt:lpstr>Бразильский тест. Что измерялось</vt:lpstr>
      <vt:lpstr>Бразильский тест. Материал</vt:lpstr>
      <vt:lpstr>Хрупкий материал</vt:lpstr>
      <vt:lpstr>Бразильский тест. Решетки</vt:lpstr>
      <vt:lpstr>Бразильский тест. Решетки</vt:lpstr>
      <vt:lpstr>Бразильский тест</vt:lpstr>
      <vt:lpstr>Бразильский тест. Моделирование</vt:lpstr>
      <vt:lpstr>Бразильский тест. Моделирование</vt:lpstr>
      <vt:lpstr>Бразильский тест. Моделирование</vt:lpstr>
      <vt:lpstr>Бразильский тест. Моделирование</vt:lpstr>
      <vt:lpstr>Бразильский тест. Моделирование</vt:lpstr>
      <vt:lpstr>Бразильский тест. Моделирование</vt:lpstr>
      <vt:lpstr>Бразильский тест. Моделирование</vt:lpstr>
      <vt:lpstr>Бразильский тест. Песчаник</vt:lpstr>
      <vt:lpstr>Бразильский тест. Песчаник</vt:lpstr>
      <vt:lpstr>Бразильский тест. Моделирование</vt:lpstr>
      <vt:lpstr>Бразильский тест. Моделирование</vt:lpstr>
      <vt:lpstr>Бразильский тест. Моделирование</vt:lpstr>
      <vt:lpstr>Бразильский тест. Результаты</vt:lpstr>
      <vt:lpstr>Бразильский тест. Результаты</vt:lpstr>
      <vt:lpstr>Вибрационное сверление</vt:lpstr>
      <vt:lpstr>«Простая» аналитическая модель</vt:lpstr>
      <vt:lpstr>«Сложная» аналитическая модель</vt:lpstr>
      <vt:lpstr>Вибрационное сверление. Геометрия модели</vt:lpstr>
      <vt:lpstr>Вибрационное сверление. Геометрия бура</vt:lpstr>
      <vt:lpstr>Вибрационное сверление. Нагружение</vt:lpstr>
      <vt:lpstr>Вибрационное сверление.  Сила межчастичного взаимодействия</vt:lpstr>
      <vt:lpstr>Вибрационное сверление. Кристаллическая решетка</vt:lpstr>
      <vt:lpstr>Вибрационное сверление. Граничные условия</vt:lpstr>
      <vt:lpstr>Вибрационное сверление. Параметры моделирования</vt:lpstr>
      <vt:lpstr>Вибрационное сверление. Скорость сверления</vt:lpstr>
      <vt:lpstr>Particle Dynamics and Dry Friction Models Comparison</vt:lpstr>
      <vt:lpstr>Particle Dynamics and Dry Friction Models Comparison</vt:lpstr>
      <vt:lpstr>Вибрационное сверление.  Сравнение с численными моделями</vt:lpstr>
      <vt:lpstr>Вибрационное сверление. Определение поперечной силы</vt:lpstr>
      <vt:lpstr>Вибрационное сверление. Анимация разрушения бура</vt:lpstr>
      <vt:lpstr>Вибрационное сверление. Моделирование</vt:lpstr>
      <vt:lpstr>Вибрационное сверление.  Анимация нормального режима</vt:lpstr>
      <vt:lpstr>Optimal Fx Determination</vt:lpstr>
      <vt:lpstr>Optimal Fx Determination</vt:lpstr>
      <vt:lpstr>Optimal B/A Relation and Correction of Fx</vt:lpstr>
      <vt:lpstr>Вибрационное сверление. Моделирование</vt:lpstr>
      <vt:lpstr>Вибрационное сверление. Сравнение результатов</vt:lpstr>
      <vt:lpstr>Вибрационное сверление. Сравнение результатов</vt:lpstr>
      <vt:lpstr>Вибрационное сверление. Анимация залипания</vt:lpstr>
      <vt:lpstr>Вибрационное сверление. Результаты</vt:lpstr>
      <vt:lpstr>Направления дальнейшей деятельности</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Описание поведения сегнетопьезокерамики при циклическом нагружении на основе реологических моделей</dc:title>
  <dc:creator>Igor</dc:creator>
  <cp:lastModifiedBy>Igor Asonov</cp:lastModifiedBy>
  <cp:revision>662</cp:revision>
  <dcterms:created xsi:type="dcterms:W3CDTF">2009-11-29T18:53:32Z</dcterms:created>
  <dcterms:modified xsi:type="dcterms:W3CDTF">2010-06-30T05:08:49Z</dcterms:modified>
</cp:coreProperties>
</file>