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9" r:id="rId9"/>
    <p:sldId id="270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933056"/>
            <a:ext cx="6400800" cy="230425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Марков Николай</a:t>
            </a:r>
          </a:p>
          <a:p>
            <a:r>
              <a:rPr lang="ru-RU" sz="2400" dirty="0" smtClean="0"/>
              <a:t>Лапин Руслан</a:t>
            </a:r>
          </a:p>
          <a:p>
            <a:r>
              <a:rPr lang="ru-RU" sz="2400" dirty="0" smtClean="0"/>
              <a:t>Григорьева </a:t>
            </a:r>
            <a:r>
              <a:rPr lang="ru-RU" sz="2400" dirty="0" smtClean="0"/>
              <a:t>Полина</a:t>
            </a:r>
            <a:endParaRPr lang="en-US" sz="2400" dirty="0" smtClean="0"/>
          </a:p>
          <a:p>
            <a:r>
              <a:rPr lang="ru-RU" sz="2400" u="sng" dirty="0" smtClean="0"/>
              <a:t>Научные р</a:t>
            </a:r>
            <a:r>
              <a:rPr lang="ru-RU" sz="2400" u="sng" dirty="0" smtClean="0"/>
              <a:t>уководители:</a:t>
            </a:r>
          </a:p>
          <a:p>
            <a:r>
              <a:rPr lang="ru-RU" sz="2400" dirty="0" err="1" smtClean="0"/>
              <a:t>Ле</a:t>
            </a:r>
            <a:r>
              <a:rPr lang="ru-RU" sz="2400" dirty="0" smtClean="0"/>
              <a:t>-Захаров А.А.</a:t>
            </a:r>
          </a:p>
          <a:p>
            <a:r>
              <a:rPr lang="ru-RU" sz="2400" dirty="0" smtClean="0"/>
              <a:t>Кривцов А.М.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Проект Земля-Луна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529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Теоретические данные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2800" dirty="0" smtClean="0"/>
                  <a:t>В результате аналитических расчетов было получено, </a:t>
                </a:r>
                <a:r>
                  <a:rPr lang="ru-RU" sz="2800" dirty="0"/>
                  <a:t>что соотношение расстояний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/>
                  <a:t>между землей и луной и </a:t>
                </a:r>
                <a:r>
                  <a:rPr lang="en-US" sz="2800" dirty="0"/>
                  <a:t>R</a:t>
                </a:r>
                <a:r>
                  <a:rPr lang="ru-RU" sz="2800" dirty="0"/>
                  <a:t> между землей и солнцем задается соотношением </a:t>
                </a: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что </a:t>
                </a:r>
                <a:r>
                  <a:rPr lang="ru-RU" sz="2800" dirty="0"/>
                  <a:t>должно выполнятся при </a:t>
                </a:r>
                <a:r>
                  <a:rPr lang="ru-RU" sz="2800" dirty="0" smtClean="0"/>
                  <a:t>моделировании в </a:t>
                </a:r>
                <a:r>
                  <a:rPr lang="ru-RU" sz="2800" dirty="0"/>
                  <a:t>приближении к реальным </a:t>
                </a:r>
                <a:r>
                  <a:rPr lang="ru-RU" sz="2800" dirty="0" smtClean="0"/>
                  <a:t>данным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569" t="-1333" r="-1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Root\Desktop\math-c7d75068bf6ddd908432f74473c06f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5" y="2780928"/>
            <a:ext cx="16417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Начальные параметры газопылевой системы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8615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2400" dirty="0" smtClean="0"/>
                  <a:t>Газ в системе можно считать идеальным, т.к</a:t>
                </a:r>
                <a:r>
                  <a:rPr lang="ru-RU" sz="2400" dirty="0"/>
                  <a:t>. в космическом пространстве он </a:t>
                </a:r>
                <a:r>
                  <a:rPr lang="ru-RU" sz="2400" dirty="0" smtClean="0"/>
                  <a:t>разрежен, температура не </a:t>
                </a:r>
                <a:r>
                  <a:rPr lang="ru-RU" sz="2400" dirty="0"/>
                  <a:t>является абсолютным нулём или близким к нему </a:t>
                </a:r>
                <a:r>
                  <a:rPr lang="ru-RU" sz="2400" dirty="0" smtClean="0"/>
                  <a:t>значениям</a:t>
                </a:r>
              </a:p>
              <a:p>
                <a:r>
                  <a:rPr lang="ru-RU" sz="2400" dirty="0" smtClean="0"/>
                  <a:t>Для задания концентрации используется формула Больцмана </a:t>
                </a:r>
              </a:p>
              <a:p>
                <a:endParaRPr lang="ru-RU" dirty="0"/>
              </a:p>
              <a:p>
                <a:r>
                  <a:rPr lang="ru-RU" sz="2000" dirty="0" smtClean="0"/>
                  <a:t>Где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𝑈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𝑠𝑢𝑛</m:t>
                            </m:r>
                          </m:sub>
                        </m:sSub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ru-RU" sz="2000" b="0" dirty="0" smtClean="0"/>
              </a:p>
              <a:p>
                <a:r>
                  <a:rPr lang="en-US" sz="2000" dirty="0" smtClean="0"/>
                  <a:t>G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– гравитационная </a:t>
                </a:r>
                <a:r>
                  <a:rPr lang="ru-RU" sz="2000" dirty="0" smtClean="0"/>
                  <a:t>постоянная</a:t>
                </a:r>
              </a:p>
              <a:p>
                <a:r>
                  <a:rPr lang="ru-RU" sz="2000" dirty="0" smtClean="0"/>
                  <a:t>М </a:t>
                </a:r>
                <a:r>
                  <a:rPr lang="en-US" sz="2000" baseline="-25000" dirty="0"/>
                  <a:t>sun </a:t>
                </a:r>
                <a:r>
                  <a:rPr lang="ru-RU" sz="2000" dirty="0"/>
                  <a:t>– масса </a:t>
                </a:r>
                <a:r>
                  <a:rPr lang="ru-RU" sz="2000" dirty="0" smtClean="0"/>
                  <a:t>Солнца</a:t>
                </a:r>
              </a:p>
              <a:p>
                <a:r>
                  <a:rPr lang="en-US" sz="2000" dirty="0" smtClean="0"/>
                  <a:t>r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– расстояние от точки пространства до </a:t>
                </a:r>
                <a:r>
                  <a:rPr lang="ru-RU" sz="2000" dirty="0" smtClean="0"/>
                  <a:t>Солнца</a:t>
                </a:r>
              </a:p>
              <a:p>
                <a:r>
                  <a:rPr lang="en-US" sz="2000" dirty="0" smtClean="0"/>
                  <a:t>k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– постоянная </a:t>
                </a:r>
                <a:r>
                  <a:rPr lang="ru-RU" sz="2000" dirty="0" smtClean="0"/>
                  <a:t>Больцмана</a:t>
                </a:r>
              </a:p>
              <a:p>
                <a:r>
                  <a:rPr lang="ru-RU" sz="2000" dirty="0" smtClean="0"/>
                  <a:t>Т </a:t>
                </a:r>
                <a:r>
                  <a:rPr lang="ru-RU" sz="2000" dirty="0"/>
                  <a:t>– абсолютная температура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861520"/>
              </a:xfrm>
              <a:blipFill rotWithShape="1">
                <a:blip r:embed="rId2"/>
                <a:stretch>
                  <a:fillRect l="-549" t="-1757" b="-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http://cs310428.vk.me/v310428978/5752/PhIaEyFjL7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66429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824536" cy="4390131"/>
          </a:xfrm>
        </p:spPr>
      </p:pic>
      <p:sp>
        <p:nvSpPr>
          <p:cNvPr id="5" name="TextBox 4"/>
          <p:cNvSpPr txBox="1"/>
          <p:nvPr/>
        </p:nvSpPr>
        <p:spPr>
          <a:xfrm>
            <a:off x="251520" y="4725144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 аналогии с распределением Максвелла для скоростей молекул планируется вывести формулу для нахождения распределения молекул по скоростям в </a:t>
            </a:r>
            <a:r>
              <a:rPr lang="ru-RU" sz="2400" dirty="0" smtClean="0"/>
              <a:t>гравитационном  </a:t>
            </a:r>
            <a:r>
              <a:rPr lang="ru-RU" sz="2400" dirty="0"/>
              <a:t>поле </a:t>
            </a:r>
            <a:r>
              <a:rPr lang="ru-RU" sz="2400" dirty="0" smtClean="0"/>
              <a:t>центрального </a:t>
            </a:r>
            <a:r>
              <a:rPr lang="ru-RU" sz="2400" dirty="0"/>
              <a:t>тела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640960" cy="6264696"/>
          </a:xfrm>
        </p:spPr>
        <p:txBody>
          <a:bodyPr/>
          <a:lstStyle/>
          <a:p>
            <a:r>
              <a:rPr lang="ru-RU" dirty="0" smtClean="0"/>
              <a:t>Ранее </a:t>
            </a:r>
            <a:r>
              <a:rPr lang="ru-RU" dirty="0"/>
              <a:t>в результате моделирования, несмотря на то</a:t>
            </a:r>
            <a:r>
              <a:rPr lang="ru-RU" dirty="0" smtClean="0"/>
              <a:t>, что </a:t>
            </a:r>
            <a:r>
              <a:rPr lang="ru-RU" dirty="0"/>
              <a:t>начальные данные </a:t>
            </a:r>
            <a:r>
              <a:rPr lang="ru-RU" dirty="0" smtClean="0"/>
              <a:t>варьировались, в </a:t>
            </a:r>
            <a:r>
              <a:rPr lang="ru-RU" dirty="0"/>
              <a:t>большинстве случаев получались похожие системы. В связи с этим представляется интерес для рассмотрения данной задачи с точки зрения теории хаоса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5256584" cy="41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70386"/>
          </a:xfrm>
        </p:spPr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2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r>
              <a:rPr lang="ru-RU" dirty="0" smtClean="0"/>
              <a:t>      Постановка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07704" y="148478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Исследовать эволюцию газопылевого </a:t>
            </a:r>
            <a:r>
              <a:rPr lang="ru-RU" dirty="0" smtClean="0"/>
              <a:t>облака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гравитационном поле массивного центрального тела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4945277" cy="2664858"/>
          </a:xfrm>
          <a:prstGeom prst="rect">
            <a:avLst/>
          </a:prstGeom>
        </p:spPr>
      </p:pic>
      <p:pic>
        <p:nvPicPr>
          <p:cNvPr id="1027" name="Picture 3" descr="C:\Users\root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6" y="3171585"/>
            <a:ext cx="3811198" cy="34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данный момент общепринятой моделью образования системы Земля-Луна считается «Модель </a:t>
            </a:r>
            <a:r>
              <a:rPr lang="ru-RU" dirty="0" err="1" smtClean="0"/>
              <a:t>мегаимпакта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b="17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95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Образование системы Земля – Луна в результате ротационного коллапса газопылевого облака.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14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5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Используемая модель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1556792"/>
                <a:ext cx="8352928" cy="47525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̇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</a:rPr>
                      <m:t>)=</m:t>
                    </m:r>
                    <m:r>
                      <a:rPr lang="en-US" b="0" i="1" dirty="0" smtClean="0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̇"/>
                                    <m:ctrlP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-</a:t>
                </a:r>
                <a:r>
                  <a:rPr lang="ru-RU" dirty="0" smtClean="0"/>
                  <a:t>сила взаимодействия между частицами.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 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 smtClean="0"/>
                  <a:t> - сила воздействия центрального тела на частицу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–</a:t>
                </a:r>
                <a:r>
                  <a:rPr lang="ru-RU" dirty="0" smtClean="0"/>
                  <a:t> коэффициент диссипации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a</a:t>
                </a:r>
                <a:r>
                  <a:rPr lang="ru-RU" dirty="0" smtClean="0"/>
                  <a:t> </a:t>
                </a:r>
                <a:r>
                  <a:rPr lang="en-US" dirty="0"/>
                  <a:t>–</a:t>
                </a:r>
                <a:r>
                  <a:rPr lang="ru-RU" dirty="0" smtClean="0"/>
                  <a:t> равновесное расстояние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G – </a:t>
                </a:r>
                <a:r>
                  <a:rPr lang="ru-RU" dirty="0" smtClean="0"/>
                  <a:t>гравитационная постоянная</a:t>
                </a:r>
              </a:p>
              <a:p>
                <a:pPr marL="45720" indent="0">
                  <a:buNone/>
                </a:pPr>
                <a:r>
                  <a:rPr lang="en-US" dirty="0" smtClean="0"/>
                  <a:t>m – </a:t>
                </a:r>
                <a:r>
                  <a:rPr lang="ru-RU" dirty="0" smtClean="0"/>
                  <a:t>масса частицы.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 smtClean="0"/>
                  <a:t>масса </a:t>
                </a:r>
                <a:r>
                  <a:rPr lang="ru-RU" dirty="0" smtClean="0"/>
                  <a:t>Солнца</a:t>
                </a:r>
                <a:endParaRPr lang="ru-RU" dirty="0" smtClean="0"/>
              </a:p>
              <a:p>
                <a:pPr marL="4572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1556792"/>
                <a:ext cx="8352928" cy="4752528"/>
              </a:xfrm>
              <a:blipFill rotWithShape="1">
                <a:blip r:embed="rId2"/>
                <a:stretch>
                  <a:fillRect l="-1314" b="-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1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2656"/>
                <a:ext cx="4392488" cy="230425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ru-RU" dirty="0" smtClean="0"/>
                  <a:t>    </a:t>
                </a:r>
                <a:r>
                  <a:rPr lang="en-US" dirty="0" smtClean="0"/>
                  <a:t> </a:t>
                </a:r>
                <a:r>
                  <a:rPr lang="ru-RU" dirty="0" smtClean="0"/>
                  <a:t>                                                        </a:t>
                </a:r>
                <a:r>
                  <a:rPr lang="en-US" dirty="0" smtClean="0"/>
                  <a:t>         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N = 10000</a:t>
                </a:r>
                <a:r>
                  <a:rPr lang="ru-RU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ru-RU" b="0" i="1" smtClean="0">
                        <a:latin typeface="Cambria Math"/>
                      </a:rPr>
                      <m:t>=0.2    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10</a:t>
                </a:r>
                <a:r>
                  <a:rPr lang="ru-RU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2656"/>
                <a:ext cx="4392488" cy="2304256"/>
              </a:xfrm>
              <a:blipFill rotWithShape="1">
                <a:blip r:embed="rId2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C:\Users\Root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6507"/>
            <a:ext cx="2880320" cy="29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oot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92" y="2132856"/>
            <a:ext cx="2612675" cy="27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ot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09146"/>
            <a:ext cx="2906980" cy="31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2656"/>
                <a:ext cx="4392488" cy="230425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ru-RU" dirty="0" smtClean="0"/>
                  <a:t>    </a:t>
                </a:r>
                <a:r>
                  <a:rPr lang="en-US" dirty="0" smtClean="0"/>
                  <a:t> </a:t>
                </a:r>
                <a:r>
                  <a:rPr lang="ru-RU" dirty="0" smtClean="0"/>
                  <a:t>                                                        </a:t>
                </a:r>
                <a:r>
                  <a:rPr lang="en-US" dirty="0" smtClean="0"/>
                  <a:t>        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/>
                  <a:t> N = 14500</a:t>
                </a:r>
                <a:r>
                  <a:rPr lang="ru-RU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ru-RU" b="0" i="1" smtClean="0">
                        <a:latin typeface="Cambria Math"/>
                      </a:rPr>
                      <m:t>=0.2    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1000</a:t>
                </a:r>
                <a:r>
                  <a:rPr lang="ru-RU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2656"/>
                <a:ext cx="4392488" cy="23042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" y="2060848"/>
            <a:ext cx="4665264" cy="2726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2"/>
          <a:stretch/>
        </p:blipFill>
        <p:spPr>
          <a:xfrm>
            <a:off x="4766785" y="2011418"/>
            <a:ext cx="4306809" cy="28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marL="0" indent="0"/>
                <a:r>
                  <a:rPr lang="en-US" sz="1600" dirty="0" smtClean="0">
                    <a:solidFill>
                      <a:schemeClr val="tx1"/>
                    </a:solidFill>
                  </a:rPr>
                  <a:t>N = 1200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/>
                      </a:rPr>
                      <m:t>=0.2     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=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1000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63" y="1988840"/>
            <a:ext cx="4048447" cy="366918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12964" r="34013" b="17552"/>
          <a:stretch/>
        </p:blipFill>
        <p:spPr bwMode="auto">
          <a:xfrm>
            <a:off x="282374" y="1556792"/>
            <a:ext cx="3271234" cy="36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7" t="26805" r="32287" b="22600"/>
          <a:stretch/>
        </p:blipFill>
        <p:spPr bwMode="auto">
          <a:xfrm>
            <a:off x="4427984" y="1772816"/>
            <a:ext cx="4405086" cy="37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N = 1200</a:t>
                </a:r>
                <a:r>
                  <a:rPr lang="ru-RU" sz="16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/>
                      </a:rPr>
                      <m:t>=0.2     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=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1000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 t="18478" r="31148" b="20599"/>
          <a:stretch/>
        </p:blipFill>
        <p:spPr bwMode="auto">
          <a:xfrm>
            <a:off x="4991318" y="1844824"/>
            <a:ext cx="3889652" cy="36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30797" r="37778" b="25521"/>
          <a:stretch/>
        </p:blipFill>
        <p:spPr bwMode="auto">
          <a:xfrm>
            <a:off x="1259632" y="2348880"/>
            <a:ext cx="3180522" cy="31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540</TotalTime>
  <Words>424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Проект Земля-Луна</vt:lpstr>
      <vt:lpstr>      Постановка задачи</vt:lpstr>
      <vt:lpstr>Актуальность</vt:lpstr>
      <vt:lpstr>Презентация PowerPoint</vt:lpstr>
      <vt:lpstr>Используемая модель</vt:lpstr>
      <vt:lpstr>Презентация PowerPoint</vt:lpstr>
      <vt:lpstr>Презентация PowerPoint</vt:lpstr>
      <vt:lpstr>N = 1200    h/R  =0.2      M_s/(m∗N) = 1000   β=〖10β〗_0</vt:lpstr>
      <vt:lpstr>N = 1200    h/R  =0.2      M_s/(m∗N) = 1000  β=β_0</vt:lpstr>
      <vt:lpstr>Теоретические данные</vt:lpstr>
      <vt:lpstr> Начальные параметры газопылевой системы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Lapin_Ruslan</dc:creator>
  <cp:lastModifiedBy>Lapin_Ruslan</cp:lastModifiedBy>
  <cp:revision>28</cp:revision>
  <dcterms:created xsi:type="dcterms:W3CDTF">2013-12-03T19:29:11Z</dcterms:created>
  <dcterms:modified xsi:type="dcterms:W3CDTF">2013-12-05T09:54:27Z</dcterms:modified>
</cp:coreProperties>
</file>