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1"/>
  </p:sldMasterIdLst>
  <p:notesMasterIdLst>
    <p:notesMasterId r:id="rId22"/>
  </p:notesMasterIdLst>
  <p:sldIdLst>
    <p:sldId id="297" r:id="rId2"/>
    <p:sldId id="378" r:id="rId3"/>
    <p:sldId id="355" r:id="rId4"/>
    <p:sldId id="356" r:id="rId5"/>
    <p:sldId id="372" r:id="rId6"/>
    <p:sldId id="357" r:id="rId7"/>
    <p:sldId id="359" r:id="rId8"/>
    <p:sldId id="358" r:id="rId9"/>
    <p:sldId id="377" r:id="rId10"/>
    <p:sldId id="360" r:id="rId11"/>
    <p:sldId id="373" r:id="rId12"/>
    <p:sldId id="363" r:id="rId13"/>
    <p:sldId id="370" r:id="rId14"/>
    <p:sldId id="374" r:id="rId15"/>
    <p:sldId id="364" r:id="rId16"/>
    <p:sldId id="366" r:id="rId17"/>
    <p:sldId id="376" r:id="rId18"/>
    <p:sldId id="368" r:id="rId19"/>
    <p:sldId id="369" r:id="rId20"/>
    <p:sldId id="3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5EDB8A-60C4-44D8-A12D-8C426696BBB5}">
          <p14:sldIdLst>
            <p14:sldId id="297"/>
            <p14:sldId id="378"/>
            <p14:sldId id="355"/>
            <p14:sldId id="356"/>
            <p14:sldId id="372"/>
            <p14:sldId id="357"/>
            <p14:sldId id="359"/>
            <p14:sldId id="358"/>
            <p14:sldId id="377"/>
            <p14:sldId id="360"/>
            <p14:sldId id="373"/>
            <p14:sldId id="363"/>
            <p14:sldId id="370"/>
            <p14:sldId id="374"/>
            <p14:sldId id="364"/>
            <p14:sldId id="366"/>
            <p14:sldId id="376"/>
            <p14:sldId id="368"/>
            <p14:sldId id="369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8F3A2-F9B0-541D-08C8-3950ABCF0836}" name="Мосягин Григорий Александрович" initials="МГА" userId="S::mosyagin.ga@edu.spbstu.ru::b361e2b1-a236-4b7a-b6cf-8b438e4bac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Ефименко" initials="АЕ" lastIdx="0" clrIdx="0">
    <p:extLst>
      <p:ext uri="{19B8F6BF-5375-455C-9EA6-DF929625EA0E}">
        <p15:presenceInfo xmlns:p15="http://schemas.microsoft.com/office/powerpoint/2012/main" userId="06658e36e4109a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 snapToObjects="1">
      <p:cViewPr varScale="1">
        <p:scale>
          <a:sx n="111" d="100"/>
          <a:sy n="111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15:19:4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15:19:49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15:19:51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85261-51B1-4F40-95FA-1EAC88AE1A8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0BA4-A12B-4943-BC45-36E81E4D4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3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8C383F-50FB-FB43-842B-E137539B7AC4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55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E44-4A17-E541-B045-544B0CA5AE06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1C41-74C7-E849-9ADB-0A6729A11BA6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1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6A-B313-7542-AC8F-41352C97825B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612-82AD-6C4C-93A9-F12103F84E64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0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78E3-9363-0E46-A879-01923335F668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AF7-0497-3948-AE40-A96891F0E51D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A053-2B78-B64C-A87D-D40447E52250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2A60-25E6-624C-BAC3-20E177010847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1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B70C-4790-A940-8BEE-C89693EDA65E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ABE-C662-C04C-BB54-DBD5767F414B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7AB08B-3090-7B41-8F69-C393671420ED}" type="datetime1">
              <a:rPr lang="ru-RU" smtClean="0"/>
              <a:t>22.06.2023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33"/>
          <a:stretch/>
        </p:blipFill>
        <p:spPr>
          <a:xfrm>
            <a:off x="-1" y="0"/>
            <a:ext cx="70104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1" y="1752100"/>
            <a:ext cx="518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Санкт-Петербургский политехнический университет Петра Великого</a:t>
            </a:r>
            <a:br>
              <a:rPr lang="ru-RU" cap="small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</a:br>
            <a:r>
              <a:rPr lang="ru-RU" cap="small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Высшая школа теоретической механики и математической физики</a:t>
            </a:r>
            <a:endParaRPr lang="en-US" cap="small" dirty="0"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931" y="242072"/>
            <a:ext cx="1384538" cy="1390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0400" y="3470904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гибридного подхода для решения задачи прогнозирования дебита на скважинах, оборудованных УЭЦН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8614" y="4560692"/>
            <a:ext cx="3465179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Мосягин Григорий Александрович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213273" y="3429000"/>
            <a:ext cx="775854" cy="9236"/>
          </a:xfrm>
          <a:prstGeom prst="line">
            <a:avLst/>
          </a:prstGeom>
          <a:ln w="25400">
            <a:solidFill>
              <a:srgbClr val="37B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47114" y="5189708"/>
            <a:ext cx="4445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доцент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профессор </a:t>
            </a:r>
            <a:r>
              <a:rPr lang="ru-RU" sz="18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ВШТМиМФ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д.ф.-м.н.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Иванов В.М.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16.06.2023</a:t>
            </a:r>
          </a:p>
        </p:txBody>
      </p:sp>
    </p:spTree>
    <p:extLst>
      <p:ext uri="{BB962C8B-B14F-4D97-AF65-F5344CB8AC3E}">
        <p14:creationId xmlns:p14="http://schemas.microsoft.com/office/powerpoint/2010/main" val="222712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10888010" cy="6749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Пример работы алгоритма на базе физ. модели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6C9D2C-D898-E1A4-BB95-E3F628B4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6" y="1288472"/>
            <a:ext cx="10602390" cy="4727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4F6069-A5C6-D986-96BF-5134FE289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6" y="6015919"/>
            <a:ext cx="10602390" cy="3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3F0E-1F85-7FF9-9CD4-201EEA77AB90}"/>
              </a:ext>
            </a:extLst>
          </p:cNvPr>
          <p:cNvSpPr txBox="1">
            <a:spLocks/>
          </p:cNvSpPr>
          <p:nvPr/>
        </p:nvSpPr>
        <p:spPr>
          <a:xfrm>
            <a:off x="386914" y="2848315"/>
            <a:ext cx="10603521" cy="1222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Статистическая</a:t>
            </a:r>
            <a:r>
              <a:rPr lang="en-US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en-US" sz="5400" spc="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5A5485-801F-8D0D-3FEC-87C550DD3128}"/>
              </a:ext>
            </a:extLst>
          </p:cNvPr>
          <p:cNvCxnSpPr>
            <a:cxnSpLocks/>
          </p:cNvCxnSpPr>
          <p:nvPr/>
        </p:nvCxnSpPr>
        <p:spPr>
          <a:xfrm>
            <a:off x="444092" y="3948545"/>
            <a:ext cx="10819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6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6749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Схема работы алгоритма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05684B-AD50-88C2-D2BA-A9EEF30EC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9"/>
          <a:stretch/>
        </p:blipFill>
        <p:spPr>
          <a:xfrm>
            <a:off x="558070" y="4317540"/>
            <a:ext cx="6277393" cy="21566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1E05F9-A5D8-6112-AA30-8929484CA5C1}"/>
              </a:ext>
            </a:extLst>
          </p:cNvPr>
          <p:cNvSpPr/>
          <p:nvPr/>
        </p:nvSpPr>
        <p:spPr>
          <a:xfrm>
            <a:off x="590014" y="1327241"/>
            <a:ext cx="6110044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работы статистической модели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478990-AE09-F470-B607-2A92BB320417}"/>
              </a:ext>
            </a:extLst>
          </p:cNvPr>
          <p:cNvSpPr/>
          <p:nvPr/>
        </p:nvSpPr>
        <p:spPr>
          <a:xfrm>
            <a:off x="6970871" y="1327241"/>
            <a:ext cx="4269348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тестирования модели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B0449-B15B-A919-D2E2-244B6CB1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71" y="1785758"/>
            <a:ext cx="4269348" cy="31422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248C77-23F6-F1C9-7AFE-F6664247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21" y="1755568"/>
            <a:ext cx="6110044" cy="2034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79761E-B43D-FB70-D729-7DE03AA7E3EA}"/>
              </a:ext>
            </a:extLst>
          </p:cNvPr>
          <p:cNvSpPr txBox="1"/>
          <p:nvPr/>
        </p:nvSpPr>
        <p:spPr>
          <a:xfrm>
            <a:off x="6970871" y="4927981"/>
            <a:ext cx="38067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Статические данные – параметры, не меняющиеся в течение работы скважины с ЭЦН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Динамические данные - </a:t>
            </a:r>
            <a:r>
              <a:rPr lang="ru-RU" sz="1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параметры, меняющиеся во время работы скважины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44B10115-0099-5861-3241-1CA32A64024F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-1127880" y="3709907"/>
            <a:ext cx="3194824" cy="177075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94155BA-F720-013F-7A49-7019597A9594}"/>
              </a:ext>
            </a:extLst>
          </p:cNvPr>
          <p:cNvCxnSpPr/>
          <p:nvPr/>
        </p:nvCxnSpPr>
        <p:spPr>
          <a:xfrm>
            <a:off x="396507" y="2201033"/>
            <a:ext cx="42078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14F0BC-3404-2B6E-F5A5-C139B6EA3571}"/>
              </a:ext>
            </a:extLst>
          </p:cNvPr>
          <p:cNvSpPr/>
          <p:nvPr/>
        </p:nvSpPr>
        <p:spPr>
          <a:xfrm>
            <a:off x="624039" y="3985561"/>
            <a:ext cx="6110044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Входные данные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2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6749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обучения модели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C40741-9771-95CE-5CF7-B07078ABB9B4}"/>
              </a:ext>
            </a:extLst>
          </p:cNvPr>
          <p:cNvSpPr txBox="1"/>
          <p:nvPr/>
        </p:nvSpPr>
        <p:spPr>
          <a:xfrm>
            <a:off x="458863" y="4695434"/>
            <a:ext cx="36060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Обучающая выборка за 6 месяцев для 3600 скважин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обучения – градиентный бустинг на решающих деревьях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 = 0.7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0.16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BAC65C-3C24-37E0-D8B9-9829C848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73" y="1772839"/>
            <a:ext cx="3606049" cy="28666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61EC9D-1522-BB0C-0B10-671B3538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94" y="1692000"/>
            <a:ext cx="2966810" cy="28078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4761B1-BE7A-FE7F-879C-580C73C3D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546" y="1772839"/>
            <a:ext cx="3101826" cy="2775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5C4C73-ABEE-F8A2-55CE-559E7E0908A9}"/>
              </a:ext>
            </a:extLst>
          </p:cNvPr>
          <p:cNvSpPr/>
          <p:nvPr/>
        </p:nvSpPr>
        <p:spPr>
          <a:xfrm>
            <a:off x="580193" y="1360021"/>
            <a:ext cx="6003488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Кривые обучения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3CAB7B-6A3B-D776-168F-9A3A098C122D}"/>
              </a:ext>
            </a:extLst>
          </p:cNvPr>
          <p:cNvSpPr/>
          <p:nvPr/>
        </p:nvSpPr>
        <p:spPr>
          <a:xfrm>
            <a:off x="6818111" y="1360021"/>
            <a:ext cx="3755677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переменной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4AC41D-FE02-1978-A593-B0F9AEDCE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081" y="5074368"/>
            <a:ext cx="6491942" cy="116333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48DA4E-E445-4C11-7EFF-1AC60698BC8B}"/>
              </a:ext>
            </a:extLst>
          </p:cNvPr>
          <p:cNvSpPr/>
          <p:nvPr/>
        </p:nvSpPr>
        <p:spPr>
          <a:xfrm>
            <a:off x="3956081" y="4695434"/>
            <a:ext cx="6491941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 предсказания модели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5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3F0E-1F85-7FF9-9CD4-201EEA77AB90}"/>
              </a:ext>
            </a:extLst>
          </p:cNvPr>
          <p:cNvSpPr txBox="1">
            <a:spLocks/>
          </p:cNvSpPr>
          <p:nvPr/>
        </p:nvSpPr>
        <p:spPr>
          <a:xfrm>
            <a:off x="386914" y="2848315"/>
            <a:ext cx="10603521" cy="1222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Гибридная</a:t>
            </a:r>
            <a:r>
              <a:rPr lang="en-US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en-US" sz="5400" spc="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5A5485-801F-8D0D-3FEC-87C550DD3128}"/>
              </a:ext>
            </a:extLst>
          </p:cNvPr>
          <p:cNvCxnSpPr>
            <a:cxnSpLocks/>
          </p:cNvCxnSpPr>
          <p:nvPr/>
        </p:nvCxnSpPr>
        <p:spPr>
          <a:xfrm>
            <a:off x="444092" y="3948545"/>
            <a:ext cx="10819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0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6749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Схема работы алгоритма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B5ADDB-8E4C-61DE-8092-57BBFE7A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56" y="2061291"/>
            <a:ext cx="5118364" cy="15840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4994A3-A286-6C59-97EE-D0CE5D92828D}"/>
              </a:ext>
            </a:extLst>
          </p:cNvPr>
          <p:cNvSpPr/>
          <p:nvPr/>
        </p:nvSpPr>
        <p:spPr>
          <a:xfrm>
            <a:off x="659457" y="1373348"/>
            <a:ext cx="4644061" cy="46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Характеристики моделей виртуального расходомера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47913D-447A-939E-A1E6-A41EE2D58BB3}"/>
              </a:ext>
            </a:extLst>
          </p:cNvPr>
          <p:cNvSpPr/>
          <p:nvPr/>
        </p:nvSpPr>
        <p:spPr>
          <a:xfrm>
            <a:off x="5828555" y="1379400"/>
            <a:ext cx="5118365" cy="458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работы гибридной модели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A8EF7-5111-8F60-6304-F7AE252031FE}"/>
              </a:ext>
            </a:extLst>
          </p:cNvPr>
          <p:cNvSpPr txBox="1"/>
          <p:nvPr/>
        </p:nvSpPr>
        <p:spPr>
          <a:xfrm>
            <a:off x="5828555" y="3749457"/>
            <a:ext cx="5117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Использование ядра физической модели для восстановления дебита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Большая степень доверия к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Высокая экстраполяционная способность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Интерпретируемость результатов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Использование статистической модели для решения неопределенности в физ. модели. Охват расчетом случаев, при которых расчет физической модели не определен или некорректен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Поломка или неисправность АГЗУ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Скважины, которые долго не замерялись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Скважины со сменой ЭЦН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Ввод новых скважин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FC27E9-3BBB-2D0A-4C45-EF8E5B3D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" y="2070572"/>
            <a:ext cx="4840140" cy="32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2" y="571916"/>
            <a:ext cx="10513937" cy="6749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Пример работы гибридного алгоритма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6588EB-B0BD-B4D7-54A6-829B0656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1424747"/>
            <a:ext cx="10773295" cy="4718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140E01-76DE-5E2E-8DA3-62AA0BA2FD1A}"/>
              </a:ext>
            </a:extLst>
          </p:cNvPr>
          <p:cNvSpPr txBox="1"/>
          <p:nvPr/>
        </p:nvSpPr>
        <p:spPr>
          <a:xfrm>
            <a:off x="1097280" y="6437247"/>
            <a:ext cx="9506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Смена ЭЦН после останова скважины. Средняя ошибка по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 = 6,43 м3/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(2,43%).</a:t>
            </a:r>
            <a:endParaRPr lang="ru-RU" sz="14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AAA2BD-AA96-AD2F-D5EA-79561DA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2" y="6186561"/>
            <a:ext cx="11094720" cy="268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1A4DF-1740-262B-6C42-61A4F44FE8F5}"/>
              </a:ext>
            </a:extLst>
          </p:cNvPr>
          <p:cNvSpPr txBox="1"/>
          <p:nvPr/>
        </p:nvSpPr>
        <p:spPr>
          <a:xfrm>
            <a:off x="4248318" y="1885531"/>
            <a:ext cx="137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Запуск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249066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2" y="571916"/>
            <a:ext cx="10513937" cy="6749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Пример работы гибридного алгоритма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1A7B1-1B7B-7F3A-8890-1F9DE8D95328}"/>
              </a:ext>
            </a:extLst>
          </p:cNvPr>
          <p:cNvSpPr txBox="1"/>
          <p:nvPr/>
        </p:nvSpPr>
        <p:spPr>
          <a:xfrm>
            <a:off x="1409307" y="6470704"/>
            <a:ext cx="9506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Поломка АГЗУ</a:t>
            </a:r>
            <a:endParaRPr lang="ru-RU" sz="14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AE620E-7BF6-05D2-89D8-B20924E8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1354469"/>
            <a:ext cx="11178228" cy="498246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6C3373-DD24-DE7C-5E91-9F4A3AD3D491}"/>
              </a:ext>
            </a:extLst>
          </p:cNvPr>
          <p:cNvCxnSpPr>
            <a:cxnSpLocks/>
          </p:cNvCxnSpPr>
          <p:nvPr/>
        </p:nvCxnSpPr>
        <p:spPr>
          <a:xfrm>
            <a:off x="3761117" y="1716657"/>
            <a:ext cx="0" cy="462027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9C0BE-CC54-672C-5FBF-10026B239AA1}"/>
              </a:ext>
            </a:extLst>
          </p:cNvPr>
          <p:cNvCxnSpPr/>
          <p:nvPr/>
        </p:nvCxnSpPr>
        <p:spPr>
          <a:xfrm>
            <a:off x="7533735" y="1716657"/>
            <a:ext cx="0" cy="47205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B0F1177-D28B-0D90-0DF1-9DA9145CAFA1}"/>
              </a:ext>
            </a:extLst>
          </p:cNvPr>
          <p:cNvCxnSpPr/>
          <p:nvPr/>
        </p:nvCxnSpPr>
        <p:spPr>
          <a:xfrm flipV="1">
            <a:off x="3157268" y="2493034"/>
            <a:ext cx="871268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84DA4C3-A96D-2624-8359-019F4445F88C}"/>
              </a:ext>
            </a:extLst>
          </p:cNvPr>
          <p:cNvCxnSpPr>
            <a:cxnSpLocks/>
          </p:cNvCxnSpPr>
          <p:nvPr/>
        </p:nvCxnSpPr>
        <p:spPr>
          <a:xfrm flipH="1">
            <a:off x="7036279" y="2544793"/>
            <a:ext cx="1026544" cy="36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C949FCC-E374-0FD1-E117-A00DB1AC794C}"/>
              </a:ext>
            </a:extLst>
          </p:cNvPr>
          <p:cNvCxnSpPr>
            <a:cxnSpLocks/>
          </p:cNvCxnSpPr>
          <p:nvPr/>
        </p:nvCxnSpPr>
        <p:spPr>
          <a:xfrm flipV="1">
            <a:off x="2570672" y="1843177"/>
            <a:ext cx="452887" cy="21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6B3A12-B657-5A6F-81EB-FBD4B13A83EE}"/>
              </a:ext>
            </a:extLst>
          </p:cNvPr>
          <p:cNvSpPr txBox="1"/>
          <p:nvPr/>
        </p:nvSpPr>
        <p:spPr>
          <a:xfrm>
            <a:off x="1256963" y="2081964"/>
            <a:ext cx="225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Корректная работа АГЗУ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4F986-D3AB-0290-CA60-BA9D5C54302C}"/>
              </a:ext>
            </a:extLst>
          </p:cNvPr>
          <p:cNvSpPr txBox="1"/>
          <p:nvPr/>
        </p:nvSpPr>
        <p:spPr>
          <a:xfrm>
            <a:off x="1256963" y="2858341"/>
            <a:ext cx="206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Некорректные замеры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D4FC3-0031-BCD2-83F8-D878490EAAD1}"/>
              </a:ext>
            </a:extLst>
          </p:cNvPr>
          <p:cNvSpPr txBox="1"/>
          <p:nvPr/>
        </p:nvSpPr>
        <p:spPr>
          <a:xfrm>
            <a:off x="8067378" y="2283344"/>
            <a:ext cx="3279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Поломка АГЗУ (нулевые замеры)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Нет корректной информации с каким дебитом работает скважина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6778E0F-983F-9699-AECE-E0460F46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" y="6336935"/>
            <a:ext cx="11178228" cy="223071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3163554-0CC6-6BEE-ED4F-0CD6591CBC02}"/>
              </a:ext>
            </a:extLst>
          </p:cNvPr>
          <p:cNvCxnSpPr>
            <a:cxnSpLocks/>
          </p:cNvCxnSpPr>
          <p:nvPr/>
        </p:nvCxnSpPr>
        <p:spPr>
          <a:xfrm>
            <a:off x="4258573" y="1716657"/>
            <a:ext cx="0" cy="46202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8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2" y="571916"/>
            <a:ext cx="10888011" cy="6749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физической Моделью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45D8-1022-3FE6-A6F9-462C8F852CF0}"/>
              </a:ext>
            </a:extLst>
          </p:cNvPr>
          <p:cNvSpPr txBox="1"/>
          <p:nvPr/>
        </p:nvSpPr>
        <p:spPr>
          <a:xfrm>
            <a:off x="7541876" y="1571108"/>
            <a:ext cx="40765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расчет гибридной модели не требуются замеры АГЗУ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гибридного подхода позволяет рассчитывать больше осложненных производственных случаев</a:t>
            </a:r>
            <a:r>
              <a:rPr lang="en-US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24202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Поломка или неисправность АГЗУ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Смена ЭЦН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Смена способа эксплуатации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Ввод новой скважины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некоторых стабильно работающих скважин с достаточной </a:t>
            </a:r>
            <a:r>
              <a:rPr lang="ru-RU" sz="1400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замеряемостью</a:t>
            </a:r>
            <a:r>
              <a:rPr lang="ru-RU" sz="1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гибридная модель показывает себя хуже физической модели</a:t>
            </a:r>
            <a:endParaRPr lang="ru-RU" sz="14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8142F49F-66FA-CE59-ADF2-484ED0292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08792"/>
              </p:ext>
            </p:extLst>
          </p:nvPr>
        </p:nvGraphicFramePr>
        <p:xfrm>
          <a:off x="573578" y="1369130"/>
          <a:ext cx="4688535" cy="497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441">
                  <a:extLst>
                    <a:ext uri="{9D8B030D-6E8A-4147-A177-3AD203B41FA5}">
                      <a16:colId xmlns:a16="http://schemas.microsoft.com/office/drawing/2014/main" val="1332027517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3160380095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4112337093"/>
                    </a:ext>
                  </a:extLst>
                </a:gridCol>
              </a:tblGrid>
              <a:tr h="6909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скважины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ошибка (физ. модель)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ошибка (гибрид)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51764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5.14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92853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07270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2020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29657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4904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95843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61927"/>
                  </a:ext>
                </a:extLst>
              </a:tr>
              <a:tr h="34100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98654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27642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286177"/>
                  </a:ext>
                </a:extLst>
              </a:tr>
              <a:tr h="4935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не определен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82182"/>
                  </a:ext>
                </a:extLst>
              </a:tr>
              <a:tr h="4935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не определен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19641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не определен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65199"/>
                  </a:ext>
                </a:extLst>
              </a:tr>
            </a:tbl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64508FBA-91B6-779C-F2A4-77CAC3CB1314}"/>
              </a:ext>
            </a:extLst>
          </p:cNvPr>
          <p:cNvSpPr/>
          <p:nvPr/>
        </p:nvSpPr>
        <p:spPr>
          <a:xfrm>
            <a:off x="5322498" y="2070340"/>
            <a:ext cx="60385" cy="29674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CAF04-FD71-F6BA-4996-0B6BF1C08DB9}"/>
              </a:ext>
            </a:extLst>
          </p:cNvPr>
          <p:cNvSpPr txBox="1"/>
          <p:nvPr/>
        </p:nvSpPr>
        <p:spPr>
          <a:xfrm>
            <a:off x="5443268" y="3359420"/>
            <a:ext cx="2219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Стабильный режим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3C66D-99D1-F99B-C34E-19C88B684268}"/>
              </a:ext>
            </a:extLst>
          </p:cNvPr>
          <p:cNvSpPr txBox="1"/>
          <p:nvPr/>
        </p:nvSpPr>
        <p:spPr>
          <a:xfrm>
            <a:off x="5454772" y="5056059"/>
            <a:ext cx="221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Смена способа эксплуатации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63A0F-F44C-88C2-EDCD-9354A83E7C09}"/>
              </a:ext>
            </a:extLst>
          </p:cNvPr>
          <p:cNvSpPr txBox="1"/>
          <p:nvPr/>
        </p:nvSpPr>
        <p:spPr>
          <a:xfrm>
            <a:off x="5454772" y="5580612"/>
            <a:ext cx="2219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Ввод новой скважины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5B486-C150-BC89-5F9A-846716075009}"/>
              </a:ext>
            </a:extLst>
          </p:cNvPr>
          <p:cNvSpPr txBox="1"/>
          <p:nvPr/>
        </p:nvSpPr>
        <p:spPr>
          <a:xfrm>
            <a:off x="5454772" y="6072035"/>
            <a:ext cx="2219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Смена ЭЦН</a:t>
            </a:r>
          </a:p>
        </p:txBody>
      </p:sp>
    </p:spTree>
    <p:extLst>
      <p:ext uri="{BB962C8B-B14F-4D97-AF65-F5344CB8AC3E}">
        <p14:creationId xmlns:p14="http://schemas.microsoft.com/office/powerpoint/2010/main" val="415022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2" y="571916"/>
            <a:ext cx="10513937" cy="6749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A355A-E609-6B96-9A6D-B22A558CC1F2}"/>
              </a:ext>
            </a:extLst>
          </p:cNvPr>
          <p:cNvSpPr txBox="1"/>
          <p:nvPr/>
        </p:nvSpPr>
        <p:spPr>
          <a:xfrm>
            <a:off x="573578" y="1567593"/>
            <a:ext cx="10831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алгоритм гибридной модели виртуального расходомера на языке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библиотеки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Unifloc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VBA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Предложенный алгоритм дополняет физическую модель и способен рассчитывать дебит в случаях, когда расчет физ. модели не определен или является некорректным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Поломка или неисправность АГЗУ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Смена ЭЦН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Смена способа эксплуатации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Ввод новой скважины</a:t>
            </a:r>
            <a:endParaRPr lang="ru-RU" sz="20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Алгоритм способен помогать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0" i="0" dirty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Контролировать процесс добычи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Выводить скважины на режим и оптимизировать их работу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Сокращать недоборы</a:t>
            </a:r>
          </a:p>
        </p:txBody>
      </p:sp>
    </p:spTree>
    <p:extLst>
      <p:ext uri="{BB962C8B-B14F-4D97-AF65-F5344CB8AC3E}">
        <p14:creationId xmlns:p14="http://schemas.microsoft.com/office/powerpoint/2010/main" val="131659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829C5-0971-85DD-3A6D-0C3F745126BE}"/>
              </a:ext>
            </a:extLst>
          </p:cNvPr>
          <p:cNvSpPr txBox="1"/>
          <p:nvPr/>
        </p:nvSpPr>
        <p:spPr>
          <a:xfrm>
            <a:off x="573578" y="1321724"/>
            <a:ext cx="10549829" cy="557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поломок и неисправностей АГЗУ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Малая дискретность замеров дебита на месторождениях с большим количеством скважин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замеряемого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фонда скважин из-за проблем с инфраструктурой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Неопределенность в принятии решений по оптимизации работы скважин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Создание инструмента, способного по косвенным параметрам работы скважины восстанавливать ее дебит. Инструмент, восстанавливающий дебит скважины, позволит оптимизировать режимы работы скважин, сможет помогать в принятии решений, сокращать недоборы, а также верифицировать показания замерных установок.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8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3F0E-1F85-7FF9-9CD4-201EEA77AB90}"/>
              </a:ext>
            </a:extLst>
          </p:cNvPr>
          <p:cNvSpPr txBox="1">
            <a:spLocks/>
          </p:cNvSpPr>
          <p:nvPr/>
        </p:nvSpPr>
        <p:spPr>
          <a:xfrm>
            <a:off x="386914" y="2848315"/>
            <a:ext cx="10603521" cy="1222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5400" spc="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5A5485-801F-8D0D-3FEC-87C550DD3128}"/>
              </a:ext>
            </a:extLst>
          </p:cNvPr>
          <p:cNvCxnSpPr>
            <a:cxnSpLocks/>
          </p:cNvCxnSpPr>
          <p:nvPr/>
        </p:nvCxnSpPr>
        <p:spPr>
          <a:xfrm>
            <a:off x="444092" y="3948545"/>
            <a:ext cx="10819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FFE6E6-5174-E411-B0C3-37F227A177BA}"/>
              </a:ext>
            </a:extLst>
          </p:cNvPr>
          <p:cNvSpPr/>
          <p:nvPr/>
        </p:nvSpPr>
        <p:spPr>
          <a:xfrm>
            <a:off x="573578" y="1463742"/>
            <a:ext cx="1056878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SzPct val="120000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Создать гибридную модель виртуального расходомера для скважин с ЭЦН, способную по косвенным параметрам работы скважины восстанавливать ее дебит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SzPct val="120000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Создать физическую модель виртуального расходомера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Объединить физическую модель и модель машинного обучения в единую гибридную систему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Проверить разработанный гибридный алгоритм на реальных промысловых данных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Сравнить гибридный алгоритм с физическим алгоритмом по выбранным метрикам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22131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Состав и принцип работы УЭЦН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7B40B-8C59-B2C2-F4CA-6EDC19F29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8088"/>
          <a:stretch/>
        </p:blipFill>
        <p:spPr bwMode="auto">
          <a:xfrm>
            <a:off x="551901" y="1921903"/>
            <a:ext cx="5987901" cy="44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39E51D-18B5-6D0F-6E3C-345FC51EA7D2}"/>
              </a:ext>
            </a:extLst>
          </p:cNvPr>
          <p:cNvSpPr/>
          <p:nvPr/>
        </p:nvSpPr>
        <p:spPr>
          <a:xfrm>
            <a:off x="573578" y="1429082"/>
            <a:ext cx="5966224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 УЭЦН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D92DB2-60A3-0541-09FF-FDA46A0B2FD2}"/>
              </a:ext>
            </a:extLst>
          </p:cNvPr>
          <p:cNvSpPr/>
          <p:nvPr/>
        </p:nvSpPr>
        <p:spPr>
          <a:xfrm>
            <a:off x="6747553" y="1429083"/>
            <a:ext cx="4599320" cy="33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Кривая распределения давления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BC7BAF34-5A9F-4A85-7754-ACD550227470}"/>
                  </a:ext>
                </a:extLst>
              </p14:cNvPr>
              <p14:cNvContentPartPr/>
              <p14:nvPr/>
            </p14:nvContentPartPr>
            <p14:xfrm>
              <a:off x="9242820" y="3687720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BC7BAF34-5A9F-4A85-7754-ACD5502274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6820" y="365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C0B8A583-5A55-56DF-B5B1-660FCF9F5773}"/>
                  </a:ext>
                </a:extLst>
              </p14:cNvPr>
              <p14:cNvContentPartPr/>
              <p14:nvPr/>
            </p14:nvContentPartPr>
            <p14:xfrm>
              <a:off x="9014220" y="3375240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C0B8A583-5A55-56DF-B5B1-660FCF9F57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8580" y="3339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9135E283-8F11-D4C4-5CD1-34665B8EF5D5}"/>
                  </a:ext>
                </a:extLst>
              </p14:cNvPr>
              <p14:cNvContentPartPr/>
              <p14:nvPr/>
            </p14:nvContentPartPr>
            <p14:xfrm>
              <a:off x="9486540" y="3558120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9135E283-8F11-D4C4-5CD1-34665B8EF5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0900" y="352248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E3C663-2B08-747D-E5B2-17775AB30E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2753" y="1921903"/>
            <a:ext cx="4709233" cy="4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5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3F0E-1F85-7FF9-9CD4-201EEA77AB90}"/>
              </a:ext>
            </a:extLst>
          </p:cNvPr>
          <p:cNvSpPr txBox="1">
            <a:spLocks/>
          </p:cNvSpPr>
          <p:nvPr/>
        </p:nvSpPr>
        <p:spPr>
          <a:xfrm>
            <a:off x="386914" y="2848315"/>
            <a:ext cx="10603521" cy="1222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</a:t>
            </a:r>
            <a:r>
              <a:rPr lang="en-US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spc="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en-US" sz="5400" spc="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5A5485-801F-8D0D-3FEC-87C550DD3128}"/>
              </a:ext>
            </a:extLst>
          </p:cNvPr>
          <p:cNvCxnSpPr>
            <a:cxnSpLocks/>
          </p:cNvCxnSpPr>
          <p:nvPr/>
        </p:nvCxnSpPr>
        <p:spPr>
          <a:xfrm>
            <a:off x="444092" y="3948545"/>
            <a:ext cx="10819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Общая схема работы модуля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7F6708-59F7-5B54-7294-D37698325BE5}"/>
              </a:ext>
            </a:extLst>
          </p:cNvPr>
          <p:cNvSpPr/>
          <p:nvPr/>
        </p:nvSpPr>
        <p:spPr>
          <a:xfrm>
            <a:off x="573577" y="1327241"/>
            <a:ext cx="10773295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Схема работы физической модели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EB38C0-7361-EB98-A09F-EFC07B54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7" y="1790064"/>
            <a:ext cx="10709773" cy="45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637184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9720072" cy="6227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Модель ЭЦН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073C5-BC43-246B-3505-E6DC1940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5" y="1877507"/>
            <a:ext cx="4305750" cy="21920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64D022-E33F-29D6-5FF2-3797CBB5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192" y="1848255"/>
            <a:ext cx="4683262" cy="222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9BBD2F-A81F-17A4-FFBD-59AB3DB660E5}"/>
                  </a:ext>
                </a:extLst>
              </p:cNvPr>
              <p:cNvSpPr txBox="1"/>
              <p:nvPr/>
            </p:nvSpPr>
            <p:spPr>
              <a:xfrm>
                <a:off x="5618073" y="4906312"/>
                <a:ext cx="1731124" cy="126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1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1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1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1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1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1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1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1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1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1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9BBD2F-A81F-17A4-FFBD-59AB3DB66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73" y="4906312"/>
                <a:ext cx="1731124" cy="1264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E40F0F-D316-3929-5E54-21F387A4FFCF}"/>
                  </a:ext>
                </a:extLst>
              </p:cNvPr>
              <p:cNvSpPr txBox="1"/>
              <p:nvPr/>
            </p:nvSpPr>
            <p:spPr>
              <a:xfrm>
                <a:off x="369893" y="5209183"/>
                <a:ext cx="1387512" cy="1121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𝑣𝑖𝑠𝑐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𝑣𝑖𝑠𝑐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𝑣𝑖𝑠𝑐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100" b="0" dirty="0"/>
              </a:p>
              <a:p>
                <a:pPr>
                  <a:lnSpc>
                    <a:spcPct val="150000"/>
                  </a:lnSpc>
                </a:pPr>
                <a:endParaRPr lang="en-US" sz="11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E40F0F-D316-3929-5E54-21F387A4F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3" y="5209183"/>
                <a:ext cx="1387512" cy="1121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CA0D60-883F-07DA-8F41-9C5249A3C448}"/>
                  </a:ext>
                </a:extLst>
              </p:cNvPr>
              <p:cNvSpPr txBox="1"/>
              <p:nvPr/>
            </p:nvSpPr>
            <p:spPr>
              <a:xfrm>
                <a:off x="1458231" y="4847315"/>
                <a:ext cx="3860668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39.5276+26.5605</m:t>
                                  </m:r>
                                  <m:func>
                                    <m:func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51.6565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=−7.5946+6.6504</m:t>
                      </m:r>
                      <m:func>
                        <m:func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𝑤𝐵𝐸𝑃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+12.8429</m:t>
                              </m:r>
                              <m:func>
                                <m:func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𝑤𝐵𝐸𝑃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=1−4.0327∗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−1.724∗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=1−3.3075∗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+2.8875∗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CA0D60-883F-07DA-8F41-9C5249A3C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31" y="4847315"/>
                <a:ext cx="3860668" cy="14754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53BB28-799A-01BB-8A5E-CAB4E685313B}"/>
              </a:ext>
            </a:extLst>
          </p:cNvPr>
          <p:cNvSpPr/>
          <p:nvPr/>
        </p:nvSpPr>
        <p:spPr>
          <a:xfrm>
            <a:off x="637184" y="1319400"/>
            <a:ext cx="4305751" cy="39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Напорно-расходная характеристика для 1 ступени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03C2E7-099C-DD92-CA92-6BA4AC9CA4E6}"/>
              </a:ext>
            </a:extLst>
          </p:cNvPr>
          <p:cNvSpPr/>
          <p:nvPr/>
        </p:nvSpPr>
        <p:spPr>
          <a:xfrm>
            <a:off x="5935193" y="1319399"/>
            <a:ext cx="4683262" cy="40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Зависимость напорной характеристики от частоты вращения ЭЦН для одной ступени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B6DDD1-0563-FC13-F973-2B0EE37653CC}"/>
              </a:ext>
            </a:extLst>
          </p:cNvPr>
          <p:cNvSpPr/>
          <p:nvPr/>
        </p:nvSpPr>
        <p:spPr>
          <a:xfrm>
            <a:off x="557386" y="4287817"/>
            <a:ext cx="4464039" cy="39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Поправка на вязкость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B8CBBB-F2C4-E891-7428-150238D11B5D}"/>
              </a:ext>
            </a:extLst>
          </p:cNvPr>
          <p:cNvSpPr/>
          <p:nvPr/>
        </p:nvSpPr>
        <p:spPr>
          <a:xfrm>
            <a:off x="5889581" y="4279289"/>
            <a:ext cx="4728874" cy="40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Законы подобия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91A92-60BA-8029-564F-742CA939BF27}"/>
                  </a:ext>
                </a:extLst>
              </p:cNvPr>
              <p:cNvSpPr txBox="1"/>
              <p:nvPr/>
            </p:nvSpPr>
            <p:spPr>
              <a:xfrm>
                <a:off x="7013276" y="4757316"/>
                <a:ext cx="3717984" cy="1584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1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номинальная частота вращения, Гц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1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текущая частота вращения, Гц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расход (м3/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сут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), напор (м), мощность (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кВТ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) при частоте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1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расход (м3/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сут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), напор (м), мощность (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кВТ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) при частоте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1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91A92-60BA-8029-564F-742CA939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76" y="4757316"/>
                <a:ext cx="3717984" cy="1584473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78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17B71-039D-0474-3A51-32B1CD4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3501" y="641236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10888010" cy="6749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Эмпирическая зависимость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Беггз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брилла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42F9436D-2EE1-B65E-5F03-1C648EDA0904}"/>
                  </a:ext>
                </a:extLst>
              </p:cNvPr>
              <p:cNvSpPr/>
              <p:nvPr/>
            </p:nvSpPr>
            <p:spPr>
              <a:xfrm>
                <a:off x="568844" y="2249392"/>
                <a:ext cx="1899879" cy="64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𝑑𝐿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𝑔𝑠𝑖𝑛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42F9436D-2EE1-B65E-5F03-1C648EDA0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4" y="2249392"/>
                <a:ext cx="1899879" cy="646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6332CFF-46C8-28D6-1485-D6308C9D14AF}"/>
              </a:ext>
            </a:extLst>
          </p:cNvPr>
          <p:cNvSpPr txBox="1"/>
          <p:nvPr/>
        </p:nvSpPr>
        <p:spPr>
          <a:xfrm>
            <a:off x="568841" y="1949820"/>
            <a:ext cx="278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Перепад давления: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B4C5094D-D249-4BBC-25EC-ED835AD4056E}"/>
                  </a:ext>
                </a:extLst>
              </p:cNvPr>
              <p:cNvSpPr/>
              <p:nvPr/>
            </p:nvSpPr>
            <p:spPr>
              <a:xfrm>
                <a:off x="454129" y="3121655"/>
                <a:ext cx="2557191" cy="31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(1−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d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B4C5094D-D249-4BBC-25EC-ED835AD40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29" y="3121655"/>
                <a:ext cx="2557191" cy="319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E3293771-8E16-744E-C1C5-0A98059B8C61}"/>
                  </a:ext>
                </a:extLst>
              </p:cNvPr>
              <p:cNvSpPr/>
              <p:nvPr/>
            </p:nvSpPr>
            <p:spPr>
              <a:xfrm>
                <a:off x="2749065" y="2350949"/>
                <a:ext cx="1202380" cy="439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E3293771-8E16-744E-C1C5-0A98059B8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65" y="2350949"/>
                <a:ext cx="1202380" cy="439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4CFDBDA-3086-88D4-FC3A-AA2A5F40B5B5}"/>
              </a:ext>
            </a:extLst>
          </p:cNvPr>
          <p:cNvSpPr txBox="1"/>
          <p:nvPr/>
        </p:nvSpPr>
        <p:spPr>
          <a:xfrm>
            <a:off x="2703759" y="1924401"/>
            <a:ext cx="216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Приведенная кинетическая энергия: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108A87-6B7D-1DEF-3886-24E2E6BBF96F}"/>
              </a:ext>
            </a:extLst>
          </p:cNvPr>
          <p:cNvSpPr txBox="1"/>
          <p:nvPr/>
        </p:nvSpPr>
        <p:spPr>
          <a:xfrm>
            <a:off x="568844" y="2853307"/>
            <a:ext cx="370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смеси с учётом проскальзывания: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07795894-F2F7-EF1E-080F-3034686385BC}"/>
                  </a:ext>
                </a:extLst>
              </p:cNvPr>
              <p:cNvSpPr/>
              <p:nvPr/>
            </p:nvSpPr>
            <p:spPr>
              <a:xfrm>
                <a:off x="568844" y="3736081"/>
                <a:ext cx="2009524" cy="43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𝑓𝑟</m:t>
                          </m:r>
                        </m:sub>
                      </m:sSub>
                      <m:r>
                        <a:rPr lang="ru-RU" sz="10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𝑔𝑑</m:t>
                          </m:r>
                        </m:den>
                      </m:f>
                      <m:r>
                        <a:rPr lang="ru-RU" sz="1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1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07795894-F2F7-EF1E-080F-303468638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4" y="3736081"/>
                <a:ext cx="2009524" cy="4315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F6CB72E-8F1E-B38A-814B-11D0D38B0748}"/>
              </a:ext>
            </a:extLst>
          </p:cNvPr>
          <p:cNvSpPr txBox="1"/>
          <p:nvPr/>
        </p:nvSpPr>
        <p:spPr>
          <a:xfrm>
            <a:off x="568844" y="3483295"/>
            <a:ext cx="342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Фруда 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Рейнольдса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потока: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FC49A7A0-BB7D-B4E6-4568-C7417F58EFCA}"/>
                  </a:ext>
                </a:extLst>
              </p:cNvPr>
              <p:cNvSpPr/>
              <p:nvPr/>
            </p:nvSpPr>
            <p:spPr>
              <a:xfrm>
                <a:off x="3724703" y="3698159"/>
                <a:ext cx="1125629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FC49A7A0-BB7D-B4E6-4568-C7417F58E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03" y="3698159"/>
                <a:ext cx="1125629" cy="496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99DED0C-8D24-69D8-F1D6-FFC4B6A7389B}"/>
              </a:ext>
            </a:extLst>
          </p:cNvPr>
          <p:cNvSpPr txBox="1"/>
          <p:nvPr/>
        </p:nvSpPr>
        <p:spPr>
          <a:xfrm>
            <a:off x="3669551" y="3056571"/>
            <a:ext cx="172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Объемное содержание жидкости</a:t>
            </a: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A3B889C4-EE12-F01E-B0A3-D6068B27E74C}"/>
              </a:ext>
            </a:extLst>
          </p:cNvPr>
          <p:cNvSpPr/>
          <p:nvPr/>
        </p:nvSpPr>
        <p:spPr>
          <a:xfrm rot="5400000">
            <a:off x="2099632" y="4233736"/>
            <a:ext cx="525922" cy="672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AB9523E4-767C-7B57-8E86-EEC212066C14}"/>
                  </a:ext>
                </a:extLst>
              </p:cNvPr>
              <p:cNvSpPr/>
              <p:nvPr/>
            </p:nvSpPr>
            <p:spPr>
              <a:xfrm>
                <a:off x="862013" y="5192956"/>
                <a:ext cx="3411768" cy="430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bSup>
                          <m:sSub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𝐹𝑟</m:t>
                            </m:r>
                          </m:sub>
                          <m:sup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bSup>
                      </m:den>
                    </m:f>
                    <m:r>
                      <a:rPr lang="ru-RU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1+</m:t>
                    </m:r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1.8</m:t>
                            </m:r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−0.333</m:t>
                    </m:r>
                    <m:sSup>
                      <m:sSup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1.8</m:t>
                        </m:r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AB9523E4-767C-7B57-8E86-EEC212066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3" y="5192956"/>
                <a:ext cx="3411768" cy="430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DF08698-EF2E-A00B-A7F3-DD1710893B6B}"/>
              </a:ext>
            </a:extLst>
          </p:cNvPr>
          <p:cNvSpPr txBox="1"/>
          <p:nvPr/>
        </p:nvSpPr>
        <p:spPr>
          <a:xfrm>
            <a:off x="568841" y="4956584"/>
            <a:ext cx="3915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Объемное содержание с учетом проскальзывания: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EAB0AD05-C0F8-CE0C-44B6-6B6F6C7CB148}"/>
                  </a:ext>
                </a:extLst>
              </p:cNvPr>
              <p:cNvSpPr/>
              <p:nvPr/>
            </p:nvSpPr>
            <p:spPr>
              <a:xfrm>
                <a:off x="828014" y="5613991"/>
                <a:ext cx="2076466" cy="317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/>
                          </a:solidFill>
                          <a:latin typeface="Cambria Math"/>
                        </a:rPr>
                        <m:t>ln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</m:sSubSup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𝐿𝑣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bSup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𝐹𝑟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p>
                      </m:sSub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EAB0AD05-C0F8-CE0C-44B6-6B6F6C7C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4" y="5613991"/>
                <a:ext cx="2076466" cy="317266"/>
              </a:xfrm>
              <a:prstGeom prst="rect">
                <a:avLst/>
              </a:prstGeom>
              <a:blipFill>
                <a:blip r:embed="rId10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77FC3037-B509-54F8-1531-563BC8ED9CF6}"/>
                  </a:ext>
                </a:extLst>
              </p:cNvPr>
              <p:cNvSpPr/>
              <p:nvPr/>
            </p:nvSpPr>
            <p:spPr>
              <a:xfrm>
                <a:off x="862785" y="5865250"/>
                <a:ext cx="1311578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𝐿𝑣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𝑆𝐿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ad>
                        <m:rad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77FC3037-B509-54F8-1531-563BC8ED9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85" y="5865250"/>
                <a:ext cx="1311578" cy="637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05BC36F-FD84-56A6-7F80-435F02BCF367}"/>
                  </a:ext>
                </a:extLst>
              </p:cNvPr>
              <p:cNvSpPr/>
              <p:nvPr/>
            </p:nvSpPr>
            <p:spPr>
              <a:xfrm>
                <a:off x="6183150" y="4974404"/>
                <a:ext cx="829650" cy="29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05BC36F-FD84-56A6-7F80-435F02BCF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50" y="4974404"/>
                <a:ext cx="829650" cy="2971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8787F9E2-558F-2CC1-83FB-3C0C5FB6203E}"/>
              </a:ext>
            </a:extLst>
          </p:cNvPr>
          <p:cNvSpPr txBox="1"/>
          <p:nvPr/>
        </p:nvSpPr>
        <p:spPr>
          <a:xfrm>
            <a:off x="6180764" y="4679585"/>
            <a:ext cx="273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трения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41F1B7B5-0080-787A-6858-60E3A733D50B}"/>
                  </a:ext>
                </a:extLst>
              </p:cNvPr>
              <p:cNvSpPr/>
              <p:nvPr/>
            </p:nvSpPr>
            <p:spPr>
              <a:xfrm>
                <a:off x="6180764" y="5203257"/>
                <a:ext cx="1530997" cy="3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sSub>
                          <m:sSub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</m:t>
                            </m:r>
                          </m:sub>
                        </m:sSub>
                      </m:den>
                    </m:f>
                    <m:r>
                      <a:rPr lang="ru-RU" sz="1200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𝑅𝑒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&lt; 3000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41F1B7B5-0080-787A-6858-60E3A733D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64" y="5203257"/>
                <a:ext cx="1530997" cy="3772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603E3D34-2D8C-2DA0-A025-62C97FDBD4ED}"/>
                  </a:ext>
                </a:extLst>
              </p:cNvPr>
              <p:cNvSpPr/>
              <p:nvPr/>
            </p:nvSpPr>
            <p:spPr>
              <a:xfrm>
                <a:off x="6042748" y="5541806"/>
                <a:ext cx="3636404" cy="31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.0056+0.5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−0.32</m:t>
                          </m:r>
                        </m:sup>
                      </m:sSubSup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 (3000&lt;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&lt;3∗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603E3D34-2D8C-2DA0-A025-62C97FDB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48" y="5541806"/>
                <a:ext cx="3636404" cy="3183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219C165-636D-5CB0-F02A-21196222B7E0}"/>
                  </a:ext>
                </a:extLst>
              </p:cNvPr>
              <p:cNvSpPr/>
              <p:nvPr/>
            </p:nvSpPr>
            <p:spPr>
              <a:xfrm>
                <a:off x="7054334" y="5968657"/>
                <a:ext cx="4572000" cy="4437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ln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−0.0523+3.182</m:t>
                          </m:r>
                          <m:func>
                            <m:func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−0.8725</m:t>
                          </m:r>
                          <m:sSup>
                            <m:sSup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+0.01853</m:t>
                          </m:r>
                          <m:sSup>
                            <m:sSup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219C165-636D-5CB0-F02A-21196222B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334" y="5968657"/>
                <a:ext cx="4572000" cy="443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95AB328A-44D5-89C2-A039-A8E9CD6DC071}"/>
                  </a:ext>
                </a:extLst>
              </p:cNvPr>
              <p:cNvSpPr/>
              <p:nvPr/>
            </p:nvSpPr>
            <p:spPr>
              <a:xfrm>
                <a:off x="6201110" y="5951810"/>
                <a:ext cx="941860" cy="51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θ</m:t>
                                  </m:r>
                                  <m:r>
                                    <a:rPr lang="ru-RU" sz="1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95AB328A-44D5-89C2-A039-A8E9CD6DC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10" y="5951810"/>
                <a:ext cx="941860" cy="5194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9C9BDDDA-C4AF-678F-9392-1A21071D9996}"/>
              </a:ext>
            </a:extLst>
          </p:cNvPr>
          <p:cNvSpPr/>
          <p:nvPr/>
        </p:nvSpPr>
        <p:spPr>
          <a:xfrm>
            <a:off x="5175935" y="5288905"/>
            <a:ext cx="525922" cy="672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57B29-043A-40D7-91FE-8C8D860F30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38429" y="1793405"/>
            <a:ext cx="3535524" cy="2656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BB7174-19BE-762C-7C2E-862BA922DC02}"/>
              </a:ext>
            </a:extLst>
          </p:cNvPr>
          <p:cNvSpPr/>
          <p:nvPr/>
        </p:nvSpPr>
        <p:spPr>
          <a:xfrm>
            <a:off x="6180764" y="1344804"/>
            <a:ext cx="3498388" cy="39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Режимы потоков при многофазном течении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E97F39-8A2E-69BA-B19B-005FC5E8588E}"/>
              </a:ext>
            </a:extLst>
          </p:cNvPr>
          <p:cNvSpPr/>
          <p:nvPr/>
        </p:nvSpPr>
        <p:spPr>
          <a:xfrm>
            <a:off x="634987" y="1344805"/>
            <a:ext cx="4215345" cy="39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перепада давления для многофазного потока</a:t>
            </a:r>
          </a:p>
        </p:txBody>
      </p:sp>
    </p:spTree>
    <p:extLst>
      <p:ext uri="{BB962C8B-B14F-4D97-AF65-F5344CB8AC3E}">
        <p14:creationId xmlns:p14="http://schemas.microsoft.com/office/powerpoint/2010/main" val="60834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56EAEC-A734-6ABC-B6AA-2110A3CD592C}"/>
              </a:ext>
            </a:extLst>
          </p:cNvPr>
          <p:cNvCxnSpPr/>
          <p:nvPr/>
        </p:nvCxnSpPr>
        <p:spPr>
          <a:xfrm>
            <a:off x="573578" y="1246909"/>
            <a:ext cx="1077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449ECF-8E50-7A71-BB66-20CAB7FCC9E8}"/>
              </a:ext>
            </a:extLst>
          </p:cNvPr>
          <p:cNvSpPr txBox="1">
            <a:spLocks/>
          </p:cNvSpPr>
          <p:nvPr/>
        </p:nvSpPr>
        <p:spPr>
          <a:xfrm>
            <a:off x="458863" y="571916"/>
            <a:ext cx="10888010" cy="6749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Адаптация модели и восстановление дебита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FD580-136B-BAFB-8D9A-FEF4FEE25F61}"/>
                  </a:ext>
                </a:extLst>
              </p:cNvPr>
              <p:cNvSpPr txBox="1"/>
              <p:nvPr/>
            </p:nvSpPr>
            <p:spPr>
              <a:xfrm>
                <a:off x="5624945" y="1246909"/>
                <a:ext cx="5183953" cy="4086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Алгоритм восстановления дебита (и адаптации модели)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Определить дебит с замерной установки в условиях насоса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Определить давление на выкиде ЭЦН по модели течения жидкости в НКТ от линейного давления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нет датчика давления на выкиде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Определить модельное давление на выкиде ЭЦН</a:t>
                </a:r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𝑑𝑖𝑠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𝑚𝑜𝑑𝑒𝑙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𝑖𝑛𝑡𝑎𝑘𝑒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𝑚𝑜𝑑𝑒𝑙</m:t>
                          </m:r>
                        </m:sub>
                      </m:sSub>
                    </m:oMath>
                  </m:oMathPara>
                </a14:m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Определить калибровочные коэффициенты, далее взять медианное значение</a:t>
                </a:r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𝑑𝑒𝑔𝑟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𝑑𝑖𝑠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𝑓𝑎𝑐𝑡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𝑑𝑖𝑠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𝑚𝑜𝑑𝑒𝑙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Скорректировать модельное давление на выкиде ЭЦН с помощью калибровочных коэффициентов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 дебит скважины с помощью задачи узлового анализа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Перевести дебит в поверхностные условия</a:t>
                </a:r>
                <a:b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FD580-136B-BAFB-8D9A-FEF4FEE25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945" y="1246909"/>
                <a:ext cx="5183953" cy="4086888"/>
              </a:xfrm>
              <a:prstGeom prst="rect">
                <a:avLst/>
              </a:prstGeom>
              <a:blipFill>
                <a:blip r:embed="rId3"/>
                <a:stretch>
                  <a:fillRect l="-353" t="-299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9511C0-9860-5B1A-D9ED-45814002F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78" y="1739550"/>
            <a:ext cx="4879572" cy="360501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7F7CE13-D091-A9F1-1766-ADEB0795B683}"/>
              </a:ext>
            </a:extLst>
          </p:cNvPr>
          <p:cNvSpPr/>
          <p:nvPr/>
        </p:nvSpPr>
        <p:spPr>
          <a:xfrm>
            <a:off x="573578" y="1327241"/>
            <a:ext cx="4879572" cy="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 узлового анализа скважины с узлом на выходе ЭЦН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5A1DCD-4450-DFD3-AC3F-7F40F9FBC174}"/>
                  </a:ext>
                </a:extLst>
              </p:cNvPr>
              <p:cNvSpPr txBox="1"/>
              <p:nvPr/>
            </p:nvSpPr>
            <p:spPr>
              <a:xfrm>
                <a:off x="647976" y="5712784"/>
                <a:ext cx="10540484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𝑑𝑒𝑔𝑟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деградации оборудования нет, фактический режим работы соответствует построенному цифровому двойнику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𝑑𝑒𝑔𝑟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=0.7</m:t>
                    </m:r>
                  </m:oMath>
                </a14:m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деградация развиваемого напора на 30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от модельного значения.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5A1DCD-4450-DFD3-AC3F-7F40F9F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6" y="5712784"/>
                <a:ext cx="10540484" cy="558230"/>
              </a:xfrm>
              <a:prstGeom prst="rect">
                <a:avLst/>
              </a:prstGeom>
              <a:blipFill>
                <a:blip r:embed="rId5"/>
                <a:stretch>
                  <a:fillRect t="-2174" b="-7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43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1063</Words>
  <Application>Microsoft Office PowerPoint</Application>
  <PresentationFormat>Широкоэкранный</PresentationFormat>
  <Paragraphs>207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Мосягин Григорий Александрович</cp:lastModifiedBy>
  <cp:revision>256</cp:revision>
  <dcterms:created xsi:type="dcterms:W3CDTF">2019-03-21T21:49:56Z</dcterms:created>
  <dcterms:modified xsi:type="dcterms:W3CDTF">2023-06-22T12:00:25Z</dcterms:modified>
</cp:coreProperties>
</file>