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92969" y="1151931"/>
            <a:ext cx="7358064" cy="2321719"/>
          </a:xfrm>
          <a:prstGeom prst="rect">
            <a:avLst/>
          </a:prstGeom>
        </p:spPr>
        <p:txBody>
          <a:bodyPr anchor="b"/>
          <a:lstStyle>
            <a:lvl1pPr>
              <a:defRPr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45085"/>
            <a:ext cx="7358064" cy="79474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0" algn="ctr">
              <a:spcBef>
                <a:spcPts val="0"/>
              </a:spcBef>
              <a:buSzTx/>
              <a:buFontTx/>
              <a:buNone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0" algn="ctr">
              <a:spcBef>
                <a:spcPts val="0"/>
              </a:spcBef>
              <a:buSzTx/>
              <a:buFontTx/>
              <a:buNone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0" algn="ctr">
              <a:spcBef>
                <a:spcPts val="0"/>
              </a:spcBef>
              <a:buSzTx/>
              <a:buFontTx/>
              <a:buNone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0" algn="ctr">
              <a:spcBef>
                <a:spcPts val="0"/>
              </a:spcBef>
              <a:buSzTx/>
              <a:buFontTx/>
              <a:buNone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241741" y="6400154"/>
            <a:ext cx="273609" cy="27752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13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Санкт-Петербургский политехнический университет Петра Великого…"/>
          <p:cNvSpPr txBox="1">
            <a:spLocks noGrp="1"/>
          </p:cNvSpPr>
          <p:nvPr>
            <p:ph type="title"/>
          </p:nvPr>
        </p:nvSpPr>
        <p:spPr>
          <a:xfrm>
            <a:off x="1820036" y="138526"/>
            <a:ext cx="5518548" cy="1218639"/>
          </a:xfrm>
          <a:prstGeom prst="rect">
            <a:avLst/>
          </a:prstGeom>
        </p:spPr>
        <p:txBody>
          <a:bodyPr anchor="t"/>
          <a:lstStyle/>
          <a:p>
            <a:pPr algn="ctr" defTabSz="321457">
              <a:lnSpc>
                <a:spcPts val="29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Санкт-Петербургский политехнический университет </a:t>
            </a:r>
            <a:br/>
            <a:r>
              <a:t>Петра Великого </a:t>
            </a:r>
            <a:endParaRPr sz="1400"/>
          </a:p>
          <a:p>
            <a:pPr algn="ctr" defTabSz="321457">
              <a:lnSpc>
                <a:spcPts val="2900"/>
              </a:lnSpc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Институт прикладной математики и механики </a:t>
            </a:r>
          </a:p>
        </p:txBody>
      </p:sp>
      <p:sp>
        <p:nvSpPr>
          <p:cNvPr id="111" name="Использование цифровой обработки сигналов в устройстве магнитной звукозаписи"/>
          <p:cNvSpPr txBox="1">
            <a:spLocks noGrp="1"/>
          </p:cNvSpPr>
          <p:nvPr>
            <p:ph type="body" sz="quarter" idx="1"/>
          </p:nvPr>
        </p:nvSpPr>
        <p:spPr>
          <a:xfrm>
            <a:off x="1314315" y="1597542"/>
            <a:ext cx="6515370" cy="8566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578358">
              <a:defRPr sz="2800"/>
            </a:lvl1pPr>
          </a:lstStyle>
          <a:p>
            <a:r>
              <a:t>Моделирование креплений для монтажа контейнера заглубленного типа</a:t>
            </a:r>
          </a:p>
        </p:txBody>
      </p:sp>
      <p:sp>
        <p:nvSpPr>
          <p:cNvPr id="112" name="Выполнила:…"/>
          <p:cNvSpPr txBox="1"/>
          <p:nvPr/>
        </p:nvSpPr>
        <p:spPr>
          <a:xfrm>
            <a:off x="1472171" y="3780425"/>
            <a:ext cx="2533912" cy="534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1600"/>
            </a:pPr>
            <a:r>
              <a:t>Выполнил:</a:t>
            </a:r>
          </a:p>
          <a:p>
            <a:pPr>
              <a:defRPr sz="1600"/>
            </a:pPr>
            <a:r>
              <a:t>Студент гр. 3640103/80301                                                             </a:t>
            </a:r>
          </a:p>
        </p:txBody>
      </p:sp>
      <p:sp>
        <p:nvSpPr>
          <p:cNvPr id="113" name="Лаптева И. Е."/>
          <p:cNvSpPr txBox="1"/>
          <p:nvPr/>
        </p:nvSpPr>
        <p:spPr>
          <a:xfrm>
            <a:off x="6194178" y="3887631"/>
            <a:ext cx="1642817" cy="32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000"/>
            </a:lvl1pPr>
          </a:lstStyle>
          <a:p>
            <a:r>
              <a:t>Веремеев В.С.</a:t>
            </a:r>
          </a:p>
        </p:txBody>
      </p:sp>
      <p:sp>
        <p:nvSpPr>
          <p:cNvPr id="114" name="Научный руководитель:…"/>
          <p:cNvSpPr txBox="1"/>
          <p:nvPr/>
        </p:nvSpPr>
        <p:spPr>
          <a:xfrm>
            <a:off x="1468201" y="4835741"/>
            <a:ext cx="7201667" cy="32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316099">
              <a:lnSpc>
                <a:spcPct val="115000"/>
              </a:lnSpc>
              <a:spcBef>
                <a:spcPts val="800"/>
              </a:spcBef>
              <a:defRPr sz="1600"/>
            </a:pPr>
            <a:r>
              <a:t>Научный руководитель:            					              </a:t>
            </a:r>
            <a:r>
              <a:rPr sz="2000"/>
              <a:t>Бабенков М.Б.</a:t>
            </a:r>
          </a:p>
        </p:txBody>
      </p:sp>
      <p:pic>
        <p:nvPicPr>
          <p:cNvPr id="115" name="Изображение 6" descr="Изображение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19400" y="86613"/>
            <a:ext cx="1000126" cy="130810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8326475" y="6400154"/>
            <a:ext cx="188876" cy="27752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Изображение 6" descr="Изображение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19400" y="86613"/>
            <a:ext cx="1000126" cy="130810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TextBox 2"/>
          <p:cNvSpPr txBox="1"/>
          <p:nvPr/>
        </p:nvSpPr>
        <p:spPr>
          <a:xfrm>
            <a:off x="1578432" y="86612"/>
            <a:ext cx="7168513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indent="450215" algn="just" defTabSz="449580">
              <a:lnSpc>
                <a:spcPct val="150000"/>
              </a:lnSpc>
              <a:spcBef>
                <a:spcPts val="800"/>
              </a:spcBef>
              <a:defRPr sz="200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Параметры кронштейнов под нагрузкой 8кН</a:t>
            </a:r>
          </a:p>
        </p:txBody>
      </p:sp>
      <p:graphicFrame>
        <p:nvGraphicFramePr>
          <p:cNvPr id="177" name="Таблица"/>
          <p:cNvGraphicFramePr/>
          <p:nvPr/>
        </p:nvGraphicFramePr>
        <p:xfrm>
          <a:off x="1604962" y="2031688"/>
          <a:ext cx="5934075" cy="338836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259205"/>
                <a:gridCol w="1169035"/>
                <a:gridCol w="1168400"/>
                <a:gridCol w="1169035"/>
                <a:gridCol w="1168400"/>
              </a:tblGrid>
              <a:tr h="254000">
                <a:tc>
                  <a:txBody>
                    <a:bodyPr/>
                    <a:lstStyle/>
                    <a:p>
                      <a:pPr algn="just" defTabSz="449580">
                        <a:lnSpc>
                          <a:spcPct val="150000"/>
                        </a:lnSpc>
                        <a:spcBef>
                          <a:spcPts val="800"/>
                        </a:spcBef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defTabSz="449580">
                        <a:lnSpc>
                          <a:spcPct val="150000"/>
                        </a:lnSpc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Уголок 50х50х3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449580">
                        <a:lnSpc>
                          <a:spcPct val="150000"/>
                        </a:lnSpc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Уголок 50х50х4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algn="just" defTabSz="449580">
                        <a:lnSpc>
                          <a:spcPct val="150000"/>
                        </a:lnSpc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lnSpc>
                          <a:spcPct val="150000"/>
                        </a:lnSpc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Одинарное дно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lnSpc>
                          <a:spcPct val="150000"/>
                        </a:lnSpc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Усиленное дно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lnSpc>
                          <a:spcPct val="150000"/>
                        </a:lnSpc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Одинарное дно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lnSpc>
                          <a:spcPct val="150000"/>
                        </a:lnSpc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Усиленное дно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defTabSz="449580">
                        <a:lnSpc>
                          <a:spcPct val="150000"/>
                        </a:lnSpc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Максимальное напряжение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lnSpc>
                          <a:spcPct val="150000"/>
                        </a:lnSpc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990 МПа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lnSpc>
                          <a:spcPct val="150000"/>
                        </a:lnSpc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405 МПа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lnSpc>
                          <a:spcPct val="150000"/>
                        </a:lnSpc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510 МПа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lnSpc>
                          <a:spcPct val="150000"/>
                        </a:lnSpc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220 МПа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defTabSz="449580">
                        <a:lnSpc>
                          <a:spcPct val="150000"/>
                        </a:lnSpc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Минимальный запас прочности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lnSpc>
                          <a:spcPct val="150000"/>
                        </a:lnSpc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0,2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lnSpc>
                          <a:spcPct val="150000"/>
                        </a:lnSpc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0,5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lnSpc>
                          <a:spcPct val="150000"/>
                        </a:lnSpc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0,4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lnSpc>
                          <a:spcPct val="150000"/>
                        </a:lnSpc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0,95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defTabSz="449580">
                        <a:lnSpc>
                          <a:spcPct val="150000"/>
                        </a:lnSpc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Масса изделия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lnSpc>
                          <a:spcPct val="150000"/>
                        </a:lnSpc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1.1 кг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lnSpc>
                          <a:spcPct val="150000"/>
                        </a:lnSpc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1.4 кг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lnSpc>
                          <a:spcPct val="150000"/>
                        </a:lnSpc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1.5 кг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49580">
                        <a:lnSpc>
                          <a:spcPct val="150000"/>
                        </a:lnSpc>
                        <a:defRPr sz="14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1.8 кг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8" name="Дополнительное усиление конструкции можно получить, используя уголок другого профиля. Уголок 50х50х3 является довольно слабым, использование уголка 50х50х4 является более оправданным."/>
          <p:cNvSpPr txBox="1"/>
          <p:nvPr/>
        </p:nvSpPr>
        <p:spPr>
          <a:xfrm>
            <a:off x="1449530" y="909905"/>
            <a:ext cx="7426318" cy="77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indent="450215" algn="just" defTabSz="449580">
              <a:lnSpc>
                <a:spcPct val="120000"/>
              </a:lnSpc>
              <a:spcBef>
                <a:spcPts val="800"/>
              </a:spcBef>
              <a:defRPr sz="1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100">
                <a:latin typeface="+mn-lt"/>
                <a:ea typeface="+mn-ea"/>
                <a:cs typeface="+mn-cs"/>
                <a:sym typeface="Calibri"/>
              </a:defRPr>
            </a:pPr>
            <a:r>
              <a:rPr sz="1400">
                <a:latin typeface="Times New Roman"/>
                <a:ea typeface="Times New Roman"/>
                <a:cs typeface="Times New Roman"/>
                <a:sym typeface="Times New Roman"/>
              </a:rPr>
              <a:t>Дополнительное усиление конструкции можно получить, используя уголок другого профиля. Уголок 50х50х3 является довольно слабым, использование уголка 50х50х4 является более оправданным.</a:t>
            </a:r>
          </a:p>
        </p:txBody>
      </p:sp>
      <p:sp>
        <p:nvSpPr>
          <p:cNvPr id="179" name="Дополнительную поддержку можно получить с помощью разгрузки крепежного отверстия под анкер. Для этого необходимо использовать широкую и толстую шайбу под анкерную гайку. Размер шайбы: диаметр 32 мм, толщина 4 мм, сталь 3."/>
          <p:cNvSpPr txBox="1"/>
          <p:nvPr/>
        </p:nvSpPr>
        <p:spPr>
          <a:xfrm>
            <a:off x="1449530" y="5103804"/>
            <a:ext cx="7426318" cy="1115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indent="450215" algn="just" defTabSz="449580">
              <a:lnSpc>
                <a:spcPct val="120000"/>
              </a:lnSpc>
              <a:spcBef>
                <a:spcPts val="800"/>
              </a:spcBef>
              <a:defRPr sz="1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100">
                <a:latin typeface="+mn-lt"/>
                <a:ea typeface="+mn-ea"/>
                <a:cs typeface="+mn-cs"/>
                <a:sym typeface="Calibri"/>
              </a:defRPr>
            </a:pPr>
            <a:r>
              <a:rPr sz="1400">
                <a:latin typeface="Times New Roman"/>
                <a:ea typeface="Times New Roman"/>
                <a:cs typeface="Times New Roman"/>
                <a:sym typeface="Times New Roman"/>
              </a:rPr>
              <a:t>Дополнительную поддержку можно получить с помощью разгрузки крепежного отверстия под анкер. Для этого необходимо использовать широкую и толстую шайбу под анкерную гайку. Размер шайбы: диаметр 32 мм, толщина 4 мм, сталь 3.</a:t>
            </a:r>
          </a:p>
        </p:txBody>
      </p:sp>
      <p:sp>
        <p:nvSpPr>
          <p:cNvPr id="180" name="Номер слайда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итой1-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6136" y="476672"/>
            <a:ext cx="3347864" cy="511256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348880"/>
          <a:ext cx="6156176" cy="3717032"/>
        </p:xfrm>
        <a:graphic>
          <a:graphicData uri="http://schemas.openxmlformats.org/drawingml/2006/table">
            <a:tbl>
              <a:tblPr/>
              <a:tblGrid>
                <a:gridCol w="1829699"/>
                <a:gridCol w="2166391"/>
                <a:gridCol w="2160086"/>
              </a:tblGrid>
              <a:tr h="4646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Уголок 50х50х4</a:t>
                      </a:r>
                      <a:endParaRPr lang="ru-RU" sz="1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Литой кронштейн</a:t>
                      </a:r>
                      <a:endParaRPr lang="ru-RU" sz="1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2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Максимальное напряжение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220 МПа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210 МПа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2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Максимальное удлинение</a:t>
                      </a:r>
                      <a:endParaRPr lang="ru-RU" sz="1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0,2 мм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0,09 мм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2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Минимальный запас прочности</a:t>
                      </a:r>
                      <a:endParaRPr lang="ru-RU" sz="1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0,95</a:t>
                      </a:r>
                      <a:endParaRPr lang="ru-RU" sz="1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0,98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6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Масса изделия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1.8 кг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0.7 кг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34387" y="-2232"/>
            <a:ext cx="6675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Сравнение кронштейнов под нагрузкой 8 кН.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Изображение 6" descr="Изображение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19400" y="86613"/>
            <a:ext cx="1000126" cy="1308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Изображение 6" descr="Изображение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19400" y="86613"/>
            <a:ext cx="1000126" cy="13081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extBox 2"/>
          <p:cNvSpPr txBox="1"/>
          <p:nvPr/>
        </p:nvSpPr>
        <p:spPr>
          <a:xfrm>
            <a:off x="1700782" y="541147"/>
            <a:ext cx="744321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/>
            </a:lvl1pPr>
          </a:lstStyle>
          <a:p>
            <a:r>
              <a:rPr sz="2400" b="1" dirty="0" err="1"/>
              <a:t>Заключения</a:t>
            </a:r>
            <a:r>
              <a:rPr sz="2400" b="1" dirty="0"/>
              <a:t> </a:t>
            </a:r>
            <a:r>
              <a:rPr sz="2400" b="1" dirty="0" err="1"/>
              <a:t>по</a:t>
            </a:r>
            <a:r>
              <a:rPr sz="2400" b="1" dirty="0"/>
              <a:t> </a:t>
            </a:r>
            <a:r>
              <a:rPr sz="2400" b="1" dirty="0" err="1"/>
              <a:t>существующему</a:t>
            </a:r>
            <a:r>
              <a:rPr sz="2400" b="1" dirty="0"/>
              <a:t> </a:t>
            </a:r>
            <a:r>
              <a:rPr sz="2400" b="1" dirty="0" err="1"/>
              <a:t>способу</a:t>
            </a:r>
            <a:r>
              <a:rPr sz="2400" b="1" dirty="0"/>
              <a:t> </a:t>
            </a:r>
            <a:r>
              <a:rPr sz="2400" b="1" dirty="0" err="1"/>
              <a:t>крепления</a:t>
            </a:r>
            <a:endParaRPr sz="2400" b="1" dirty="0"/>
          </a:p>
        </p:txBody>
      </p:sp>
      <p:sp>
        <p:nvSpPr>
          <p:cNvPr id="184" name="Задачи:…"/>
          <p:cNvSpPr txBox="1"/>
          <p:nvPr/>
        </p:nvSpPr>
        <p:spPr>
          <a:xfrm>
            <a:off x="539552" y="1553662"/>
            <a:ext cx="8328212" cy="4996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marL="457200" indent="-457200" defTabSz="316099">
              <a:buSzPct val="100000"/>
              <a:buAutoNum type="arabicPeriod"/>
              <a:defRPr sz="2000"/>
            </a:pPr>
            <a:r>
              <a:rPr b="1" dirty="0" err="1">
                <a:latin typeface="Arial" pitchFamily="34" charset="0"/>
                <a:cs typeface="Arial" pitchFamily="34" charset="0"/>
              </a:rPr>
              <a:t>Прочность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существующего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кронштейна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явно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не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достаточна</a:t>
            </a:r>
            <a:r>
              <a:rPr b="1" dirty="0">
                <a:solidFill>
                  <a:srgbClr val="2D2D2D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defTabSz="316099">
              <a:buSzPct val="100000"/>
              <a:buAutoNum type="arabicPeriod"/>
              <a:defRPr sz="2000">
                <a:solidFill>
                  <a:srgbClr val="2D2D2D"/>
                </a:solidFill>
              </a:defRPr>
            </a:pPr>
            <a:r>
              <a:rPr b="1" dirty="0" err="1">
                <a:latin typeface="Arial" pitchFamily="34" charset="0"/>
                <a:cs typeface="Arial" pitchFamily="34" charset="0"/>
              </a:rPr>
              <a:t>Простое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увеличение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числа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кронштейнов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не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спасает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ситуацию</a:t>
            </a:r>
            <a:r>
              <a:rPr b="1" dirty="0">
                <a:latin typeface="Arial" pitchFamily="34" charset="0"/>
                <a:cs typeface="Arial" pitchFamily="34" charset="0"/>
              </a:rPr>
              <a:t>, </a:t>
            </a:r>
            <a:r>
              <a:rPr b="1" dirty="0" err="1">
                <a:latin typeface="Arial" pitchFamily="34" charset="0"/>
                <a:cs typeface="Arial" pitchFamily="34" charset="0"/>
              </a:rPr>
              <a:t>так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как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даже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при</a:t>
            </a:r>
            <a:r>
              <a:rPr b="1" dirty="0">
                <a:latin typeface="Arial" pitchFamily="34" charset="0"/>
                <a:cs typeface="Arial" pitchFamily="34" charset="0"/>
              </a:rPr>
              <a:t> 12 </a:t>
            </a:r>
            <a:r>
              <a:rPr b="1" dirty="0" err="1">
                <a:latin typeface="Arial" pitchFamily="34" charset="0"/>
                <a:cs typeface="Arial" pitchFamily="34" charset="0"/>
              </a:rPr>
              <a:t>стандартных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кронштейнах</a:t>
            </a:r>
            <a:r>
              <a:rPr b="1" dirty="0">
                <a:latin typeface="Arial" pitchFamily="34" charset="0"/>
                <a:cs typeface="Arial" pitchFamily="34" charset="0"/>
              </a:rPr>
              <a:t>, </a:t>
            </a:r>
            <a:r>
              <a:rPr b="1" dirty="0" err="1">
                <a:latin typeface="Arial" pitchFamily="34" charset="0"/>
                <a:cs typeface="Arial" pitchFamily="34" charset="0"/>
              </a:rPr>
              <a:t>они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подвергаются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пластической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деформации</a:t>
            </a:r>
            <a:r>
              <a:rPr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 defTabSz="316099">
              <a:buSzPct val="100000"/>
              <a:buAutoNum type="arabicPeriod"/>
              <a:defRPr sz="2000">
                <a:solidFill>
                  <a:srgbClr val="2D2D2D"/>
                </a:solidFill>
              </a:defRPr>
            </a:pPr>
            <a:r>
              <a:rPr b="1" dirty="0" err="1">
                <a:latin typeface="Arial" pitchFamily="34" charset="0"/>
                <a:cs typeface="Arial" pitchFamily="34" charset="0"/>
              </a:rPr>
              <a:t>Проведенный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расчет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нагрузок</a:t>
            </a:r>
            <a:r>
              <a:rPr b="1" dirty="0">
                <a:latin typeface="Arial" pitchFamily="34" charset="0"/>
                <a:cs typeface="Arial" pitchFamily="34" charset="0"/>
              </a:rPr>
              <a:t>, </a:t>
            </a:r>
            <a:r>
              <a:rPr b="1" dirty="0" err="1">
                <a:latin typeface="Arial" pitchFamily="34" charset="0"/>
                <a:cs typeface="Arial" pitchFamily="34" charset="0"/>
              </a:rPr>
              <a:t>возникающих</a:t>
            </a:r>
            <a:r>
              <a:rPr b="1" dirty="0">
                <a:latin typeface="Arial" pitchFamily="34" charset="0"/>
                <a:cs typeface="Arial" pitchFamily="34" charset="0"/>
              </a:rPr>
              <a:t> в </a:t>
            </a:r>
            <a:r>
              <a:rPr b="1" dirty="0" err="1">
                <a:latin typeface="Arial" pitchFamily="34" charset="0"/>
                <a:cs typeface="Arial" pitchFamily="34" charset="0"/>
              </a:rPr>
              <a:t>процессе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эксплуатации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изделия</a:t>
            </a:r>
            <a:r>
              <a:rPr b="1" dirty="0">
                <a:latin typeface="Arial" pitchFamily="34" charset="0"/>
                <a:cs typeface="Arial" pitchFamily="34" charset="0"/>
              </a:rPr>
              <a:t>, </a:t>
            </a:r>
            <a:r>
              <a:rPr b="1" dirty="0" err="1">
                <a:latin typeface="Arial" pitchFamily="34" charset="0"/>
                <a:cs typeface="Arial" pitchFamily="34" charset="0"/>
              </a:rPr>
              <a:t>указывает</a:t>
            </a:r>
            <a:r>
              <a:rPr b="1" dirty="0">
                <a:latin typeface="Arial" pitchFamily="34" charset="0"/>
                <a:cs typeface="Arial" pitchFamily="34" charset="0"/>
              </a:rPr>
              <a:t>, </a:t>
            </a:r>
            <a:r>
              <a:rPr b="1" dirty="0" err="1">
                <a:latin typeface="Arial" pitchFamily="34" charset="0"/>
                <a:cs typeface="Arial" pitchFamily="34" charset="0"/>
              </a:rPr>
              <a:t>что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необходимо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увеличивать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прочность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дна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кронштейна</a:t>
            </a:r>
            <a:r>
              <a:rPr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 defTabSz="316099">
              <a:buSzPct val="100000"/>
              <a:buAutoNum type="arabicPeriod"/>
              <a:defRPr sz="2000">
                <a:solidFill>
                  <a:srgbClr val="2D2D2D"/>
                </a:solidFill>
              </a:defRPr>
            </a:pPr>
            <a:r>
              <a:rPr b="1" dirty="0" err="1">
                <a:latin typeface="Arial" pitchFamily="34" charset="0"/>
                <a:cs typeface="Arial" pitchFamily="34" charset="0"/>
              </a:rPr>
              <a:t>Использование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уголка</a:t>
            </a:r>
            <a:r>
              <a:rPr b="1" dirty="0">
                <a:latin typeface="Arial" pitchFamily="34" charset="0"/>
                <a:cs typeface="Arial" pitchFamily="34" charset="0"/>
              </a:rPr>
              <a:t> 50х50х4мм </a:t>
            </a:r>
            <a:r>
              <a:rPr b="1" dirty="0" err="1">
                <a:latin typeface="Arial" pitchFamily="34" charset="0"/>
                <a:cs typeface="Arial" pitchFamily="34" charset="0"/>
              </a:rPr>
              <a:t>отвечает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требованиям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по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прочности</a:t>
            </a:r>
            <a:r>
              <a:rPr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defTabSz="316099">
              <a:buSzPct val="100000"/>
              <a:buAutoNum type="arabicPeriod"/>
              <a:defRPr sz="2000">
                <a:solidFill>
                  <a:srgbClr val="2D2D2D"/>
                </a:solidFill>
              </a:defRPr>
            </a:pPr>
            <a:r>
              <a:rPr b="1" dirty="0" err="1">
                <a:latin typeface="Arial" pitchFamily="34" charset="0"/>
                <a:cs typeface="Arial" pitchFamily="34" charset="0"/>
              </a:rPr>
              <a:t>Разгрузка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крепежного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отверстия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под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анкер</a:t>
            </a:r>
            <a:r>
              <a:rPr b="1" dirty="0">
                <a:latin typeface="Arial" pitchFamily="34" charset="0"/>
                <a:cs typeface="Arial" pitchFamily="34" charset="0"/>
              </a:rPr>
              <a:t> с </a:t>
            </a:r>
            <a:r>
              <a:rPr b="1" dirty="0" err="1">
                <a:latin typeface="Arial" pitchFamily="34" charset="0"/>
                <a:cs typeface="Arial" pitchFamily="34" charset="0"/>
              </a:rPr>
              <a:t>использованием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широкой</a:t>
            </a:r>
            <a:r>
              <a:rPr b="1" dirty="0">
                <a:latin typeface="Arial" pitchFamily="34" charset="0"/>
                <a:cs typeface="Arial" pitchFamily="34" charset="0"/>
              </a:rPr>
              <a:t> и </a:t>
            </a:r>
            <a:r>
              <a:rPr b="1" dirty="0" err="1">
                <a:latin typeface="Arial" pitchFamily="34" charset="0"/>
                <a:cs typeface="Arial" pitchFamily="34" charset="0"/>
              </a:rPr>
              <a:t>толстой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шайбы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под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анкерную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гайку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повлечет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дополнительное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усиление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конструкции</a:t>
            </a:r>
            <a:r>
              <a:rPr b="1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200" indent="-457200" defTabSz="316099">
              <a:buSzPct val="100000"/>
              <a:buAutoNum type="arabicPeriod"/>
              <a:defRPr sz="2000">
                <a:solidFill>
                  <a:srgbClr val="2D2D2D"/>
                </a:solidFill>
              </a:defRPr>
            </a:pPr>
            <a:r>
              <a:rPr b="1" dirty="0" err="1">
                <a:latin typeface="Arial" pitchFamily="34" charset="0"/>
                <a:cs typeface="Arial" pitchFamily="34" charset="0"/>
              </a:rPr>
              <a:t>Рекомендуемое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число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кронштейнов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на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один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контейнер</a:t>
            </a:r>
            <a:r>
              <a:rPr b="1" dirty="0">
                <a:latin typeface="Arial" pitchFamily="34" charset="0"/>
                <a:cs typeface="Arial" pitchFamily="34" charset="0"/>
              </a:rPr>
              <a:t> </a:t>
            </a:r>
            <a:r>
              <a:rPr b="1" dirty="0" err="1">
                <a:latin typeface="Arial" pitchFamily="34" charset="0"/>
                <a:cs typeface="Arial" pitchFamily="34" charset="0"/>
              </a:rPr>
              <a:t>от</a:t>
            </a:r>
            <a:r>
              <a:rPr b="1" dirty="0">
                <a:latin typeface="Arial" pitchFamily="34" charset="0"/>
                <a:cs typeface="Arial" pitchFamily="34" charset="0"/>
              </a:rPr>
              <a:t> 6 </a:t>
            </a:r>
            <a:r>
              <a:rPr b="1" dirty="0" err="1">
                <a:latin typeface="Arial" pitchFamily="34" charset="0"/>
                <a:cs typeface="Arial" pitchFamily="34" charset="0"/>
              </a:rPr>
              <a:t>до</a:t>
            </a:r>
            <a:r>
              <a:rPr b="1" dirty="0">
                <a:latin typeface="Arial" pitchFamily="34" charset="0"/>
                <a:cs typeface="Arial" pitchFamily="34" charset="0"/>
              </a:rPr>
              <a:t> 8 </a:t>
            </a:r>
            <a:r>
              <a:rPr b="1" dirty="0" err="1">
                <a:latin typeface="Arial" pitchFamily="34" charset="0"/>
                <a:cs typeface="Arial" pitchFamily="34" charset="0"/>
              </a:rPr>
              <a:t>штук</a:t>
            </a:r>
            <a:r>
              <a:rPr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 defTabSz="316099">
              <a:buSzPct val="100000"/>
              <a:buAutoNum type="arabicPeriod"/>
              <a:defRPr sz="2000">
                <a:solidFill>
                  <a:srgbClr val="2D2D2D"/>
                </a:solidFill>
              </a:defRPr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Использование литого кронштейна эффективно при больших  партиях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Номер слайда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2"/>
          <p:cNvSpPr txBox="1"/>
          <p:nvPr/>
        </p:nvSpPr>
        <p:spPr>
          <a:xfrm>
            <a:off x="3003804" y="2932826"/>
            <a:ext cx="3136393" cy="992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/>
            </a:lvl1pPr>
          </a:lstStyle>
          <a:p>
            <a:r>
              <a:t>Спасибо за внимание !</a:t>
            </a:r>
          </a:p>
        </p:txBody>
      </p:sp>
      <p:pic>
        <p:nvPicPr>
          <p:cNvPr id="188" name="Изображение 6" descr="Изображение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19400" y="86613"/>
            <a:ext cx="1000126" cy="1308101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Номер слайда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Цели и задачи"/>
          <p:cNvSpPr txBox="1"/>
          <p:nvPr/>
        </p:nvSpPr>
        <p:spPr>
          <a:xfrm>
            <a:off x="3775204" y="318940"/>
            <a:ext cx="2314106" cy="424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800" b="1"/>
            </a:lvl1pPr>
          </a:lstStyle>
          <a:p>
            <a:r>
              <a:t>Цели и задачи</a:t>
            </a:r>
          </a:p>
        </p:txBody>
      </p:sp>
      <p:sp>
        <p:nvSpPr>
          <p:cNvPr id="119" name="Задачи:…"/>
          <p:cNvSpPr txBox="1"/>
          <p:nvPr/>
        </p:nvSpPr>
        <p:spPr>
          <a:xfrm>
            <a:off x="510988" y="3357718"/>
            <a:ext cx="8328212" cy="2806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316099">
              <a:lnSpc>
                <a:spcPct val="150000"/>
              </a:lnSpc>
              <a:defRPr sz="2000">
                <a:solidFill>
                  <a:srgbClr val="2D2D2D"/>
                </a:solidFill>
              </a:defRPr>
            </a:pPr>
            <a:r>
              <a:t>Задачи:</a:t>
            </a:r>
            <a:endParaRPr sz="2400"/>
          </a:p>
          <a:p>
            <a:pPr marL="457199" indent="-457199" defTabSz="316099">
              <a:lnSpc>
                <a:spcPct val="150000"/>
              </a:lnSpc>
              <a:buSzPct val="100000"/>
              <a:buAutoNum type="arabicPeriod"/>
            </a:pPr>
            <a:r>
              <a:t>Построение модели существующего крепления бака</a:t>
            </a:r>
            <a:r>
              <a:rPr>
                <a:solidFill>
                  <a:srgbClr val="2D2D2D"/>
                </a:solidFill>
              </a:rPr>
              <a:t>.</a:t>
            </a:r>
          </a:p>
          <a:p>
            <a:pPr marL="457199" indent="-457199" defTabSz="316099">
              <a:lnSpc>
                <a:spcPct val="150000"/>
              </a:lnSpc>
              <a:buSzPct val="100000"/>
              <a:buAutoNum type="arabicPeriod"/>
              <a:defRPr>
                <a:solidFill>
                  <a:srgbClr val="2D2D2D"/>
                </a:solidFill>
              </a:defRPr>
            </a:pPr>
            <a:r>
              <a:t>Расчет нагрузок, возникающих в процессе эксплуатации изделия.</a:t>
            </a:r>
          </a:p>
          <a:p>
            <a:pPr marL="457199" indent="-457199" defTabSz="316099">
              <a:lnSpc>
                <a:spcPct val="150000"/>
              </a:lnSpc>
              <a:buSzPct val="100000"/>
              <a:buAutoNum type="arabicPeriod"/>
              <a:defRPr>
                <a:solidFill>
                  <a:srgbClr val="2D2D2D"/>
                </a:solidFill>
              </a:defRPr>
            </a:pPr>
            <a:r>
              <a:t>Проектирование модернизированного крепления с учетом существующих сортаментов сталей.</a:t>
            </a:r>
          </a:p>
          <a:p>
            <a:pPr marL="457199" indent="-457199" defTabSz="316099">
              <a:lnSpc>
                <a:spcPct val="150000"/>
              </a:lnSpc>
              <a:buSzPct val="100000"/>
              <a:buAutoNum type="arabicPeriod"/>
              <a:defRPr>
                <a:solidFill>
                  <a:srgbClr val="2D2D2D"/>
                </a:solidFill>
              </a:defRPr>
            </a:pPr>
            <a:r>
              <a:t>Проверка нового крепления на соответствие требуемым характеристикам.</a:t>
            </a:r>
          </a:p>
          <a:p>
            <a:pPr marL="457199" indent="-457199" defTabSz="316099">
              <a:lnSpc>
                <a:spcPct val="150000"/>
              </a:lnSpc>
              <a:buSzPct val="100000"/>
              <a:buAutoNum type="arabicPeriod"/>
              <a:defRPr>
                <a:solidFill>
                  <a:srgbClr val="2D2D2D"/>
                </a:solidFill>
              </a:defRPr>
            </a:pPr>
            <a:r>
              <a:t>Предложения по усовершенствованию тела контейнера</a:t>
            </a:r>
          </a:p>
        </p:txBody>
      </p:sp>
      <p:sp>
        <p:nvSpPr>
          <p:cNvPr id="120" name="Цель:…"/>
          <p:cNvSpPr txBox="1"/>
          <p:nvPr/>
        </p:nvSpPr>
        <p:spPr>
          <a:xfrm>
            <a:off x="1622698" y="1751091"/>
            <a:ext cx="6050734" cy="1209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2000"/>
            </a:pPr>
            <a:r>
              <a:t>Цель:</a:t>
            </a:r>
          </a:p>
          <a:p>
            <a:pPr>
              <a:defRPr sz="1900"/>
            </a:pPr>
            <a:r>
              <a:t>Реализация кронштейна крепления заглубленного бака с необходимыми прочностными характеристиками </a:t>
            </a:r>
            <a:endParaRPr sz="2000"/>
          </a:p>
        </p:txBody>
      </p:sp>
      <p:pic>
        <p:nvPicPr>
          <p:cNvPr id="121" name="Изображение 6" descr="Изображение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19400" y="86613"/>
            <a:ext cx="1000126" cy="1308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Изображение 6" descr="Изображение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19400" y="86613"/>
            <a:ext cx="1000126" cy="13081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extBox 2"/>
          <p:cNvSpPr txBox="1"/>
          <p:nvPr/>
        </p:nvSpPr>
        <p:spPr>
          <a:xfrm>
            <a:off x="1700783" y="570572"/>
            <a:ext cx="6077974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r>
              <a:t>Контейнер заглубленного типа </a:t>
            </a:r>
          </a:p>
        </p:txBody>
      </p:sp>
      <p:sp>
        <p:nvSpPr>
          <p:cNvPr id="126" name="TextBox 3"/>
          <p:cNvSpPr txBox="1"/>
          <p:nvPr/>
        </p:nvSpPr>
        <p:spPr>
          <a:xfrm>
            <a:off x="2776347" y="1193113"/>
            <a:ext cx="392684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285750" indent="-285750" algn="ctr"/>
          </a:lstStyle>
          <a:p>
            <a:r>
              <a:t>Пример реализации контейнера</a:t>
            </a:r>
          </a:p>
        </p:txBody>
      </p:sp>
      <p:pic>
        <p:nvPicPr>
          <p:cNvPr id="127" name="Рисунок 7" descr="Рисунок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66416" y="1587846"/>
            <a:ext cx="8611168" cy="526238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26812" y="1512674"/>
            <a:ext cx="7890376" cy="3117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Изображение 6" descr="Изображение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19400" y="86613"/>
            <a:ext cx="1000126" cy="130810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2"/>
          <p:cNvSpPr txBox="1"/>
          <p:nvPr/>
        </p:nvSpPr>
        <p:spPr>
          <a:xfrm>
            <a:off x="1700783" y="541148"/>
            <a:ext cx="6077974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r>
              <a:t>Описание задачи</a:t>
            </a:r>
          </a:p>
        </p:txBody>
      </p:sp>
      <p:sp>
        <p:nvSpPr>
          <p:cNvPr id="133" name="TextBox 7"/>
          <p:cNvSpPr txBox="1"/>
          <p:nvPr/>
        </p:nvSpPr>
        <p:spPr>
          <a:xfrm>
            <a:off x="5087092" y="4849433"/>
            <a:ext cx="4011188" cy="1501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285750" indent="-285750"/>
          </a:lstStyle>
          <a:p>
            <a:r>
              <a:t>В весенне-осенний период при наличии воды возникает сила Архимеда, действующая сосредоточенным образом на 4 кронштейна </a:t>
            </a:r>
          </a:p>
        </p:txBody>
      </p:sp>
      <p:pic>
        <p:nvPicPr>
          <p:cNvPr id="134" name="Picture 2" descr="Picture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09600" y="4616818"/>
            <a:ext cx="4011187" cy="1966719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Изображение 3" descr="Изображение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19400" y="86613"/>
            <a:ext cx="1000126" cy="130810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4"/>
          <p:cNvSpPr txBox="1"/>
          <p:nvPr/>
        </p:nvSpPr>
        <p:spPr>
          <a:xfrm>
            <a:off x="1846611" y="443753"/>
            <a:ext cx="643082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Объем заглубленной части контейнера составляет 2,8 куб. метра</a:t>
            </a:r>
          </a:p>
        </p:txBody>
      </p:sp>
      <p:sp>
        <p:nvSpPr>
          <p:cNvPr id="139" name="Прямоугольник 5"/>
          <p:cNvSpPr txBox="1"/>
          <p:nvPr/>
        </p:nvSpPr>
        <p:spPr>
          <a:xfrm>
            <a:off x="1846609" y="813084"/>
            <a:ext cx="5906965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Вертикальная сосредоточенная нагрузка на один кронштейн – 8 кН</a:t>
            </a:r>
          </a:p>
        </p:txBody>
      </p:sp>
      <p:pic>
        <p:nvPicPr>
          <p:cNvPr id="140" name="Рисунок 8" descr="Рисунок 8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1981148"/>
            <a:ext cx="3257550" cy="434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Прямоугольник 9"/>
          <p:cNvSpPr txBox="1"/>
          <p:nvPr/>
        </p:nvSpPr>
        <p:spPr>
          <a:xfrm>
            <a:off x="217836" y="1611815"/>
            <a:ext cx="4019892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Фото существующего кронштейна</a:t>
            </a:r>
          </a:p>
        </p:txBody>
      </p:sp>
      <p:pic>
        <p:nvPicPr>
          <p:cNvPr id="142" name="Picture 3" descr="Picture 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356612" y="2420470"/>
            <a:ext cx="5787388" cy="341191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Прямоугольник 10"/>
          <p:cNvSpPr txBox="1"/>
          <p:nvPr/>
        </p:nvSpPr>
        <p:spPr>
          <a:xfrm>
            <a:off x="4481567" y="1764215"/>
            <a:ext cx="4019893" cy="62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Модель кронштейна в программе SolidWorks</a:t>
            </a:r>
          </a:p>
        </p:txBody>
      </p:sp>
      <p:sp>
        <p:nvSpPr>
          <p:cNvPr id="144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Изображение 6" descr="Изображение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19400" y="86613"/>
            <a:ext cx="1000126" cy="13081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extBox 2"/>
          <p:cNvSpPr txBox="1"/>
          <p:nvPr/>
        </p:nvSpPr>
        <p:spPr>
          <a:xfrm>
            <a:off x="2668972" y="86613"/>
            <a:ext cx="6077973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r>
              <a:t>Пример моделирования нагрузки в 8000 Н</a:t>
            </a:r>
          </a:p>
        </p:txBody>
      </p:sp>
      <p:pic>
        <p:nvPicPr>
          <p:cNvPr id="148" name="Picture 2" descr="Picture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53690" y="486723"/>
            <a:ext cx="7038976" cy="4848226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Прямоугольник 8"/>
          <p:cNvSpPr txBox="1"/>
          <p:nvPr/>
        </p:nvSpPr>
        <p:spPr>
          <a:xfrm>
            <a:off x="613307" y="5334948"/>
            <a:ext cx="8133638" cy="917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Существующий кронштейн при нагрузке 8000 Н испытывает большую пластическую деформацию и разрушается</a:t>
            </a:r>
          </a:p>
          <a:p>
            <a:r>
              <a:t>Преимущественно разрушается дно кронштейна</a:t>
            </a:r>
          </a:p>
        </p:txBody>
      </p:sp>
      <p:sp>
        <p:nvSpPr>
          <p:cNvPr id="150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Изображение 6" descr="Изображение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19400" y="86613"/>
            <a:ext cx="1000126" cy="1308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2"/>
          <p:cNvSpPr txBox="1"/>
          <p:nvPr/>
        </p:nvSpPr>
        <p:spPr>
          <a:xfrm>
            <a:off x="2668972" y="86613"/>
            <a:ext cx="6077973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r>
              <a:t>Распределение нагрузки по телу крепления </a:t>
            </a:r>
          </a:p>
        </p:txBody>
      </p:sp>
      <p:sp>
        <p:nvSpPr>
          <p:cNvPr id="154" name="Прямоугольник 8"/>
          <p:cNvSpPr txBox="1"/>
          <p:nvPr/>
        </p:nvSpPr>
        <p:spPr>
          <a:xfrm>
            <a:off x="613307" y="5623559"/>
            <a:ext cx="8133638" cy="881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После прохождения предела текучести в металле в материале образца начинают происходить необратимые изменения, перестраивается кристаллическая решетка металла, появляются значительные пластические деформации.</a:t>
            </a:r>
          </a:p>
        </p:txBody>
      </p:sp>
      <p:pic>
        <p:nvPicPr>
          <p:cNvPr id="155" name="image15.png" descr="image15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48625" y="818995"/>
            <a:ext cx="4313295" cy="4412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17.png" descr="image17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675567" y="818995"/>
            <a:ext cx="1681592" cy="376984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Коэффициент запаса прочности под действием нагрузки 8 кН."/>
          <p:cNvSpPr txBox="1"/>
          <p:nvPr/>
        </p:nvSpPr>
        <p:spPr>
          <a:xfrm>
            <a:off x="6037150" y="4541648"/>
            <a:ext cx="3088121" cy="390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449580">
              <a:spcBef>
                <a:spcPts val="800"/>
              </a:spcBef>
              <a:defRPr sz="11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Коэффициент запаса прочности под действием нагрузки 8 кН.</a:t>
            </a:r>
          </a:p>
        </p:txBody>
      </p:sp>
      <p:sp>
        <p:nvSpPr>
          <p:cNvPr id="158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Изображение 6" descr="Изображение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19400" y="86613"/>
            <a:ext cx="1000126" cy="130810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extBox 2"/>
          <p:cNvSpPr txBox="1"/>
          <p:nvPr/>
        </p:nvSpPr>
        <p:spPr>
          <a:xfrm>
            <a:off x="2668972" y="86613"/>
            <a:ext cx="6077973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r>
              <a:t>Усиление кронштейна вторым уголком</a:t>
            </a:r>
          </a:p>
        </p:txBody>
      </p:sp>
      <p:sp>
        <p:nvSpPr>
          <p:cNvPr id="162" name="Прямоугольник 8"/>
          <p:cNvSpPr txBox="1"/>
          <p:nvPr/>
        </p:nvSpPr>
        <p:spPr>
          <a:xfrm>
            <a:off x="613307" y="5623559"/>
            <a:ext cx="8133638" cy="615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Простейшее усиление кронштейна можно провести добавив снизу еще один такой же уголок</a:t>
            </a:r>
          </a:p>
        </p:txBody>
      </p:sp>
      <p:pic>
        <p:nvPicPr>
          <p:cNvPr id="163" name="image18.png" descr="image18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626614" y="1081908"/>
            <a:ext cx="5890772" cy="3886538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Изображение 6" descr="Изображение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19400" y="86613"/>
            <a:ext cx="1000126" cy="130810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extBox 2"/>
          <p:cNvSpPr txBox="1"/>
          <p:nvPr/>
        </p:nvSpPr>
        <p:spPr>
          <a:xfrm>
            <a:off x="1578432" y="86612"/>
            <a:ext cx="7168513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indent="450215" algn="just" defTabSz="449580">
              <a:lnSpc>
                <a:spcPct val="150000"/>
              </a:lnSpc>
              <a:spcBef>
                <a:spcPts val="800"/>
              </a:spcBef>
              <a:defRPr sz="200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Моделирование напряженного состояния с новым уголком </a:t>
            </a:r>
          </a:p>
        </p:txBody>
      </p:sp>
      <p:pic>
        <p:nvPicPr>
          <p:cNvPr id="168" name="image19.png" descr="image19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268613" y="1162050"/>
            <a:ext cx="3823107" cy="453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20.png" descr="image20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203977" y="1161025"/>
            <a:ext cx="3823107" cy="2581456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Напряжения значительно снизились…"/>
          <p:cNvSpPr txBox="1"/>
          <p:nvPr/>
        </p:nvSpPr>
        <p:spPr>
          <a:xfrm>
            <a:off x="5090353" y="4195099"/>
            <a:ext cx="3981236" cy="990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41160" indent="-290945" algn="just" defTabSz="449580">
              <a:lnSpc>
                <a:spcPct val="150000"/>
              </a:lnSpc>
              <a:spcBef>
                <a:spcPts val="800"/>
              </a:spcBef>
              <a:buSzPct val="100000"/>
              <a:buAutoNum type="arabicPeriod"/>
              <a:defRPr sz="1100">
                <a:uFill>
                  <a:solidFill>
                    <a:srgbClr val="000000"/>
                  </a:solidFill>
                </a:uFill>
              </a:defRPr>
            </a:pPr>
            <a:r>
              <a:rPr sz="1400">
                <a:latin typeface="Times New Roman"/>
                <a:ea typeface="Times New Roman"/>
                <a:cs typeface="Times New Roman"/>
                <a:sym typeface="Times New Roman"/>
              </a:rPr>
              <a:t>Напряжения значительно снизились</a:t>
            </a:r>
          </a:p>
          <a:p>
            <a:pPr marL="741160" indent="-290945" defTabSz="449580">
              <a:lnSpc>
                <a:spcPct val="150000"/>
              </a:lnSpc>
              <a:spcBef>
                <a:spcPts val="800"/>
              </a:spcBef>
              <a:buSzPct val="100000"/>
              <a:buAutoNum type="arabicPeriod"/>
              <a:defRPr sz="1100">
                <a:uFill>
                  <a:solidFill>
                    <a:srgbClr val="000000"/>
                  </a:solidFill>
                </a:uFill>
              </a:defRPr>
            </a:pPr>
            <a:r>
              <a:rPr sz="1400">
                <a:latin typeface="Times New Roman"/>
                <a:ea typeface="Times New Roman"/>
                <a:cs typeface="Times New Roman"/>
                <a:sym typeface="Times New Roman"/>
              </a:rPr>
              <a:t>Коэффициент запаса прочности вырос и составляет в худшем случае 0.5</a:t>
            </a:r>
          </a:p>
        </p:txBody>
      </p:sp>
      <p:sp>
        <p:nvSpPr>
          <p:cNvPr id="171" name="Коэффициент запаса прочности под действием нагрузки 8 кН"/>
          <p:cNvSpPr txBox="1"/>
          <p:nvPr/>
        </p:nvSpPr>
        <p:spPr>
          <a:xfrm>
            <a:off x="5203981" y="3645870"/>
            <a:ext cx="3823098" cy="237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 defTabSz="449580">
              <a:lnSpc>
                <a:spcPct val="150000"/>
              </a:lnSpc>
              <a:spcBef>
                <a:spcPts val="800"/>
              </a:spcBef>
              <a:defRPr sz="11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Коэффициент запаса прочности под действием нагрузки 8 кН</a:t>
            </a:r>
          </a:p>
        </p:txBody>
      </p:sp>
      <p:sp>
        <p:nvSpPr>
          <p:cNvPr id="172" name="Распределения напряжений под действием нагрузки 8 кН в усиленном кронштейне."/>
          <p:cNvSpPr txBox="1"/>
          <p:nvPr/>
        </p:nvSpPr>
        <p:spPr>
          <a:xfrm>
            <a:off x="1189544" y="5691166"/>
            <a:ext cx="3981236" cy="557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indent="450215" algn="ctr" defTabSz="449580">
              <a:lnSpc>
                <a:spcPct val="150000"/>
              </a:lnSpc>
              <a:spcBef>
                <a:spcPts val="800"/>
              </a:spcBef>
              <a:defRPr sz="12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Распределения напряжений под действием нагрузки 8 кН в усиленном кронштейне.</a:t>
            </a:r>
          </a:p>
        </p:txBody>
      </p:sp>
      <p:sp>
        <p:nvSpPr>
          <p:cNvPr id="173" name="Номер слайда"/>
          <p:cNvSpPr txBox="1">
            <a:spLocks noGrp="1"/>
          </p:cNvSpPr>
          <p:nvPr>
            <p:ph type="sldNum" sz="quarter" idx="4294967295"/>
          </p:nvPr>
        </p:nvSpPr>
        <p:spPr>
          <a:xfrm>
            <a:off x="8333968" y="6414761"/>
            <a:ext cx="181382" cy="2483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Экран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Санкт-Петербургский политехнический университет  Петра Великого  Институт прикладной математики и механики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Санкт-Петербургский политехнический университет  Петра Великого  Институт прикладной математики и механики </dc:title>
  <cp:lastModifiedBy>Your User Name</cp:lastModifiedBy>
  <cp:revision>1</cp:revision>
  <dcterms:modified xsi:type="dcterms:W3CDTF">2020-06-18T17:21:32Z</dcterms:modified>
</cp:coreProperties>
</file>