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63" r:id="rId6"/>
    <p:sldId id="260" r:id="rId7"/>
    <p:sldId id="267" r:id="rId8"/>
    <p:sldId id="261" r:id="rId9"/>
    <p:sldId id="262" r:id="rId10"/>
    <p:sldId id="264" r:id="rId11"/>
    <p:sldId id="269" r:id="rId12"/>
    <p:sldId id="266" r:id="rId13"/>
    <p:sldId id="274" r:id="rId14"/>
    <p:sldId id="275" r:id="rId15"/>
    <p:sldId id="276" r:id="rId16"/>
    <p:sldId id="277" r:id="rId17"/>
    <p:sldId id="278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4654A-D51E-4ADA-B3C5-BCA448B28D14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56F3D-AE5C-4327-9B88-C16DCC3D9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0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76B1-394E-4D18-8171-BE13DBD56E82}" type="datetime1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8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CF5B-3932-4823-8C7E-DD4B10A2DFD1}" type="datetime1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B813-7C26-4B74-945F-64E4BE842E80}" type="datetime1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992-7E10-41E4-AE70-5F5FB23024CC}" type="datetime1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4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D797-2188-4138-94A9-1EC8F4BBBAF9}" type="datetime1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8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31AD-DB69-4E46-A441-E05FB905A378}" type="datetime1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7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2353-CC83-4E02-A627-46369294C08D}" type="datetime1">
              <a:rPr lang="ru-RU" smtClean="0"/>
              <a:t>17.06.2020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F510-916B-401F-AB6E-F1482DD85260}" type="datetime1">
              <a:rPr lang="ru-RU" smtClean="0"/>
              <a:t>17.06.2020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CDC1-76FD-4C36-AEFC-0DC777B1E61A}" type="datetime1">
              <a:rPr lang="ru-RU" smtClean="0"/>
              <a:t>17.06.2020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49BC46-A18D-4085-88A3-F4E65ECFCD38}" type="datetime1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6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B7A1-2D27-4007-B90F-AA7BF3A0AE19}" type="datetime1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092C87-21AE-4DC0-8F7B-A7ED36A2B156}" type="datetime1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9D6BF6-59EF-43EC-8ED4-0056269BA41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666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процесса высвобождения лекарственного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вещества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матрицы-носителя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Морозова А.С.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Научный руководитель к.ф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.-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м.н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Вильче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В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ская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Е.Н. 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2" descr="https://www.spbstu.ru/upload/branding/logo_ve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F\Desktop\Диплом\theor_me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4" y="448468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1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71265" cy="14507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0"/>
                <a:solidFill>
                  <a:schemeClr val="bg1"/>
                </a:solidFill>
              </a:rPr>
              <a:t>Модель, </a:t>
            </a:r>
            <a:r>
              <a:rPr lang="ru-RU" sz="3200" b="1" dirty="0">
                <a:ln w="0"/>
                <a:solidFill>
                  <a:schemeClr val="bg1"/>
                </a:solidFill>
              </a:rPr>
              <a:t>описывающая растворение частиц ЛВ с последующей диффузией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279"/>
                <a:ext cx="10058400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ru-RU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ru-RU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</m:oMath>
                </a14:m>
                <a:endParaRPr lang="ru-RU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279"/>
                <a:ext cx="10058400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97280" y="3895687"/>
                <a:ext cx="6096000" cy="11664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000" dirty="0" smtClean="0">
                    <a:solidFill>
                      <a:schemeClr val="bg1"/>
                    </a:solidFill>
                  </a:rPr>
                  <a:t>Граничные условия</a:t>
                </a:r>
                <a:r>
                  <a:rPr lang="en-US" sz="2000" dirty="0">
                    <a:solidFill>
                      <a:schemeClr val="bg1"/>
                    </a:solidFill>
                  </a:rPr>
                  <a:t>:</a:t>
                </a:r>
                <a:r>
                  <a:rPr lang="ru-RU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𝐻𝑟𝐷</m:t>
                    </m:r>
                    <m:f>
                      <m:f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)|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Г</m:t>
                        </m:r>
                      </m:sub>
                    </m:sSub>
                    <m:r>
                      <a:rPr lang="ru-RU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000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ru-RU" sz="20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ru-RU" sz="2000" dirty="0">
                    <a:solidFill>
                      <a:schemeClr val="bg1"/>
                    </a:solidFill>
                  </a:rPr>
                  <a:t>Начальные условия</a:t>
                </a:r>
                <a:r>
                  <a:rPr lang="en-US" sz="2000" dirty="0">
                    <a:solidFill>
                      <a:schemeClr val="bg1"/>
                    </a:solidFill>
                  </a:rPr>
                  <a:t>:</a:t>
                </a:r>
                <a:r>
                  <a:rPr lang="ru-RU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895687"/>
                <a:ext cx="6096000" cy="1166410"/>
              </a:xfrm>
              <a:prstGeom prst="rect">
                <a:avLst/>
              </a:prstGeom>
              <a:blipFill>
                <a:blip r:embed="rId3"/>
                <a:stretch>
                  <a:fillRect l="-1000" b="-8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97280" y="2660367"/>
                <a:ext cx="299992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χ</m:t>
                      </m:r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ru-RU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660367"/>
                <a:ext cx="2999924" cy="407099"/>
              </a:xfrm>
              <a:prstGeom prst="rect">
                <a:avLst/>
              </a:prstGeom>
              <a:blipFill>
                <a:blip r:embed="rId4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79917" y="3163110"/>
                <a:ext cx="3233514" cy="551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𝑑𝑅</m:t>
                            </m:r>
                            <m:r>
                              <a:rPr lang="ru-RU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d>
                      <m:d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ru-R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 smtClean="0"/>
                  <a:t>б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17" y="3163110"/>
                <a:ext cx="3233514" cy="551048"/>
              </a:xfrm>
              <a:prstGeom prst="rect">
                <a:avLst/>
              </a:prstGeom>
              <a:blipFill>
                <a:blip r:embed="rId5"/>
                <a:stretch>
                  <a:fillRect r="-566"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7495908" y="1835430"/>
            <a:ext cx="3357143" cy="2655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296594" y="3163109"/>
                <a:ext cx="2351221" cy="666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ru-RU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ru-RU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ru-R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ru-RU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594" y="3163109"/>
                <a:ext cx="2351221" cy="6669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715" y="619112"/>
            <a:ext cx="10970029" cy="14507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0"/>
                <a:solidFill>
                  <a:schemeClr val="bg1"/>
                </a:solidFill>
              </a:rPr>
              <a:t>Модель, описывающая растворение частиц ЛВ с последующей диффузией, а также обрушение матрицы-носителя в заданный момент времени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716" y="2252749"/>
            <a:ext cx="569144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Обрушение матрицы с двух сторон – внутренней и внешней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Толщина обрушившегося слоя и момент времени, в который происходит обрушение, оцениваются из экспериментального графика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Растворенное </a:t>
            </a:r>
            <a:r>
              <a:rPr lang="ru-RU" dirty="0">
                <a:solidFill>
                  <a:schemeClr val="bg1"/>
                </a:solidFill>
              </a:rPr>
              <a:t>лекарственное вещество и твердые частицы лекарства, находящиеся в обрушившимся слое, попадают в раствор и мгновенно растворяются.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46" y="2252749"/>
            <a:ext cx="3300845" cy="247563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300" y="691797"/>
            <a:ext cx="10789919" cy="14507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0"/>
                <a:solidFill>
                  <a:schemeClr val="bg1"/>
                </a:solidFill>
              </a:rPr>
              <a:t>Модель</a:t>
            </a:r>
            <a:r>
              <a:rPr lang="ru-RU" sz="3200" b="1" dirty="0">
                <a:ln w="0"/>
                <a:solidFill>
                  <a:schemeClr val="bg1"/>
                </a:solidFill>
              </a:rPr>
              <a:t>, учитывающая постепенное проникновение раствора в матрицу-носитель, растворение частиц ЛВ, диффузию растворенного лекарства, разложение матрицы и </a:t>
            </a:r>
            <a:r>
              <a:rPr lang="ru-RU" sz="3200" b="1" dirty="0" smtClean="0">
                <a:ln w="0"/>
                <a:solidFill>
                  <a:schemeClr val="bg1"/>
                </a:solidFill>
              </a:rPr>
              <a:t>обрушение</a:t>
            </a:r>
            <a:r>
              <a:rPr lang="en-US" sz="3600" u="sng" dirty="0">
                <a:ln w="0"/>
                <a:solidFill>
                  <a:schemeClr val="bg1"/>
                </a:solidFill>
              </a:rPr>
              <a:t/>
            </a:r>
            <a:br>
              <a:rPr lang="en-US" sz="3600" u="sng" dirty="0">
                <a:ln w="0"/>
                <a:solidFill>
                  <a:schemeClr val="bg1"/>
                </a:solidFill>
              </a:rPr>
            </a:br>
            <a:endParaRPr lang="ru-RU" sz="3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00300" y="2058552"/>
                <a:ext cx="11579628" cy="4023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ru-RU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ru-RU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𝑠𝑜𝑙𝑢𝑡𝑖𝑜𝑛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den>
                    </m:f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𝑠𝑜𝑙𝑢𝑡𝑖𝑜𝑛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den>
                    </m:f>
                  </m:oMath>
                </a14:m>
                <a:endParaRPr lang="ru-RU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sub>
                        </m:sSub>
                      </m:num>
                      <m:den>
                        <m:r>
                          <a:rPr lang="ru-RU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b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ru-RU" b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</m:oMath>
                </a14:m>
                <a:endParaRPr lang="ru-RU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𝑚𝑎𝑡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𝑚𝑎𝑡</m:t>
                        </m:r>
                      </m:sub>
                    </m:sSub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𝑠𝑜𝑙𝑢𝑡𝑖𝑜𝑛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den>
                    </m:f>
                  </m:oMath>
                </a14:m>
                <a:endParaRPr lang="ru-RU" dirty="0" smtClean="0"/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Начальные условия: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ru-RU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0,  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ru-RU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𝑚𝑎𝑡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𝑃𝐿𝐴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∙(1−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>
                  <a:solidFill>
                    <a:schemeClr val="bg1"/>
                  </a:solidFill>
                </a:endParaRPr>
              </a:p>
              <a:p>
                <a:r>
                  <a:rPr lang="ru-RU" dirty="0">
                    <a:solidFill>
                      <a:schemeClr val="bg1"/>
                    </a:solidFill>
                  </a:rPr>
                  <a:t>Граничные условия: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𝑠𝑜𝑙𝑢𝑡𝑖𝑜𝑛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−(2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𝑟𝐻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)|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r>
                      <a:rPr lang="ru-RU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0300" y="2058552"/>
                <a:ext cx="11579628" cy="4023360"/>
              </a:xfrm>
              <a:blipFill>
                <a:blip r:embed="rId2"/>
                <a:stretch>
                  <a:fillRect l="-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406513" y="1715140"/>
            <a:ext cx="2368175" cy="2074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435733" y="3677313"/>
                <a:ext cx="6700424" cy="779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𝑚𝑎𝑡</m:t>
                                </m:r>
                              </m:sub>
                            </m:sSub>
                          </m:e>
                        </m:nary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𝑑𝑟</m:t>
                        </m:r>
                      </m:num>
                      <m:den>
                        <m:nary>
                          <m:naryPr>
                            <m:limLoc m:val="undOvr"/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p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𝑑𝑟</m:t>
                            </m:r>
                          </m:e>
                        </m:nary>
                      </m:den>
                    </m:f>
                    <m:r>
                      <a:rPr lang="ru-RU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u-RU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𝑃𝐿𝐴</m:t>
                        </m:r>
                      </m:sub>
                    </m:sSub>
                    <m:r>
                      <a:rPr lang="ru-RU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∙(1−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ru-RU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ru-RU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ru-RU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ru-RU" sz="20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толщина слоя обрушения.</a:t>
                </a:r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733" y="3677313"/>
                <a:ext cx="6700424" cy="779829"/>
              </a:xfrm>
              <a:prstGeom prst="rect">
                <a:avLst/>
              </a:prstGeom>
              <a:blipFill>
                <a:blip r:embed="rId4"/>
                <a:stretch>
                  <a:fillRect r="-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7" y="666451"/>
            <a:ext cx="10058400" cy="145075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Результаты. Определение коэффициента диффузии.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13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97277" y="1870245"/>
            <a:ext cx="98478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 диффузии определялся путем минимизации целевой функции: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97277" y="2577250"/>
                <a:ext cx="3297383" cy="5088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mtClean="0"/>
                      <m:t>,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</a:rPr>
                      <m:t>𝐸</m:t>
                    </m:r>
                    <m:r>
                      <a:rPr lang="ru-RU" sz="2000" i="1">
                        <a:solidFill>
                          <a:schemeClr val="bg1"/>
                        </a:solidFill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solidFill>
                              <a:schemeClr val="bg1"/>
                            </a:solidFill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</a:rPr>
                          <m:t>𝑖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</a:rPr>
                          <m:t>𝑁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𝑒𝑥𝑝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chemeClr val="bg1"/>
                                    </a:solidFill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chemeClr val="bg1"/>
                                    </a:solidFill>
                                  </a:rPr>
                                  <m:t>)−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𝑛𝑢𝑚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chemeClr val="bg1"/>
                                    </a:solidFill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chemeClr val="bg1"/>
                                    </a:solidFill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𝑛𝑢𝑚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chemeClr val="bg1"/>
                                    </a:solidFill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chemeClr val="bg1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1"/>
                                        </a:solidFill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2000" i="1">
                                    <a:solidFill>
                                      <a:schemeClr val="bg1"/>
                                    </a:solidFill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ru-RU" sz="2000" b="0" i="1" smtClean="0">
                        <a:solidFill>
                          <a:schemeClr val="bg1"/>
                        </a:solidFill>
                      </a:rPr>
                      <m:t>,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7" y="2577250"/>
                <a:ext cx="3297383" cy="5088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1097277" y="3260929"/>
                <a:ext cx="10388139" cy="91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2000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𝑒𝑥𝑝</m:t>
                        </m:r>
                      </m:sub>
                    </m:sSub>
                    <m:r>
                      <a:rPr lang="ru-RU" sz="2000" i="1">
                        <a:solidFill>
                          <a:schemeClr val="bg1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экспериментально определённая функция, которая известна лишь в  дискретные моменты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2000" i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∈[0,10]</m:t>
                    </m:r>
                  </m:oMath>
                </a14:m>
                <a:r>
                  <a:rPr lang="ru-RU" sz="20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𝑛𝑢𝑚</m:t>
                        </m:r>
                      </m:sub>
                    </m:sSub>
                    <m:r>
                      <a:rPr lang="ru-RU" sz="2000" i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chemeClr val="bg1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chemeClr val="bg1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solidFill>
                          <a:schemeClr val="bg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численно определенная функция.</a:t>
                </a:r>
                <a:endParaRPr lang="ru-RU" sz="1600" dirty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7" y="3260929"/>
                <a:ext cx="10388139" cy="916020"/>
              </a:xfrm>
              <a:prstGeom prst="rect">
                <a:avLst/>
              </a:prstGeom>
              <a:blipFill>
                <a:blip r:embed="rId3"/>
                <a:stretch>
                  <a:fillRect l="-587" t="-3333" r="-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097277" y="4298445"/>
            <a:ext cx="10388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Системы уравнений, описывающие модели, решались численно с помощью метода конечных объемов и метода циклической прогонки. 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654" y="482806"/>
            <a:ext cx="10058400" cy="40233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Модель I </a:t>
            </a:r>
            <a:r>
              <a:rPr lang="ru-RU" b="1" dirty="0">
                <a:ln w="0"/>
                <a:solidFill>
                  <a:schemeClr val="bg1"/>
                </a:solidFill>
              </a:rPr>
              <a:t>со стоковым членом, имитирующим осаждение ЛВ в </a:t>
            </a:r>
            <a:r>
              <a:rPr lang="ru-RU" b="1" dirty="0" smtClean="0">
                <a:ln w="0"/>
                <a:solidFill>
                  <a:schemeClr val="bg1"/>
                </a:solidFill>
              </a:rPr>
              <a:t>матрице-носителе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14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5" y="1114588"/>
            <a:ext cx="5264959" cy="376985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4" y="1131625"/>
            <a:ext cx="5102629" cy="37802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5873172" y="5088144"/>
                <a:ext cx="6096000" cy="678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sz="2000" b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𝐵𝑃</m:t>
                          </m:r>
                          <m:r>
                            <a:rPr lang="ru-RU" sz="2000" b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</m:sub>
                      </m:sSub>
                      <m:r>
                        <a:rPr lang="ru-RU" sz="20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=3.01∙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мм</m:t>
                              </m:r>
                            </m:e>
                            <m:sup>
                              <m:r>
                                <a:rPr lang="ru-RU" sz="20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b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172" y="5088144"/>
                <a:ext cx="6096000" cy="6780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98070" y="5241291"/>
                <a:ext cx="6096000" cy="4827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𝐺𝑀</m:t>
                          </m:r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=1.7∙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мм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0" y="5241291"/>
                <a:ext cx="6096000" cy="482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944" y="353418"/>
            <a:ext cx="10058400" cy="402336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Модель </a:t>
            </a:r>
            <a:r>
              <a:rPr lang="en-US" b="1" dirty="0" smtClean="0">
                <a:solidFill>
                  <a:schemeClr val="bg1"/>
                </a:solidFill>
              </a:rPr>
              <a:t>IV</a:t>
            </a:r>
            <a:r>
              <a:rPr lang="ru-RU" b="1" dirty="0" smtClean="0">
                <a:ln w="0"/>
                <a:solidFill>
                  <a:schemeClr val="bg1"/>
                </a:solidFill>
              </a:rPr>
              <a:t>, учитывающая </a:t>
            </a:r>
            <a:r>
              <a:rPr lang="ru-RU" b="1" dirty="0">
                <a:ln w="0"/>
                <a:solidFill>
                  <a:schemeClr val="bg1"/>
                </a:solidFill>
              </a:rPr>
              <a:t>постепенное проникновение раствора в матрицу-носитель, растворение частиц ЛВ, диффузию растворенного лекарства, разложение матрицы и обрушение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15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1" y="1260946"/>
            <a:ext cx="5332730" cy="399986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74" y="1260946"/>
            <a:ext cx="5332730" cy="39998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754551" y="5260811"/>
                <a:ext cx="6096000" cy="10919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IV</m:t>
                          </m:r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GM</m:t>
                          </m:r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=2.1∙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мм</m:t>
                              </m:r>
                            </m:e>
                            <m:sup>
                              <m:r>
                                <a:rPr lang="ru-RU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ru-RU" sz="2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51" y="5260811"/>
                <a:ext cx="6096000" cy="1091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7741216" y="5377536"/>
                <a:ext cx="2912592" cy="482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IV</m:t>
                          </m:r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GM</m:t>
                          </m:r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=5∙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мм</m:t>
                              </m:r>
                            </m:e>
                            <m:sup>
                              <m:r>
                                <a:rPr lang="ru-RU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216" y="5377536"/>
                <a:ext cx="2912592" cy="482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9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34" y="2201590"/>
            <a:ext cx="5332730" cy="39998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-502191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Результаты. </a:t>
            </a:r>
            <a:r>
              <a:rPr lang="ru-RU" sz="3200" b="1" dirty="0" smtClean="0">
                <a:solidFill>
                  <a:schemeClr val="bg1"/>
                </a:solidFill>
              </a:rPr>
              <a:t>Прогнозирование высвобождения.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14399" y="1111443"/>
                <a:ext cx="10058400" cy="4023360"/>
              </a:xfrm>
            </p:spPr>
            <p:txBody>
              <a:bodyPr/>
              <a:lstStyle/>
              <a:p>
                <a:r>
                  <a:rPr lang="ru-RU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Модель </a:t>
                </a:r>
                <a:r>
                  <a:rPr lang="en-US" b="1" dirty="0" smtClean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II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: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влияние начального радиуса частиц лекарства на кривую высвобождения.</a:t>
                </a:r>
              </a:p>
              <a:p>
                <a:r>
                  <a:rPr lang="ru-RU" dirty="0">
                    <a:solidFill>
                      <a:schemeClr val="bg1"/>
                    </a:solidFill>
                  </a:rPr>
                  <a:t>П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редполагается, что начальная масса лекарства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bg1"/>
                    </a:solidFill>
                  </a:rPr>
                  <a:t>, загруженного в матрицу, остается постоянной. Количество частиц рассчитывается по формуле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</a:rPr>
                      <m:t>𝑁</m:t>
                    </m:r>
                    <m:r>
                      <a:rPr lang="ru-RU" i="1">
                        <a:solidFill>
                          <a:schemeClr val="bg1"/>
                        </a:solidFill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chemeClr val="bg1"/>
                                </a:solidFill>
                              </a:rPr>
                              <m:t>4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chemeClr val="bg1"/>
                                </a:solidFill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chemeClr val="bg1"/>
                            </a:solidFill>
                          </a:rPr>
                          <m:t>𝜋</m:t>
                        </m:r>
                        <m:sSubSup>
                          <m:sSubSup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</a:rPr>
                              <m:t>0</m:t>
                            </m:r>
                          </m:sub>
                          <m:sup>
                            <m:r>
                              <a:rPr lang="ru-RU" i="1">
                                <a:solidFill>
                                  <a:schemeClr val="bg1"/>
                                </a:solidFill>
                              </a:rPr>
                              <m:t>3</m:t>
                            </m:r>
                          </m:sup>
                        </m:sSubSup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</a:rPr>
                              <m:t>𝜌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bg1"/>
                                </a:solidFill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1111443"/>
                <a:ext cx="10058400" cy="4023360"/>
              </a:xfrm>
              <a:blipFill>
                <a:blip r:embed="rId3"/>
                <a:stretch>
                  <a:fillRect l="-606" t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189" y="307879"/>
            <a:ext cx="10623666" cy="402336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Модель </a:t>
            </a:r>
            <a:r>
              <a:rPr lang="en-US" b="1" dirty="0" smtClean="0">
                <a:solidFill>
                  <a:schemeClr val="bg1"/>
                </a:solidFill>
              </a:rPr>
              <a:t>II: </a:t>
            </a:r>
            <a:r>
              <a:rPr lang="ru-RU" dirty="0" smtClean="0">
                <a:solidFill>
                  <a:schemeClr val="bg1"/>
                </a:solidFill>
              </a:rPr>
              <a:t>влияние </a:t>
            </a:r>
            <a:r>
              <a:rPr lang="ru-RU" dirty="0">
                <a:solidFill>
                  <a:schemeClr val="bg1"/>
                </a:solidFill>
              </a:rPr>
              <a:t>неравномерного распределения лекарства по толщине матрицы на кривую высвобождения.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Функция </a:t>
            </a:r>
            <a:r>
              <a:rPr lang="ru-RU" dirty="0">
                <a:solidFill>
                  <a:schemeClr val="bg1"/>
                </a:solidFill>
              </a:rPr>
              <a:t>плотности количества </a:t>
            </a:r>
            <a:r>
              <a:rPr lang="ru-RU" dirty="0" smtClean="0">
                <a:solidFill>
                  <a:schemeClr val="bg1"/>
                </a:solidFill>
              </a:rPr>
              <a:t>частиц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17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554182" y="1375675"/>
                <a:ext cx="6705600" cy="64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=∆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den>
                        </m:f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2" y="1375675"/>
                <a:ext cx="6705600" cy="6453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97" y="809099"/>
            <a:ext cx="1955821" cy="17785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20189" y="2156951"/>
                <a:ext cx="2225546" cy="540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=0.9∗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89" y="2156951"/>
                <a:ext cx="2225546" cy="540148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42" y="2693840"/>
            <a:ext cx="5631238" cy="34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61" y="-244144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Выводы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061" y="1672524"/>
            <a:ext cx="10803775" cy="38554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 smtClean="0">
                <a:solidFill>
                  <a:schemeClr val="bg1"/>
                </a:solidFill>
              </a:rPr>
              <a:t>Р</a:t>
            </a:r>
            <a:r>
              <a:rPr lang="ru-RU" sz="2900" dirty="0" smtClean="0">
                <a:solidFill>
                  <a:schemeClr val="bg1"/>
                </a:solidFill>
              </a:rPr>
              <a:t>азработаны</a:t>
            </a:r>
            <a:r>
              <a:rPr lang="ru-RU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>
                <a:solidFill>
                  <a:schemeClr val="bg1"/>
                </a:solidFill>
              </a:rPr>
              <a:t>математические модели для описания процесса высвобождения, который контролируется диффузией, растворением, биодеградацией матрицы-носителя или комбинацией этих процессов. </a:t>
            </a:r>
            <a:r>
              <a:rPr lang="ru-RU" sz="2900" dirty="0">
                <a:solidFill>
                  <a:schemeClr val="bg1"/>
                </a:solidFill>
              </a:rPr>
              <a:t>П</a:t>
            </a:r>
            <a:r>
              <a:rPr lang="ru-RU" sz="2900" dirty="0" smtClean="0">
                <a:solidFill>
                  <a:schemeClr val="bg1"/>
                </a:solidFill>
              </a:rPr>
              <a:t>редложено </a:t>
            </a:r>
            <a:r>
              <a:rPr lang="ru-RU" sz="2900" dirty="0">
                <a:solidFill>
                  <a:schemeClr val="bg1"/>
                </a:solidFill>
              </a:rPr>
              <a:t>два варианта для моделирования осаждения лекарственного вещества в </a:t>
            </a:r>
            <a:r>
              <a:rPr lang="ru-RU" sz="2900" dirty="0" smtClean="0">
                <a:solidFill>
                  <a:schemeClr val="bg1"/>
                </a:solidFill>
              </a:rPr>
              <a:t>матрице и обрушения носителя, </a:t>
            </a:r>
            <a:r>
              <a:rPr lang="ru-RU" sz="2900" dirty="0">
                <a:solidFill>
                  <a:schemeClr val="bg1"/>
                </a:solidFill>
              </a:rPr>
              <a:t>что может наблюдаться в некоторых системах. </a:t>
            </a:r>
            <a:endParaRPr lang="ru-RU" sz="29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smtClean="0">
                <a:solidFill>
                  <a:schemeClr val="bg1"/>
                </a:solidFill>
              </a:rPr>
              <a:t>Работа данных математических моделей была продемонстрирована на эксперименте по высвобождению ЛВ из полимерной матрицы путем: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- </a:t>
            </a:r>
            <a:r>
              <a:rPr lang="ru-RU" sz="2900" dirty="0">
                <a:solidFill>
                  <a:schemeClr val="bg1"/>
                </a:solidFill>
              </a:rPr>
              <a:t>о</a:t>
            </a:r>
            <a:r>
              <a:rPr lang="ru-RU" sz="2900" dirty="0" smtClean="0">
                <a:solidFill>
                  <a:schemeClr val="bg1"/>
                </a:solidFill>
              </a:rPr>
              <a:t>пределения </a:t>
            </a:r>
            <a:r>
              <a:rPr lang="ru-RU" sz="2900" dirty="0">
                <a:solidFill>
                  <a:schemeClr val="bg1"/>
                </a:solidFill>
              </a:rPr>
              <a:t>коэффициента диффузии </a:t>
            </a:r>
            <a:r>
              <a:rPr lang="ru-RU" sz="2900" dirty="0" smtClean="0">
                <a:solidFill>
                  <a:schemeClr val="bg1"/>
                </a:solidFill>
              </a:rPr>
              <a:t>путем </a:t>
            </a:r>
            <a:r>
              <a:rPr lang="ru-RU" sz="2900" dirty="0">
                <a:solidFill>
                  <a:schemeClr val="bg1"/>
                </a:solidFill>
              </a:rPr>
              <a:t>обратного анализа;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- </a:t>
            </a:r>
            <a:r>
              <a:rPr lang="ru-RU" sz="2900" dirty="0">
                <a:solidFill>
                  <a:schemeClr val="bg1"/>
                </a:solidFill>
              </a:rPr>
              <a:t>п</a:t>
            </a:r>
            <a:r>
              <a:rPr lang="ru-RU" sz="2900" dirty="0" smtClean="0">
                <a:solidFill>
                  <a:schemeClr val="bg1"/>
                </a:solidFill>
              </a:rPr>
              <a:t>рогнозирования </a:t>
            </a:r>
            <a:r>
              <a:rPr lang="ru-RU" sz="2900" dirty="0">
                <a:solidFill>
                  <a:schemeClr val="bg1"/>
                </a:solidFill>
              </a:rPr>
              <a:t>высвобождения при изменении начального радиуса частиц лекарства, помещенных в матрицу-носитель, и при задании неравномерного распределения лекарства по толщине матрицы.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 smtClean="0">
                <a:solidFill>
                  <a:schemeClr val="bg1"/>
                </a:solidFill>
              </a:rPr>
              <a:t>Будущие </a:t>
            </a:r>
            <a:r>
              <a:rPr lang="ru-RU" sz="2900" dirty="0">
                <a:solidFill>
                  <a:schemeClr val="bg1"/>
                </a:solidFill>
              </a:rPr>
              <a:t>исследования предполагают последующее усложнение Модели </a:t>
            </a:r>
            <a:r>
              <a:rPr lang="en-US" sz="2900" dirty="0">
                <a:solidFill>
                  <a:schemeClr val="bg1"/>
                </a:solidFill>
              </a:rPr>
              <a:t>IV </a:t>
            </a:r>
            <a:r>
              <a:rPr lang="ru-RU" sz="2900" dirty="0">
                <a:solidFill>
                  <a:schemeClr val="bg1"/>
                </a:solidFill>
              </a:rPr>
              <a:t>путем «перевязки» параметров системы.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1807" y="985693"/>
            <a:ext cx="6810375" cy="519588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Системы доставки лекарственных средств (СДЛС) </a:t>
            </a:r>
            <a:r>
              <a:rPr lang="ru-RU" sz="2200" dirty="0" smtClean="0">
                <a:solidFill>
                  <a:schemeClr val="bg1"/>
                </a:solidFill>
              </a:rPr>
              <a:t>- это пролонгированные лекарственные формы, в которых лекарственное вещество (ЛВ) растворено или диспергировано в массе носителя или защищено оболочкой.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В качестве носителя и оболочки чаще всего применяют </a:t>
            </a:r>
            <a:r>
              <a:rPr lang="ru-RU" sz="2200" b="1" dirty="0" smtClean="0">
                <a:solidFill>
                  <a:schemeClr val="bg1"/>
                </a:solidFill>
              </a:rPr>
              <a:t>полимеры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Под </a:t>
            </a:r>
            <a:r>
              <a:rPr lang="ru-RU" sz="2200" b="1" dirty="0" smtClean="0">
                <a:solidFill>
                  <a:schemeClr val="bg1"/>
                </a:solidFill>
              </a:rPr>
              <a:t>лекарственной формой пролонгированного действия </a:t>
            </a:r>
            <a:r>
              <a:rPr lang="ru-RU" sz="2200" dirty="0" smtClean="0">
                <a:solidFill>
                  <a:schemeClr val="bg1"/>
                </a:solidFill>
              </a:rPr>
              <a:t>подразумевают лекарственную форму, обладающую более продолжительным терапевтическим действием, чем другие лекарственные формы, содержащие те же ЛВ.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СДЛС создают для ЛВ, требующих регулярного длительного применения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</a:rPr>
              <a:t> Цели создания</a:t>
            </a:r>
            <a:r>
              <a:rPr lang="en-US" sz="2200" b="1" dirty="0" smtClean="0">
                <a:solidFill>
                  <a:schemeClr val="bg1"/>
                </a:solidFill>
              </a:rPr>
              <a:t>: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улучшение </a:t>
            </a:r>
            <a:r>
              <a:rPr lang="ru-RU" sz="2200" dirty="0" err="1" smtClean="0">
                <a:solidFill>
                  <a:schemeClr val="bg1"/>
                </a:solidFill>
              </a:rPr>
              <a:t>фармакокинетики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и </a:t>
            </a:r>
            <a:r>
              <a:rPr lang="ru-RU" sz="2200" dirty="0" err="1" smtClean="0">
                <a:solidFill>
                  <a:schemeClr val="bg1"/>
                </a:solidFill>
              </a:rPr>
              <a:t>фармакодинамики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уже </a:t>
            </a:r>
            <a:r>
              <a:rPr lang="ru-RU" sz="2200" dirty="0" smtClean="0">
                <a:solidFill>
                  <a:schemeClr val="bg1"/>
                </a:solidFill>
              </a:rPr>
              <a:t>существующих ЛВ</a:t>
            </a:r>
            <a:r>
              <a:rPr lang="en-US" sz="2200" dirty="0" smtClean="0">
                <a:solidFill>
                  <a:schemeClr val="bg1"/>
                </a:solidFill>
              </a:rPr>
              <a:t>;</a:t>
            </a:r>
            <a:r>
              <a:rPr lang="ru-RU" sz="2200" dirty="0" smtClean="0">
                <a:solidFill>
                  <a:schemeClr val="bg1"/>
                </a:solidFill>
              </a:rPr>
              <a:t> предотвращение </a:t>
            </a:r>
            <a:r>
              <a:rPr lang="ru-RU" sz="2200" dirty="0">
                <a:solidFill>
                  <a:schemeClr val="bg1"/>
                </a:solidFill>
              </a:rPr>
              <a:t>их </a:t>
            </a:r>
            <a:r>
              <a:rPr lang="ru-RU" sz="2200" dirty="0" smtClean="0">
                <a:solidFill>
                  <a:schemeClr val="bg1"/>
                </a:solidFill>
              </a:rPr>
              <a:t>токсичность</a:t>
            </a:r>
            <a:r>
              <a:rPr lang="en-US" sz="2200" dirty="0" smtClean="0">
                <a:solidFill>
                  <a:schemeClr val="bg1"/>
                </a:solidFill>
              </a:rPr>
              <a:t>;</a:t>
            </a:r>
            <a:r>
              <a:rPr lang="ru-RU" sz="2200" dirty="0" smtClean="0">
                <a:solidFill>
                  <a:schemeClr val="bg1"/>
                </a:solidFill>
              </a:rPr>
              <a:t> усиление терапевтической эффективности</a:t>
            </a:r>
            <a:r>
              <a:rPr lang="en-US" sz="2200" dirty="0" smtClean="0">
                <a:solidFill>
                  <a:schemeClr val="bg1"/>
                </a:solidFill>
              </a:rPr>
              <a:t>; </a:t>
            </a:r>
            <a:r>
              <a:rPr lang="ru-RU" sz="2200" dirty="0" smtClean="0">
                <a:solidFill>
                  <a:schemeClr val="bg1"/>
                </a:solidFill>
              </a:rPr>
              <a:t>удобство использования</a:t>
            </a:r>
            <a:r>
              <a:rPr lang="en-US" sz="2200" dirty="0" smtClean="0">
                <a:solidFill>
                  <a:schemeClr val="bg1"/>
                </a:solidFill>
              </a:rPr>
              <a:t>; </a:t>
            </a:r>
            <a:r>
              <a:rPr lang="ru-RU" sz="2200" dirty="0" smtClean="0">
                <a:solidFill>
                  <a:schemeClr val="bg1"/>
                </a:solidFill>
              </a:rPr>
              <a:t>направленная доставка ЛВ к </a:t>
            </a:r>
            <a:r>
              <a:rPr lang="ru-RU" sz="2200" dirty="0">
                <a:solidFill>
                  <a:schemeClr val="bg1"/>
                </a:solidFill>
              </a:rPr>
              <a:t>органам, тканям, клеткам.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833139"/>
            <a:ext cx="4475346" cy="3655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00437" y="4662351"/>
            <a:ext cx="4142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Уровни лекарства в крови при приеме препаратов: (а) повторного; (б) пролонгированного действия</a:t>
            </a:r>
            <a:endParaRPr lang="ru-RU" sz="1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3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Матричные СДЛС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70326"/>
            <a:ext cx="6162502" cy="44303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Самые </a:t>
            </a:r>
            <a:r>
              <a:rPr lang="ru-RU" dirty="0">
                <a:solidFill>
                  <a:schemeClr val="bg1"/>
                </a:solidFill>
              </a:rPr>
              <a:t>простые и </a:t>
            </a:r>
            <a:r>
              <a:rPr lang="ru-RU" dirty="0" smtClean="0">
                <a:solidFill>
                  <a:schemeClr val="bg1"/>
                </a:solidFill>
              </a:rPr>
              <a:t>дешевые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ЛВ диспергировано во всем объеме полимера.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Срок действия − от нескольких недель до года и более.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Чаще </a:t>
            </a:r>
            <a:r>
              <a:rPr lang="ru-RU" dirty="0">
                <a:solidFill>
                  <a:schemeClr val="bg1"/>
                </a:solidFill>
              </a:rPr>
              <a:t>всего ЛВ высвобождается за счет диффузии и </a:t>
            </a:r>
            <a:r>
              <a:rPr lang="ru-RU" dirty="0" smtClean="0">
                <a:solidFill>
                  <a:schemeClr val="bg1"/>
                </a:solidFill>
              </a:rPr>
              <a:t>деструкции.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Материал-носитель </a:t>
            </a:r>
            <a:r>
              <a:rPr lang="ru-RU" dirty="0">
                <a:solidFill>
                  <a:schemeClr val="bg1"/>
                </a:solidFill>
              </a:rPr>
              <a:t>ЛВ: 1)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неразрушаемый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  <a:r>
              <a:rPr lang="ru-RU" dirty="0" smtClean="0">
                <a:solidFill>
                  <a:schemeClr val="bg1"/>
                </a:solidFill>
              </a:rPr>
              <a:t> 2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 smtClean="0">
                <a:solidFill>
                  <a:schemeClr val="bg1"/>
                </a:solidFill>
              </a:rPr>
              <a:t>биодеградируемый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биодеструктируемый</a:t>
            </a:r>
            <a:r>
              <a:rPr lang="ru-RU" dirty="0" smtClean="0">
                <a:solidFill>
                  <a:schemeClr val="bg1"/>
                </a:solidFill>
              </a:rPr>
              <a:t> или </a:t>
            </a:r>
            <a:r>
              <a:rPr lang="ru-RU" dirty="0" err="1" smtClean="0">
                <a:solidFill>
                  <a:schemeClr val="bg1"/>
                </a:solidFill>
              </a:rPr>
              <a:t>биоэрудируемый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24" y="1970326"/>
            <a:ext cx="4118967" cy="1701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8124" y="3862347"/>
            <a:ext cx="411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Схема высвобождения лекарства из матричной СДЛС</a:t>
            </a:r>
            <a:endParaRPr lang="ru-RU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8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ветная изолированная фармацевтическая производственная композиц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90" y="2434937"/>
            <a:ext cx="4034936" cy="25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Математическое моделирование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67345"/>
            <a:ext cx="7007629" cy="42038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Ученые-экспериментаторы </a:t>
            </a:r>
            <a:r>
              <a:rPr lang="ru-RU" dirty="0">
                <a:solidFill>
                  <a:schemeClr val="bg1"/>
                </a:solidFill>
              </a:rPr>
              <a:t>часто прибегают к методу экспериментального подбора для достижения требуемого высвобождения лекарственного вещества. Использование математических моделей позволяет сократить временные и материальные ресурсы.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 Математические </a:t>
            </a:r>
            <a:r>
              <a:rPr lang="ru-RU" dirty="0">
                <a:solidFill>
                  <a:schemeClr val="bg1"/>
                </a:solidFill>
              </a:rPr>
              <a:t>модели позволяют определять некоторые важные физические </a:t>
            </a:r>
            <a:r>
              <a:rPr lang="ru-RU" dirty="0" smtClean="0">
                <a:solidFill>
                  <a:schemeClr val="bg1"/>
                </a:solidFill>
              </a:rPr>
              <a:t>параметры, </a:t>
            </a:r>
            <a:r>
              <a:rPr lang="ru-RU" dirty="0">
                <a:solidFill>
                  <a:schemeClr val="bg1"/>
                </a:solidFill>
              </a:rPr>
              <a:t>а также они могут быть использованы для прогнозирования высвобождения лекарственного средства.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387927" y="2399607"/>
                <a:ext cx="3200400" cy="3379124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32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ru-RU" sz="3200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ru-RU" sz="3200" dirty="0" smtClean="0"/>
              </a:p>
              <a:p>
                <a:pPr algn="ctr"/>
                <a:endParaRPr lang="ru-RU" sz="3200" dirty="0" smtClean="0"/>
              </a:p>
              <a:p>
                <a:pPr algn="ctr"/>
                <a:endParaRPr lang="ru-RU" sz="3200" dirty="0"/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87927" y="2399607"/>
                <a:ext cx="3200400" cy="33791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290" y="2005557"/>
            <a:ext cx="3998710" cy="2542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066" y="3151749"/>
            <a:ext cx="4155498" cy="31262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066" y="240934"/>
            <a:ext cx="4155498" cy="3035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0953" y="4089169"/>
                <a:ext cx="2534348" cy="1113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ru-RU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3" y="4089169"/>
                <a:ext cx="2534348" cy="1113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Разработанные модели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chemeClr val="bg1"/>
                </a:solidFill>
              </a:rPr>
              <a:t> Модель </a:t>
            </a:r>
            <a:r>
              <a:rPr lang="ru-RU" dirty="0">
                <a:ln w="0"/>
                <a:solidFill>
                  <a:schemeClr val="bg1"/>
                </a:solidFill>
              </a:rPr>
              <a:t>на основе модифицированного уравнения диффузии со стоковым членом, имитирующим осаждение ЛВ в </a:t>
            </a:r>
            <a:r>
              <a:rPr lang="ru-RU" dirty="0" smtClean="0">
                <a:ln w="0"/>
                <a:solidFill>
                  <a:schemeClr val="bg1"/>
                </a:solidFill>
              </a:rPr>
              <a:t>матрице-носителе</a:t>
            </a:r>
            <a:r>
              <a:rPr lang="en-US" dirty="0" smtClean="0">
                <a:ln w="0"/>
                <a:solidFill>
                  <a:schemeClr val="bg1"/>
                </a:solidFill>
              </a:rPr>
              <a:t>;</a:t>
            </a:r>
            <a:endParaRPr lang="ru-RU" dirty="0" smtClean="0">
              <a:ln w="0"/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n w="0"/>
                <a:solidFill>
                  <a:schemeClr val="bg1"/>
                </a:solidFill>
              </a:rPr>
              <a:t> </a:t>
            </a:r>
            <a:r>
              <a:rPr lang="ru-RU" dirty="0" smtClean="0">
                <a:ln w="0"/>
                <a:solidFill>
                  <a:schemeClr val="bg1"/>
                </a:solidFill>
              </a:rPr>
              <a:t>модель на основе модифицированного уравнения диффузии с источниковым членом, </a:t>
            </a:r>
            <a:r>
              <a:rPr lang="ru-RU" dirty="0">
                <a:ln w="0"/>
                <a:solidFill>
                  <a:schemeClr val="bg1"/>
                </a:solidFill>
              </a:rPr>
              <a:t>описывающая растворение частиц ЛВ с последующей </a:t>
            </a:r>
            <a:r>
              <a:rPr lang="ru-RU" dirty="0" smtClean="0">
                <a:ln w="0"/>
                <a:solidFill>
                  <a:schemeClr val="bg1"/>
                </a:solidFill>
              </a:rPr>
              <a:t>диффузией;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chemeClr val="bg1"/>
                </a:solidFill>
              </a:rPr>
              <a:t> модель </a:t>
            </a:r>
            <a:r>
              <a:rPr lang="ru-RU" dirty="0">
                <a:ln w="0"/>
                <a:solidFill>
                  <a:schemeClr val="bg1"/>
                </a:solidFill>
              </a:rPr>
              <a:t>на основе модифицированного уравнения диффузии с источниковым членом, описывающая растворение частиц ЛВ с последующей диффузией</a:t>
            </a:r>
            <a:r>
              <a:rPr lang="ru-RU" dirty="0" smtClean="0">
                <a:ln w="0"/>
                <a:solidFill>
                  <a:schemeClr val="bg1"/>
                </a:solidFill>
              </a:rPr>
              <a:t>, </a:t>
            </a:r>
            <a:r>
              <a:rPr lang="ru-RU" dirty="0">
                <a:ln w="0"/>
                <a:solidFill>
                  <a:schemeClr val="bg1"/>
                </a:solidFill>
              </a:rPr>
              <a:t>а также обрушение матрицы-носителя в заданный момент времени</a:t>
            </a:r>
            <a:r>
              <a:rPr lang="en-US" dirty="0" smtClean="0">
                <a:ln w="0"/>
                <a:solidFill>
                  <a:schemeClr val="bg1"/>
                </a:solidFill>
              </a:rPr>
              <a:t>;</a:t>
            </a:r>
            <a:endParaRPr lang="ru-RU" dirty="0" smtClean="0">
              <a:ln w="0"/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n w="0"/>
                <a:solidFill>
                  <a:schemeClr val="bg1"/>
                </a:solidFill>
              </a:rPr>
              <a:t>м</a:t>
            </a:r>
            <a:r>
              <a:rPr lang="ru-RU" dirty="0" smtClean="0">
                <a:ln w="0"/>
                <a:solidFill>
                  <a:schemeClr val="bg1"/>
                </a:solidFill>
              </a:rPr>
              <a:t>одель, учитывающая постепенное проникновение раствора в матрицу-носитель, растворение частиц ЛВ, диффузию растворенного лекарства, разложение матрицы и обрушение.</a:t>
            </a:r>
            <a:endParaRPr lang="en-US" dirty="0">
              <a:ln w="0"/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ln w="0"/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-309049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Моделирование эксперимента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532073"/>
                <a:ext cx="6265489" cy="402336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Из условий эксперимента известно, что матрица PLA сворачивалась в трубочку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</a:rPr>
                  <a:t>мы рассматриваем полый цилиндр.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chemeClr val="bg1"/>
                    </a:solidFill>
                  </a:rPr>
                  <a:t> Толщина </a:t>
                </a:r>
                <a:r>
                  <a:rPr lang="en-US" i="1" dirty="0">
                    <a:solidFill>
                      <a:schemeClr val="bg1"/>
                    </a:solidFill>
                  </a:rPr>
                  <a:t>d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ru-RU" dirty="0">
                    <a:solidFill>
                      <a:schemeClr val="bg1"/>
                    </a:solidFill>
                  </a:rPr>
                  <a:t>оцень мала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</a:rPr>
                  <a:t>мы рассматриваем высвобождение лекарственного средства только через внутреннюю и внешнюю боковые поверхности, без верхних пластин.  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solidFill>
                      <a:schemeClr val="bg1"/>
                    </a:solidFill>
                  </a:rPr>
                  <a:t> Распределение </a:t>
                </a:r>
                <a:r>
                  <a:rPr lang="ru-RU" dirty="0">
                    <a:solidFill>
                      <a:schemeClr val="bg1"/>
                    </a:solidFill>
                  </a:rPr>
                  <a:t>в направлении </a:t>
                </a:r>
                <a:r>
                  <a:rPr lang="ru-RU" i="1" dirty="0">
                    <a:solidFill>
                      <a:schemeClr val="bg1"/>
                    </a:solidFill>
                  </a:rPr>
                  <a:t>z</a:t>
                </a:r>
                <a:r>
                  <a:rPr lang="ru-RU" dirty="0">
                    <a:solidFill>
                      <a:schemeClr val="bg1"/>
                    </a:solidFill>
                  </a:rPr>
                  <a:t> предполагается равномерным.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ru-RU" dirty="0">
                  <a:solidFill>
                    <a:schemeClr val="bg1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532073"/>
                <a:ext cx="6265489" cy="4023360"/>
              </a:xfrm>
              <a:blipFill>
                <a:blip r:embed="rId2"/>
                <a:stretch>
                  <a:fillRect l="-2335" t="-1515" r="-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03" y="3959376"/>
            <a:ext cx="2562815" cy="19917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7279" y="49552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Macha, Innocent J., et al. Drug delivery from polymer-based nanopharmaceuticals</a:t>
            </a:r>
            <a:r>
              <a:rPr lang="ru-RU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</a:t>
            </a:r>
            <a:r>
              <a:rPr lang="ru-RU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An experimental study complemented by a simulation of selected diffusion processes.</a:t>
            </a:r>
            <a:r>
              <a:rPr lang="ru-RU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Frontiers in bioengineering and biotechnology</a:t>
            </a:r>
            <a:r>
              <a:rPr lang="ru-RU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(2019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  <a:endParaRPr lang="ru-RU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13" y="130232"/>
            <a:ext cx="2697270" cy="202295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41" y="2245983"/>
            <a:ext cx="2643342" cy="16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0"/>
                <a:solidFill>
                  <a:schemeClr val="bg1"/>
                </a:solidFill>
              </a:rPr>
              <a:t>Модель со </a:t>
            </a:r>
            <a:r>
              <a:rPr lang="ru-RU" sz="3200" b="1" dirty="0">
                <a:ln w="0"/>
                <a:solidFill>
                  <a:schemeClr val="bg1"/>
                </a:solidFill>
              </a:rPr>
              <a:t>стоковым членом, имитирующим осаждение ЛВ в матрице-носителе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78181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ru-RU" i="1" dirty="0" smtClean="0">
                  <a:solidFill>
                    <a:srgbClr val="FF0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l-G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ru-RU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</m:sSubSup>
                            </m:e>
                          </m:acc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𝜋𝛿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en-US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 smtClean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bg1"/>
                    </a:solidFill>
                  </a:rPr>
                  <a:t>Граничные условия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  <a:r>
                  <a:rPr lang="ru-R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𝐻𝑟𝐷</m:t>
                    </m:r>
                    <m:f>
                      <m:f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)|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Г</m:t>
                        </m:r>
                      </m:sub>
                    </m:sSub>
                    <m:r>
                      <a:rPr lang="ru-RU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solidFill>
                      <a:schemeClr val="bg1"/>
                    </a:solidFill>
                  </a:rPr>
                  <a:t> 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bg1"/>
                    </a:solidFill>
                  </a:rPr>
                  <a:t>Начальные условия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: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r>
                      <a:rPr lang="en-US" b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78181"/>
                <a:ext cx="10058400" cy="4023360"/>
              </a:xfrm>
              <a:blipFill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535301" y="2078181"/>
            <a:ext cx="3357143" cy="265535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75607" y="971132"/>
                <a:ext cx="7450974" cy="482400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ru-RU" dirty="0" smtClean="0">
                  <a:solidFill>
                    <a:schemeClr val="bg1"/>
                  </a:solidFill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                             (*)</a:t>
                </a:r>
              </a:p>
              <a:p>
                <a:pPr>
                  <a:lnSpc>
                    <a:spcPct val="120000"/>
                  </a:lnSpc>
                </a:pPr>
                <a:endParaRPr lang="ru-RU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2400" dirty="0" smtClean="0">
                    <a:solidFill>
                      <a:schemeClr val="bg1"/>
                    </a:solidFill>
                  </a:rPr>
                  <a:t>Мы </a:t>
                </a:r>
                <a:r>
                  <a:rPr lang="ru-RU" sz="2400" dirty="0">
                    <a:solidFill>
                      <a:schemeClr val="bg1"/>
                    </a:solidFill>
                  </a:rPr>
                  <a:t>хотим обеспечить, чтобы концентрация препарата в </a:t>
                </a:r>
                <a:r>
                  <a:rPr lang="ru-RU" sz="2400" dirty="0" smtClean="0">
                    <a:solidFill>
                      <a:schemeClr val="bg1"/>
                    </a:solidFill>
                  </a:rPr>
                  <a:t>каждой </a:t>
                </a:r>
                <a:r>
                  <a:rPr lang="ru-RU" sz="2400" dirty="0">
                    <a:solidFill>
                      <a:schemeClr val="bg1"/>
                    </a:solidFill>
                  </a:rPr>
                  <a:t>точке матрицы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ru-RU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</a:rPr>
                  <a:t> изменилась в </a:t>
                </a:r>
                <a:r>
                  <a:rPr lang="ru-RU" sz="2400" dirty="0">
                    <a:solidFill>
                      <a:schemeClr val="bg1"/>
                    </a:solidFill>
                  </a:rPr>
                  <a:t>определенный момент </a:t>
                </a:r>
                <a:r>
                  <a:rPr lang="ru-RU" sz="2400" dirty="0" smtClean="0">
                    <a:solidFill>
                      <a:schemeClr val="bg1"/>
                    </a:solidFill>
                  </a:rPr>
                  <a:t>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400" dirty="0">
                    <a:solidFill>
                      <a:schemeClr val="bg1"/>
                    </a:solidFill>
                  </a:rPr>
                  <a:t>и затем оставалась на этом постоянном </a:t>
                </a:r>
                <a:r>
                  <a:rPr lang="ru-RU" sz="2400" dirty="0" smtClean="0">
                    <a:solidFill>
                      <a:schemeClr val="bg1"/>
                    </a:solidFill>
                  </a:rPr>
                  <a:t>уровне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ru-RU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</m:sSubSup>
                      </m:e>
                    </m:acc>
                  </m:oMath>
                </a14:m>
                <a:r>
                  <a:rPr lang="ru-RU" sz="2400" dirty="0" smtClean="0">
                    <a:solidFill>
                      <a:schemeClr val="bg1"/>
                    </a:solidFill>
                  </a:rPr>
                  <a:t>.</a:t>
                </a:r>
                <a:endParaRPr lang="ru-RU" sz="2400" dirty="0">
                  <a:solidFill>
                    <a:schemeClr val="bg1"/>
                  </a:solidFill>
                </a:endParaRPr>
              </a:p>
              <a:p>
                <a:r>
                  <a:rPr lang="ru-RU" sz="2600" dirty="0">
                    <a:solidFill>
                      <a:schemeClr val="bg1"/>
                    </a:solidFill>
                  </a:rPr>
                  <a:t>Это явление можно описать с помощью следующей </a:t>
                </a:r>
                <a:r>
                  <a:rPr lang="ru-RU" sz="2600" dirty="0" smtClean="0">
                    <a:solidFill>
                      <a:schemeClr val="bg1"/>
                    </a:solidFill>
                  </a:rPr>
                  <a:t>функции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:</a:t>
                </a:r>
                <a:endParaRPr lang="ru-RU" sz="26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ru-RU" sz="2600" dirty="0" smtClean="0">
                    <a:solidFill>
                      <a:schemeClr val="bg1"/>
                    </a:solidFill>
                  </a:rPr>
                  <a:t>                                                                                       (**)</a:t>
                </a:r>
                <a:endParaRPr lang="ru-RU" sz="2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ru-RU" sz="2600" dirty="0" smtClean="0"/>
              </a:p>
              <a:p>
                <a:pPr marL="0" indent="0">
                  <a:buNone/>
                </a:pPr>
                <a:r>
                  <a:rPr lang="ru-RU" sz="2600" dirty="0" smtClean="0">
                    <a:solidFill>
                      <a:schemeClr val="bg1"/>
                    </a:solidFill>
                  </a:rPr>
                  <a:t>Подставляя (**) в (*), получаем</a:t>
                </a:r>
                <a:r>
                  <a:rPr lang="en-US" sz="2600" dirty="0" smtClean="0">
                    <a:solidFill>
                      <a:schemeClr val="bg1"/>
                    </a:solidFill>
                  </a:rPr>
                  <a:t>:</a:t>
                </a:r>
                <a:endParaRPr lang="ru-RU" sz="2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l-GR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l-GR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ru-RU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ru-RU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acc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ru-RU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</m:sSubSup>
                          </m:e>
                        </m:acc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𝜋𝛿</m:t>
                        </m:r>
                        <m:sSub>
                          <m:sSubPr>
                            <m:ctrlPr>
                              <a:rPr lang="ru-RU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ru-RU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ru-RU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2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26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6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  <m:r>
                                          <a:rPr lang="en-US" sz="2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2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6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6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ru-RU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600" dirty="0">
                  <a:solidFill>
                    <a:schemeClr val="bg1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5607" y="971132"/>
                <a:ext cx="7450974" cy="4824000"/>
              </a:xfrm>
              <a:blipFill>
                <a:blip r:embed="rId2"/>
                <a:stretch>
                  <a:fillRect l="-2128" r="-1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1" y="737300"/>
            <a:ext cx="2571418" cy="2558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1" y="3486816"/>
            <a:ext cx="2632364" cy="2636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75607" y="1114197"/>
                <a:ext cx="1361527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ru-RU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07" y="1114197"/>
                <a:ext cx="1361527" cy="677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75607" y="3391339"/>
                <a:ext cx="4996304" cy="817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</m:sSubSup>
                            </m:e>
                          </m:acc>
                        </m:num>
                        <m:den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𝑎𝑟𝑐𝑡𝑔</m:t>
                      </m:r>
                      <m:d>
                        <m:d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acc>
                          <m:r>
                            <a:rPr lang="ru-RU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</m:sSubSup>
                            </m:e>
                          </m:acc>
                        </m:num>
                        <m:den>
                          <m:r>
                            <a:rPr lang="ru-RU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07" y="3391339"/>
                <a:ext cx="4996304" cy="817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6BF6-59EF-43EC-8ED4-0056269BA41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1807</TotalTime>
  <Words>808</Words>
  <Application>Microsoft Office PowerPoint</Application>
  <PresentationFormat>Широкоэкранный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Ретро</vt:lpstr>
      <vt:lpstr>Моделирование процесса высвобождения лекарственного вещества из матрицы-носителя</vt:lpstr>
      <vt:lpstr>Презентация PowerPoint</vt:lpstr>
      <vt:lpstr>Матричные СДЛС</vt:lpstr>
      <vt:lpstr>Математическое моделирование</vt:lpstr>
      <vt:lpstr>Презентация PowerPoint</vt:lpstr>
      <vt:lpstr>Разработанные модели</vt:lpstr>
      <vt:lpstr>Моделирование эксперимента</vt:lpstr>
      <vt:lpstr>Модель со стоковым членом, имитирующим осаждение ЛВ в матрице-носителе</vt:lpstr>
      <vt:lpstr>Презентация PowerPoint</vt:lpstr>
      <vt:lpstr>Модель, описывающая растворение частиц ЛВ с последующей диффузией</vt:lpstr>
      <vt:lpstr>Модель, описывающая растворение частиц ЛВ с последующей диффузией, а также обрушение матрицы-носителя в заданный момент времени</vt:lpstr>
      <vt:lpstr>Модель, учитывающая постепенное проникновение раствора в матрицу-носитель, растворение частиц ЛВ, диффузию растворенного лекарства, разложение матрицы и обрушение </vt:lpstr>
      <vt:lpstr>Результаты. Определение коэффициента диффузии.  </vt:lpstr>
      <vt:lpstr>Презентация PowerPoint</vt:lpstr>
      <vt:lpstr>Презентация PowerPoint</vt:lpstr>
      <vt:lpstr>Результаты. Прогнозирование высвобождения.</vt:lpstr>
      <vt:lpstr>Презентация PowerPoint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процесса высвобождения лекарственного вещества (ЛВ) из матрицы-носителя</dc:title>
  <dc:creator>Lolkin Petya</dc:creator>
  <cp:lastModifiedBy>Lolkin Petya</cp:lastModifiedBy>
  <cp:revision>62</cp:revision>
  <dcterms:created xsi:type="dcterms:W3CDTF">2020-05-22T12:49:21Z</dcterms:created>
  <dcterms:modified xsi:type="dcterms:W3CDTF">2020-06-17T16:55:42Z</dcterms:modified>
</cp:coreProperties>
</file>