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61" r:id="rId7"/>
    <p:sldId id="259" r:id="rId8"/>
    <p:sldId id="268" r:id="rId9"/>
    <p:sldId id="269" r:id="rId10"/>
    <p:sldId id="270" r:id="rId11"/>
    <p:sldId id="265" r:id="rId12"/>
    <p:sldId id="285" r:id="rId13"/>
    <p:sldId id="290" r:id="rId14"/>
    <p:sldId id="278" r:id="rId15"/>
    <p:sldId id="264" r:id="rId16"/>
    <p:sldId id="286" r:id="rId17"/>
    <p:sldId id="281" r:id="rId18"/>
    <p:sldId id="266" r:id="rId19"/>
    <p:sldId id="271" r:id="rId20"/>
    <p:sldId id="287" r:id="rId21"/>
    <p:sldId id="288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90704" autoAdjust="0"/>
  </p:normalViewPr>
  <p:slideViewPr>
    <p:cSldViewPr snapToGrid="0">
      <p:cViewPr varScale="1">
        <p:scale>
          <a:sx n="103" d="100"/>
          <a:sy n="103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3E836B6F-6396-4598-9038-359863B42500}" type="datetime1">
              <a:rPr lang="ru-RU" smtClean="0"/>
              <a:t>17.06.2023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8EEFA9E-C190-4F5C-8394-BD5F1CD55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473520F-76D4-440E-B0A5-5A56D3C7DADF}" type="datetime1">
              <a:rPr lang="ru-RU" smtClean="0"/>
              <a:t>17.06.2023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2289C57-55D7-40A4-A101-E74FAC7A0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95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1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65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8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9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5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3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8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80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0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7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83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57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96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3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lang="ru-RU" sz="3600" spc="150" baseline="0"/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buNone/>
              <a:defRPr lang="ru-RU" sz="16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en-US"/>
              <a:t>Click to edit Master subtitle style</a:t>
            </a:r>
            <a:endParaRPr lang="ru-RU"/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SmartArt graphic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noProof="0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074" y="150777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31" y="2584097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556" y="366042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2756" y="4736748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 dirty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 noProof="0" dirty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en-US"/>
              <a:t>Click to edit Master subtitle style</a:t>
            </a:r>
            <a:endParaRPr lang="ru-RU"/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ru-RU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 rtlCol="0">
            <a:normAutofit/>
          </a:bodyPr>
          <a:lstStyle>
            <a:lvl1pPr marL="0" indent="0" algn="l">
              <a:buNone/>
              <a:defRPr lang="ru-RU" sz="16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en-US"/>
              <a:t>Click to edit Master subtitle style</a:t>
            </a:r>
            <a:endParaRPr lang="ru-RU"/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полнитель для диаграммы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table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ru-RU"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lvl="1"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Графический объект 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20ГГ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ЗАГОЛОВОК ПРЕЗЕНТАЦИИ</a:t>
            </a: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9DFD55-3C28-40EF-9E31-A92D2E4017FF}" type="slidenum">
              <a:rPr lang="ru-RU" smtClean="0"/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wmf"/><Relationship Id="rId3" Type="http://schemas.openxmlformats.org/officeDocument/2006/relationships/image" Target="../media/image18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7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4.w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3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ina.enikeeva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2743200"/>
            <a:ext cx="5693101" cy="28138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Влияние многофазной фильтрации на рост и раскрытие трещины автоГРП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008" y="5785219"/>
            <a:ext cx="5535596" cy="98217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Студент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Еникеева А.А., группа 5040103/10401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Научный руководитель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enorite (Body)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Калинин С.А., доцент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ВШТМиМФ, к.т.н.</a:t>
            </a:r>
          </a:p>
          <a:p>
            <a:pPr rtl="0"/>
            <a:endParaRPr lang="ru-RU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A4DF6-AE23-2701-D771-31C41834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35" y="6088937"/>
            <a:ext cx="624873" cy="58551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EF77E2-A6F4-3DCB-1830-4CA3A2B6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8" y="6120089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D6DCD-C8E0-314A-28E4-FDB53268B0B0}"/>
              </a:ext>
            </a:extLst>
          </p:cNvPr>
          <p:cNvSpPr/>
          <p:nvPr/>
        </p:nvSpPr>
        <p:spPr>
          <a:xfrm>
            <a:off x="6027576" y="1642188"/>
            <a:ext cx="1987420" cy="93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445" y="6375805"/>
            <a:ext cx="310474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A3CDA41-E07E-5400-99B9-9BBF3064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" y="6186571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29">
            <a:extLst>
              <a:ext uri="{FF2B5EF4-FFF2-40B4-BE49-F238E27FC236}">
                <a16:creationId xmlns:a16="http://schemas.microsoft.com/office/drawing/2014/main" id="{A9D65FB5-81E4-7DDF-454D-A7F30726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93" y="1521659"/>
            <a:ext cx="4765411" cy="120211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C4950-7282-8D8D-1075-518CC5E14572}"/>
              </a:ext>
            </a:extLst>
          </p:cNvPr>
          <p:cNvSpPr txBox="1"/>
          <p:nvPr/>
        </p:nvSpPr>
        <p:spPr>
          <a:xfrm>
            <a:off x="6198981" y="1806127"/>
            <a:ext cx="179609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Уравнение для насыщенности</a:t>
            </a:r>
          </a:p>
        </p:txBody>
      </p:sp>
      <p:grpSp>
        <p:nvGrpSpPr>
          <p:cNvPr id="9" name="Группа 42">
            <a:extLst>
              <a:ext uri="{FF2B5EF4-FFF2-40B4-BE49-F238E27FC236}">
                <a16:creationId xmlns:a16="http://schemas.microsoft.com/office/drawing/2014/main" id="{13C3166D-C03D-EF71-AC0E-1CC706EEA775}"/>
              </a:ext>
            </a:extLst>
          </p:cNvPr>
          <p:cNvGrpSpPr/>
          <p:nvPr/>
        </p:nvGrpSpPr>
        <p:grpSpPr>
          <a:xfrm>
            <a:off x="331521" y="4617965"/>
            <a:ext cx="5104710" cy="646330"/>
            <a:chOff x="2067416" y="4422192"/>
            <a:chExt cx="2519032" cy="311098"/>
          </a:xfrm>
        </p:grpSpPr>
        <p:pic>
          <p:nvPicPr>
            <p:cNvPr id="10" name="Рисунок 39">
              <a:extLst>
                <a:ext uri="{FF2B5EF4-FFF2-40B4-BE49-F238E27FC236}">
                  <a16:creationId xmlns:a16="http://schemas.microsoft.com/office/drawing/2014/main" id="{94433A88-0B5D-537D-88AE-4E2269FAC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7416" y="4422192"/>
              <a:ext cx="2519032" cy="311098"/>
            </a:xfrm>
            <a:prstGeom prst="rect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1" name="Рисунок 41">
              <a:extLst>
                <a:ext uri="{FF2B5EF4-FFF2-40B4-BE49-F238E27FC236}">
                  <a16:creationId xmlns:a16="http://schemas.microsoft.com/office/drawing/2014/main" id="{762E9203-BD4B-CB61-1DE9-B8C836F9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004" t="13969" r="27004" b="17701"/>
            <a:stretch/>
          </p:blipFill>
          <p:spPr>
            <a:xfrm>
              <a:off x="2628866" y="4604641"/>
              <a:ext cx="109311" cy="109311"/>
            </a:xfrm>
            <a:prstGeom prst="rect">
              <a:avLst/>
            </a:prstGeom>
          </p:spPr>
        </p:pic>
      </p:grpSp>
      <p:pic>
        <p:nvPicPr>
          <p:cNvPr id="12" name="Рисунок 34">
            <a:extLst>
              <a:ext uri="{FF2B5EF4-FFF2-40B4-BE49-F238E27FC236}">
                <a16:creationId xmlns:a16="http://schemas.microsoft.com/office/drawing/2014/main" id="{1BE3F7B5-2A5C-EB29-DC8A-62C6D61A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572" y="5263054"/>
            <a:ext cx="6470428" cy="695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3FBB2-E304-9111-410D-3FFFEA5C64F8}"/>
              </a:ext>
            </a:extLst>
          </p:cNvPr>
          <p:cNvSpPr txBox="1"/>
          <p:nvPr/>
        </p:nvSpPr>
        <p:spPr>
          <a:xfrm>
            <a:off x="5859364" y="4553695"/>
            <a:ext cx="6104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800"/>
              </a:spcBef>
            </a:pPr>
            <a:r>
              <a:rPr lang="ru-RU" sz="1800" dirty="0"/>
              <a:t>Уравнение гиперболического типа для несжимаемой жидкости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19E891-D284-F9B8-6557-C4E43A858A3C}"/>
                  </a:ext>
                </a:extLst>
              </p:cNvPr>
              <p:cNvSpPr txBox="1"/>
              <p:nvPr/>
            </p:nvSpPr>
            <p:spPr>
              <a:xfrm>
                <a:off x="8706465" y="3437911"/>
                <a:ext cx="2478348" cy="636393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19E891-D284-F9B8-6557-C4E43A85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465" y="3437911"/>
                <a:ext cx="2478348" cy="636393"/>
              </a:xfrm>
              <a:prstGeom prst="rect">
                <a:avLst/>
              </a:prstGeom>
              <a:blipFill>
                <a:blip r:embed="rId8"/>
                <a:stretch>
                  <a:fillRect b="-96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A487476-60BB-61AD-C494-E3B169A8003C}"/>
              </a:ext>
            </a:extLst>
          </p:cNvPr>
          <p:cNvSpPr txBox="1"/>
          <p:nvPr/>
        </p:nvSpPr>
        <p:spPr>
          <a:xfrm>
            <a:off x="530729" y="5369988"/>
            <a:ext cx="231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800" dirty="0"/>
              <a:t>Уравнение переноса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9C6BD-6F30-D80F-C629-B35E5673EFF9}"/>
              </a:ext>
            </a:extLst>
          </p:cNvPr>
          <p:cNvSpPr txBox="1"/>
          <p:nvPr/>
        </p:nvSpPr>
        <p:spPr>
          <a:xfrm>
            <a:off x="9062107" y="2760424"/>
            <a:ext cx="24783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Функция фракционного потока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0C590-82D2-087E-04BA-89036D062918}"/>
              </a:ext>
            </a:extLst>
          </p:cNvPr>
          <p:cNvSpPr txBox="1"/>
          <p:nvPr/>
        </p:nvSpPr>
        <p:spPr>
          <a:xfrm>
            <a:off x="620486" y="770910"/>
            <a:ext cx="7331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800" dirty="0"/>
              <a:t>Вводим подвижности, функцию фракционного потка и закон Дарси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E7EFCE-E775-8108-912C-D272FEF3B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740" y="1847071"/>
            <a:ext cx="2085630" cy="6162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DAE0EB-7F57-1DFB-69ED-E408DC0DBDF3}"/>
              </a:ext>
            </a:extLst>
          </p:cNvPr>
          <p:cNvSpPr txBox="1"/>
          <p:nvPr/>
        </p:nvSpPr>
        <p:spPr>
          <a:xfrm>
            <a:off x="9083878" y="1317290"/>
            <a:ext cx="15436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Закон Дарси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4805BE-4013-18CF-2C1E-B2B1B948702F}"/>
              </a:ext>
            </a:extLst>
          </p:cNvPr>
          <p:cNvCxnSpPr>
            <a:cxnSpLocks/>
          </p:cNvCxnSpPr>
          <p:nvPr/>
        </p:nvCxnSpPr>
        <p:spPr>
          <a:xfrm>
            <a:off x="2827176" y="2929812"/>
            <a:ext cx="0" cy="135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BA912E-1475-66D4-3028-A9D2A7CA4F0D}"/>
              </a:ext>
            </a:extLst>
          </p:cNvPr>
          <p:cNvCxnSpPr/>
          <p:nvPr/>
        </p:nvCxnSpPr>
        <p:spPr>
          <a:xfrm>
            <a:off x="2817845" y="2929812"/>
            <a:ext cx="5673012" cy="148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4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735" y="6366078"/>
            <a:ext cx="361545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BF05B4-CD71-7DDB-83F2-4D462BC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38" y="6126928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7">
            <a:extLst>
              <a:ext uri="{FF2B5EF4-FFF2-40B4-BE49-F238E27FC236}">
                <a16:creationId xmlns:a16="http://schemas.microsoft.com/office/drawing/2014/main" id="{79075591-A6DA-21E8-DCF5-15521514451A}"/>
              </a:ext>
            </a:extLst>
          </p:cNvPr>
          <p:cNvSpPr txBox="1">
            <a:spLocks/>
          </p:cNvSpPr>
          <p:nvPr/>
        </p:nvSpPr>
        <p:spPr>
          <a:xfrm>
            <a:off x="7412602" y="453892"/>
            <a:ext cx="4602678" cy="72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Уравнения для решения пороупругой задачи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B2B54E-3256-8294-57C7-3976D6288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33485"/>
              </p:ext>
            </p:extLst>
          </p:nvPr>
        </p:nvGraphicFramePr>
        <p:xfrm>
          <a:off x="2668588" y="1217613"/>
          <a:ext cx="40401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317160" progId="Equation.DSMT4">
                  <p:embed/>
                </p:oleObj>
              </mc:Choice>
              <mc:Fallback>
                <p:oleObj name="Equation" r:id="rId4" imgW="2768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588" y="1217613"/>
                        <a:ext cx="404018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081CFD-E65A-3A2E-6A5F-8A87A1DB5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569" y="2449811"/>
            <a:ext cx="5553819" cy="33382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58DD8B-7D32-858D-C1F9-E194C0F71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80700"/>
              </p:ext>
            </p:extLst>
          </p:nvPr>
        </p:nvGraphicFramePr>
        <p:xfrm>
          <a:off x="830536" y="4105238"/>
          <a:ext cx="4760023" cy="96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760" imgH="660240" progId="Equation.DSMT4">
                  <p:embed/>
                </p:oleObj>
              </mc:Choice>
              <mc:Fallback>
                <p:oleObj name="Equation" r:id="rId7" imgW="3263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536" y="4105238"/>
                        <a:ext cx="4760023" cy="96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59EB44-CF17-C00E-23BD-B1619E55F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663298"/>
              </p:ext>
            </p:extLst>
          </p:nvPr>
        </p:nvGraphicFramePr>
        <p:xfrm>
          <a:off x="830538" y="5117497"/>
          <a:ext cx="3857496" cy="51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440" imgH="330120" progId="Equation.DSMT4">
                  <p:embed/>
                </p:oleObj>
              </mc:Choice>
              <mc:Fallback>
                <p:oleObj name="Equation" r:id="rId9" imgW="2476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0538" y="5117497"/>
                        <a:ext cx="3857496" cy="51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F21EF2-1715-486A-7CC3-4555F463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30652"/>
              </p:ext>
            </p:extLst>
          </p:nvPr>
        </p:nvGraphicFramePr>
        <p:xfrm>
          <a:off x="830538" y="5617698"/>
          <a:ext cx="2588587" cy="50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304560" progId="Equation.DSMT4">
                  <p:embed/>
                </p:oleObj>
              </mc:Choice>
              <mc:Fallback>
                <p:oleObj name="Equation" r:id="rId11" imgW="1549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0538" y="5617698"/>
                        <a:ext cx="2588587" cy="50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E9E7072-E65B-1B20-6C19-4450340FC470}"/>
              </a:ext>
            </a:extLst>
          </p:cNvPr>
          <p:cNvSpPr/>
          <p:nvPr/>
        </p:nvSpPr>
        <p:spPr>
          <a:xfrm>
            <a:off x="2541291" y="972230"/>
            <a:ext cx="4169334" cy="961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6FE180-95C3-9A0E-BA73-F8DB6CD6F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57569"/>
              </p:ext>
            </p:extLst>
          </p:nvPr>
        </p:nvGraphicFramePr>
        <p:xfrm>
          <a:off x="1898650" y="2449513"/>
          <a:ext cx="38735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06560" imgH="863280" progId="Equation.DSMT4">
                  <p:embed/>
                </p:oleObj>
              </mc:Choice>
              <mc:Fallback>
                <p:oleObj name="Equation" r:id="rId13" imgW="28065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98650" y="2449513"/>
                        <a:ext cx="3873500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84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108" y="6435121"/>
            <a:ext cx="315264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A3CDA41-E07E-5400-99B9-9BBF3064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" y="6186571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479DB8F0-705C-D3BC-FD6A-0DDB7F4BE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83647"/>
              </p:ext>
            </p:extLst>
          </p:nvPr>
        </p:nvGraphicFramePr>
        <p:xfrm>
          <a:off x="750034" y="1529014"/>
          <a:ext cx="4522470" cy="199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43120" imgH="1562040" progId="Equation.DSMT4">
                  <p:embed/>
                </p:oleObj>
              </mc:Choice>
              <mc:Fallback>
                <p:oleObj name="Equation" r:id="rId4" imgW="354312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034" y="1529014"/>
                        <a:ext cx="4522470" cy="1993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316248F-5FD0-6332-CFF0-0667B2FED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09244"/>
              </p:ext>
            </p:extLst>
          </p:nvPr>
        </p:nvGraphicFramePr>
        <p:xfrm>
          <a:off x="1486002" y="4160074"/>
          <a:ext cx="2332429" cy="83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634680" progId="Equation.DSMT4">
                  <p:embed/>
                </p:oleObj>
              </mc:Choice>
              <mc:Fallback>
                <p:oleObj name="Equation" r:id="rId6" imgW="17776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6002" y="4160074"/>
                        <a:ext cx="2332429" cy="833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D9DDDCCA-6C9A-EAD3-40AD-EDA5064D2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534" y="602797"/>
            <a:ext cx="3089872" cy="28262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50B57D-44A2-22A3-EA0E-2D1EF2060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105" y="3389842"/>
            <a:ext cx="2990245" cy="304527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DE0616-15FC-5798-1695-5AE62B4AF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86084"/>
              </p:ext>
            </p:extLst>
          </p:nvPr>
        </p:nvGraphicFramePr>
        <p:xfrm>
          <a:off x="8856406" y="602797"/>
          <a:ext cx="395287" cy="46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53800" progId="Equation.DSMT4">
                  <p:embed/>
                </p:oleObj>
              </mc:Choice>
              <mc:Fallback>
                <p:oleObj name="Equation" r:id="rId10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56406" y="602797"/>
                        <a:ext cx="395287" cy="465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7CF6AB-28AB-421C-519E-61F532520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01198"/>
              </p:ext>
            </p:extLst>
          </p:nvPr>
        </p:nvGraphicFramePr>
        <p:xfrm>
          <a:off x="8477009" y="5986149"/>
          <a:ext cx="320675" cy="40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53800" progId="Equation.DSMT4">
                  <p:embed/>
                </p:oleObj>
              </mc:Choice>
              <mc:Fallback>
                <p:oleObj name="Equation" r:id="rId12" imgW="20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77009" y="5986149"/>
                        <a:ext cx="320675" cy="40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850" y="198308"/>
            <a:ext cx="3200342" cy="80219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Tenorite (Body)"/>
              </a:rPr>
              <a:t>Численное решение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284" y="6385533"/>
            <a:ext cx="351817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59DA6-445C-C635-4A97-8DCFC5CB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139" y="3163319"/>
            <a:ext cx="3394053" cy="3389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1F34D3-EF01-970B-BB8C-3634F34C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42" y="69754"/>
            <a:ext cx="3278199" cy="402431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3070DD1-6017-C34A-2148-C1929FB33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20026"/>
              </p:ext>
            </p:extLst>
          </p:nvPr>
        </p:nvGraphicFramePr>
        <p:xfrm>
          <a:off x="1319213" y="1627188"/>
          <a:ext cx="25019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634680" progId="Equation.DSMT4">
                  <p:embed/>
                </p:oleObj>
              </mc:Choice>
              <mc:Fallback>
                <p:oleObj name="Equation" r:id="rId5" imgW="19810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9213" y="1627188"/>
                        <a:ext cx="250190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EC1833E-9674-409F-E51A-2D9F5910C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71634"/>
              </p:ext>
            </p:extLst>
          </p:nvPr>
        </p:nvGraphicFramePr>
        <p:xfrm>
          <a:off x="212486" y="2692387"/>
          <a:ext cx="509428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16320" imgH="2298600" progId="Equation.DSMT4">
                  <p:embed/>
                </p:oleObj>
              </mc:Choice>
              <mc:Fallback>
                <p:oleObj name="Equation" r:id="rId7" imgW="4216320" imgH="22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486" y="2692387"/>
                        <a:ext cx="5094288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30FA970-3D6C-0B6A-7B35-456D4EF0F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683003"/>
              </p:ext>
            </p:extLst>
          </p:nvPr>
        </p:nvGraphicFramePr>
        <p:xfrm>
          <a:off x="8666477" y="1573245"/>
          <a:ext cx="908050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66477" y="1573245"/>
                        <a:ext cx="908050" cy="2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16804A4-B283-93D5-90FF-6B462450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129200"/>
              </p:ext>
            </p:extLst>
          </p:nvPr>
        </p:nvGraphicFramePr>
        <p:xfrm>
          <a:off x="10871029" y="2926782"/>
          <a:ext cx="1046163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203040" progId="Equation.DSMT4">
                  <p:embed/>
                </p:oleObj>
              </mc:Choice>
              <mc:Fallback>
                <p:oleObj name="Equation" r:id="rId11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71029" y="2926782"/>
                        <a:ext cx="1046163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0978961-5C93-4529-2EDC-8858A2363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02875"/>
              </p:ext>
            </p:extLst>
          </p:nvPr>
        </p:nvGraphicFramePr>
        <p:xfrm>
          <a:off x="580992" y="599405"/>
          <a:ext cx="4481919" cy="77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04960" imgH="609480" progId="Equation.DSMT4">
                  <p:embed/>
                </p:oleObj>
              </mc:Choice>
              <mc:Fallback>
                <p:oleObj name="Equation" r:id="rId13" imgW="3504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0992" y="599405"/>
                        <a:ext cx="4481919" cy="77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699678-AB4D-76C3-7069-398711EFA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8581"/>
              </p:ext>
            </p:extLst>
          </p:nvPr>
        </p:nvGraphicFramePr>
        <p:xfrm>
          <a:off x="5339682" y="4857849"/>
          <a:ext cx="3183457" cy="137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82880" imgH="1244520" progId="Equation.DSMT4">
                  <p:embed/>
                </p:oleObj>
              </mc:Choice>
              <mc:Fallback>
                <p:oleObj name="Equation" r:id="rId15" imgW="288288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9682" y="4857849"/>
                        <a:ext cx="3183457" cy="137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817201-DCAF-E0BE-E4BB-F66BA5960DED}"/>
              </a:ext>
            </a:extLst>
          </p:cNvPr>
          <p:cNvSpPr/>
          <p:nvPr/>
        </p:nvSpPr>
        <p:spPr>
          <a:xfrm>
            <a:off x="135546" y="3410339"/>
            <a:ext cx="5094288" cy="2258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0892AB2-DE5E-2CA4-9F24-05334E85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6080292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7" y="6375805"/>
            <a:ext cx="37266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DBF1E-393B-B865-BAF7-4F1AD18748B9}"/>
              </a:ext>
            </a:extLst>
          </p:cNvPr>
          <p:cNvSpPr txBox="1"/>
          <p:nvPr/>
        </p:nvSpPr>
        <p:spPr>
          <a:xfrm>
            <a:off x="-737334" y="117070"/>
            <a:ext cx="759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График изменения длины трещины при многофазной и однофазной фильтрации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495E5-C3DF-42C1-5B9A-6ADC6E6F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104280"/>
            <a:ext cx="10086109" cy="5271525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A3CDA41-E07E-5400-99B9-9BBF3064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960" y="5753720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4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A9CE21-F256-6A3D-DAD6-CAB6153E965B}"/>
              </a:ext>
            </a:extLst>
          </p:cNvPr>
          <p:cNvSpPr/>
          <p:nvPr/>
        </p:nvSpPr>
        <p:spPr>
          <a:xfrm>
            <a:off x="7046399" y="3172543"/>
            <a:ext cx="4655975" cy="186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D9B762-6CCC-7268-D9C0-8FE3C19EA2C8}"/>
              </a:ext>
            </a:extLst>
          </p:cNvPr>
          <p:cNvSpPr/>
          <p:nvPr/>
        </p:nvSpPr>
        <p:spPr>
          <a:xfrm>
            <a:off x="4871659" y="1223834"/>
            <a:ext cx="4655975" cy="186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585" y="482520"/>
            <a:ext cx="2907027" cy="5354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Заключение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375" y="6366077"/>
            <a:ext cx="312906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B809E-59F8-8162-299E-3658CE13B14B}"/>
              </a:ext>
            </a:extLst>
          </p:cNvPr>
          <p:cNvSpPr txBox="1"/>
          <p:nvPr/>
        </p:nvSpPr>
        <p:spPr>
          <a:xfrm>
            <a:off x="410645" y="2154563"/>
            <a:ext cx="3831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данной работе было проведено исследование влияния многофазной фильтрации на рост и раскрытие трещины автоГРП.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Был создан алгоритм совмещения гидродинамики и геомеханики в один расчетный цикл.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Разработаны необходимые дополнительные модули для пре и пост обработки данных.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 был прведен анализ результатов.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7E04F-E18A-B908-2574-71C3D3516386}"/>
              </a:ext>
            </a:extLst>
          </p:cNvPr>
          <p:cNvSpPr txBox="1"/>
          <p:nvPr/>
        </p:nvSpPr>
        <p:spPr>
          <a:xfrm>
            <a:off x="5104736" y="1554399"/>
            <a:ext cx="450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результатам решения задачи, влияние многофазной фильтрации на рост трещины автоГРП действительно существененно.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013D3-609E-FD8C-BDB0-0975CE008516}"/>
              </a:ext>
            </a:extLst>
          </p:cNvPr>
          <p:cNvSpPr txBox="1"/>
          <p:nvPr/>
        </p:nvSpPr>
        <p:spPr>
          <a:xfrm>
            <a:off x="7199646" y="3503108"/>
            <a:ext cx="450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расчетах, связанных с таким типом трещин необходимо учитывать многофазность систем, учитывать их составляющие.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4621D3-F90A-8224-549D-58413C76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03" y="6042968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Еникеева Арина</a:t>
            </a:r>
          </a:p>
          <a:p>
            <a:pPr rtl="0"/>
            <a:r>
              <a:rPr lang="en-US" dirty="0">
                <a:hlinkClick r:id="rId3"/>
              </a:rPr>
              <a:t>arina.enikeeva@yandex.ru</a:t>
            </a:r>
            <a:endParaRPr lang="en-US" dirty="0"/>
          </a:p>
          <a:p>
            <a:pPr rtl="0"/>
            <a:r>
              <a:rPr lang="en-US" dirty="0"/>
              <a:t>89603762122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736" y="6336895"/>
            <a:ext cx="34208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182" y="6356350"/>
            <a:ext cx="31266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576F695-A1D8-079E-64E5-FEA3F323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456" y="242596"/>
            <a:ext cx="3851342" cy="5246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enorite (Body)"/>
              </a:rPr>
              <a:t>Уравнение фильтрации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0D3F416-20D0-27DB-21C0-23128466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8" y="6167116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EBC0B-F945-CFC8-76A1-352FBA9E7C63}"/>
              </a:ext>
            </a:extLst>
          </p:cNvPr>
          <p:cNvSpPr txBox="1"/>
          <p:nvPr/>
        </p:nvSpPr>
        <p:spPr>
          <a:xfrm>
            <a:off x="5257800" y="280771"/>
            <a:ext cx="677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0" i="0" dirty="0">
                <a:solidFill>
                  <a:srgbClr val="000000"/>
                </a:solidFill>
                <a:effectLst/>
                <a:latin typeface="Tenorite (Body)"/>
              </a:rPr>
              <a:t>Уравнение фильтрации возникает при объединении уравнения неразрывности и закона Дарси для скорости течения в пористой среде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9817B-3151-EF96-48F7-09988265A1F1}"/>
              </a:ext>
            </a:extLst>
          </p:cNvPr>
          <p:cNvSpPr txBox="1"/>
          <p:nvPr/>
        </p:nvSpPr>
        <p:spPr>
          <a:xfrm>
            <a:off x="4682217" y="1408542"/>
            <a:ext cx="7123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enorite (Body)"/>
              </a:rPr>
              <a:t>Уравнение неразрывности определяет баланс втекающего и вытекающего флюида, закон Дарси, в свою очередь, связывает скорости флюида с градиентом потенциала и свойствами среды.</a:t>
            </a:r>
            <a:r>
              <a:rPr lang="ru-RU" dirty="0">
                <a:latin typeface="Tenorite (Body)"/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A4249-8439-7CA0-B515-C93011FB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482" y="3446008"/>
            <a:ext cx="2266950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0B6E0-227F-3CD4-9C0D-738A075B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318" y="3275239"/>
            <a:ext cx="5048250" cy="1123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AFFAE-511C-D4CC-12F2-1A18101BA8D4}"/>
              </a:ext>
            </a:extLst>
          </p:cNvPr>
          <p:cNvSpPr txBox="1"/>
          <p:nvPr/>
        </p:nvSpPr>
        <p:spPr>
          <a:xfrm>
            <a:off x="4495549" y="3064447"/>
            <a:ext cx="15436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Закон Дарси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EC7C9-B753-DD26-4954-782D89B2973E}"/>
              </a:ext>
            </a:extLst>
          </p:cNvPr>
          <p:cNvSpPr txBox="1"/>
          <p:nvPr/>
        </p:nvSpPr>
        <p:spPr>
          <a:xfrm>
            <a:off x="7995306" y="2988247"/>
            <a:ext cx="28795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Уравнение неразрывности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63919-8422-DD0B-5C14-144CA979A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394" y="4432527"/>
            <a:ext cx="6234464" cy="18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7" y="6375805"/>
            <a:ext cx="37266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DBF1E-393B-B865-BAF7-4F1AD18748B9}"/>
              </a:ext>
            </a:extLst>
          </p:cNvPr>
          <p:cNvSpPr txBox="1"/>
          <p:nvPr/>
        </p:nvSpPr>
        <p:spPr>
          <a:xfrm>
            <a:off x="746449" y="378326"/>
            <a:ext cx="26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Формула Итона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5EF61-76A4-4F77-0516-41E6EA6A5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1" y="1045708"/>
            <a:ext cx="4467043" cy="1370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03C29-BD46-568B-34E7-0ED11AC1F813}"/>
              </a:ext>
            </a:extLst>
          </p:cNvPr>
          <p:cNvSpPr txBox="1"/>
          <p:nvPr/>
        </p:nvSpPr>
        <p:spPr>
          <a:xfrm>
            <a:off x="6107662" y="1314497"/>
            <a:ext cx="33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 – </a:t>
            </a:r>
            <a:r>
              <a:rPr lang="ru-RU" dirty="0"/>
              <a:t>коэффициент Пуассона, Н – мощность пласта</a:t>
            </a:r>
          </a:p>
        </p:txBody>
      </p:sp>
    </p:spTree>
    <p:extLst>
      <p:ext uri="{BB962C8B-B14F-4D97-AF65-F5344CB8AC3E}">
        <p14:creationId xmlns:p14="http://schemas.microsoft.com/office/powerpoint/2010/main" val="78447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08" y="497150"/>
            <a:ext cx="2393179" cy="52396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ВВЕДЕНИЕ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7300" y="6257130"/>
            <a:ext cx="247835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026" name="Picture 2" descr="Обнаружен механизм, ответственный за создание галогенированных органических  соединений при гидроразрыве пласта - Наука и Техника - Каталог статей -  Блог Ильи Винштейна">
            <a:extLst>
              <a:ext uri="{FF2B5EF4-FFF2-40B4-BE49-F238E27FC236}">
                <a16:creationId xmlns:a16="http://schemas.microsoft.com/office/drawing/2014/main" id="{CF0E71B5-5160-8296-E6E3-C22BF209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4" y="3503254"/>
            <a:ext cx="4049054" cy="2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938B9-9F51-02BD-8F11-B939E62BC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0"/>
          <a:stretch/>
        </p:blipFill>
        <p:spPr>
          <a:xfrm>
            <a:off x="4984847" y="3406943"/>
            <a:ext cx="5507950" cy="303274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308" y="1145218"/>
            <a:ext cx="8848700" cy="262862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000" dirty="0">
                <a:latin typeface="Tenorite (Body)"/>
              </a:rPr>
              <a:t>Эффект авто-ГРП </a:t>
            </a:r>
            <a:r>
              <a:rPr lang="ru-RU" sz="2000">
                <a:latin typeface="Tenorite (Body)"/>
              </a:rPr>
              <a:t>возникает в следствии перевода </a:t>
            </a:r>
            <a:r>
              <a:rPr lang="ru-RU" sz="2000" dirty="0">
                <a:latin typeface="Tenorite (Body)"/>
              </a:rPr>
              <a:t>скважин на поддержание </a:t>
            </a:r>
            <a:r>
              <a:rPr lang="ru-RU" sz="2000">
                <a:latin typeface="Tenorite (Body)"/>
              </a:rPr>
              <a:t>пластового давления (постоянную закачка </a:t>
            </a:r>
            <a:r>
              <a:rPr lang="ru-RU" sz="2000" dirty="0">
                <a:latin typeface="Tenorite (Body)"/>
              </a:rPr>
              <a:t>жидкости в пласт в течение относительно </a:t>
            </a:r>
            <a:r>
              <a:rPr lang="ru-RU" sz="2000">
                <a:latin typeface="Tenorite (Body)"/>
              </a:rPr>
              <a:t>длительного времени). </a:t>
            </a:r>
            <a:endParaRPr lang="ru-RU" sz="2000" dirty="0">
              <a:latin typeface="Tenorite (Body)"/>
            </a:endParaRPr>
          </a:p>
          <a:p>
            <a:pPr rtl="0"/>
            <a:r>
              <a:rPr lang="ru-RU" sz="2000" dirty="0">
                <a:latin typeface="Tenorite (Body)"/>
              </a:rPr>
              <a:t>Во время закачки жидкости растет пластовое давление, что в последствие вызывает инициацию естественных трещин или рост трещин, полученных после проведения гидроразрыва пласта</a:t>
            </a:r>
            <a:r>
              <a:rPr lang="en-US" sz="2000" dirty="0">
                <a:latin typeface="Tenorite (Body)"/>
              </a:rPr>
              <a:t> (</a:t>
            </a:r>
            <a:r>
              <a:rPr lang="ru-RU" sz="2000" dirty="0">
                <a:latin typeface="Tenorite (Body)"/>
              </a:rPr>
              <a:t>метод увеличения нефтеотдачи).</a:t>
            </a:r>
            <a:endParaRPr lang="ru-RU" sz="2000" dirty="0">
              <a:effectLst/>
              <a:latin typeface="Tenorite (Body)"/>
              <a:ea typeface="Calibri" panose="020F0502020204030204" pitchFamily="34" charset="0"/>
            </a:endParaRPr>
          </a:p>
          <a:p>
            <a:pPr rtl="0"/>
            <a:endParaRPr lang="ru-RU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39F1A6-D836-E593-8763-FBD48549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61" y="251630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BA43756-7FDF-5EDB-C293-0E36045831A9}"/>
              </a:ext>
            </a:extLst>
          </p:cNvPr>
          <p:cNvSpPr/>
          <p:nvPr/>
        </p:nvSpPr>
        <p:spPr>
          <a:xfrm>
            <a:off x="6769916" y="1589622"/>
            <a:ext cx="3969845" cy="1438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E3D50-D3A0-EDC5-887B-E81FEA617F64}"/>
              </a:ext>
            </a:extLst>
          </p:cNvPr>
          <p:cNvSpPr/>
          <p:nvPr/>
        </p:nvSpPr>
        <p:spPr>
          <a:xfrm>
            <a:off x="1452239" y="1589622"/>
            <a:ext cx="3969845" cy="146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434" y="200664"/>
            <a:ext cx="3969845" cy="10364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Актуальность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60849" y="1940953"/>
            <a:ext cx="3326532" cy="122830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latin typeface="Tenorite (Body)"/>
              </a:rPr>
              <a:t>Негативные следствия наличия трещин автоГРП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820" y="6356351"/>
            <a:ext cx="284747" cy="33320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0FF2C5-7CCC-6464-4035-6A9B4074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406" y="6155816"/>
            <a:ext cx="624873" cy="585511"/>
          </a:xfrm>
          <a:prstGeom prst="rect">
            <a:avLst/>
          </a:prstGeom>
        </p:spPr>
      </p:pic>
      <p:sp>
        <p:nvSpPr>
          <p:cNvPr id="24" name="Объект 7">
            <a:extLst>
              <a:ext uri="{FF2B5EF4-FFF2-40B4-BE49-F238E27FC236}">
                <a16:creationId xmlns:a16="http://schemas.microsoft.com/office/drawing/2014/main" id="{36A87062-238A-FA7F-F2F5-FB6BCE4FC79A}"/>
              </a:ext>
            </a:extLst>
          </p:cNvPr>
          <p:cNvSpPr txBox="1">
            <a:spLocks/>
          </p:cNvSpPr>
          <p:nvPr/>
        </p:nvSpPr>
        <p:spPr>
          <a:xfrm>
            <a:off x="6865536" y="1923655"/>
            <a:ext cx="3778606" cy="1036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atin typeface="Tenorite (Body)"/>
              </a:rPr>
              <a:t>Факторы, влияющие на рост и раскрытие трещин автоГРП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D5E665-DD5A-751D-6AF0-7578F3A5AFDF}"/>
              </a:ext>
            </a:extLst>
          </p:cNvPr>
          <p:cNvCxnSpPr>
            <a:cxnSpLocks/>
            <a:stCxn id="8" idx="2"/>
            <a:endCxn id="34" idx="0"/>
          </p:cNvCxnSpPr>
          <p:nvPr/>
        </p:nvCxnSpPr>
        <p:spPr>
          <a:xfrm flipH="1">
            <a:off x="1937816" y="3169256"/>
            <a:ext cx="1386299" cy="1547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D80F35-0E05-3847-9A1E-F11794AA0959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>
          <a:xfrm>
            <a:off x="3324115" y="3169256"/>
            <a:ext cx="1423754" cy="1547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Объект 7">
            <a:extLst>
              <a:ext uri="{FF2B5EF4-FFF2-40B4-BE49-F238E27FC236}">
                <a16:creationId xmlns:a16="http://schemas.microsoft.com/office/drawing/2014/main" id="{BB80654F-1120-7C4F-6D64-998FE7D04801}"/>
              </a:ext>
            </a:extLst>
          </p:cNvPr>
          <p:cNvSpPr txBox="1">
            <a:spLocks/>
          </p:cNvSpPr>
          <p:nvPr/>
        </p:nvSpPr>
        <p:spPr>
          <a:xfrm>
            <a:off x="3324115" y="4716297"/>
            <a:ext cx="2847508" cy="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enorite (Body)"/>
              </a:rPr>
              <a:t>Прорыв воды в верхние и нижние горизонты</a:t>
            </a:r>
          </a:p>
        </p:txBody>
      </p:sp>
      <p:sp>
        <p:nvSpPr>
          <p:cNvPr id="34" name="Объект 7">
            <a:extLst>
              <a:ext uri="{FF2B5EF4-FFF2-40B4-BE49-F238E27FC236}">
                <a16:creationId xmlns:a16="http://schemas.microsoft.com/office/drawing/2014/main" id="{4DDB82DF-B739-C9A2-65A2-28452BCE15A3}"/>
              </a:ext>
            </a:extLst>
          </p:cNvPr>
          <p:cNvSpPr txBox="1">
            <a:spLocks/>
          </p:cNvSpPr>
          <p:nvPr/>
        </p:nvSpPr>
        <p:spPr>
          <a:xfrm>
            <a:off x="514062" y="4716297"/>
            <a:ext cx="2847508" cy="100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enorite (Body)"/>
              </a:rPr>
              <a:t>Преждевременное обводнение добывающих скважин</a:t>
            </a:r>
          </a:p>
        </p:txBody>
      </p:sp>
      <p:sp>
        <p:nvSpPr>
          <p:cNvPr id="39" name="Объект 7">
            <a:extLst>
              <a:ext uri="{FF2B5EF4-FFF2-40B4-BE49-F238E27FC236}">
                <a16:creationId xmlns:a16="http://schemas.microsoft.com/office/drawing/2014/main" id="{662146D4-B701-C7ED-4510-DC2030799D67}"/>
              </a:ext>
            </a:extLst>
          </p:cNvPr>
          <p:cNvSpPr txBox="1">
            <a:spLocks/>
          </p:cNvSpPr>
          <p:nvPr/>
        </p:nvSpPr>
        <p:spPr>
          <a:xfrm>
            <a:off x="7251202" y="3439237"/>
            <a:ext cx="3392940" cy="2031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enorite (Body)"/>
              </a:rPr>
              <a:t>Объем закачиваемой жидкости в единицу времени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enorite (Body)"/>
              </a:rPr>
              <a:t>Состав закачиваемой смести и ее температура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enorite (Body)"/>
              </a:rPr>
              <a:t>Фильтрация флюида в пласте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enorite (Body)"/>
              </a:rPr>
              <a:t>Кольматация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80527CFE-45EC-A402-B8AF-C9E957F1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68" y="6245775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51" y="473076"/>
            <a:ext cx="4082142" cy="58578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Цели и задачи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7401" y="3722747"/>
            <a:ext cx="2141764" cy="5143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>
                <a:latin typeface="Tenorite (Body)"/>
              </a:rPr>
              <a:t>1</a:t>
            </a:r>
            <a:endParaRPr lang="ru-RU" dirty="0">
              <a:latin typeface="Tenorite (Body)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4495" y="4575139"/>
            <a:ext cx="2141764" cy="5143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>
                <a:latin typeface="Tenorite (Body)"/>
              </a:rPr>
              <a:t>2</a:t>
            </a:r>
            <a:endParaRPr lang="ru-RU" dirty="0">
              <a:latin typeface="Tenorite (Body)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9366" y="5324892"/>
            <a:ext cx="2141764" cy="5143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3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9163" y="1278237"/>
            <a:ext cx="7549654" cy="120370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R="65405"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enorite (Body)"/>
                <a:ea typeface="Calibri" panose="020F0502020204030204" pitchFamily="34" charset="0"/>
              </a:rPr>
              <a:t>Провести исследование для оценки влияния многофазности на рост и развитие трещины автоГРП, провести сравнение результатов с учетом многофазной и однофазной фильтраций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6276" y="5233874"/>
            <a:ext cx="5918361" cy="70039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1800" dirty="0">
                <a:latin typeface="Tenorite (Body)"/>
              </a:rPr>
              <a:t>Разработка необходимых модулей для пост-пре-обработки данных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C8D6D0E8-3983-4B7D-ADB2-077E17AD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821" y="6324266"/>
            <a:ext cx="284746" cy="38133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878E0179-B738-6696-E462-6D572E5BC1D8}"/>
              </a:ext>
            </a:extLst>
          </p:cNvPr>
          <p:cNvSpPr txBox="1">
            <a:spLocks/>
          </p:cNvSpPr>
          <p:nvPr/>
        </p:nvSpPr>
        <p:spPr>
          <a:xfrm>
            <a:off x="6885716" y="6102276"/>
            <a:ext cx="5567541" cy="404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enorite (Body)"/>
              </a:rPr>
              <a:t>Проведение расчетов и анализ результатов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6C3E-7BB6-E917-32F0-8C5D3E8C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8" y="6120089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11">
            <a:extLst>
              <a:ext uri="{FF2B5EF4-FFF2-40B4-BE49-F238E27FC236}">
                <a16:creationId xmlns:a16="http://schemas.microsoft.com/office/drawing/2014/main" id="{F26A3F53-F0DF-6A4A-4A4B-C6BFE7A7C5B5}"/>
              </a:ext>
            </a:extLst>
          </p:cNvPr>
          <p:cNvSpPr txBox="1">
            <a:spLocks/>
          </p:cNvSpPr>
          <p:nvPr/>
        </p:nvSpPr>
        <p:spPr>
          <a:xfrm>
            <a:off x="5237246" y="3613969"/>
            <a:ext cx="7085383" cy="792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5405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latin typeface="Tenorite (Body)"/>
                <a:ea typeface="Calibri" panose="020F0502020204030204" pitchFamily="34" charset="0"/>
              </a:rPr>
              <a:t>Разработка методики исследования влияния многофазной фильтрации на раскрытие и рост трещины автоГРП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2AC5F1-171D-2ECB-9C7D-538B47AD9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3728" y="1371534"/>
            <a:ext cx="2141764" cy="514350"/>
          </a:xfrm>
        </p:spPr>
        <p:txBody>
          <a:bodyPr/>
          <a:lstStyle/>
          <a:p>
            <a:r>
              <a:rPr lang="ru-RU" dirty="0">
                <a:latin typeface="Tenorite (Body)"/>
              </a:rPr>
              <a:t>Цель: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C1F11BD9-AD98-2B9F-2135-6EC5307D0094}"/>
              </a:ext>
            </a:extLst>
          </p:cNvPr>
          <p:cNvSpPr txBox="1">
            <a:spLocks/>
          </p:cNvSpPr>
          <p:nvPr/>
        </p:nvSpPr>
        <p:spPr>
          <a:xfrm>
            <a:off x="2129667" y="3627227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enorite (Body)"/>
              </a:rPr>
              <a:t>Задачи: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FC4223-0FB8-F79C-4F80-72E032C779EA}"/>
              </a:ext>
            </a:extLst>
          </p:cNvPr>
          <p:cNvCxnSpPr>
            <a:cxnSpLocks/>
          </p:cNvCxnSpPr>
          <p:nvPr/>
        </p:nvCxnSpPr>
        <p:spPr>
          <a:xfrm flipH="1">
            <a:off x="0" y="1801908"/>
            <a:ext cx="3620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E9FEDA-1FE8-8A66-029B-4CF8E9D5F99B}"/>
              </a:ext>
            </a:extLst>
          </p:cNvPr>
          <p:cNvCxnSpPr>
            <a:cxnSpLocks/>
          </p:cNvCxnSpPr>
          <p:nvPr/>
        </p:nvCxnSpPr>
        <p:spPr>
          <a:xfrm flipH="1">
            <a:off x="-18662" y="4081687"/>
            <a:ext cx="42112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040407-AD9B-9929-E142-9331D56C0848}"/>
              </a:ext>
            </a:extLst>
          </p:cNvPr>
          <p:cNvCxnSpPr>
            <a:cxnSpLocks/>
          </p:cNvCxnSpPr>
          <p:nvPr/>
        </p:nvCxnSpPr>
        <p:spPr>
          <a:xfrm flipH="1">
            <a:off x="3778898" y="2948473"/>
            <a:ext cx="4142792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Текст 14">
            <a:extLst>
              <a:ext uri="{FF2B5EF4-FFF2-40B4-BE49-F238E27FC236}">
                <a16:creationId xmlns:a16="http://schemas.microsoft.com/office/drawing/2014/main" id="{C212C3F1-C1A1-8106-1356-E48F21C4857A}"/>
              </a:ext>
            </a:extLst>
          </p:cNvPr>
          <p:cNvSpPr txBox="1">
            <a:spLocks/>
          </p:cNvSpPr>
          <p:nvPr/>
        </p:nvSpPr>
        <p:spPr>
          <a:xfrm>
            <a:off x="5734758" y="4518528"/>
            <a:ext cx="5918361" cy="743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enorite (Body)"/>
              </a:rPr>
              <a:t>Реализация модели на языке программирования </a:t>
            </a:r>
            <a:r>
              <a:rPr lang="en-US" sz="1800" dirty="0">
                <a:latin typeface="Tenorite (Body)"/>
              </a:rPr>
              <a:t>Python</a:t>
            </a:r>
            <a:endParaRPr lang="ru-RU" sz="1800" dirty="0">
              <a:latin typeface="Tenorite (Body)"/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A887CAA-A1A4-0C98-5B21-EC7B7E05924C}"/>
              </a:ext>
            </a:extLst>
          </p:cNvPr>
          <p:cNvSpPr txBox="1">
            <a:spLocks/>
          </p:cNvSpPr>
          <p:nvPr/>
        </p:nvSpPr>
        <p:spPr>
          <a:xfrm>
            <a:off x="4634601" y="6024495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enorite (Body)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81" y="-11652"/>
            <a:ext cx="10515600" cy="1325563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>
                <a:latin typeface="Tenorite (Body)"/>
              </a:rPr>
              <a:t>Математическая постановка задачи моделирования трещины автогрп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411" y="6384034"/>
            <a:ext cx="293451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26316C-D2A9-2902-F508-86BA6D6259C7}"/>
              </a:ext>
            </a:extLst>
          </p:cNvPr>
          <p:cNvSpPr txBox="1"/>
          <p:nvPr/>
        </p:nvSpPr>
        <p:spPr>
          <a:xfrm>
            <a:off x="398834" y="1286228"/>
            <a:ext cx="6858000" cy="433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поскольку толщина пласта намного меньше его горизонтальной протяженности, то задачу можно считать плоской, а область течения — симметричной; трещина - прямая линия (разрез), расположенная вдоль оси 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Cambria Math" panose="02040503050406030204" pitchFamily="18" charset="0"/>
              </a:rPr>
              <a:t>𝑂𝑥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, ось 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Cambria Math" panose="02040503050406030204" pitchFamily="18" charset="0"/>
              </a:rPr>
              <a:t>𝑂𝑦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 направлена вдоль минимальных напряжений;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течение в скважине не моделируется, скважина задается точечным источником постоянной интенсивности 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Cambria Math" panose="02040503050406030204" pitchFamily="18" charset="0"/>
              </a:rPr>
              <a:t>𝑄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 и рассматривается режим доминирующих утечек;</a:t>
            </a:r>
            <a:endParaRPr lang="ru-RU" sz="1400" kern="100" dirty="0">
              <a:latin typeface="Tenorite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пренебрегаем силой тяжести и изменением температуры (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Cambria Math" panose="02040503050406030204" pitchFamily="18" charset="0"/>
              </a:rPr>
              <a:t>𝑇</a:t>
            </a: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 = const);</a:t>
            </a:r>
            <a:endParaRPr lang="ru-RU" sz="1400" kern="100" dirty="0">
              <a:latin typeface="Tenorite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вода в пласт поступает только из трещины (скважина связана с пластом только посредством трещины), других источников (нагнетательных скважин) и стоков (добывающих скважин) нет: </a:t>
            </a:r>
            <a:endParaRPr lang="ru-RU" sz="1400" kern="100" dirty="0">
              <a:latin typeface="Tenorite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kern="100" dirty="0"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деформациями резервуара при моделировании фильтрации пренебрегаем, т.е. поровое давление оказывает влияние на напряженно- деформированное состояние (НДС) резервуара, но НДС не влияет на изменение порового давления;</a:t>
            </a:r>
          </a:p>
          <a:p>
            <a:endParaRPr lang="ru-RU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39FEF4-CDE6-FC31-B816-EB158A820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95385"/>
              </p:ext>
            </p:extLst>
          </p:nvPr>
        </p:nvGraphicFramePr>
        <p:xfrm>
          <a:off x="3115489" y="3647507"/>
          <a:ext cx="1642862" cy="31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279360" progId="Equation.DSMT4">
                  <p:embed/>
                </p:oleObj>
              </mc:Choice>
              <mc:Fallback>
                <p:oleObj name="Equation" r:id="rId3" imgW="977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5489" y="3647507"/>
                        <a:ext cx="1642862" cy="312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>
            <a:extLst>
              <a:ext uri="{FF2B5EF4-FFF2-40B4-BE49-F238E27FC236}">
                <a16:creationId xmlns:a16="http://schemas.microsoft.com/office/drawing/2014/main" id="{4056CD42-5F51-FCC6-3229-E4958D63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7" y="6106854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CBB3DE-A213-DACA-BC3C-70BB2B6C2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438" y="1085576"/>
            <a:ext cx="4574481" cy="2749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D9432C-EBD8-00DB-CBBE-A89063042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981" y="4018463"/>
            <a:ext cx="3922784" cy="2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30CB06A-90AC-E37D-2839-0FF0BC593CDE}"/>
              </a:ext>
            </a:extLst>
          </p:cNvPr>
          <p:cNvSpPr/>
          <p:nvPr/>
        </p:nvSpPr>
        <p:spPr>
          <a:xfrm>
            <a:off x="477696" y="1257301"/>
            <a:ext cx="1673158" cy="62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8" y="408553"/>
            <a:ext cx="4580106" cy="57116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Tenorite (Body)"/>
              </a:rPr>
              <a:t>Алгоритм решения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102" y="6346623"/>
            <a:ext cx="273996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CE0EA8-9C07-01B7-0B0C-CB1F409E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05" y="6252005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2F1FE-BF5C-66C9-F3B2-E295E8F0FC22}"/>
              </a:ext>
            </a:extLst>
          </p:cNvPr>
          <p:cNvSpPr txBox="1"/>
          <p:nvPr/>
        </p:nvSpPr>
        <p:spPr>
          <a:xfrm>
            <a:off x="1451506" y="2274275"/>
            <a:ext cx="299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enorite (Body)"/>
              </a:rPr>
              <a:t>Расчет фильтрации в </a:t>
            </a:r>
            <a:r>
              <a:rPr lang="en-US" dirty="0" err="1">
                <a:latin typeface="Tenorite (Body)"/>
              </a:rPr>
              <a:t>TNavigator</a:t>
            </a:r>
            <a:endParaRPr lang="ru-RU" dirty="0">
              <a:latin typeface="Tenorite (Body)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A257EAD-4F34-57FB-809E-670B8923F48F}"/>
              </a:ext>
            </a:extLst>
          </p:cNvPr>
          <p:cNvCxnSpPr/>
          <p:nvPr/>
        </p:nvCxnSpPr>
        <p:spPr>
          <a:xfrm>
            <a:off x="3872072" y="2680339"/>
            <a:ext cx="904672" cy="62570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2A525E-1A18-D952-9FA8-F3D8EBE15C4C}"/>
              </a:ext>
            </a:extLst>
          </p:cNvPr>
          <p:cNvSpPr txBox="1"/>
          <p:nvPr/>
        </p:nvSpPr>
        <p:spPr>
          <a:xfrm>
            <a:off x="4827815" y="2845294"/>
            <a:ext cx="317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Выгрузка значений давления в каждой ячейке</a:t>
            </a:r>
            <a:r>
              <a:rPr lang="en-US" dirty="0"/>
              <a:t> </a:t>
            </a:r>
            <a:r>
              <a:rPr lang="ru-RU" dirty="0"/>
              <a:t>прямоугольной сетки гидродинамической модели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3C508F0-ABF8-9697-A1BC-74624F4AD62A}"/>
              </a:ext>
            </a:extLst>
          </p:cNvPr>
          <p:cNvCxnSpPr/>
          <p:nvPr/>
        </p:nvCxnSpPr>
        <p:spPr>
          <a:xfrm>
            <a:off x="7961214" y="3522706"/>
            <a:ext cx="904672" cy="62570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9BCC95-8B26-E70E-4113-05B84D7D15B4}"/>
              </a:ext>
            </a:extLst>
          </p:cNvPr>
          <p:cNvSpPr txBox="1"/>
          <p:nvPr/>
        </p:nvSpPr>
        <p:spPr>
          <a:xfrm>
            <a:off x="9005319" y="3800172"/>
            <a:ext cx="2292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Наложение полученного поля давления на треугольную сетку </a:t>
            </a:r>
            <a:r>
              <a:rPr lang="en-US" dirty="0" err="1"/>
              <a:t>FreeFem</a:t>
            </a:r>
            <a:r>
              <a:rPr lang="en-US" dirty="0"/>
              <a:t>++</a:t>
            </a:r>
            <a:endParaRPr lang="ru-RU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EBDF83A-79FD-5709-EF02-EA3273E0E3EF}"/>
              </a:ext>
            </a:extLst>
          </p:cNvPr>
          <p:cNvCxnSpPr>
            <a:cxnSpLocks/>
            <a:endCxn id="21" idx="3"/>
          </p:cNvCxnSpPr>
          <p:nvPr/>
        </p:nvCxnSpPr>
        <p:spPr>
          <a:xfrm rot="10800000" flipV="1">
            <a:off x="6738488" y="4825819"/>
            <a:ext cx="2127401" cy="95255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068AFB-FE1E-4747-6017-4CD25CEB886B}"/>
              </a:ext>
            </a:extLst>
          </p:cNvPr>
          <p:cNvSpPr txBox="1"/>
          <p:nvPr/>
        </p:nvSpPr>
        <p:spPr>
          <a:xfrm>
            <a:off x="4212540" y="5178208"/>
            <a:ext cx="252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Расчет механики трещины автоГРП с  учетом многофазной фильтрации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3FF438F-70BB-33F8-23B7-377A1F329CAA}"/>
              </a:ext>
            </a:extLst>
          </p:cNvPr>
          <p:cNvCxnSpPr>
            <a:cxnSpLocks/>
          </p:cNvCxnSpPr>
          <p:nvPr/>
        </p:nvCxnSpPr>
        <p:spPr>
          <a:xfrm rot="10800000">
            <a:off x="2860395" y="4851671"/>
            <a:ext cx="1352144" cy="83171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0A0103-ACEE-1EC4-07FE-C16400F2DF22}"/>
              </a:ext>
            </a:extLst>
          </p:cNvPr>
          <p:cNvSpPr txBox="1"/>
          <p:nvPr/>
        </p:nvSpPr>
        <p:spPr>
          <a:xfrm>
            <a:off x="423619" y="4354170"/>
            <a:ext cx="2525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Получение новой длины трещины и ее передача в </a:t>
            </a:r>
            <a:r>
              <a:rPr lang="en-US" dirty="0" err="1"/>
              <a:t>TNavigator</a:t>
            </a:r>
            <a:endParaRPr lang="ru-RU" dirty="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26B98EF-49B6-240F-DE83-C9B1DB1C349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63063" y="3236792"/>
            <a:ext cx="1338885" cy="80415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CB5273-5B74-7D27-A60E-447534BA6780}"/>
              </a:ext>
            </a:extLst>
          </p:cNvPr>
          <p:cNvSpPr txBox="1"/>
          <p:nvPr/>
        </p:nvSpPr>
        <p:spPr>
          <a:xfrm>
            <a:off x="609653" y="1382369"/>
            <a:ext cx="14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</a:t>
            </a:r>
            <a:r>
              <a:rPr lang="ru-RU" dirty="0"/>
              <a:t>итераций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5B987-CB7A-0394-6A29-5E61BAFCA816}"/>
              </a:ext>
            </a:extLst>
          </p:cNvPr>
          <p:cNvSpPr txBox="1"/>
          <p:nvPr/>
        </p:nvSpPr>
        <p:spPr>
          <a:xfrm>
            <a:off x="5780314" y="636699"/>
            <a:ext cx="6188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Варианты решения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Модуль для решения задач трещин автоГРП в </a:t>
            </a:r>
            <a:r>
              <a:rPr lang="en-US" sz="2000" dirty="0" err="1"/>
              <a:t>Tnavigator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Численное решение внутри одного симулятора </a:t>
            </a:r>
            <a:r>
              <a:rPr lang="en-US" sz="2000" dirty="0" err="1"/>
              <a:t>FreeFEM</a:t>
            </a:r>
            <a:r>
              <a:rPr lang="en-US" sz="2000" dirty="0"/>
              <a:t>++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58" y="449431"/>
            <a:ext cx="4579968" cy="80219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Tenorite (Body)"/>
              </a:rPr>
              <a:t>Гидродинамическая модель в </a:t>
            </a:r>
            <a:r>
              <a:rPr lang="en-US" sz="2400" dirty="0">
                <a:latin typeface="Tenorite (Body)"/>
              </a:rPr>
              <a:t>“</a:t>
            </a:r>
            <a:r>
              <a:rPr lang="en-US" sz="2400" dirty="0" err="1">
                <a:latin typeface="Tenorite (Body)"/>
              </a:rPr>
              <a:t>Tnavigator</a:t>
            </a:r>
            <a:r>
              <a:rPr lang="en-US" sz="2400" dirty="0">
                <a:latin typeface="Tenorite (Body)"/>
              </a:rPr>
              <a:t>”</a:t>
            </a:r>
            <a:endParaRPr lang="ru-RU" sz="2400" dirty="0">
              <a:latin typeface="Tenorite (Body)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284" y="6385533"/>
            <a:ext cx="351817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594B0-E5DF-9302-5AD5-EFDA94C0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7" y="1338211"/>
            <a:ext cx="5913383" cy="3068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E4A40-EC98-7278-77BA-060D0DD4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51" y="4493216"/>
            <a:ext cx="2916329" cy="2074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F0618-010C-A699-6D8B-6E8CE770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442" y="4493216"/>
            <a:ext cx="2997047" cy="20748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3E4BB-F3C6-0527-2E51-AC87ABB15149}"/>
              </a:ext>
            </a:extLst>
          </p:cNvPr>
          <p:cNvSpPr txBox="1"/>
          <p:nvPr/>
        </p:nvSpPr>
        <p:spPr>
          <a:xfrm>
            <a:off x="6652233" y="265247"/>
            <a:ext cx="498056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Параметры модели</a:t>
            </a:r>
          </a:p>
          <a:p>
            <a:endParaRPr lang="ru-RU" sz="1400" u="sng" dirty="0"/>
          </a:p>
          <a:p>
            <a:r>
              <a:rPr lang="ru-RU" sz="1400" dirty="0"/>
              <a:t>Размеры модели(кол-во ячеек): 500*500*1</a:t>
            </a:r>
          </a:p>
          <a:p>
            <a:r>
              <a:rPr lang="ru-RU" sz="1400" dirty="0"/>
              <a:t>Размеры модели(ячейка в м):1*1*15</a:t>
            </a:r>
          </a:p>
          <a:p>
            <a:endParaRPr lang="en-US" sz="1400" dirty="0"/>
          </a:p>
          <a:p>
            <a:r>
              <a:rPr lang="ru-RU" sz="1400" u="sng" dirty="0"/>
              <a:t>Параметры пласта:</a:t>
            </a:r>
          </a:p>
          <a:p>
            <a:r>
              <a:rPr lang="ru-RU" sz="1400" dirty="0"/>
              <a:t>Опорное давление, бар: 256.6</a:t>
            </a:r>
          </a:p>
          <a:p>
            <a:r>
              <a:rPr lang="ru-RU" sz="1400" dirty="0"/>
              <a:t>Сжимаемость породы,</a:t>
            </a:r>
            <a:r>
              <a:rPr lang="en-US" sz="1400" dirty="0"/>
              <a:t> 1/</a:t>
            </a:r>
            <a:r>
              <a:rPr lang="ru-RU" sz="1400" dirty="0"/>
              <a:t>бар: 0.5е-5</a:t>
            </a:r>
          </a:p>
          <a:p>
            <a:r>
              <a:rPr lang="ru-RU" sz="1400" dirty="0"/>
              <a:t>Глубина залежи, м: 2600</a:t>
            </a:r>
          </a:p>
          <a:p>
            <a:r>
              <a:rPr lang="ru-RU" sz="1400" dirty="0"/>
              <a:t>Проницаемость, мД: 3, 3, 1</a:t>
            </a:r>
          </a:p>
          <a:p>
            <a:r>
              <a:rPr lang="ru-RU" sz="1400" dirty="0"/>
              <a:t>Пористость, д.ед: 0.17</a:t>
            </a:r>
          </a:p>
          <a:p>
            <a:r>
              <a:rPr lang="ru-RU" sz="1400" dirty="0"/>
              <a:t>Расход, м3/сут: 100</a:t>
            </a:r>
          </a:p>
          <a:p>
            <a:endParaRPr lang="ru-RU" sz="1400" dirty="0"/>
          </a:p>
          <a:p>
            <a:r>
              <a:rPr lang="ru-RU" sz="1400" u="sng" dirty="0"/>
              <a:t>Параметры фаз:</a:t>
            </a:r>
          </a:p>
          <a:p>
            <a:r>
              <a:rPr lang="ru-RU" sz="1400" dirty="0"/>
              <a:t>Давление насыщения, бар: 159.9</a:t>
            </a:r>
          </a:p>
          <a:p>
            <a:r>
              <a:rPr lang="ru-RU" sz="1400" dirty="0"/>
              <a:t>Объемный коэффициент по нефти: 1.04467</a:t>
            </a:r>
          </a:p>
          <a:p>
            <a:r>
              <a:rPr lang="ru-RU" sz="1400" dirty="0"/>
              <a:t>Объемный коэффициент по воде: 1.03498</a:t>
            </a:r>
          </a:p>
          <a:p>
            <a:r>
              <a:rPr lang="ru-RU" sz="1400" dirty="0"/>
              <a:t>Вязкость воды</a:t>
            </a:r>
            <a:r>
              <a:rPr lang="en-US" sz="1400" dirty="0"/>
              <a:t>, </a:t>
            </a:r>
            <a:r>
              <a:rPr lang="ru-RU" sz="1400" dirty="0"/>
              <a:t>сПз: 1</a:t>
            </a:r>
          </a:p>
          <a:p>
            <a:r>
              <a:rPr lang="ru-RU" sz="1400" dirty="0"/>
              <a:t>Вязкость нефти, сПз: 2.70748</a:t>
            </a:r>
          </a:p>
          <a:p>
            <a:r>
              <a:rPr lang="ru-RU" sz="1400" dirty="0"/>
              <a:t>Плотность воды, кг/м3: 1000</a:t>
            </a:r>
          </a:p>
          <a:p>
            <a:r>
              <a:rPr lang="ru-RU" sz="1400" dirty="0"/>
              <a:t>Плотность нефти, кг/м3: 860</a:t>
            </a:r>
          </a:p>
          <a:p>
            <a:r>
              <a:rPr lang="ru-RU" sz="1400" dirty="0"/>
              <a:t>Относительные фазовые проницаемости определены по корелляции Кори</a:t>
            </a:r>
          </a:p>
          <a:p>
            <a:endParaRPr lang="ru-RU" sz="1400" dirty="0"/>
          </a:p>
          <a:p>
            <a:r>
              <a:rPr lang="ru-RU" sz="1400" u="sng" dirty="0"/>
              <a:t>Параметры трещины:</a:t>
            </a:r>
          </a:p>
          <a:p>
            <a:r>
              <a:rPr lang="ru-RU" sz="1400" dirty="0"/>
              <a:t>Трещина моделируется как продолжение скважины</a:t>
            </a:r>
          </a:p>
          <a:p>
            <a:r>
              <a:rPr lang="ru-RU" sz="1400" dirty="0"/>
              <a:t>Трещина бесконечной проводимости</a:t>
            </a:r>
          </a:p>
          <a:p>
            <a:r>
              <a:rPr lang="ru-RU" sz="1400" dirty="0"/>
              <a:t>Исходная длина трещины, м: 100</a:t>
            </a:r>
          </a:p>
          <a:p>
            <a:r>
              <a:rPr lang="ru-RU" sz="1400" dirty="0"/>
              <a:t>Исходное раскрытие трещины, мм: 1</a:t>
            </a:r>
          </a:p>
          <a:p>
            <a:endParaRPr lang="en-US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182" y="6356350"/>
            <a:ext cx="31266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576F695-A1D8-079E-64E5-FEA3F323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58" y="136525"/>
            <a:ext cx="3851342" cy="77064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enorite (Body)"/>
              </a:rPr>
              <a:t>Уравнения для расчета гидродинамики с учетом многофазной и однофазной фильтрации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0D3F416-20D0-27DB-21C0-23128466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8" y="6167116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7">
            <a:extLst>
              <a:ext uri="{FF2B5EF4-FFF2-40B4-BE49-F238E27FC236}">
                <a16:creationId xmlns:a16="http://schemas.microsoft.com/office/drawing/2014/main" id="{4766E773-DD00-A5B0-A9D5-E871FD3B4229}"/>
              </a:ext>
            </a:extLst>
          </p:cNvPr>
          <p:cNvSpPr txBox="1">
            <a:spLocks/>
          </p:cNvSpPr>
          <p:nvPr/>
        </p:nvSpPr>
        <p:spPr>
          <a:xfrm>
            <a:off x="5995906" y="279917"/>
            <a:ext cx="6099350" cy="54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enorite (Body)"/>
              </a:rPr>
              <a:t>Уравнение фильтрации для двух фаз – вода/нефть</a:t>
            </a:r>
            <a:br>
              <a:rPr lang="ru-RU" dirty="0">
                <a:solidFill>
                  <a:schemeClr val="tx1"/>
                </a:solidFill>
                <a:latin typeface="Tenorite (Body)"/>
              </a:rPr>
            </a:br>
            <a:r>
              <a:rPr lang="ru-RU" dirty="0">
                <a:solidFill>
                  <a:schemeClr val="tx1"/>
                </a:solidFill>
                <a:latin typeface="Tenorite (Body)"/>
              </a:rPr>
              <a:t>Неизвестные: давление нефти</a:t>
            </a:r>
            <a:r>
              <a:rPr lang="en-US" dirty="0">
                <a:solidFill>
                  <a:schemeClr val="tx1"/>
                </a:solidFill>
                <a:latin typeface="Tenorite (Body)"/>
              </a:rPr>
              <a:t> </a:t>
            </a:r>
            <a:r>
              <a:rPr lang="ru-RU" dirty="0">
                <a:solidFill>
                  <a:schemeClr val="tx1"/>
                </a:solidFill>
                <a:latin typeface="Tenorite (Body)"/>
              </a:rPr>
              <a:t> и насыщенность водой</a:t>
            </a:r>
          </a:p>
        </p:txBody>
      </p:sp>
      <p:pic>
        <p:nvPicPr>
          <p:cNvPr id="32" name="Рисунок 15">
            <a:extLst>
              <a:ext uri="{FF2B5EF4-FFF2-40B4-BE49-F238E27FC236}">
                <a16:creationId xmlns:a16="http://schemas.microsoft.com/office/drawing/2014/main" id="{2B34B90B-A891-1F9F-BEA4-FA20C405E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63" y="922249"/>
            <a:ext cx="6444513" cy="1297218"/>
          </a:xfrm>
          <a:prstGeom prst="rect">
            <a:avLst/>
          </a:prstGeom>
        </p:spPr>
      </p:pic>
      <p:pic>
        <p:nvPicPr>
          <p:cNvPr id="33" name="Рисунок 16">
            <a:extLst>
              <a:ext uri="{FF2B5EF4-FFF2-40B4-BE49-F238E27FC236}">
                <a16:creationId xmlns:a16="http://schemas.microsoft.com/office/drawing/2014/main" id="{5407D978-3513-98E9-3503-28B3D24D5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902" y="3554869"/>
            <a:ext cx="5112501" cy="1305129"/>
          </a:xfrm>
          <a:prstGeom prst="rect">
            <a:avLst/>
          </a:prstGeom>
        </p:spPr>
      </p:pic>
      <p:sp>
        <p:nvSpPr>
          <p:cNvPr id="34" name="Subtitle 7">
            <a:extLst>
              <a:ext uri="{FF2B5EF4-FFF2-40B4-BE49-F238E27FC236}">
                <a16:creationId xmlns:a16="http://schemas.microsoft.com/office/drawing/2014/main" id="{025F69EE-92B5-E942-4B45-990F675760CF}"/>
              </a:ext>
            </a:extLst>
          </p:cNvPr>
          <p:cNvSpPr txBox="1">
            <a:spLocks/>
          </p:cNvSpPr>
          <p:nvPr/>
        </p:nvSpPr>
        <p:spPr>
          <a:xfrm>
            <a:off x="3856541" y="3089620"/>
            <a:ext cx="6099350" cy="36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enorite (Body)"/>
              </a:rPr>
              <a:t>Производная произведения равна:</a:t>
            </a:r>
          </a:p>
        </p:txBody>
      </p:sp>
      <p:pic>
        <p:nvPicPr>
          <p:cNvPr id="35" name="Рисунок 17">
            <a:extLst>
              <a:ext uri="{FF2B5EF4-FFF2-40B4-BE49-F238E27FC236}">
                <a16:creationId xmlns:a16="http://schemas.microsoft.com/office/drawing/2014/main" id="{6CFBDAED-1536-4188-CD70-5889AA7E2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171" y="5338979"/>
            <a:ext cx="7529390" cy="822618"/>
          </a:xfrm>
          <a:prstGeom prst="rect">
            <a:avLst/>
          </a:prstGeom>
        </p:spPr>
      </p:pic>
      <p:sp>
        <p:nvSpPr>
          <p:cNvPr id="36" name="Subtitle 7">
            <a:extLst>
              <a:ext uri="{FF2B5EF4-FFF2-40B4-BE49-F238E27FC236}">
                <a16:creationId xmlns:a16="http://schemas.microsoft.com/office/drawing/2014/main" id="{E2DC954A-7D8A-AA84-A72A-97A9C9D2CD84}"/>
              </a:ext>
            </a:extLst>
          </p:cNvPr>
          <p:cNvSpPr txBox="1">
            <a:spLocks/>
          </p:cNvSpPr>
          <p:nvPr/>
        </p:nvSpPr>
        <p:spPr>
          <a:xfrm>
            <a:off x="3933104" y="4891825"/>
            <a:ext cx="6099350" cy="36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enorite (Body)"/>
              </a:rPr>
              <a:t>Вводим сжимаемость и складываем первые два уравнения:</a:t>
            </a:r>
          </a:p>
        </p:txBody>
      </p:sp>
      <p:sp>
        <p:nvSpPr>
          <p:cNvPr id="37" name="Овал 8">
            <a:extLst>
              <a:ext uri="{FF2B5EF4-FFF2-40B4-BE49-F238E27FC236}">
                <a16:creationId xmlns:a16="http://schemas.microsoft.com/office/drawing/2014/main" id="{8165CC7B-6B16-C651-63B0-53CF7D330E6C}"/>
              </a:ext>
            </a:extLst>
          </p:cNvPr>
          <p:cNvSpPr/>
          <p:nvPr/>
        </p:nvSpPr>
        <p:spPr>
          <a:xfrm>
            <a:off x="6885556" y="3552536"/>
            <a:ext cx="447201" cy="75915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9" name="Овал 35">
            <a:extLst>
              <a:ext uri="{FF2B5EF4-FFF2-40B4-BE49-F238E27FC236}">
                <a16:creationId xmlns:a16="http://schemas.microsoft.com/office/drawing/2014/main" id="{4E520E18-23B8-1D66-1995-CDB71619D84A}"/>
              </a:ext>
            </a:extLst>
          </p:cNvPr>
          <p:cNvSpPr/>
          <p:nvPr/>
        </p:nvSpPr>
        <p:spPr>
          <a:xfrm>
            <a:off x="5451280" y="5422187"/>
            <a:ext cx="311150" cy="33337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0" name="Овал 35">
            <a:extLst>
              <a:ext uri="{FF2B5EF4-FFF2-40B4-BE49-F238E27FC236}">
                <a16:creationId xmlns:a16="http://schemas.microsoft.com/office/drawing/2014/main" id="{E88DDB1C-09D5-D04A-07A2-6FE4AE651EA7}"/>
              </a:ext>
            </a:extLst>
          </p:cNvPr>
          <p:cNvSpPr/>
          <p:nvPr/>
        </p:nvSpPr>
        <p:spPr>
          <a:xfrm>
            <a:off x="6947289" y="5440848"/>
            <a:ext cx="311150" cy="33337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1" name="Рисунок 19">
            <a:extLst>
              <a:ext uri="{FF2B5EF4-FFF2-40B4-BE49-F238E27FC236}">
                <a16:creationId xmlns:a16="http://schemas.microsoft.com/office/drawing/2014/main" id="{7E9423EA-89C2-AA12-AB36-1532C0E92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473" y="6199206"/>
            <a:ext cx="1793379" cy="369545"/>
          </a:xfrm>
          <a:prstGeom prst="rect">
            <a:avLst/>
          </a:prstGeom>
        </p:spPr>
      </p:pic>
      <p:sp>
        <p:nvSpPr>
          <p:cNvPr id="2" name="Subtitle 7">
            <a:extLst>
              <a:ext uri="{FF2B5EF4-FFF2-40B4-BE49-F238E27FC236}">
                <a16:creationId xmlns:a16="http://schemas.microsoft.com/office/drawing/2014/main" id="{CA7232FD-8A64-616A-BE09-7E60B0EF2F70}"/>
              </a:ext>
            </a:extLst>
          </p:cNvPr>
          <p:cNvSpPr txBox="1">
            <a:spLocks/>
          </p:cNvSpPr>
          <p:nvPr/>
        </p:nvSpPr>
        <p:spPr>
          <a:xfrm>
            <a:off x="4896904" y="2460579"/>
            <a:ext cx="7295096" cy="525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kern="0" dirty="0">
                <a:solidFill>
                  <a:srgbClr val="000000"/>
                </a:solidFill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Данную формулировку необходимо привести к виду классических дифференциальных уравнений в частных производных </a:t>
            </a:r>
            <a:endParaRPr lang="ru-RU" sz="1400" dirty="0">
              <a:solidFill>
                <a:schemeClr val="tx1"/>
              </a:solidFill>
              <a:latin typeface="Tenorite (Body)"/>
            </a:endParaRP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914138-AF1F-100F-D690-FF4E5F67EC00}"/>
              </a:ext>
            </a:extLst>
          </p:cNvPr>
          <p:cNvSpPr/>
          <p:nvPr/>
        </p:nvSpPr>
        <p:spPr>
          <a:xfrm>
            <a:off x="7889033" y="3146750"/>
            <a:ext cx="3340360" cy="81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445" y="6375805"/>
            <a:ext cx="310474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A3CDA41-E07E-5400-99B9-9BBF3064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" y="6186571"/>
            <a:ext cx="2086297" cy="5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3">
            <a:extLst>
              <a:ext uri="{FF2B5EF4-FFF2-40B4-BE49-F238E27FC236}">
                <a16:creationId xmlns:a16="http://schemas.microsoft.com/office/drawing/2014/main" id="{F57B3613-EAFC-0EE6-ECEB-F9B19D08C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19" y="2743514"/>
            <a:ext cx="4751889" cy="178372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FA210-D7CE-C9C3-31C7-3AC960A27CF9}"/>
              </a:ext>
            </a:extLst>
          </p:cNvPr>
          <p:cNvSpPr txBox="1"/>
          <p:nvPr/>
        </p:nvSpPr>
        <p:spPr>
          <a:xfrm>
            <a:off x="8317030" y="3387261"/>
            <a:ext cx="30429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/>
              <a:t>Уравнение для давления</a:t>
            </a:r>
          </a:p>
        </p:txBody>
      </p:sp>
      <p:grpSp>
        <p:nvGrpSpPr>
          <p:cNvPr id="9" name="Группа 42">
            <a:extLst>
              <a:ext uri="{FF2B5EF4-FFF2-40B4-BE49-F238E27FC236}">
                <a16:creationId xmlns:a16="http://schemas.microsoft.com/office/drawing/2014/main" id="{13C3166D-C03D-EF71-AC0E-1CC706EEA775}"/>
              </a:ext>
            </a:extLst>
          </p:cNvPr>
          <p:cNvGrpSpPr/>
          <p:nvPr/>
        </p:nvGrpSpPr>
        <p:grpSpPr>
          <a:xfrm>
            <a:off x="233549" y="7736722"/>
            <a:ext cx="5104710" cy="646330"/>
            <a:chOff x="2067416" y="4422192"/>
            <a:chExt cx="2519032" cy="311098"/>
          </a:xfrm>
        </p:grpSpPr>
        <p:pic>
          <p:nvPicPr>
            <p:cNvPr id="10" name="Рисунок 39">
              <a:extLst>
                <a:ext uri="{FF2B5EF4-FFF2-40B4-BE49-F238E27FC236}">
                  <a16:creationId xmlns:a16="http://schemas.microsoft.com/office/drawing/2014/main" id="{94433A88-0B5D-537D-88AE-4E2269FAC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7416" y="4422192"/>
              <a:ext cx="2519032" cy="311098"/>
            </a:xfrm>
            <a:prstGeom prst="rect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1" name="Рисунок 41">
              <a:extLst>
                <a:ext uri="{FF2B5EF4-FFF2-40B4-BE49-F238E27FC236}">
                  <a16:creationId xmlns:a16="http://schemas.microsoft.com/office/drawing/2014/main" id="{762E9203-BD4B-CB61-1DE9-B8C836F9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004" t="13969" r="27004" b="17701"/>
            <a:stretch/>
          </p:blipFill>
          <p:spPr>
            <a:xfrm>
              <a:off x="2628866" y="4604641"/>
              <a:ext cx="109311" cy="109311"/>
            </a:xfrm>
            <a:prstGeom prst="rect">
              <a:avLst/>
            </a:prstGeom>
          </p:spPr>
        </p:pic>
      </p:grpSp>
      <p:pic>
        <p:nvPicPr>
          <p:cNvPr id="12" name="Рисунок 34">
            <a:extLst>
              <a:ext uri="{FF2B5EF4-FFF2-40B4-BE49-F238E27FC236}">
                <a16:creationId xmlns:a16="http://schemas.microsoft.com/office/drawing/2014/main" id="{1BE3F7B5-2A5C-EB29-DC8A-62C6D61A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778" y="8038912"/>
            <a:ext cx="6470428" cy="695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3FBB2-E304-9111-410D-3FFFEA5C64F8}"/>
              </a:ext>
            </a:extLst>
          </p:cNvPr>
          <p:cNvSpPr txBox="1"/>
          <p:nvPr/>
        </p:nvSpPr>
        <p:spPr>
          <a:xfrm>
            <a:off x="6024982" y="7422857"/>
            <a:ext cx="6104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800"/>
              </a:spcBef>
            </a:pPr>
            <a:r>
              <a:rPr lang="ru-RU" sz="1800" dirty="0"/>
              <a:t>Уравнение гиперболического типа для несжимаемой жидкости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87476-60BB-61AD-C494-E3B169A8003C}"/>
              </a:ext>
            </a:extLst>
          </p:cNvPr>
          <p:cNvSpPr txBox="1"/>
          <p:nvPr/>
        </p:nvSpPr>
        <p:spPr>
          <a:xfrm>
            <a:off x="698679" y="8761664"/>
            <a:ext cx="4888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800" dirty="0"/>
              <a:t>Уравнение переноса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A17FF-52B3-E555-32E3-75F90EB74DB2}"/>
              </a:ext>
            </a:extLst>
          </p:cNvPr>
          <p:cNvSpPr txBox="1"/>
          <p:nvPr/>
        </p:nvSpPr>
        <p:spPr>
          <a:xfrm>
            <a:off x="1735495" y="913093"/>
            <a:ext cx="9552212" cy="13029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enorite (Body)"/>
                <a:ea typeface="Calibri" panose="020F0502020204030204" pitchFamily="34" charset="0"/>
                <a:cs typeface="Times New Roman" panose="02020603050405020304" pitchFamily="18" charset="0"/>
              </a:rPr>
              <a:t>В уравнении присутствуют оба давления, поэтому с помощью функции капиллярного давления можно оставить только одно неизвестное давление для нефти и получить уравнение, похожее на уравнение в частных производных параболического типа.</a:t>
            </a:r>
          </a:p>
          <a:p>
            <a:pPr>
              <a:spcBef>
                <a:spcPts val="8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62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607_TF67328976_Win32" id="{EF52704F-B2AD-4D23-9D52-684D3A90B128}" vid="{7CF70BFC-7CC9-465C-A5CA-C21DEE4730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tf67328976_win32</Template>
  <TotalTime>4339</TotalTime>
  <Words>870</Words>
  <Application>Microsoft Office PowerPoint</Application>
  <PresentationFormat>Widescreen</PresentationFormat>
  <Paragraphs>143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Tenorite</vt:lpstr>
      <vt:lpstr>Tenorite (Body)</vt:lpstr>
      <vt:lpstr>Wingdings</vt:lpstr>
      <vt:lpstr>Тема Office</vt:lpstr>
      <vt:lpstr>Equation</vt:lpstr>
      <vt:lpstr>MathType 7.0 Equation</vt:lpstr>
      <vt:lpstr>Влияние многофазной фильтрации на рост и раскрытие трещины автоГРП</vt:lpstr>
      <vt:lpstr>ВВЕДЕНИЕ</vt:lpstr>
      <vt:lpstr>Актуальность</vt:lpstr>
      <vt:lpstr>Цели и задачи</vt:lpstr>
      <vt:lpstr>Математическая постановка задачи моделирования трещины автогрп</vt:lpstr>
      <vt:lpstr>Алгоритм решения</vt:lpstr>
      <vt:lpstr>Гидродинамическая модель в “Tnavigator”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Численное решение</vt:lpstr>
      <vt:lpstr>PowerPoint Presentation</vt:lpstr>
      <vt:lpstr>Заключение</vt:lpstr>
      <vt:lpstr>СПАСИБО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многофазной фильтрации на рост и раскрытие трещины автоГРП</dc:title>
  <dc:creator>Арина Еникеева</dc:creator>
  <cp:lastModifiedBy>Арина Еникеева</cp:lastModifiedBy>
  <cp:revision>115</cp:revision>
  <dcterms:created xsi:type="dcterms:W3CDTF">2023-05-17T11:24:01Z</dcterms:created>
  <dcterms:modified xsi:type="dcterms:W3CDTF">2023-06-17T19:20:25Z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