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99" r:id="rId4"/>
    <p:sldId id="260" r:id="rId5"/>
    <p:sldId id="258" r:id="rId6"/>
    <p:sldId id="264" r:id="rId7"/>
    <p:sldId id="300" r:id="rId8"/>
    <p:sldId id="266" r:id="rId9"/>
    <p:sldId id="268" r:id="rId10"/>
    <p:sldId id="269" r:id="rId11"/>
    <p:sldId id="279" r:id="rId12"/>
    <p:sldId id="280" r:id="rId13"/>
    <p:sldId id="281" r:id="rId14"/>
    <p:sldId id="282" r:id="rId15"/>
    <p:sldId id="301" r:id="rId16"/>
    <p:sldId id="259" r:id="rId17"/>
    <p:sldId id="263" r:id="rId18"/>
    <p:sldId id="267" r:id="rId19"/>
    <p:sldId id="271" r:id="rId20"/>
    <p:sldId id="285" r:id="rId21"/>
    <p:sldId id="286" r:id="rId22"/>
    <p:sldId id="288" r:id="rId23"/>
    <p:sldId id="289" r:id="rId24"/>
    <p:sldId id="302" r:id="rId25"/>
    <p:sldId id="305" r:id="rId26"/>
    <p:sldId id="270" r:id="rId27"/>
    <p:sldId id="265" r:id="rId28"/>
    <p:sldId id="272" r:id="rId29"/>
    <p:sldId id="274" r:id="rId30"/>
    <p:sldId id="275" r:id="rId31"/>
    <p:sldId id="276" r:id="rId32"/>
    <p:sldId id="277" r:id="rId33"/>
    <p:sldId id="278" r:id="rId34"/>
    <p:sldId id="283" r:id="rId35"/>
    <p:sldId id="284" r:id="rId36"/>
    <p:sldId id="292" r:id="rId37"/>
    <p:sldId id="293" r:id="rId38"/>
    <p:sldId id="290" r:id="rId39"/>
    <p:sldId id="294" r:id="rId40"/>
    <p:sldId id="295" r:id="rId41"/>
    <p:sldId id="296" r:id="rId42"/>
    <p:sldId id="297" r:id="rId43"/>
    <p:sldId id="303" r:id="rId4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B34A"/>
    <a:srgbClr val="2CB041"/>
    <a:srgbClr val="0AA1FE"/>
    <a:srgbClr val="10AB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9;&#1095;&#1077;&#1073;&#1072;\&#1044;&#1080;&#1087;&#1083;&#1086;&#1084;\&#1051;&#1080;&#1089;&#1090;%20Microsoft%20Exce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549781277340334"/>
          <c:y val="7.3608089958654838E-2"/>
          <c:w val="0.86394663167104113"/>
          <c:h val="0.7810061534950272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Лист1!$O$14:$O$21</c:f>
              <c:strCache>
                <c:ptCount val="8"/>
                <c:pt idx="0">
                  <c:v>&lt;50</c:v>
                </c:pt>
                <c:pt idx="1">
                  <c:v>&lt;40</c:v>
                </c:pt>
                <c:pt idx="2">
                  <c:v>&lt;30</c:v>
                </c:pt>
                <c:pt idx="3">
                  <c:v>&lt;20</c:v>
                </c:pt>
                <c:pt idx="4">
                  <c:v>&lt;10</c:v>
                </c:pt>
                <c:pt idx="5">
                  <c:v>&lt;7</c:v>
                </c:pt>
                <c:pt idx="6">
                  <c:v>&lt;5</c:v>
                </c:pt>
                <c:pt idx="7">
                  <c:v>&lt;3</c:v>
                </c:pt>
              </c:strCache>
            </c:strRef>
          </c:cat>
          <c:val>
            <c:numRef>
              <c:f>Лист1!$P$14:$P$21</c:f>
              <c:numCache>
                <c:formatCode>General</c:formatCode>
                <c:ptCount val="8"/>
                <c:pt idx="0">
                  <c:v>95.2</c:v>
                </c:pt>
                <c:pt idx="1">
                  <c:v>94.9</c:v>
                </c:pt>
                <c:pt idx="2">
                  <c:v>94.6</c:v>
                </c:pt>
                <c:pt idx="3">
                  <c:v>94.4</c:v>
                </c:pt>
                <c:pt idx="4">
                  <c:v>94.4</c:v>
                </c:pt>
                <c:pt idx="5">
                  <c:v>94.4</c:v>
                </c:pt>
                <c:pt idx="6">
                  <c:v>94.3</c:v>
                </c:pt>
                <c:pt idx="7">
                  <c:v>94.3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14-4B93-B9FD-1549BD8F24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95929999"/>
        <c:axId val="995930831"/>
      </c:barChart>
      <c:catAx>
        <c:axId val="99592999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6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Максимальное</a:t>
                </a:r>
                <a:r>
                  <a:rPr lang="ru-RU" sz="1600" baseline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значение вертикальных перемещений, мм</a:t>
                </a:r>
                <a:endParaRPr lang="ru-RU" sz="16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c:rich>
          </c:tx>
          <c:layout>
            <c:manualLayout>
              <c:xMode val="edge"/>
              <c:yMode val="edge"/>
              <c:x val="0.13842394578324152"/>
              <c:y val="0.8960540413086732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95930831"/>
        <c:crosses val="autoZero"/>
        <c:auto val="1"/>
        <c:lblAlgn val="ctr"/>
        <c:lblOffset val="100"/>
        <c:noMultiLvlLbl val="0"/>
      </c:catAx>
      <c:valAx>
        <c:axId val="9959308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6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Доля</a:t>
                </a:r>
                <a:r>
                  <a:rPr lang="ru-RU" sz="1600" baseline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от популяции, %</a:t>
                </a:r>
                <a:endParaRPr lang="ru-RU" sz="16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959299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B42D7-CDBD-4FC7-99EB-679C1F13B898}" type="datetimeFigureOut">
              <a:rPr lang="ru-RU" smtClean="0"/>
              <a:t>вс,25.06.2023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AB6D34-9538-4499-B9AB-EC6F77C281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265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B6D34-9538-4499-B9AB-EC6F77C281BA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135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B6D34-9538-4499-B9AB-EC6F77C281BA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113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B6D34-9538-4499-B9AB-EC6F77C281BA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469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B6D34-9538-4499-B9AB-EC6F77C281BA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767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75E1E1-5DC8-1AAA-86D5-A045CDB10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AE59365-CD75-3104-EE59-5B23C27CE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39A69D-12AC-00D6-52F7-CA840B20B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9E078-CE6D-4A9F-81BC-99950E0A1178}" type="datetime1">
              <a:rPr lang="ru-RU" smtClean="0"/>
              <a:t>вс,25.06.2023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0F9EFE-CF1E-1AEA-2CF9-C7544A26A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B31E6B-7A4B-8842-74C6-4B3F5C71C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AE3B-EEB0-45EC-9B89-50CA937BC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763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B58FA5-8097-9E4F-F0DE-9D5EF9AAB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672CA0-628A-CFA9-7DEC-A548C681B3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74A516-EFAB-B761-A5A3-A4891E79E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C2AA6-3C58-4355-8AA3-AB3B4292708E}" type="datetime1">
              <a:rPr lang="ru-RU" smtClean="0"/>
              <a:t>вс,25.06.2023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96C03F-3448-0F37-71D4-7759C9AE4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B7A1DB-347A-24EB-1C01-361AFC297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AE3B-EEB0-45EC-9B89-50CA937BC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97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C883DDE-42C0-5888-BEFE-D28065008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7ECEC30-04E6-2495-D086-00B4496544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87C45C-B748-6514-FA19-E50D37DFF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C6887-8236-41F5-95CC-E0DCDC053CBC}" type="datetime1">
              <a:rPr lang="ru-RU" smtClean="0"/>
              <a:t>вс,25.06.2023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7DCD74-B7D9-EFD9-7C8B-2D3B4DA44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62097E-EB40-AEE6-48FE-E0C95C53C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AE3B-EEB0-45EC-9B89-50CA937BC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62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DB064-5047-C825-90DD-9C3E5519B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1DB963-2C5C-905B-0DCB-53B77F92E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3EBA8A-A355-33B6-690C-611B8B394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CA675-9DFF-442C-BD94-9B3037CD4C0F}" type="datetime1">
              <a:rPr lang="ru-RU" smtClean="0"/>
              <a:t>вс,25.06.2023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F5E084-1548-6349-C9BC-AD6604917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858C2-47D8-FE49-0CD6-A0AD5D7D6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AE3B-EEB0-45EC-9B89-50CA937BC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506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9A062E-7757-72E4-90DA-DAE63F57F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B83DB1-F2F8-A0DF-6977-3FB9AB0BE7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6311B0-F7CE-F695-4E36-3892D4520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82CA3-9DAC-41C0-8F6D-F2C2FDC9054F}" type="datetime1">
              <a:rPr lang="ru-RU" smtClean="0"/>
              <a:t>вс,25.06.2023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171857-DF76-5EE9-3185-6B9A83D1A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B7FA04-7B2A-8C6A-2DA0-22184BBA4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AE3B-EEB0-45EC-9B89-50CA937BC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707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8E5B1B-CF7B-DB6F-E052-EC610AD12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79D0B0-0C4C-D82A-1774-2907EA4525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FDAD775-B464-DDD2-04AC-D337E6D57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D8A7E0-9EF8-A815-470D-3D5C869A9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A869-674E-436E-80CF-8625C463AAAA}" type="datetime1">
              <a:rPr lang="ru-RU" smtClean="0"/>
              <a:t>вс,25.06.2023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35D1503-E0F2-2DE5-B872-99BE9387E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DA507E-D5EA-C1E0-450A-67E51C8D2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AE3B-EEB0-45EC-9B89-50CA937BC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586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9418FB-0AB3-3906-09E9-37CED746F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96E568-6835-3ED1-DA9E-DDDD45939B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92469E-CFF7-FA1F-BE6A-EB1951519C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04331D-75F9-0B2A-04D1-56A177E3CE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2019FA-3CB1-D42D-0FCC-4F396921FF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E545994-A1AF-E575-1FD3-114AC9832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30203-0BCC-4281-855C-7B22D9636C16}" type="datetime1">
              <a:rPr lang="ru-RU" smtClean="0"/>
              <a:t>вс,25.06.2023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66D0CE4-04A4-7611-C89C-B8607B824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F19DD6C-7A07-6DCB-CD29-6549D4B6A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AE3B-EEB0-45EC-9B89-50CA937BC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966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09D4E2-488B-1386-D9E6-F6DB23F16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44EF5DC-DB7F-BC4E-0303-CA38A89FD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D3C23-0AA4-4FE1-A7E3-6CAB07646C23}" type="datetime1">
              <a:rPr lang="ru-RU" smtClean="0"/>
              <a:t>вс,25.06.2023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C50D071-4D25-BF3B-A955-BBA6B3256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FC27B0-CA45-3B05-F3FE-8A2A6F3F5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AE3B-EEB0-45EC-9B89-50CA937BC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539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52BF36F-FD6C-D6D1-4F33-40D8CED27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17446-6310-4095-83BE-F0C254928C07}" type="datetime1">
              <a:rPr lang="ru-RU" smtClean="0"/>
              <a:t>вс,25.06.2023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C0806B7-AAC3-5621-1898-23EBF27F1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FCA2959-D869-D412-F89F-580BDDE5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AE3B-EEB0-45EC-9B89-50CA937BC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8832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96EB8-AC3C-2463-21E3-6C041D53B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0BAA82-44FD-0B8D-66A2-E0C2FDAF8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E3357AB-F93A-093B-AA9D-4582720D86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457F2C-022B-9DB7-A495-D1A4788D4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A9A97-F035-4598-BB2A-0D44720F3749}" type="datetime1">
              <a:rPr lang="ru-RU" smtClean="0"/>
              <a:t>вс,25.06.2023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7652BC-FBC8-0DD9-BDC2-7CF817670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A55405-D321-20B0-FEDE-FF604A1E1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AE3B-EEB0-45EC-9B89-50CA937BC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969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62F0D6-3FE3-0C34-1F88-0E0658FB7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119A920-80D6-55D7-3DE6-6F8A6BC5A6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CFE5159-05AB-D267-B066-27B9AF2EF9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975BE32-0F16-8D78-22D5-E1DC6C693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64BBC-813A-42B5-8E56-A14C8CB0635D}" type="datetime1">
              <a:rPr lang="ru-RU" smtClean="0"/>
              <a:t>вс,25.06.2023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8D60DD-1B6B-3ACA-3AEC-F92757D3E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F2F7BD-ED58-FFA1-892F-F8139DCAF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AE3B-EEB0-45EC-9B89-50CA937BC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693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C7968F-7005-5CDC-3458-666D7D641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366A04-0FC0-9B8E-7D88-5229B9BBAC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BFF0CF-2C50-5140-EAEC-B4D57AD21E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1009A-EBC0-4467-BD78-D342EADADB07}" type="datetime1">
              <a:rPr lang="ru-RU" smtClean="0"/>
              <a:t>вс,25.06.2023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136F5B-8BCD-4D59-662E-55D6F09736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A46CF3-A425-A6B1-B5B3-6969A6EC7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9AE3B-EEB0-45EC-9B89-50CA937BC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136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gif"/><Relationship Id="rId7" Type="http://schemas.microsoft.com/office/2017/06/relationships/model3d" Target="../media/model3d1.glb"/><Relationship Id="rId12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22.jpeg"/><Relationship Id="rId10" Type="http://schemas.openxmlformats.org/officeDocument/2006/relationships/image" Target="../media/image39.png"/><Relationship Id="rId4" Type="http://schemas.openxmlformats.org/officeDocument/2006/relationships/image" Target="../media/image19.jp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27.png"/><Relationship Id="rId4" Type="http://schemas.openxmlformats.org/officeDocument/2006/relationships/image" Target="../media/image48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62.png"/><Relationship Id="rId7" Type="http://schemas.openxmlformats.org/officeDocument/2006/relationships/image" Target="../media/image44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5.png"/><Relationship Id="rId3" Type="http://schemas.openxmlformats.org/officeDocument/2006/relationships/image" Target="../media/image520.png"/><Relationship Id="rId12" Type="http://schemas.openxmlformats.org/officeDocument/2006/relationships/image" Target="../media/image52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51.png"/><Relationship Id="rId5" Type="http://schemas.openxmlformats.org/officeDocument/2006/relationships/image" Target="../media/image54.png"/><Relationship Id="rId10" Type="http://schemas.openxmlformats.org/officeDocument/2006/relationships/image" Target="../media/image73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22.jpeg"/><Relationship Id="rId12" Type="http://schemas.openxmlformats.org/officeDocument/2006/relationships/image" Target="../media/image60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9.png"/><Relationship Id="rId10" Type="http://schemas.openxmlformats.org/officeDocument/2006/relationships/image" Target="../media/image58.png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0.png"/><Relationship Id="rId4" Type="http://schemas.openxmlformats.org/officeDocument/2006/relationships/image" Target="../media/image34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50.png"/><Relationship Id="rId7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.png"/><Relationship Id="rId5" Type="http://schemas.openxmlformats.org/officeDocument/2006/relationships/image" Target="../media/image170.png"/><Relationship Id="rId4" Type="http://schemas.openxmlformats.org/officeDocument/2006/relationships/image" Target="../media/image160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jpg"/><Relationship Id="rId18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15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5.png"/><Relationship Id="rId15" Type="http://schemas.openxmlformats.org/officeDocument/2006/relationships/image" Target="../media/image22.jpeg"/><Relationship Id="rId19" Type="http://schemas.openxmlformats.org/officeDocument/2006/relationships/image" Target="../media/image17.png"/><Relationship Id="rId1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087BA5-4D00-2281-9B52-C8D04BF31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422400" cy="1422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763643-0EED-0CA9-1293-CD3D520D6293}"/>
              </a:ext>
            </a:extLst>
          </p:cNvPr>
          <p:cNvSpPr txBox="1"/>
          <p:nvPr/>
        </p:nvSpPr>
        <p:spPr>
          <a:xfrm>
            <a:off x="1538512" y="1613118"/>
            <a:ext cx="94633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Выпускная квалификационная работа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ru-RU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Исследование описательных возможностей математических представлений допустимых значений усилий предварительного натяжения вант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589A2A-046B-BC63-C002-823FB36422B2}"/>
              </a:ext>
            </a:extLst>
          </p:cNvPr>
          <p:cNvSpPr txBox="1"/>
          <p:nvPr/>
        </p:nvSpPr>
        <p:spPr>
          <a:xfrm>
            <a:off x="1965434" y="145143"/>
            <a:ext cx="86094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Санкт-Петербургский политехнический университет имени Петра Великого</a:t>
            </a:r>
          </a:p>
          <a:p>
            <a:pPr algn="ctr"/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Физико-механический институт</a:t>
            </a:r>
          </a:p>
          <a:p>
            <a:pPr algn="ctr"/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Высшая школа теоретической механики и математической физики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14BE1DF-A2B5-A354-2755-066AB042D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5596" y="0"/>
            <a:ext cx="1076403" cy="9945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D54F9D-1647-C730-CF79-9BEDC1E42C8F}"/>
              </a:ext>
            </a:extLst>
          </p:cNvPr>
          <p:cNvSpPr txBox="1"/>
          <p:nvPr/>
        </p:nvSpPr>
        <p:spPr>
          <a:xfrm>
            <a:off x="1521937" y="4078515"/>
            <a:ext cx="255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Научный руководитель: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7CADCC-50BD-7FA8-4704-4CCFAD36E625}"/>
              </a:ext>
            </a:extLst>
          </p:cNvPr>
          <p:cNvSpPr txBox="1"/>
          <p:nvPr/>
        </p:nvSpPr>
        <p:spPr>
          <a:xfrm>
            <a:off x="6848396" y="4078515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А.В. Порубов, профессор </a:t>
            </a:r>
            <a:r>
              <a:rPr lang="ru-RU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ВШТМиМФ</a:t>
            </a:r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, доктор физико-математических наук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9029D7-C52B-796B-B8BD-D5593436FB41}"/>
              </a:ext>
            </a:extLst>
          </p:cNvPr>
          <p:cNvSpPr txBox="1"/>
          <p:nvPr/>
        </p:nvSpPr>
        <p:spPr>
          <a:xfrm>
            <a:off x="1521937" y="5097362"/>
            <a:ext cx="1439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Консультант: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6E1B6F-42BA-6F7F-C4EA-EF54343532E5}"/>
              </a:ext>
            </a:extLst>
          </p:cNvPr>
          <p:cNvSpPr txBox="1"/>
          <p:nvPr/>
        </p:nvSpPr>
        <p:spPr>
          <a:xfrm>
            <a:off x="6848396" y="5097362"/>
            <a:ext cx="3931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М.Ю. Горохов, главный специалист АО «Институт </a:t>
            </a:r>
            <a:r>
              <a:rPr lang="ru-RU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Стройпроект</a:t>
            </a:r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»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2C7B356-0CE7-49D5-652F-B0839CF67238}"/>
              </a:ext>
            </a:extLst>
          </p:cNvPr>
          <p:cNvSpPr/>
          <p:nvPr/>
        </p:nvSpPr>
        <p:spPr>
          <a:xfrm>
            <a:off x="-6724303" y="-1"/>
            <a:ext cx="6452788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DD13D7-D3ED-CE13-F653-9BBA3AD58B11}"/>
              </a:ext>
            </a:extLst>
          </p:cNvPr>
          <p:cNvSpPr txBox="1"/>
          <p:nvPr/>
        </p:nvSpPr>
        <p:spPr>
          <a:xfrm>
            <a:off x="711201" y="-1560640"/>
            <a:ext cx="4043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Постановка задачи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2C8B78F-1473-C5D0-D966-EE20C9A7D7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3138" y="1630305"/>
            <a:ext cx="5453630" cy="370676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E06BFE2-4431-7825-D507-F40CD93F9DEA}"/>
              </a:ext>
            </a:extLst>
          </p:cNvPr>
          <p:cNvSpPr txBox="1"/>
          <p:nvPr/>
        </p:nvSpPr>
        <p:spPr>
          <a:xfrm>
            <a:off x="-5835780" y="4078515"/>
            <a:ext cx="53106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Задача</a:t>
            </a:r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Найти такие значения усилий предварительного натяжения вант, которые позволят перемещениям и опорным реакциям принять требуемые значения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B38FA5-02D2-352A-CB4A-5581ECEA9FEF}"/>
              </a:ext>
            </a:extLst>
          </p:cNvPr>
          <p:cNvSpPr txBox="1"/>
          <p:nvPr/>
        </p:nvSpPr>
        <p:spPr>
          <a:xfrm>
            <a:off x="-5835781" y="1505743"/>
            <a:ext cx="5310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Дано</a:t>
            </a:r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: Вертикальные перемещения и опорные реакции в отслеживаемых точках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C1CCFA-E8C8-CE9B-69F0-88E2C03E15BD}"/>
              </a:ext>
            </a:extLst>
          </p:cNvPr>
          <p:cNvSpPr txBox="1"/>
          <p:nvPr/>
        </p:nvSpPr>
        <p:spPr>
          <a:xfrm>
            <a:off x="-5835781" y="2997326"/>
            <a:ext cx="5310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Найти</a:t>
            </a:r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: Усилия предварительного натяжения вант</a:t>
            </a:r>
          </a:p>
        </p:txBody>
      </p:sp>
    </p:spTree>
    <p:extLst>
      <p:ext uri="{BB962C8B-B14F-4D97-AF65-F5344CB8AC3E}">
        <p14:creationId xmlns:p14="http://schemas.microsoft.com/office/powerpoint/2010/main" val="2265155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3099294-5228-9EC7-83A4-E24247356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837" y="7290973"/>
            <a:ext cx="3655254" cy="182762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8814CB2-0A05-26FF-28DE-2E0F30661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509826"/>
            <a:ext cx="5200378" cy="143458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78D5120-A652-21EA-83ED-6CC3784D61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4128" y="604110"/>
            <a:ext cx="2847171" cy="3672204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D257144-C9BC-1E10-FCF2-81F541ABD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AE3B-EEB0-45EC-9B89-50CA937BC57A}" type="slidenum">
              <a:rPr lang="ru-RU" smtClean="0"/>
              <a:t>10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CF3021-CD45-4199-09D2-E051669D2CC7}"/>
              </a:ext>
            </a:extLst>
          </p:cNvPr>
          <p:cNvSpPr txBox="1"/>
          <p:nvPr/>
        </p:nvSpPr>
        <p:spPr>
          <a:xfrm>
            <a:off x="3655043" y="26078"/>
            <a:ext cx="4881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Генетический алгоритм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124869-656E-8A5D-1B58-FF7B47EFA5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964" y="1841960"/>
            <a:ext cx="5937885" cy="346773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1108ED-AF4F-33BB-B289-1DE16E8BB9DD}"/>
                  </a:ext>
                </a:extLst>
              </p:cNvPr>
              <p:cNvSpPr txBox="1"/>
              <p:nvPr/>
            </p:nvSpPr>
            <p:spPr>
              <a:xfrm>
                <a:off x="465707" y="1473870"/>
                <a:ext cx="5289451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Ген</a:t>
                </a:r>
                <a:r>
                  <a:rPr lang="ru-RU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значение усилия предварительного натяжения в </a:t>
                </a:r>
                <a:r>
                  <a:rPr lang="en-US" sz="2000" dirty="0" err="1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i</a:t>
                </a:r>
                <a:r>
                  <a:rPr lang="en-US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-</a:t>
                </a:r>
                <a:r>
                  <a:rPr lang="ru-RU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ом ванте</a:t>
                </a:r>
              </a:p>
              <a:p>
                <a:r>
                  <a:rPr lang="ru-RU" sz="20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Индивид</a:t>
                </a:r>
                <a:r>
                  <a:rPr lang="ru-RU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вектор-строка усилий предварительного натяжения вант</a:t>
                </a:r>
              </a:p>
              <a:p>
                <a:endParaRPr lang="ru-RU" sz="20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r>
                  <a:rPr lang="ru-RU" sz="20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Функция приспособленности</a:t>
                </a:r>
                <a:r>
                  <a:rPr lang="ru-RU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𝑀𝑋</m:t>
                        </m:r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ru-RU" sz="1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8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𝑈</m:t>
                        </m:r>
                      </m:e>
                    </m:d>
                  </m:oMath>
                </a14:m>
                <a:endParaRPr lang="ru-RU" sz="20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endParaRPr lang="ru-RU" sz="20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r>
                  <a:rPr lang="ru-RU" sz="20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Отбор</a:t>
                </a:r>
                <a:r>
                  <a:rPr lang="ru-RU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турнирный</a:t>
                </a:r>
              </a:p>
              <a:p>
                <a:r>
                  <a:rPr lang="ru-RU" sz="20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Скрещивание</a:t>
                </a:r>
                <a:r>
                  <a:rPr lang="ru-RU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одноточечный кроссинговер</a:t>
                </a:r>
              </a:p>
              <a:p>
                <a:r>
                  <a:rPr lang="ru-RU" sz="20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Мутация</a:t>
                </a:r>
                <a:r>
                  <a:rPr lang="ru-RU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замена гена на случайное значение из допустимого интервала для соответствующего ванта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1108ED-AF4F-33BB-B289-1DE16E8BB9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707" y="1473870"/>
                <a:ext cx="5289451" cy="3785652"/>
              </a:xfrm>
              <a:prstGeom prst="rect">
                <a:avLst/>
              </a:prstGeom>
              <a:blipFill>
                <a:blip r:embed="rId6"/>
                <a:stretch>
                  <a:fillRect l="-1152" t="-805" r="-2419" b="-209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92334B85-B903-E748-A28B-081C11FB8055}"/>
              </a:ext>
            </a:extLst>
          </p:cNvPr>
          <p:cNvSpPr txBox="1"/>
          <p:nvPr/>
        </p:nvSpPr>
        <p:spPr>
          <a:xfrm>
            <a:off x="465707" y="5301294"/>
            <a:ext cx="50402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Результат</a:t>
            </a: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: индивид с наилучшим значением функции приспособленности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D96839-83D9-527A-78DA-4BA4419D8BA4}"/>
              </a:ext>
            </a:extLst>
          </p:cNvPr>
          <p:cNvSpPr txBox="1"/>
          <p:nvPr/>
        </p:nvSpPr>
        <p:spPr>
          <a:xfrm>
            <a:off x="185151" y="672409"/>
            <a:ext cx="11821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Непосредственное вычисление усилий предварительного натяжения вант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50F4A54-8B6F-7ED1-423A-25BEBDF2CE95}"/>
              </a:ext>
            </a:extLst>
          </p:cNvPr>
          <p:cNvSpPr/>
          <p:nvPr/>
        </p:nvSpPr>
        <p:spPr>
          <a:xfrm>
            <a:off x="3655043" y="630638"/>
            <a:ext cx="4743369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6F2D3A-F3C3-682A-DB64-91400703F1A5}"/>
              </a:ext>
            </a:extLst>
          </p:cNvPr>
          <p:cNvSpPr txBox="1"/>
          <p:nvPr/>
        </p:nvSpPr>
        <p:spPr>
          <a:xfrm>
            <a:off x="-7143174" y="1424549"/>
            <a:ext cx="66118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Вид нейронной сети</a:t>
            </a: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: полносвязная нейронная сеть прямого распространения с обратным распространением ошибки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DE065F-DD79-8786-722E-520ADEDB609B}"/>
              </a:ext>
            </a:extLst>
          </p:cNvPr>
          <p:cNvSpPr txBox="1"/>
          <p:nvPr/>
        </p:nvSpPr>
        <p:spPr>
          <a:xfrm>
            <a:off x="-7143174" y="2459504"/>
            <a:ext cx="714317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Параметры</a:t>
            </a: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Функция активации: </a:t>
            </a:r>
            <a:r>
              <a:rPr lang="en-US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ReLU</a:t>
            </a:r>
            <a:endParaRPr 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Архитектура нейронной сети: 2 слоя (входной и выходной</a:t>
            </a:r>
            <a:r>
              <a:rPr lang="ru-RU" sz="20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Выходной слой: размерность </a:t>
            </a: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N (</a:t>
            </a: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количество вант)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Входной слой: размерность </a:t>
            </a: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K (</a:t>
            </a: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количество ограничений)</a:t>
            </a:r>
            <a:endParaRPr 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Функция потерь: средняя квадратичная ошибка</a:t>
            </a: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(MSE)</a:t>
            </a:r>
            <a:endParaRPr lang="ru-RU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F5389E-E8A4-6DBB-065C-53BAC661FE4A}"/>
              </a:ext>
            </a:extLst>
          </p:cNvPr>
          <p:cNvSpPr txBox="1"/>
          <p:nvPr/>
        </p:nvSpPr>
        <p:spPr>
          <a:xfrm>
            <a:off x="2503822" y="9090172"/>
            <a:ext cx="1601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Функция 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ReLU</a:t>
            </a:r>
            <a:endParaRPr lang="ru-RU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Трехмерная модель 16">
                <a:extLst>
                  <a:ext uri="{FF2B5EF4-FFF2-40B4-BE49-F238E27FC236}">
                    <a16:creationId xmlns:a16="http://schemas.microsoft.com/office/drawing/2014/main" id="{A4161501-BA80-059A-1E16-CF7DEB70C2E7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779233008"/>
                  </p:ext>
                </p:extLst>
              </p:nvPr>
            </p:nvGraphicFramePr>
            <p:xfrm>
              <a:off x="10172699" y="-5046804"/>
              <a:ext cx="6168689" cy="5980823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6168689" cy="5980823"/>
                    </a:xfrm>
                    <a:prstGeom prst="rect">
                      <a:avLst/>
                    </a:prstGeom>
                  </am3d:spPr>
                  <am3d:camera>
                    <am3d:pos x="-12013779" y="-8580828" z="52603131"/>
                    <am3d:up dx="0" dy="36000000" dz="0"/>
                    <am3d:lookAt x="-12013779" y="-8580828" z="0"/>
                    <am3d:perspective fov="2433607"/>
                  </am3d:camera>
                  <am3d:trans>
                    <am3d:meterPerModelUnit n="21404" d="1000000"/>
                    <am3d:preTrans dx="9703697" dy="2080919" dz="34338899"/>
                    <am3d:scale>
                      <am3d:sx n="1000000" d="1000000"/>
                      <am3d:sy n="1000000" d="1000000"/>
                      <am3d:sz n="1000000" d="1000000"/>
                    </am3d:scale>
                    <am3d:rot ax="2472113" ay="2382212" az="1710445"/>
                    <am3d:postTrans dx="-12013779" dy="-8580828" dz="0"/>
                  </am3d:trans>
                  <am3d:raster rName="Office3DRenderer" rVer="16.0.8326">
                    <am3d:blip r:embed="rId8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Трехмерная модель 16">
                <a:extLst>
                  <a:ext uri="{FF2B5EF4-FFF2-40B4-BE49-F238E27FC236}">
                    <a16:creationId xmlns:a16="http://schemas.microsoft.com/office/drawing/2014/main" id="{A4161501-BA80-059A-1E16-CF7DEB70C2E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172699" y="-5046804"/>
                <a:ext cx="6168689" cy="5980823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F96FAEEE-60CA-B6C4-A0C1-639BB19079E6}"/>
              </a:ext>
            </a:extLst>
          </p:cNvPr>
          <p:cNvSpPr txBox="1"/>
          <p:nvPr/>
        </p:nvSpPr>
        <p:spPr>
          <a:xfrm>
            <a:off x="1817152" y="-820308"/>
            <a:ext cx="2337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Результаты</a:t>
            </a:r>
            <a:endParaRPr lang="ru-RU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50EB3F-7708-5C9C-3BEC-325713E1B44C}"/>
              </a:ext>
            </a:extLst>
          </p:cNvPr>
          <p:cNvSpPr txBox="1"/>
          <p:nvPr/>
        </p:nvSpPr>
        <p:spPr>
          <a:xfrm>
            <a:off x="4394252" y="-82030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Нейронная сеть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43D3FD-7162-737B-B532-1325376347B2}"/>
              </a:ext>
            </a:extLst>
          </p:cNvPr>
          <p:cNvSpPr txBox="1"/>
          <p:nvPr/>
        </p:nvSpPr>
        <p:spPr>
          <a:xfrm>
            <a:off x="-5464636" y="3199487"/>
            <a:ext cx="53673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Задача</a:t>
            </a:r>
            <a:r>
              <a:rPr lang="ru-RU" sz="1800" dirty="0">
                <a:latin typeface="Segoe UI Light" panose="020B0502040204020203" pitchFamily="34" charset="0"/>
                <a:cs typeface="Segoe UI Light" panose="020B0502040204020203" pitchFamily="34" charset="0"/>
              </a:rPr>
              <a:t>: </a:t>
            </a: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Н</a:t>
            </a:r>
            <a:r>
              <a:rPr lang="ru-RU" sz="2000" dirty="0">
                <a:effectLst/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еобходимо обеспечить отсутствие прогиба в центре пролетного строения так, чтобы не допустить отрыва пролетного строения от постоянной опоры.</a:t>
            </a:r>
            <a:endParaRPr lang="ru-RU" sz="1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4B67F85-2A52-28A2-25A6-1FB63B17DC45}"/>
                  </a:ext>
                </a:extLst>
              </p:cNvPr>
              <p:cNvSpPr txBox="1"/>
              <p:nvPr/>
            </p:nvSpPr>
            <p:spPr>
              <a:xfrm>
                <a:off x="-3802259" y="4742618"/>
                <a:ext cx="173464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𝑀𝑋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4B67F85-2A52-28A2-25A6-1FB63B17DC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802259" y="4742618"/>
                <a:ext cx="1734642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6DB9C1F-43CB-4016-8DFC-AB98F60BB9EC}"/>
                  </a:ext>
                </a:extLst>
              </p:cNvPr>
              <p:cNvSpPr txBox="1"/>
              <p:nvPr/>
            </p:nvSpPr>
            <p:spPr>
              <a:xfrm>
                <a:off x="-5461358" y="5362421"/>
                <a:ext cx="2729132" cy="9062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ru-RU" sz="2000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ru-RU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ru-RU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ru-RU" sz="2000" i="0">
                                    <a:latin typeface="Cambria Math" panose="02040503050406030204" pitchFamily="18" charset="0"/>
                                  </a:rPr>
                                  <m:t>817.1</m:t>
                                </m:r>
                              </m:e>
                            </m:mr>
                            <m:mr>
                              <m:e>
                                <m:r>
                                  <a:rPr lang="ru-RU" sz="2000" i="0">
                                    <a:latin typeface="Cambria Math" panose="02040503050406030204" pitchFamily="18" charset="0"/>
                                  </a:rPr>
                                  <m:t>922.9</m:t>
                                </m:r>
                              </m:e>
                            </m:mr>
                            <m:mr>
                              <m:e>
                                <m:r>
                                  <a:rPr lang="ru-RU" sz="2000" i="0">
                                    <a:latin typeface="Cambria Math" panose="02040503050406030204" pitchFamily="18" charset="0"/>
                                  </a:rPr>
                                  <m:t>−398.6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6DB9C1F-43CB-4016-8DFC-AB98F60BB9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461358" y="5362421"/>
                <a:ext cx="2729132" cy="9062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44DFE34-41F0-9227-BE0F-0CBF2F8C3839}"/>
                  </a:ext>
                </a:extLst>
              </p:cNvPr>
              <p:cNvSpPr txBox="1"/>
              <p:nvPr/>
            </p:nvSpPr>
            <p:spPr>
              <a:xfrm>
                <a:off x="-2635658" y="5362421"/>
                <a:ext cx="1499193" cy="9062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200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44DFE34-41F0-9227-BE0F-0CBF2F8C38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635658" y="5362421"/>
                <a:ext cx="1499193" cy="9062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4A95D768-0457-28D9-892C-726816C80D82}"/>
              </a:ext>
            </a:extLst>
          </p:cNvPr>
          <p:cNvSpPr txBox="1"/>
          <p:nvPr/>
        </p:nvSpPr>
        <p:spPr>
          <a:xfrm>
            <a:off x="-5464636" y="1103968"/>
            <a:ext cx="54128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Дано</a:t>
            </a: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: Опорные реакции в точках крепления балки жесткости с опорой, вертикальные перемещение в центре пролетного строения (допустимое отклонение ±50мм)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DE0393-A21E-991C-08EE-C4A478AF67D7}"/>
              </a:ext>
            </a:extLst>
          </p:cNvPr>
          <p:cNvSpPr txBox="1"/>
          <p:nvPr/>
        </p:nvSpPr>
        <p:spPr>
          <a:xfrm>
            <a:off x="-5464637" y="2459504"/>
            <a:ext cx="5367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Найти</a:t>
            </a: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: Усилия предварительного натяжения вант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F6D426-D0BF-DF2E-D86E-B91D68BD575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569844" y="1473870"/>
            <a:ext cx="5940425" cy="402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232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AD9C948A-5102-6293-A38C-B3FE864B5EC2}"/>
              </a:ext>
            </a:extLst>
          </p:cNvPr>
          <p:cNvSpPr txBox="1"/>
          <p:nvPr/>
        </p:nvSpPr>
        <p:spPr>
          <a:xfrm>
            <a:off x="3655042" y="-1603811"/>
            <a:ext cx="4881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Генетический алгоритм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9D5A703-89C5-19F7-A39B-29B103872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5697" y="1191687"/>
            <a:ext cx="5937885" cy="346773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87CE4C0-EC91-F4EE-9CDF-106825E6D93A}"/>
              </a:ext>
            </a:extLst>
          </p:cNvPr>
          <p:cNvSpPr/>
          <p:nvPr/>
        </p:nvSpPr>
        <p:spPr>
          <a:xfrm>
            <a:off x="0" y="1"/>
            <a:ext cx="6168689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44E90C8-EBED-12F6-900D-691AD14EE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AE3B-EEB0-45EC-9B89-50CA937BC57A}" type="slidenum">
              <a:rPr lang="ru-RU" smtClean="0"/>
              <a:t>11</a:t>
            </a:fld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90CA7C-79D0-7D4F-177D-C1EDD310D374}"/>
              </a:ext>
            </a:extLst>
          </p:cNvPr>
          <p:cNvSpPr txBox="1"/>
          <p:nvPr/>
        </p:nvSpPr>
        <p:spPr>
          <a:xfrm>
            <a:off x="1891365" y="222190"/>
            <a:ext cx="2337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Результаты</a:t>
            </a:r>
            <a:endParaRPr lang="ru-RU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65ACBC-59D6-072C-7F23-22B9DE4C1415}"/>
              </a:ext>
            </a:extLst>
          </p:cNvPr>
          <p:cNvSpPr txBox="1"/>
          <p:nvPr/>
        </p:nvSpPr>
        <p:spPr>
          <a:xfrm>
            <a:off x="327641" y="3287206"/>
            <a:ext cx="53673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Задача</a:t>
            </a:r>
            <a:r>
              <a:rPr lang="ru-RU" sz="1800" dirty="0">
                <a:latin typeface="Segoe UI Light" panose="020B0502040204020203" pitchFamily="34" charset="0"/>
                <a:cs typeface="Segoe UI Light" panose="020B0502040204020203" pitchFamily="34" charset="0"/>
              </a:rPr>
              <a:t>: </a:t>
            </a: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Н</a:t>
            </a:r>
            <a:r>
              <a:rPr lang="ru-RU" sz="2000" dirty="0">
                <a:effectLst/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еобходимо обеспечить отсутствие прогиба в центре пролетного строения так, чтобы не допустить отрыва пролетного строения от постоянной опоры.</a:t>
            </a:r>
            <a:endParaRPr lang="ru-RU" sz="1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8130C82-9C3D-863A-0F80-C1C8F3112995}"/>
                  </a:ext>
                </a:extLst>
              </p:cNvPr>
              <p:cNvSpPr txBox="1"/>
              <p:nvPr/>
            </p:nvSpPr>
            <p:spPr>
              <a:xfrm>
                <a:off x="1990018" y="4830337"/>
                <a:ext cx="173464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𝑀𝑋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8130C82-9C3D-863A-0F80-C1C8F31129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0018" y="4830337"/>
                <a:ext cx="1734642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830B870-81A4-6F9E-F598-B6C15F99246A}"/>
                  </a:ext>
                </a:extLst>
              </p:cNvPr>
              <p:cNvSpPr txBox="1"/>
              <p:nvPr/>
            </p:nvSpPr>
            <p:spPr>
              <a:xfrm>
                <a:off x="330919" y="5450140"/>
                <a:ext cx="2729132" cy="9062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ru-RU" sz="2000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ru-RU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ru-RU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ru-RU" sz="2000" i="0">
                                    <a:latin typeface="Cambria Math" panose="02040503050406030204" pitchFamily="18" charset="0"/>
                                  </a:rPr>
                                  <m:t>817.1</m:t>
                                </m:r>
                              </m:e>
                            </m:mr>
                            <m:mr>
                              <m:e>
                                <m:r>
                                  <a:rPr lang="ru-RU" sz="2000" i="0">
                                    <a:latin typeface="Cambria Math" panose="02040503050406030204" pitchFamily="18" charset="0"/>
                                  </a:rPr>
                                  <m:t>922.9</m:t>
                                </m:r>
                              </m:e>
                            </m:mr>
                            <m:mr>
                              <m:e>
                                <m:r>
                                  <a:rPr lang="ru-RU" sz="2000" i="0">
                                    <a:latin typeface="Cambria Math" panose="02040503050406030204" pitchFamily="18" charset="0"/>
                                  </a:rPr>
                                  <m:t>−398.6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830B870-81A4-6F9E-F598-B6C15F9924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919" y="5450140"/>
                <a:ext cx="2729132" cy="9062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5AB1A1A-BD97-0017-4BA1-8823C1290CF3}"/>
                  </a:ext>
                </a:extLst>
              </p:cNvPr>
              <p:cNvSpPr txBox="1"/>
              <p:nvPr/>
            </p:nvSpPr>
            <p:spPr>
              <a:xfrm>
                <a:off x="3156619" y="5450140"/>
                <a:ext cx="1499193" cy="9062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200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5AB1A1A-BD97-0017-4BA1-8823C1290C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6619" y="5450140"/>
                <a:ext cx="1499193" cy="9062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98768C7-CD19-92E4-85B6-956809396867}"/>
              </a:ext>
            </a:extLst>
          </p:cNvPr>
          <p:cNvSpPr txBox="1"/>
          <p:nvPr/>
        </p:nvSpPr>
        <p:spPr>
          <a:xfrm>
            <a:off x="327641" y="1191687"/>
            <a:ext cx="54128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Дано</a:t>
            </a: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: Опорные реакции в точках крепления балки жесткости с опорой, вертикальные перемещение в центре пролетного строения (допустимое отклонение ±50мм)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2EF829-D1E2-FCAA-1CD9-34C59B144A82}"/>
              </a:ext>
            </a:extLst>
          </p:cNvPr>
          <p:cNvSpPr txBox="1"/>
          <p:nvPr/>
        </p:nvSpPr>
        <p:spPr>
          <a:xfrm>
            <a:off x="327640" y="2547223"/>
            <a:ext cx="5367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Найти</a:t>
            </a: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: Усилия предварительного натяжения вант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DCD98E-7B47-757D-8176-CA1A9A964829}"/>
              </a:ext>
            </a:extLst>
          </p:cNvPr>
          <p:cNvSpPr txBox="1"/>
          <p:nvPr/>
        </p:nvSpPr>
        <p:spPr>
          <a:xfrm>
            <a:off x="185150" y="-957480"/>
            <a:ext cx="11821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Непосредственное вычисление усилий предварительного натяжения вант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E384543-3801-0AEA-225D-68D8544765E5}"/>
                  </a:ext>
                </a:extLst>
              </p:cNvPr>
              <p:cNvSpPr txBox="1"/>
              <p:nvPr/>
            </p:nvSpPr>
            <p:spPr>
              <a:xfrm>
                <a:off x="-5557310" y="914830"/>
                <a:ext cx="5289451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Ген</a:t>
                </a:r>
                <a:r>
                  <a:rPr lang="ru-RU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значение усилия предварительного натяжения в </a:t>
                </a:r>
                <a:r>
                  <a:rPr lang="en-US" sz="2000" dirty="0" err="1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i</a:t>
                </a:r>
                <a:r>
                  <a:rPr lang="en-US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-</a:t>
                </a:r>
                <a:r>
                  <a:rPr lang="ru-RU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ом ванте</a:t>
                </a:r>
              </a:p>
              <a:p>
                <a:r>
                  <a:rPr lang="ru-RU" sz="20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Индивид</a:t>
                </a:r>
                <a:r>
                  <a:rPr lang="ru-RU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вектор-строка усилий предварительного натяжения вант</a:t>
                </a:r>
              </a:p>
              <a:p>
                <a:endParaRPr lang="ru-RU" sz="20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r>
                  <a:rPr lang="ru-RU" sz="20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Функция приспособленности</a:t>
                </a:r>
                <a:r>
                  <a:rPr lang="ru-RU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𝑀𝑋</m:t>
                        </m:r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ru-RU" sz="1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8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𝑈</m:t>
                        </m:r>
                      </m:e>
                    </m:d>
                  </m:oMath>
                </a14:m>
                <a:endParaRPr lang="ru-RU" sz="20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endParaRPr lang="ru-RU" sz="20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r>
                  <a:rPr lang="ru-RU" sz="20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Отбор</a:t>
                </a:r>
                <a:r>
                  <a:rPr lang="ru-RU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турнирный</a:t>
                </a:r>
              </a:p>
              <a:p>
                <a:r>
                  <a:rPr lang="ru-RU" sz="20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Скрещивание</a:t>
                </a:r>
                <a:r>
                  <a:rPr lang="ru-RU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одноточечный кроссинговер</a:t>
                </a:r>
              </a:p>
              <a:p>
                <a:r>
                  <a:rPr lang="ru-RU" sz="20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Мутация</a:t>
                </a:r>
                <a:r>
                  <a:rPr lang="ru-RU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замена гена на случайное значение из допустимого интервала для соответствующего ванта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E384543-3801-0AEA-225D-68D8544765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557310" y="914830"/>
                <a:ext cx="5289451" cy="3785652"/>
              </a:xfrm>
              <a:prstGeom prst="rect">
                <a:avLst/>
              </a:prstGeom>
              <a:blipFill>
                <a:blip r:embed="rId8"/>
                <a:stretch>
                  <a:fillRect l="-1152" t="-644" r="-2419" b="-209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186F56AE-997A-9C30-DF40-91309C43E90D}"/>
              </a:ext>
            </a:extLst>
          </p:cNvPr>
          <p:cNvSpPr txBox="1"/>
          <p:nvPr/>
        </p:nvSpPr>
        <p:spPr>
          <a:xfrm>
            <a:off x="-5557310" y="4742254"/>
            <a:ext cx="50402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Результат</a:t>
            </a: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: индивид с наилучшим значением функции приспособленности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F8B215-1447-007A-EF07-2AE6A98350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8689" y="1429320"/>
            <a:ext cx="5940425" cy="4020820"/>
          </a:xfrm>
          <a:prstGeom prst="rect">
            <a:avLst/>
          </a:prstGeom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D94969C0-3052-DD80-4801-9E058BE346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016918"/>
              </p:ext>
            </p:extLst>
          </p:nvPr>
        </p:nvGraphicFramePr>
        <p:xfrm>
          <a:off x="2644732" y="7504897"/>
          <a:ext cx="7047913" cy="445721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89248">
                  <a:extLst>
                    <a:ext uri="{9D8B030D-6E8A-4147-A177-3AD203B41FA5}">
                      <a16:colId xmlns:a16="http://schemas.microsoft.com/office/drawing/2014/main" val="1117097493"/>
                    </a:ext>
                  </a:extLst>
                </a:gridCol>
                <a:gridCol w="1719555">
                  <a:extLst>
                    <a:ext uri="{9D8B030D-6E8A-4147-A177-3AD203B41FA5}">
                      <a16:colId xmlns:a16="http://schemas.microsoft.com/office/drawing/2014/main" val="2216521673"/>
                    </a:ext>
                  </a:extLst>
                </a:gridCol>
                <a:gridCol w="1719555">
                  <a:extLst>
                    <a:ext uri="{9D8B030D-6E8A-4147-A177-3AD203B41FA5}">
                      <a16:colId xmlns:a16="http://schemas.microsoft.com/office/drawing/2014/main" val="2995946062"/>
                    </a:ext>
                  </a:extLst>
                </a:gridCol>
                <a:gridCol w="1719555">
                  <a:extLst>
                    <a:ext uri="{9D8B030D-6E8A-4147-A177-3AD203B41FA5}">
                      <a16:colId xmlns:a16="http://schemas.microsoft.com/office/drawing/2014/main" val="463552643"/>
                    </a:ext>
                  </a:extLst>
                </a:gridCol>
              </a:tblGrid>
              <a:tr h="381820"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Номер ванта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Длина начального укорочения, мм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2276956"/>
                  </a:ext>
                </a:extLst>
              </a:tr>
              <a:tr h="6792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Линейная регрессия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Нейронная сеть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Генетический алгоритм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6031624"/>
                  </a:ext>
                </a:extLst>
              </a:tr>
              <a:tr h="339616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92,4262486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93,166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113,95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59613228"/>
                  </a:ext>
                </a:extLst>
              </a:tr>
              <a:tr h="339616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92,63023633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92,4509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83,47762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56781407"/>
                  </a:ext>
                </a:extLst>
              </a:tr>
              <a:tr h="339616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123,2490167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122,9399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33,01645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59663202"/>
                  </a:ext>
                </a:extLst>
              </a:tr>
              <a:tr h="339616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4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125,4928395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124,2251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9,045206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46621761"/>
                  </a:ext>
                </a:extLst>
              </a:tr>
              <a:tr h="339616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5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134,4752015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134,4313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437,8283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55459564"/>
                  </a:ext>
                </a:extLst>
              </a:tr>
              <a:tr h="339616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6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136,9707276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138,5048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35,7254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59380062"/>
                  </a:ext>
                </a:extLst>
              </a:tr>
              <a:tr h="339616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7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188,5325505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187,8964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195,5972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41800829"/>
                  </a:ext>
                </a:extLst>
              </a:tr>
              <a:tr h="339616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8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169,8461634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169,561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77,41258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14745743"/>
                  </a:ext>
                </a:extLst>
              </a:tr>
              <a:tr h="339616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9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397,3682896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394,2947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489,8105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9414855"/>
                  </a:ext>
                </a:extLst>
              </a:tr>
              <a:tr h="339616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10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324,0411211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321,9225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416,1493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801987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6365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303C8E7-AE34-4B5F-88EA-EB659831A434}"/>
              </a:ext>
            </a:extLst>
          </p:cNvPr>
          <p:cNvSpPr txBox="1"/>
          <p:nvPr/>
        </p:nvSpPr>
        <p:spPr>
          <a:xfrm>
            <a:off x="13363346" y="4918133"/>
            <a:ext cx="3319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Генетический алгоритм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44E90C8-EBED-12F6-900D-691AD14EE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AE3B-EEB0-45EC-9B89-50CA937BC57A}" type="slidenum">
              <a:rPr lang="ru-RU" smtClean="0"/>
              <a:t>12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90CA7C-79D0-7D4F-177D-C1EDD310D374}"/>
              </a:ext>
            </a:extLst>
          </p:cNvPr>
          <p:cNvSpPr txBox="1"/>
          <p:nvPr/>
        </p:nvSpPr>
        <p:spPr>
          <a:xfrm>
            <a:off x="4927314" y="0"/>
            <a:ext cx="2337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Результаты</a:t>
            </a:r>
            <a:endParaRPr lang="ru-RU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B4A635-433E-17E7-3344-6E33E7835D82}"/>
              </a:ext>
            </a:extLst>
          </p:cNvPr>
          <p:cNvSpPr txBox="1"/>
          <p:nvPr/>
        </p:nvSpPr>
        <p:spPr>
          <a:xfrm>
            <a:off x="573077" y="646331"/>
            <a:ext cx="11045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Непосредственное вычисление усилий предварительного натяжения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C9FFD6A1-E178-3487-185D-86CBDFE2F8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6639289"/>
              </p:ext>
            </p:extLst>
          </p:nvPr>
        </p:nvGraphicFramePr>
        <p:xfrm>
          <a:off x="2572042" y="1831099"/>
          <a:ext cx="7047913" cy="445721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89248">
                  <a:extLst>
                    <a:ext uri="{9D8B030D-6E8A-4147-A177-3AD203B41FA5}">
                      <a16:colId xmlns:a16="http://schemas.microsoft.com/office/drawing/2014/main" val="1117097493"/>
                    </a:ext>
                  </a:extLst>
                </a:gridCol>
                <a:gridCol w="1719555">
                  <a:extLst>
                    <a:ext uri="{9D8B030D-6E8A-4147-A177-3AD203B41FA5}">
                      <a16:colId xmlns:a16="http://schemas.microsoft.com/office/drawing/2014/main" val="2216521673"/>
                    </a:ext>
                  </a:extLst>
                </a:gridCol>
                <a:gridCol w="1719555">
                  <a:extLst>
                    <a:ext uri="{9D8B030D-6E8A-4147-A177-3AD203B41FA5}">
                      <a16:colId xmlns:a16="http://schemas.microsoft.com/office/drawing/2014/main" val="2995946062"/>
                    </a:ext>
                  </a:extLst>
                </a:gridCol>
                <a:gridCol w="1719555">
                  <a:extLst>
                    <a:ext uri="{9D8B030D-6E8A-4147-A177-3AD203B41FA5}">
                      <a16:colId xmlns:a16="http://schemas.microsoft.com/office/drawing/2014/main" val="463552643"/>
                    </a:ext>
                  </a:extLst>
                </a:gridCol>
              </a:tblGrid>
              <a:tr h="381820"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Номер ванта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Длина начального укорочения, мм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2276956"/>
                  </a:ext>
                </a:extLst>
              </a:tr>
              <a:tr h="6792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Линейная регрессия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Нейронная сеть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Генетический алгоритм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6031624"/>
                  </a:ext>
                </a:extLst>
              </a:tr>
              <a:tr h="339616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92,4262486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93,166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113,95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59613228"/>
                  </a:ext>
                </a:extLst>
              </a:tr>
              <a:tr h="339616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92,63023633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92,4509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83,47762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56781407"/>
                  </a:ext>
                </a:extLst>
              </a:tr>
              <a:tr h="339616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123,2490167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122,9399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33,01645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59663202"/>
                  </a:ext>
                </a:extLst>
              </a:tr>
              <a:tr h="339616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4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125,4928395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124,2251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9,045206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46621761"/>
                  </a:ext>
                </a:extLst>
              </a:tr>
              <a:tr h="339616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5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134,4752015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134,4313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437,8283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55459564"/>
                  </a:ext>
                </a:extLst>
              </a:tr>
              <a:tr h="339616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6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136,9707276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138,5048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35,7254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59380062"/>
                  </a:ext>
                </a:extLst>
              </a:tr>
              <a:tr h="339616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7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188,5325505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187,8964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195,5972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41800829"/>
                  </a:ext>
                </a:extLst>
              </a:tr>
              <a:tr h="339616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8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169,8461634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169,561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77,41258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14745743"/>
                  </a:ext>
                </a:extLst>
              </a:tr>
              <a:tr h="339616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9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397,3682896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394,2947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489,8105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9414855"/>
                  </a:ext>
                </a:extLst>
              </a:tr>
              <a:tr h="339616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10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324,0411211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321,9225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416,1493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80198702"/>
                  </a:ext>
                </a:extLst>
              </a:tr>
            </a:tbl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8E0C43A-210D-F1C5-4AE6-DE6ECEC43C74}"/>
              </a:ext>
            </a:extLst>
          </p:cNvPr>
          <p:cNvSpPr/>
          <p:nvPr/>
        </p:nvSpPr>
        <p:spPr>
          <a:xfrm>
            <a:off x="4927312" y="622719"/>
            <a:ext cx="2337371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D2FE42-4C12-C749-F540-D0E22C5FF8C2}"/>
              </a:ext>
            </a:extLst>
          </p:cNvPr>
          <p:cNvSpPr txBox="1"/>
          <p:nvPr/>
        </p:nvSpPr>
        <p:spPr>
          <a:xfrm>
            <a:off x="-5367348" y="3287206"/>
            <a:ext cx="53673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Задача</a:t>
            </a:r>
            <a:r>
              <a:rPr lang="ru-RU" sz="1800" dirty="0">
                <a:latin typeface="Segoe UI Light" panose="020B0502040204020203" pitchFamily="34" charset="0"/>
                <a:cs typeface="Segoe UI Light" panose="020B0502040204020203" pitchFamily="34" charset="0"/>
              </a:rPr>
              <a:t>: </a:t>
            </a: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Н</a:t>
            </a:r>
            <a:r>
              <a:rPr lang="ru-RU" sz="2000" dirty="0">
                <a:effectLst/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еобходимо обеспечить отсутствие прогиба в центре пролетного строения так, чтобы не допустить отрыва пролетного строения от постоянной опоры.</a:t>
            </a:r>
            <a:endParaRPr lang="ru-RU" sz="1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3E0E099-D5CD-8F01-67A3-7CAD8E4FE476}"/>
                  </a:ext>
                </a:extLst>
              </p:cNvPr>
              <p:cNvSpPr txBox="1"/>
              <p:nvPr/>
            </p:nvSpPr>
            <p:spPr>
              <a:xfrm>
                <a:off x="-3704971" y="4830337"/>
                <a:ext cx="173464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𝑀𝑋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3E0E099-D5CD-8F01-67A3-7CAD8E4FE4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704971" y="4830337"/>
                <a:ext cx="1734642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EA0DEC1-0AF9-F10A-380D-D65F9FB15383}"/>
                  </a:ext>
                </a:extLst>
              </p:cNvPr>
              <p:cNvSpPr txBox="1"/>
              <p:nvPr/>
            </p:nvSpPr>
            <p:spPr>
              <a:xfrm>
                <a:off x="-5364070" y="5450140"/>
                <a:ext cx="2729132" cy="9062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ru-RU" sz="2000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ru-RU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ru-RU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ru-RU" sz="2000" i="0">
                                    <a:latin typeface="Cambria Math" panose="02040503050406030204" pitchFamily="18" charset="0"/>
                                  </a:rPr>
                                  <m:t>817.1</m:t>
                                </m:r>
                              </m:e>
                            </m:mr>
                            <m:mr>
                              <m:e>
                                <m:r>
                                  <a:rPr lang="ru-RU" sz="2000" i="0">
                                    <a:latin typeface="Cambria Math" panose="02040503050406030204" pitchFamily="18" charset="0"/>
                                  </a:rPr>
                                  <m:t>922.9</m:t>
                                </m:r>
                              </m:e>
                            </m:mr>
                            <m:mr>
                              <m:e>
                                <m:r>
                                  <a:rPr lang="ru-RU" sz="2000" i="0">
                                    <a:latin typeface="Cambria Math" panose="02040503050406030204" pitchFamily="18" charset="0"/>
                                  </a:rPr>
                                  <m:t>−398.6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EA0DEC1-0AF9-F10A-380D-D65F9FB15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364070" y="5450140"/>
                <a:ext cx="2729132" cy="9062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8AF2C13-9BAB-2949-F27F-761050E8E11D}"/>
                  </a:ext>
                </a:extLst>
              </p:cNvPr>
              <p:cNvSpPr txBox="1"/>
              <p:nvPr/>
            </p:nvSpPr>
            <p:spPr>
              <a:xfrm>
                <a:off x="-2538370" y="5450140"/>
                <a:ext cx="1499193" cy="9062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200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8AF2C13-9BAB-2949-F27F-761050E8E1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538370" y="5450140"/>
                <a:ext cx="1499193" cy="9062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5ED42A1C-DE8C-B596-9F3E-744EE4EE53A7}"/>
              </a:ext>
            </a:extLst>
          </p:cNvPr>
          <p:cNvSpPr txBox="1"/>
          <p:nvPr/>
        </p:nvSpPr>
        <p:spPr>
          <a:xfrm>
            <a:off x="-5367348" y="1191687"/>
            <a:ext cx="54128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Дано</a:t>
            </a: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: Опорные реакции в точках крепления балки жесткости с опорой, вертикальные перемещение в центре пролетного строения (допустимое отклонение ±50мм)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07B1D4-BCD0-CE33-4DF9-920881075CCE}"/>
              </a:ext>
            </a:extLst>
          </p:cNvPr>
          <p:cNvSpPr txBox="1"/>
          <p:nvPr/>
        </p:nvSpPr>
        <p:spPr>
          <a:xfrm>
            <a:off x="-5367349" y="2547223"/>
            <a:ext cx="5367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Найти</a:t>
            </a: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: Усилия предварительного натяжения вант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B8393E-482F-F67B-66FA-F57B974FFAB2}"/>
              </a:ext>
            </a:extLst>
          </p:cNvPr>
          <p:cNvSpPr txBox="1"/>
          <p:nvPr/>
        </p:nvSpPr>
        <p:spPr>
          <a:xfrm>
            <a:off x="-4419580" y="5389008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Линейная регрессия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62E67C-4515-C636-B2AE-C07CD172DD12}"/>
              </a:ext>
            </a:extLst>
          </p:cNvPr>
          <p:cNvSpPr txBox="1"/>
          <p:nvPr/>
        </p:nvSpPr>
        <p:spPr>
          <a:xfrm>
            <a:off x="4697604" y="10222278"/>
            <a:ext cx="2335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Нейронная сеть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D41582B-7E5B-F6D3-6E63-3B2F175665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59927" y="568098"/>
            <a:ext cx="5940425" cy="40208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907D7C3-EA21-F8A0-446D-FF3C42C15D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7878" y="2454351"/>
            <a:ext cx="4615186" cy="293465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E169B3E-25B3-2AA7-6DCD-F40680FBA3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4689" y="2445140"/>
            <a:ext cx="4301657" cy="293465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36B142E-4B7C-FF15-E1CF-DC151D1B5A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721" y="6949861"/>
            <a:ext cx="4611661" cy="333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118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BFB1C63-EE1A-EDC7-075D-F16A58D3E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484" y="2262219"/>
            <a:ext cx="4301657" cy="2934658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44E90C8-EBED-12F6-900D-691AD14EE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AE3B-EEB0-45EC-9B89-50CA937BC57A}" type="slidenum">
              <a:rPr lang="ru-RU" smtClean="0"/>
              <a:t>13</a:t>
            </a:fld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60B894-3EC5-C838-92CD-4E5F0C0154E8}"/>
              </a:ext>
            </a:extLst>
          </p:cNvPr>
          <p:cNvSpPr txBox="1"/>
          <p:nvPr/>
        </p:nvSpPr>
        <p:spPr>
          <a:xfrm>
            <a:off x="573077" y="5323729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Линейная регрессия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2ACFC3-130E-6535-B149-344B338F8FE6}"/>
              </a:ext>
            </a:extLst>
          </p:cNvPr>
          <p:cNvSpPr txBox="1"/>
          <p:nvPr/>
        </p:nvSpPr>
        <p:spPr>
          <a:xfrm>
            <a:off x="4928789" y="5323729"/>
            <a:ext cx="2335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Нейронная сеть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24F706-D71B-024E-7624-A18878FBE4C7}"/>
              </a:ext>
            </a:extLst>
          </p:cNvPr>
          <p:cNvSpPr txBox="1"/>
          <p:nvPr/>
        </p:nvSpPr>
        <p:spPr>
          <a:xfrm>
            <a:off x="8299038" y="5323729"/>
            <a:ext cx="3319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Генетический алгоритм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06507D-A287-8BA1-71CD-FED2256BC1A3}"/>
              </a:ext>
            </a:extLst>
          </p:cNvPr>
          <p:cNvSpPr txBox="1"/>
          <p:nvPr/>
        </p:nvSpPr>
        <p:spPr>
          <a:xfrm>
            <a:off x="4759736" y="1169551"/>
            <a:ext cx="2672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Опорные реакции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05F66E-E0DD-CFD2-F601-57ED33D08B6D}"/>
              </a:ext>
            </a:extLst>
          </p:cNvPr>
          <p:cNvSpPr txBox="1"/>
          <p:nvPr/>
        </p:nvSpPr>
        <p:spPr>
          <a:xfrm>
            <a:off x="4927314" y="0"/>
            <a:ext cx="2337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Результаты</a:t>
            </a:r>
            <a:endParaRPr lang="ru-RU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0DF507-5928-4A66-6175-468191D9BB11}"/>
              </a:ext>
            </a:extLst>
          </p:cNvPr>
          <p:cNvSpPr txBox="1"/>
          <p:nvPr/>
        </p:nvSpPr>
        <p:spPr>
          <a:xfrm>
            <a:off x="573077" y="646331"/>
            <a:ext cx="11045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Непосредственное вычисление усилий предварительного натяжения</a:t>
            </a:r>
          </a:p>
        </p:txBody>
      </p:sp>
      <p:graphicFrame>
        <p:nvGraphicFramePr>
          <p:cNvPr id="19" name="Таблица 18">
            <a:extLst>
              <a:ext uri="{FF2B5EF4-FFF2-40B4-BE49-F238E27FC236}">
                <a16:creationId xmlns:a16="http://schemas.microsoft.com/office/drawing/2014/main" id="{3D866F85-691B-01F5-BA6D-F02B353F22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4881211"/>
              </p:ext>
            </p:extLst>
          </p:nvPr>
        </p:nvGraphicFramePr>
        <p:xfrm>
          <a:off x="2819400" y="7002919"/>
          <a:ext cx="7047913" cy="445721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89248">
                  <a:extLst>
                    <a:ext uri="{9D8B030D-6E8A-4147-A177-3AD203B41FA5}">
                      <a16:colId xmlns:a16="http://schemas.microsoft.com/office/drawing/2014/main" val="1117097493"/>
                    </a:ext>
                  </a:extLst>
                </a:gridCol>
                <a:gridCol w="1719555">
                  <a:extLst>
                    <a:ext uri="{9D8B030D-6E8A-4147-A177-3AD203B41FA5}">
                      <a16:colId xmlns:a16="http://schemas.microsoft.com/office/drawing/2014/main" val="2216521673"/>
                    </a:ext>
                  </a:extLst>
                </a:gridCol>
                <a:gridCol w="1719555">
                  <a:extLst>
                    <a:ext uri="{9D8B030D-6E8A-4147-A177-3AD203B41FA5}">
                      <a16:colId xmlns:a16="http://schemas.microsoft.com/office/drawing/2014/main" val="2995946062"/>
                    </a:ext>
                  </a:extLst>
                </a:gridCol>
                <a:gridCol w="1719555">
                  <a:extLst>
                    <a:ext uri="{9D8B030D-6E8A-4147-A177-3AD203B41FA5}">
                      <a16:colId xmlns:a16="http://schemas.microsoft.com/office/drawing/2014/main" val="463552643"/>
                    </a:ext>
                  </a:extLst>
                </a:gridCol>
              </a:tblGrid>
              <a:tr h="381820"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Номер ванта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Длина начального укорочения, мм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2276956"/>
                  </a:ext>
                </a:extLst>
              </a:tr>
              <a:tr h="6792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Линейная регрессия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Нейронная сеть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Генетический алгоритм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6031624"/>
                  </a:ext>
                </a:extLst>
              </a:tr>
              <a:tr h="339616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92,4262486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93,166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113,95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59613228"/>
                  </a:ext>
                </a:extLst>
              </a:tr>
              <a:tr h="339616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92,63023633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92,4509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83,47762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56781407"/>
                  </a:ext>
                </a:extLst>
              </a:tr>
              <a:tr h="339616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123,2490167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122,9399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33,01645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59663202"/>
                  </a:ext>
                </a:extLst>
              </a:tr>
              <a:tr h="339616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4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125,4928395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124,2251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9,045206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46621761"/>
                  </a:ext>
                </a:extLst>
              </a:tr>
              <a:tr h="339616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5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134,4752015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134,4313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437,8283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55459564"/>
                  </a:ext>
                </a:extLst>
              </a:tr>
              <a:tr h="339616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6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136,9707276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138,5048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35,7254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59380062"/>
                  </a:ext>
                </a:extLst>
              </a:tr>
              <a:tr h="339616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7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188,5325505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187,8964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195,5972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41800829"/>
                  </a:ext>
                </a:extLst>
              </a:tr>
              <a:tr h="339616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8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169,8461634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169,561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77,41258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14745743"/>
                  </a:ext>
                </a:extLst>
              </a:tr>
              <a:tr h="339616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9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397,3682896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394,2947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489,8105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9414855"/>
                  </a:ext>
                </a:extLst>
              </a:tr>
              <a:tr h="339616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10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324,0411211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321,9225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416,1493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80198702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089E2B15-2776-B8CF-1691-73794DD4A79A}"/>
              </a:ext>
            </a:extLst>
          </p:cNvPr>
          <p:cNvSpPr txBox="1"/>
          <p:nvPr/>
        </p:nvSpPr>
        <p:spPr>
          <a:xfrm>
            <a:off x="320315" y="10584782"/>
            <a:ext cx="3766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Вертикальное перемещение в центре пролета -0.029мм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AD7247E-74D8-A972-C304-FB9612D61EA9}"/>
              </a:ext>
            </a:extLst>
          </p:cNvPr>
          <p:cNvSpPr txBox="1"/>
          <p:nvPr/>
        </p:nvSpPr>
        <p:spPr>
          <a:xfrm>
            <a:off x="4220133" y="10508582"/>
            <a:ext cx="3766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Вертикальное перемещение в центре пролета -0.533мм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9449679-E1C5-8FC1-14E7-048BE89A1BCC}"/>
              </a:ext>
            </a:extLst>
          </p:cNvPr>
          <p:cNvSpPr txBox="1"/>
          <p:nvPr/>
        </p:nvSpPr>
        <p:spPr>
          <a:xfrm>
            <a:off x="8226326" y="10402838"/>
            <a:ext cx="3766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Вертикальное перемещение в центре пролета 0.0013мм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93DA601-952A-FD06-9C9A-9831889D2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554" y="2115075"/>
            <a:ext cx="4611661" cy="333064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9D75B4D-6EE3-8945-1725-794CD8AB31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734" y="2387076"/>
            <a:ext cx="4615186" cy="293465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B53DC2-6A46-8259-C448-EAA62FADDE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40167" y="2784239"/>
            <a:ext cx="3833028" cy="222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42AB9E-CBDF-C952-E61B-93E9683855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9930" y="2784238"/>
            <a:ext cx="4369622" cy="2184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00424E-FCC8-CA2E-7345-188EBB3B02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41713" y="2784238"/>
            <a:ext cx="3869068" cy="198997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5D9539-DEDB-2825-A2C3-72745DCF7655}"/>
              </a:ext>
            </a:extLst>
          </p:cNvPr>
          <p:cNvSpPr txBox="1"/>
          <p:nvPr/>
        </p:nvSpPr>
        <p:spPr>
          <a:xfrm>
            <a:off x="-8933937" y="1167011"/>
            <a:ext cx="824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Вертикальные перемещения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в центре пролетного строения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2DA695B-4E62-9B0A-4F2C-FBFE80EA3910}"/>
              </a:ext>
            </a:extLst>
          </p:cNvPr>
          <p:cNvSpPr/>
          <p:nvPr/>
        </p:nvSpPr>
        <p:spPr>
          <a:xfrm>
            <a:off x="4927312" y="622719"/>
            <a:ext cx="2337371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746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44E90C8-EBED-12F6-900D-691AD14EE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AE3B-EEB0-45EC-9B89-50CA937BC57A}" type="slidenum">
              <a:rPr lang="ru-RU" smtClean="0"/>
              <a:t>14</a:t>
            </a:fld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60B894-3EC5-C838-92CD-4E5F0C0154E8}"/>
              </a:ext>
            </a:extLst>
          </p:cNvPr>
          <p:cNvSpPr txBox="1"/>
          <p:nvPr/>
        </p:nvSpPr>
        <p:spPr>
          <a:xfrm>
            <a:off x="573077" y="5323729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Линейная регрессия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2ACFC3-130E-6535-B149-344B338F8FE6}"/>
              </a:ext>
            </a:extLst>
          </p:cNvPr>
          <p:cNvSpPr txBox="1"/>
          <p:nvPr/>
        </p:nvSpPr>
        <p:spPr>
          <a:xfrm>
            <a:off x="4928789" y="5323729"/>
            <a:ext cx="2335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Нейронная сеть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24F706-D71B-024E-7624-A18878FBE4C7}"/>
              </a:ext>
            </a:extLst>
          </p:cNvPr>
          <p:cNvSpPr txBox="1"/>
          <p:nvPr/>
        </p:nvSpPr>
        <p:spPr>
          <a:xfrm>
            <a:off x="8299038" y="5323729"/>
            <a:ext cx="3319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Генетический алгоритм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A25FC0-2D20-2900-4A28-5D4E6C33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" y="2770172"/>
            <a:ext cx="3833028" cy="222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3CCDD2-F6C0-E9E7-7A1A-5D99160CC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21" y="2770171"/>
            <a:ext cx="4369622" cy="2184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06AB364-1CE3-D381-5DB7-3ABC26EBA5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038" y="2770171"/>
            <a:ext cx="3869068" cy="198997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60DDB6-9676-FC3D-B6FE-5A7C1197B1E0}"/>
              </a:ext>
            </a:extLst>
          </p:cNvPr>
          <p:cNvSpPr txBox="1"/>
          <p:nvPr/>
        </p:nvSpPr>
        <p:spPr>
          <a:xfrm>
            <a:off x="237987" y="5784037"/>
            <a:ext cx="3766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Вертикальное перемещение в центре пролета </a:t>
            </a:r>
            <a:r>
              <a:rPr lang="ru-RU" b="1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-0.029мм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674A6E-F40D-DD7D-8C73-F1E908587F1C}"/>
              </a:ext>
            </a:extLst>
          </p:cNvPr>
          <p:cNvSpPr txBox="1"/>
          <p:nvPr/>
        </p:nvSpPr>
        <p:spPr>
          <a:xfrm>
            <a:off x="4156879" y="5784038"/>
            <a:ext cx="3766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Вертикальное перемещение в центре пролета </a:t>
            </a:r>
            <a:r>
              <a:rPr lang="ru-RU" b="1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-0.533мм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BCFDCE-FD78-15CB-CF97-26D35DD618A2}"/>
              </a:ext>
            </a:extLst>
          </p:cNvPr>
          <p:cNvSpPr txBox="1"/>
          <p:nvPr/>
        </p:nvSpPr>
        <p:spPr>
          <a:xfrm>
            <a:off x="8075771" y="5787525"/>
            <a:ext cx="3766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Вертикальное перемещение в центре пролета </a:t>
            </a:r>
            <a:r>
              <a:rPr lang="ru-RU" b="1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0.0013мм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3CEB12-2244-A376-6BA6-999ADBA07075}"/>
              </a:ext>
            </a:extLst>
          </p:cNvPr>
          <p:cNvSpPr txBox="1"/>
          <p:nvPr/>
        </p:nvSpPr>
        <p:spPr>
          <a:xfrm>
            <a:off x="1972370" y="1154609"/>
            <a:ext cx="824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Вертикальные перемещения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в центре пролетного строения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94366C-05DB-FBE5-25A8-04D5F789F8F1}"/>
              </a:ext>
            </a:extLst>
          </p:cNvPr>
          <p:cNvSpPr txBox="1"/>
          <p:nvPr/>
        </p:nvSpPr>
        <p:spPr>
          <a:xfrm>
            <a:off x="4927314" y="0"/>
            <a:ext cx="2337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Результаты</a:t>
            </a:r>
            <a:endParaRPr lang="ru-RU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9B2710-1075-ED80-8C80-DFCDBA32E4AB}"/>
              </a:ext>
            </a:extLst>
          </p:cNvPr>
          <p:cNvSpPr txBox="1"/>
          <p:nvPr/>
        </p:nvSpPr>
        <p:spPr>
          <a:xfrm>
            <a:off x="573077" y="646331"/>
            <a:ext cx="11045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Непосредственное вычисление усилий предварительного натяжения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597AF58-DD3D-6D50-560B-4DF6B0F2CF6F}"/>
              </a:ext>
            </a:extLst>
          </p:cNvPr>
          <p:cNvSpPr txBox="1"/>
          <p:nvPr/>
        </p:nvSpPr>
        <p:spPr>
          <a:xfrm>
            <a:off x="2284421" y="7299892"/>
            <a:ext cx="795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Вычисление псевдообратной матрицы Мура-Пенроуза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4BEACC5-CACA-EC2A-E7C8-A7DF1CE7B5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9492" y="2264215"/>
            <a:ext cx="4301657" cy="293465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B93FBD1-F2E7-6BF0-5A3E-0B00802497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0562" y="2117071"/>
            <a:ext cx="4611661" cy="333064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2874C64-D597-0C4C-8A23-635B478C81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3274" y="2389072"/>
            <a:ext cx="4615186" cy="293465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6D1E285-1321-8E72-E0C7-71F57543770D}"/>
              </a:ext>
            </a:extLst>
          </p:cNvPr>
          <p:cNvSpPr txBox="1"/>
          <p:nvPr/>
        </p:nvSpPr>
        <p:spPr>
          <a:xfrm>
            <a:off x="18417679" y="1154608"/>
            <a:ext cx="2672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Опорные реакции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3E54A042-CAB5-AF43-EDE2-FF67DC493EF2}"/>
              </a:ext>
            </a:extLst>
          </p:cNvPr>
          <p:cNvSpPr/>
          <p:nvPr/>
        </p:nvSpPr>
        <p:spPr>
          <a:xfrm>
            <a:off x="4927312" y="622719"/>
            <a:ext cx="2337371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452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8C0F951-9906-9CA9-7B1C-9DD614C96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AE3B-EEB0-45EC-9B89-50CA937BC57A}" type="slidenum">
              <a:rPr lang="ru-RU" smtClean="0"/>
              <a:t>15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D3A517-3E5D-85F0-A4F0-BE410511C3C3}"/>
              </a:ext>
            </a:extLst>
          </p:cNvPr>
          <p:cNvSpPr txBox="1"/>
          <p:nvPr/>
        </p:nvSpPr>
        <p:spPr>
          <a:xfrm>
            <a:off x="2023888" y="2828835"/>
            <a:ext cx="795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Вычисление псевдообратной матрицы Мура-Пенроуза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F1600C2-7B17-0374-DD15-D449E36D4740}"/>
              </a:ext>
            </a:extLst>
          </p:cNvPr>
          <p:cNvSpPr/>
          <p:nvPr/>
        </p:nvSpPr>
        <p:spPr>
          <a:xfrm flipV="1">
            <a:off x="2023889" y="4029162"/>
            <a:ext cx="7958312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A2B08B-F45A-173B-CE6A-2B6E417C7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7154" y="2828835"/>
            <a:ext cx="3766416" cy="2184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44F2063-B97E-B161-E7B4-856DDFB81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514" y="-4413485"/>
            <a:ext cx="4369622" cy="2184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B94685-CED4-8A7F-CEC1-9BE4E6F0B2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1588" y="2828835"/>
            <a:ext cx="3869068" cy="198997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27C1B6-FBE1-8869-0CBF-D6D263DD6CF2}"/>
              </a:ext>
            </a:extLst>
          </p:cNvPr>
          <p:cNvSpPr txBox="1"/>
          <p:nvPr/>
        </p:nvSpPr>
        <p:spPr>
          <a:xfrm>
            <a:off x="5095516" y="-4686636"/>
            <a:ext cx="2337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Результаты</a:t>
            </a:r>
            <a:endParaRPr lang="ru-RU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B8C2D7-BE36-04C4-733F-131E7221B71F}"/>
              </a:ext>
            </a:extLst>
          </p:cNvPr>
          <p:cNvSpPr txBox="1"/>
          <p:nvPr/>
        </p:nvSpPr>
        <p:spPr>
          <a:xfrm>
            <a:off x="741279" y="-4040305"/>
            <a:ext cx="11045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Непосредственное вычисление усилий предварительного натяжения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C339217-F848-59C6-E1BE-3AE64E5C4D8F}"/>
              </a:ext>
            </a:extLst>
          </p:cNvPr>
          <p:cNvSpPr/>
          <p:nvPr/>
        </p:nvSpPr>
        <p:spPr>
          <a:xfrm flipV="1">
            <a:off x="5095516" y="-4040305"/>
            <a:ext cx="2337372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40ECF9-9D97-7E90-AEAC-52F36EDF4FF1}"/>
              </a:ext>
            </a:extLst>
          </p:cNvPr>
          <p:cNvSpPr/>
          <p:nvPr/>
        </p:nvSpPr>
        <p:spPr>
          <a:xfrm flipV="1">
            <a:off x="741279" y="-3562805"/>
            <a:ext cx="10892092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B40C05-FD53-61B3-2FB2-D02B259629B7}"/>
              </a:ext>
            </a:extLst>
          </p:cNvPr>
          <p:cNvSpPr txBox="1"/>
          <p:nvPr/>
        </p:nvSpPr>
        <p:spPr>
          <a:xfrm>
            <a:off x="741279" y="-1399729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Линейная регрессия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AD326C-852D-1DCD-5654-CFAA7C392C10}"/>
              </a:ext>
            </a:extLst>
          </p:cNvPr>
          <p:cNvSpPr txBox="1"/>
          <p:nvPr/>
        </p:nvSpPr>
        <p:spPr>
          <a:xfrm>
            <a:off x="5096991" y="-1399729"/>
            <a:ext cx="2335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Нейронная сеть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9E420F-8D40-30A1-C834-D782C3E24389}"/>
              </a:ext>
            </a:extLst>
          </p:cNvPr>
          <p:cNvSpPr txBox="1"/>
          <p:nvPr/>
        </p:nvSpPr>
        <p:spPr>
          <a:xfrm>
            <a:off x="8467240" y="-1399729"/>
            <a:ext cx="3319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Генетический алгоритм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6A5BB3-3469-D3E0-0177-26D866B82A3D}"/>
              </a:ext>
            </a:extLst>
          </p:cNvPr>
          <p:cNvSpPr txBox="1"/>
          <p:nvPr/>
        </p:nvSpPr>
        <p:spPr>
          <a:xfrm>
            <a:off x="335398" y="-752631"/>
            <a:ext cx="3766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Вертикальное перемещение в центре пролета -0.029мм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481372-A16E-2C9F-FD7E-0895E3463CA3}"/>
              </a:ext>
            </a:extLst>
          </p:cNvPr>
          <p:cNvSpPr txBox="1"/>
          <p:nvPr/>
        </p:nvSpPr>
        <p:spPr>
          <a:xfrm>
            <a:off x="4162425" y="-769581"/>
            <a:ext cx="3766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Вертикальное перемещение в центре пролета -0.533мм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3DD77A-6DBF-0FE1-A5A7-783E14CB5D12}"/>
              </a:ext>
            </a:extLst>
          </p:cNvPr>
          <p:cNvSpPr txBox="1"/>
          <p:nvPr/>
        </p:nvSpPr>
        <p:spPr>
          <a:xfrm>
            <a:off x="8243973" y="-935933"/>
            <a:ext cx="3766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Вертикальное перемещение в центре пролета 0.0013мм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A2E2D8-8647-8109-4DD2-82A622ED8F12}"/>
              </a:ext>
            </a:extLst>
          </p:cNvPr>
          <p:cNvSpPr txBox="1"/>
          <p:nvPr/>
        </p:nvSpPr>
        <p:spPr>
          <a:xfrm>
            <a:off x="1754523" y="-994776"/>
            <a:ext cx="8682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Псевдообратная матрица Мура-Пенроуза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C168E9E-C4AB-C34E-31DE-DE2A19306D38}"/>
                  </a:ext>
                </a:extLst>
              </p:cNvPr>
              <p:cNvSpPr txBox="1"/>
              <p:nvPr/>
            </p:nvSpPr>
            <p:spPr>
              <a:xfrm>
                <a:off x="-11025847" y="1546273"/>
                <a:ext cx="10888394" cy="4555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ru-RU" sz="28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Определение</a:t>
                </a:r>
                <a:r>
                  <a:rPr lang="ru-RU" sz="28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. </a:t>
                </a:r>
                <a:r>
                  <a:rPr lang="ru-RU" sz="2800" dirty="0">
                    <a:effectLst/>
                    <a:latin typeface="Segoe UI Light" panose="020B0502040204020203" pitchFamily="34" charset="0"/>
                    <a:ea typeface="Times New Roman" panose="02020603050405020304" pitchFamily="18" charset="0"/>
                    <a:cs typeface="Segoe UI Light" panose="020B0502040204020203" pitchFamily="34" charset="0"/>
                  </a:rPr>
                  <a:t>Для любой прямоугольной матрицы </a:t>
                </a:r>
                <a14:m>
                  <m:oMath xmlns:m="http://schemas.openxmlformats.org/officeDocument/2006/math">
                    <m:r>
                      <a:rPr lang="ru-RU" sz="28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ru-RU" sz="28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sSup>
                      <m:sSupPr>
                        <m:ctrlPr>
                          <a:rPr lang="ru-RU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28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ru-RU" sz="28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𝑚𝑥𝑛</m:t>
                        </m:r>
                      </m:sup>
                    </m:sSup>
                  </m:oMath>
                </a14:m>
                <a:r>
                  <a:rPr lang="ru-RU" sz="2800" dirty="0">
                    <a:effectLst/>
                    <a:latin typeface="Segoe UI Light" panose="020B0502040204020203" pitchFamily="34" charset="0"/>
                    <a:ea typeface="Times New Roman" panose="02020603050405020304" pitchFamily="18" charset="0"/>
                    <a:cs typeface="Segoe UI Light" panose="020B0502040204020203" pitchFamily="34" charset="0"/>
                  </a:rPr>
                  <a:t>, если </a:t>
                </a:r>
                <a14:m>
                  <m:oMath xmlns:m="http://schemas.openxmlformats.org/officeDocument/2006/math">
                    <m:r>
                      <a:rPr lang="ru-RU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𝑋</m:t>
                    </m:r>
                    <m:r>
                      <a:rPr lang="ru-RU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sSup>
                      <m:sSupPr>
                        <m:ctrlPr>
                          <a:rPr lang="ru-RU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ru-RU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𝑛𝑥𝑚</m:t>
                        </m:r>
                      </m:sup>
                    </m:sSup>
                  </m:oMath>
                </a14:m>
                <a:r>
                  <a:rPr lang="ru-RU" sz="2800" dirty="0">
                    <a:effectLst/>
                    <a:latin typeface="Segoe UI Light" panose="020B0502040204020203" pitchFamily="34" charset="0"/>
                    <a:ea typeface="Times New Roman" panose="02020603050405020304" pitchFamily="18" charset="0"/>
                    <a:cs typeface="Segoe UI Light" panose="020B0502040204020203" pitchFamily="34" charset="0"/>
                  </a:rPr>
                  <a:t> удовлетворяет одному или нескольким из следующих условий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cs typeface="Segoe UI Light" panose="020B0502040204020203" pitchFamily="34" charset="0"/>
                        </a:rPr>
                        <m:t>𝐴𝑋𝐴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Segoe UI Light" panose="020B0502040204020203" pitchFamily="34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Segoe UI Light" panose="020B0502040204020203" pitchFamily="34" charset="0"/>
                        </a:rPr>
                        <m:t>𝐴</m:t>
                      </m:r>
                      <m:r>
                        <a:rPr lang="ru-RU" sz="2800" b="0" i="1" smtClean="0">
                          <a:latin typeface="Cambria Math" panose="02040503050406030204" pitchFamily="18" charset="0"/>
                          <a:cs typeface="Segoe UI Light" panose="020B0502040204020203" pitchFamily="34" charset="0"/>
                        </a:rPr>
                        <m:t>,</m:t>
                      </m:r>
                    </m:oMath>
                  </m:oMathPara>
                </a14:m>
                <a:endParaRPr lang="en-US" sz="2800" b="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cs typeface="Segoe UI Light" panose="020B0502040204020203" pitchFamily="34" charset="0"/>
                        </a:rPr>
                        <m:t>𝑋𝐴𝑋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Segoe UI Light" panose="020B0502040204020203" pitchFamily="34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Segoe UI Light" panose="020B0502040204020203" pitchFamily="34" charset="0"/>
                        </a:rPr>
                        <m:t>𝑋</m:t>
                      </m:r>
                      <m:r>
                        <a:rPr lang="ru-RU" sz="2800" b="0" i="1" smtClean="0">
                          <a:latin typeface="Cambria Math" panose="02040503050406030204" pitchFamily="18" charset="0"/>
                          <a:cs typeface="Segoe UI Light" panose="020B0502040204020203" pitchFamily="34" charset="0"/>
                        </a:rPr>
                        <m:t>,</m:t>
                      </m:r>
                    </m:oMath>
                  </m:oMathPara>
                </a14:m>
                <a:endParaRPr lang="en-US" sz="2800" b="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Segoe UI Light" panose="020B0502040204020203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Segoe UI Light" panose="020B0502040204020203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Segoe UI Light" panose="020B0502040204020203" pitchFamily="34" charset="0"/>
                                </a:rPr>
                                <m:t>𝐴𝑋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Segoe UI Light" panose="020B0502040204020203" pitchFamily="34" charset="0"/>
                            </a:rPr>
                            <m:t>𝑇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  <a:cs typeface="Segoe UI Light" panose="020B0502040204020203" pitchFamily="34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Segoe UI Light" panose="020B0502040204020203" pitchFamily="34" charset="0"/>
                        </a:rPr>
                        <m:t>𝐴𝑋</m:t>
                      </m:r>
                      <m:r>
                        <a:rPr lang="ru-RU" sz="2800" b="0" i="1" smtClean="0">
                          <a:latin typeface="Cambria Math" panose="02040503050406030204" pitchFamily="18" charset="0"/>
                          <a:cs typeface="Segoe UI Light" panose="020B0502040204020203" pitchFamily="34" charset="0"/>
                        </a:rPr>
                        <m:t>,</m:t>
                      </m:r>
                    </m:oMath>
                  </m:oMathPara>
                </a14:m>
                <a:endParaRPr lang="en-US" sz="2800" b="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Segoe UI Light" panose="020B0502040204020203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Segoe UI Light" panose="020B0502040204020203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Segoe UI Light" panose="020B0502040204020203" pitchFamily="34" charset="0"/>
                                </a:rPr>
                                <m:t>𝑋𝐴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Segoe UI Light" panose="020B0502040204020203" pitchFamily="34" charset="0"/>
                            </a:rPr>
                            <m:t>𝑇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  <a:cs typeface="Segoe UI Light" panose="020B0502040204020203" pitchFamily="34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Segoe UI Light" panose="020B0502040204020203" pitchFamily="34" charset="0"/>
                        </a:rPr>
                        <m:t>𝑋𝐴</m:t>
                      </m:r>
                      <m:r>
                        <a:rPr lang="ru-RU" sz="2800" b="0" i="1" smtClean="0">
                          <a:latin typeface="Cambria Math" panose="02040503050406030204" pitchFamily="18" charset="0"/>
                          <a:cs typeface="Segoe UI Light" panose="020B0502040204020203" pitchFamily="34" charset="0"/>
                        </a:rPr>
                        <m:t>,</m:t>
                      </m:r>
                    </m:oMath>
                  </m:oMathPara>
                </a14:m>
                <a:endParaRPr lang="en-US" sz="2800" b="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ru-RU" sz="28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то матрица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𝑋</m:t>
                    </m:r>
                  </m:oMath>
                </a14:m>
                <a:r>
                  <a:rPr lang="ru-RU" sz="2800" b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</a:t>
                </a:r>
                <a:r>
                  <a:rPr lang="ru-RU" sz="28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называется </a:t>
                </a:r>
                <a:r>
                  <a:rPr lang="ru-RU" sz="28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обобщенной обратной матрицей</a:t>
                </a:r>
                <a:r>
                  <a:rPr lang="ru-RU" sz="28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𝐴</m:t>
                    </m:r>
                  </m:oMath>
                </a14:m>
                <a:r>
                  <a:rPr lang="en-US" sz="2800" b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. </a:t>
                </a:r>
                <a:r>
                  <a:rPr lang="ru-RU" sz="2800" b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Если удовлетворяет всем условиям, то такая матрица называется </a:t>
                </a:r>
                <a:r>
                  <a:rPr lang="ru-RU" sz="2800" b="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псевдообратной матрицей Мура-Пенроуза</a:t>
                </a:r>
                <a:r>
                  <a:rPr lang="en-US" sz="28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.</a:t>
                </a:r>
                <a:endParaRPr lang="en-US" sz="2800" b="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C168E9E-C4AB-C34E-31DE-DE2A19306D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025847" y="1546273"/>
                <a:ext cx="10888394" cy="4555093"/>
              </a:xfrm>
              <a:prstGeom prst="rect">
                <a:avLst/>
              </a:prstGeom>
              <a:blipFill>
                <a:blip r:embed="rId5"/>
                <a:stretch>
                  <a:fillRect l="-1120" t="-1473" b="-28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F57ABC80-0391-6D9C-607A-21A115EA50AC}"/>
              </a:ext>
            </a:extLst>
          </p:cNvPr>
          <p:cNvSpPr txBox="1"/>
          <p:nvPr/>
        </p:nvSpPr>
        <p:spPr>
          <a:xfrm>
            <a:off x="1972371" y="-3342966"/>
            <a:ext cx="824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Вертикальные перемещения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в центре пролетного строения</a:t>
            </a:r>
          </a:p>
        </p:txBody>
      </p:sp>
    </p:spTree>
    <p:extLst>
      <p:ext uri="{BB962C8B-B14F-4D97-AF65-F5344CB8AC3E}">
        <p14:creationId xmlns:p14="http://schemas.microsoft.com/office/powerpoint/2010/main" val="3018056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FB4FBE-BF96-46DE-2922-8A1D60F39307}"/>
              </a:ext>
            </a:extLst>
          </p:cNvPr>
          <p:cNvSpPr txBox="1"/>
          <p:nvPr/>
        </p:nvSpPr>
        <p:spPr>
          <a:xfrm>
            <a:off x="1754523" y="132414"/>
            <a:ext cx="8682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Псевдообратная матрица Мура-Пенроуза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00A4C9A-C410-BAD8-0A39-D1CAE7D1E87F}"/>
                  </a:ext>
                </a:extLst>
              </p:cNvPr>
              <p:cNvSpPr txBox="1"/>
              <p:nvPr/>
            </p:nvSpPr>
            <p:spPr>
              <a:xfrm>
                <a:off x="651803" y="1223891"/>
                <a:ext cx="10888394" cy="4632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ru-RU" sz="28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Определение</a:t>
                </a:r>
                <a:r>
                  <a:rPr lang="ru-RU" sz="28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. </a:t>
                </a:r>
                <a:r>
                  <a:rPr lang="ru-RU" sz="2800" dirty="0">
                    <a:effectLst/>
                    <a:latin typeface="Segoe UI Light" panose="020B0502040204020203" pitchFamily="34" charset="0"/>
                    <a:ea typeface="Times New Roman" panose="02020603050405020304" pitchFamily="18" charset="0"/>
                    <a:cs typeface="Segoe UI Light" panose="020B0502040204020203" pitchFamily="34" charset="0"/>
                  </a:rPr>
                  <a:t>Для любой прямоугольной матрицы </a:t>
                </a:r>
                <a14:m>
                  <m:oMath xmlns:m="http://schemas.openxmlformats.org/officeDocument/2006/math">
                    <m:r>
                      <a:rPr lang="ru-RU" sz="28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ru-RU" sz="28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sSup>
                      <m:sSupPr>
                        <m:ctrlPr>
                          <a:rPr lang="ru-RU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28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ru-RU" sz="28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𝑚𝑥𝑛</m:t>
                        </m:r>
                      </m:sup>
                    </m:sSup>
                  </m:oMath>
                </a14:m>
                <a:r>
                  <a:rPr lang="ru-RU" sz="2800" dirty="0">
                    <a:effectLst/>
                    <a:latin typeface="Segoe UI Light" panose="020B0502040204020203" pitchFamily="34" charset="0"/>
                    <a:ea typeface="Times New Roman" panose="02020603050405020304" pitchFamily="18" charset="0"/>
                    <a:cs typeface="Segoe UI Light" panose="020B0502040204020203" pitchFamily="34" charset="0"/>
                  </a:rPr>
                  <a:t>, если </a:t>
                </a:r>
                <a14:m>
                  <m:oMath xmlns:m="http://schemas.openxmlformats.org/officeDocument/2006/math">
                    <m:r>
                      <a:rPr lang="ru-RU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𝑋</m:t>
                    </m:r>
                    <m:r>
                      <a:rPr lang="ru-RU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sSup>
                      <m:sSupPr>
                        <m:ctrlPr>
                          <a:rPr lang="ru-RU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ru-RU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𝑛𝑥𝑚</m:t>
                        </m:r>
                      </m:sup>
                    </m:sSup>
                  </m:oMath>
                </a14:m>
                <a:r>
                  <a:rPr lang="ru-RU" sz="2800" dirty="0">
                    <a:effectLst/>
                    <a:latin typeface="Segoe UI Light" panose="020B0502040204020203" pitchFamily="34" charset="0"/>
                    <a:ea typeface="Times New Roman" panose="02020603050405020304" pitchFamily="18" charset="0"/>
                    <a:cs typeface="Segoe UI Light" panose="020B0502040204020203" pitchFamily="34" charset="0"/>
                  </a:rPr>
                  <a:t> удовлетворяет одному или нескольким из следующих условий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cs typeface="Segoe UI Light" panose="020B0502040204020203" pitchFamily="34" charset="0"/>
                        </a:rPr>
                        <m:t>𝐴𝑋𝐴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Segoe UI Light" panose="020B0502040204020203" pitchFamily="34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Segoe UI Light" panose="020B0502040204020203" pitchFamily="34" charset="0"/>
                        </a:rPr>
                        <m:t>𝐴</m:t>
                      </m:r>
                      <m:r>
                        <a:rPr lang="ru-RU" sz="2800" b="0" i="1" smtClean="0">
                          <a:latin typeface="Cambria Math" panose="02040503050406030204" pitchFamily="18" charset="0"/>
                          <a:cs typeface="Segoe UI Light" panose="020B0502040204020203" pitchFamily="34" charset="0"/>
                        </a:rPr>
                        <m:t>,</m:t>
                      </m:r>
                    </m:oMath>
                  </m:oMathPara>
                </a14:m>
                <a:endParaRPr lang="en-US" sz="2800" b="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cs typeface="Segoe UI Light" panose="020B0502040204020203" pitchFamily="34" charset="0"/>
                        </a:rPr>
                        <m:t>𝑋𝐴𝑋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Segoe UI Light" panose="020B0502040204020203" pitchFamily="34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Segoe UI Light" panose="020B0502040204020203" pitchFamily="34" charset="0"/>
                        </a:rPr>
                        <m:t>𝑋</m:t>
                      </m:r>
                      <m:r>
                        <a:rPr lang="ru-RU" sz="2800" b="0" i="1" smtClean="0">
                          <a:latin typeface="Cambria Math" panose="02040503050406030204" pitchFamily="18" charset="0"/>
                          <a:cs typeface="Segoe UI Light" panose="020B0502040204020203" pitchFamily="34" charset="0"/>
                        </a:rPr>
                        <m:t>,</m:t>
                      </m:r>
                    </m:oMath>
                  </m:oMathPara>
                </a14:m>
                <a:endParaRPr lang="en-US" sz="2800" b="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Segoe UI Light" panose="020B0502040204020203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Segoe UI Light" panose="020B0502040204020203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Segoe UI Light" panose="020B0502040204020203" pitchFamily="34" charset="0"/>
                                </a:rPr>
                                <m:t>𝐴𝑋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Segoe UI Light" panose="020B0502040204020203" pitchFamily="34" charset="0"/>
                            </a:rPr>
                            <m:t>𝑇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  <a:cs typeface="Segoe UI Light" panose="020B0502040204020203" pitchFamily="34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Segoe UI Light" panose="020B0502040204020203" pitchFamily="34" charset="0"/>
                        </a:rPr>
                        <m:t>𝐴𝑋</m:t>
                      </m:r>
                      <m:r>
                        <a:rPr lang="ru-RU" sz="2800" b="0" i="1" smtClean="0">
                          <a:latin typeface="Cambria Math" panose="02040503050406030204" pitchFamily="18" charset="0"/>
                          <a:cs typeface="Segoe UI Light" panose="020B0502040204020203" pitchFamily="34" charset="0"/>
                        </a:rPr>
                        <m:t>,</m:t>
                      </m:r>
                    </m:oMath>
                  </m:oMathPara>
                </a14:m>
                <a:endParaRPr lang="en-US" sz="2800" b="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Segoe UI Light" panose="020B0502040204020203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Segoe UI Light" panose="020B0502040204020203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Segoe UI Light" panose="020B0502040204020203" pitchFamily="34" charset="0"/>
                                </a:rPr>
                                <m:t>𝑋𝐴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Segoe UI Light" panose="020B0502040204020203" pitchFamily="34" charset="0"/>
                            </a:rPr>
                            <m:t>𝑇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  <a:cs typeface="Segoe UI Light" panose="020B0502040204020203" pitchFamily="34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Segoe UI Light" panose="020B0502040204020203" pitchFamily="34" charset="0"/>
                        </a:rPr>
                        <m:t>𝑋𝐴</m:t>
                      </m:r>
                      <m:r>
                        <a:rPr lang="ru-RU" sz="2800" b="0" i="1" smtClean="0">
                          <a:latin typeface="Cambria Math" panose="02040503050406030204" pitchFamily="18" charset="0"/>
                          <a:cs typeface="Segoe UI Light" panose="020B0502040204020203" pitchFamily="34" charset="0"/>
                        </a:rPr>
                        <m:t>,</m:t>
                      </m:r>
                    </m:oMath>
                  </m:oMathPara>
                </a14:m>
                <a:endParaRPr lang="en-US" sz="2800" b="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pPr>
                  <a:spcBef>
                    <a:spcPts val="1200"/>
                  </a:spcBef>
                </a:pPr>
                <a:r>
                  <a:rPr lang="ru-RU" sz="28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то матрица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𝑋</m:t>
                    </m:r>
                  </m:oMath>
                </a14:m>
                <a:r>
                  <a:rPr lang="ru-RU" sz="2800" b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</a:t>
                </a:r>
                <a:r>
                  <a:rPr lang="ru-RU" sz="28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называется </a:t>
                </a:r>
                <a:r>
                  <a:rPr lang="ru-RU" sz="28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обобщенной обратной матрицей</a:t>
                </a:r>
                <a:r>
                  <a:rPr lang="ru-RU" sz="28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𝐴</m:t>
                    </m:r>
                  </m:oMath>
                </a14:m>
                <a:r>
                  <a:rPr lang="en-US" sz="2800" b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. </a:t>
                </a:r>
                <a:r>
                  <a:rPr lang="ru-RU" sz="2800" b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Если удовлетворяет всем условиям, то такая матрица называется </a:t>
                </a:r>
                <a:r>
                  <a:rPr lang="ru-RU" sz="2800" b="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псевдообратной матрицей Мура-Пенроуза</a:t>
                </a:r>
                <a:r>
                  <a:rPr lang="en-US" sz="28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.</a:t>
                </a:r>
                <a:endParaRPr lang="en-US" sz="2800" b="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00A4C9A-C410-BAD8-0A39-D1CAE7D1E8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803" y="1223891"/>
                <a:ext cx="10888394" cy="4632037"/>
              </a:xfrm>
              <a:prstGeom prst="rect">
                <a:avLst/>
              </a:prstGeom>
              <a:blipFill>
                <a:blip r:embed="rId2"/>
                <a:stretch>
                  <a:fillRect l="-1176" t="-1447" b="-263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4BCB8B-E16B-12F9-62E0-A0D1EF07D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AE3B-EEB0-45EC-9B89-50CA937BC57A}" type="slidenum">
              <a:rPr lang="ru-RU" smtClean="0"/>
              <a:t>16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C242692-55CD-7FCB-D6F0-56BCDB317B63}"/>
              </a:ext>
            </a:extLst>
          </p:cNvPr>
          <p:cNvSpPr/>
          <p:nvPr/>
        </p:nvSpPr>
        <p:spPr>
          <a:xfrm flipV="1">
            <a:off x="1754523" y="778743"/>
            <a:ext cx="8514892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32D288-E60D-4F06-AC9F-F84475CE2BB6}"/>
              </a:ext>
            </a:extLst>
          </p:cNvPr>
          <p:cNvSpPr txBox="1"/>
          <p:nvPr/>
        </p:nvSpPr>
        <p:spPr>
          <a:xfrm>
            <a:off x="2116844" y="-1356598"/>
            <a:ext cx="795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Вычисление псевдообратной матрицы Мура-Пенроуза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11C28FA-EB05-5F54-A20C-8FA2856FDBC1}"/>
                  </a:ext>
                </a:extLst>
              </p:cNvPr>
              <p:cNvSpPr txBox="1"/>
              <p:nvPr/>
            </p:nvSpPr>
            <p:spPr>
              <a:xfrm>
                <a:off x="-5377455" y="3266171"/>
                <a:ext cx="491038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4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Решение задачи</a:t>
                </a: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endParaRPr lang="ru-RU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11C28FA-EB05-5F54-A20C-8FA2856FDB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377455" y="3266171"/>
                <a:ext cx="4910383" cy="461665"/>
              </a:xfrm>
              <a:prstGeom prst="rect">
                <a:avLst/>
              </a:prstGeom>
              <a:blipFill>
                <a:blip r:embed="rId3"/>
                <a:stretch>
                  <a:fillRect l="-1988" t="-9211" b="-302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CDD1E45-A24E-5922-27E5-D633E1E6066D}"/>
                  </a:ext>
                </a:extLst>
              </p:cNvPr>
              <p:cNvSpPr txBox="1"/>
              <p:nvPr/>
            </p:nvSpPr>
            <p:spPr>
              <a:xfrm>
                <a:off x="-5105472" y="4226190"/>
                <a:ext cx="445945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- </a:t>
                </a: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псевдообратная матрица Мура-Пенроуза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CDD1E45-A24E-5922-27E5-D633E1E606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105472" y="4226190"/>
                <a:ext cx="4459459" cy="830997"/>
              </a:xfrm>
              <a:prstGeom prst="rect">
                <a:avLst/>
              </a:prstGeom>
              <a:blipFill>
                <a:blip r:embed="rId4"/>
                <a:stretch>
                  <a:fillRect t="-5109" r="-3279" b="-160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B601AE2-5FD9-F9EE-07A5-49481953A8CE}"/>
                  </a:ext>
                </a:extLst>
              </p:cNvPr>
              <p:cNvSpPr txBox="1"/>
              <p:nvPr/>
            </p:nvSpPr>
            <p:spPr>
              <a:xfrm>
                <a:off x="-5377455" y="2306153"/>
                <a:ext cx="49402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4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Исходное уравнение</a:t>
                </a: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𝑀𝑋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endParaRPr lang="ru-RU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B601AE2-5FD9-F9EE-07A5-49481953A8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377455" y="2306153"/>
                <a:ext cx="4940263" cy="461665"/>
              </a:xfrm>
              <a:prstGeom prst="rect">
                <a:avLst/>
              </a:prstGeom>
              <a:blipFill>
                <a:blip r:embed="rId5"/>
                <a:stretch>
                  <a:fillRect l="-1975" t="-11842" b="-2763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5880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40E8FC0-125A-9896-684C-64DAD930931E}"/>
                  </a:ext>
                </a:extLst>
              </p:cNvPr>
              <p:cNvSpPr txBox="1"/>
              <p:nvPr/>
            </p:nvSpPr>
            <p:spPr>
              <a:xfrm>
                <a:off x="3625868" y="3252104"/>
                <a:ext cx="491038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4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Решение задачи</a:t>
                </a: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endParaRPr lang="ru-RU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40E8FC0-125A-9896-684C-64DAD93093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5868" y="3252104"/>
                <a:ext cx="4910383" cy="461665"/>
              </a:xfrm>
              <a:prstGeom prst="rect">
                <a:avLst/>
              </a:prstGeom>
              <a:blipFill>
                <a:blip r:embed="rId2"/>
                <a:stretch>
                  <a:fillRect l="-1988" t="-9211" b="-302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5C29F5F-0FE6-A276-120C-D77505E23AB7}"/>
                  </a:ext>
                </a:extLst>
              </p:cNvPr>
              <p:cNvSpPr txBox="1"/>
              <p:nvPr/>
            </p:nvSpPr>
            <p:spPr>
              <a:xfrm>
                <a:off x="3897851" y="4212123"/>
                <a:ext cx="445945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- </a:t>
                </a: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псевдообратная матрица Мура-Пенроуза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5C29F5F-0FE6-A276-120C-D77505E23A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7851" y="4212123"/>
                <a:ext cx="4459459" cy="830997"/>
              </a:xfrm>
              <a:prstGeom prst="rect">
                <a:avLst/>
              </a:prstGeom>
              <a:blipFill>
                <a:blip r:embed="rId3"/>
                <a:stretch>
                  <a:fillRect t="-5147" r="-3279" b="-1691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8824228-36E3-0AC5-8D5C-2779A9B13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AE3B-EEB0-45EC-9B89-50CA937BC57A}" type="slidenum">
              <a:rPr lang="ru-RU" smtClean="0"/>
              <a:t>17</a:t>
            </a:fld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D03E61A-EF97-B19F-9D85-562A05DBBD60}"/>
                  </a:ext>
                </a:extLst>
              </p:cNvPr>
              <p:cNvSpPr txBox="1"/>
              <p:nvPr/>
            </p:nvSpPr>
            <p:spPr>
              <a:xfrm>
                <a:off x="3625868" y="2292086"/>
                <a:ext cx="49402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4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Исходное уравнение</a:t>
                </a: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𝑀𝑋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endParaRPr lang="ru-RU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D03E61A-EF97-B19F-9D85-562A05DBBD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5868" y="2292086"/>
                <a:ext cx="4940263" cy="461665"/>
              </a:xfrm>
              <a:prstGeom prst="rect">
                <a:avLst/>
              </a:prstGeom>
              <a:blipFill>
                <a:blip r:embed="rId4"/>
                <a:stretch>
                  <a:fillRect l="-1975" t="-11842" b="-2763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E41615C4-438B-E62A-1E6A-BDB6A991D350}"/>
              </a:ext>
            </a:extLst>
          </p:cNvPr>
          <p:cNvSpPr txBox="1"/>
          <p:nvPr/>
        </p:nvSpPr>
        <p:spPr>
          <a:xfrm>
            <a:off x="1754523" y="132414"/>
            <a:ext cx="8682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Псевдообратная матрица Мура-Пенроуза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9222DE1-58C8-A894-5D3C-B5FDC51A795E}"/>
              </a:ext>
            </a:extLst>
          </p:cNvPr>
          <p:cNvSpPr/>
          <p:nvPr/>
        </p:nvSpPr>
        <p:spPr>
          <a:xfrm flipV="1">
            <a:off x="1754523" y="778743"/>
            <a:ext cx="8514892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45A98C9-E041-F61D-6C2F-5AD4A6F0E90C}"/>
                  </a:ext>
                </a:extLst>
              </p:cNvPr>
              <p:cNvSpPr txBox="1"/>
              <p:nvPr/>
            </p:nvSpPr>
            <p:spPr>
              <a:xfrm>
                <a:off x="12566631" y="1151453"/>
                <a:ext cx="10888394" cy="4555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ru-RU" sz="28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Определение</a:t>
                </a:r>
                <a:r>
                  <a:rPr lang="ru-RU" sz="28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. </a:t>
                </a:r>
                <a:r>
                  <a:rPr lang="ru-RU" sz="2800" dirty="0">
                    <a:effectLst/>
                    <a:latin typeface="Segoe UI Light" panose="020B0502040204020203" pitchFamily="34" charset="0"/>
                    <a:ea typeface="Times New Roman" panose="02020603050405020304" pitchFamily="18" charset="0"/>
                    <a:cs typeface="Segoe UI Light" panose="020B0502040204020203" pitchFamily="34" charset="0"/>
                  </a:rPr>
                  <a:t>Для любой прямоугольной матрицы </a:t>
                </a:r>
                <a14:m>
                  <m:oMath xmlns:m="http://schemas.openxmlformats.org/officeDocument/2006/math">
                    <m:r>
                      <a:rPr lang="ru-RU" sz="28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ru-RU" sz="28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sSup>
                      <m:sSupPr>
                        <m:ctrlPr>
                          <a:rPr lang="ru-RU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28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ru-RU" sz="28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𝑚𝑥𝑛</m:t>
                        </m:r>
                      </m:sup>
                    </m:sSup>
                  </m:oMath>
                </a14:m>
                <a:r>
                  <a:rPr lang="ru-RU" sz="2800" dirty="0">
                    <a:effectLst/>
                    <a:latin typeface="Segoe UI Light" panose="020B0502040204020203" pitchFamily="34" charset="0"/>
                    <a:ea typeface="Times New Roman" panose="02020603050405020304" pitchFamily="18" charset="0"/>
                    <a:cs typeface="Segoe UI Light" panose="020B0502040204020203" pitchFamily="34" charset="0"/>
                  </a:rPr>
                  <a:t>, если </a:t>
                </a:r>
                <a14:m>
                  <m:oMath xmlns:m="http://schemas.openxmlformats.org/officeDocument/2006/math">
                    <m:r>
                      <a:rPr lang="ru-RU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𝑋</m:t>
                    </m:r>
                    <m:r>
                      <a:rPr lang="ru-RU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sSup>
                      <m:sSupPr>
                        <m:ctrlPr>
                          <a:rPr lang="ru-RU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ru-RU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𝑛𝑥𝑚</m:t>
                        </m:r>
                      </m:sup>
                    </m:sSup>
                  </m:oMath>
                </a14:m>
                <a:r>
                  <a:rPr lang="ru-RU" sz="2800" dirty="0">
                    <a:effectLst/>
                    <a:latin typeface="Segoe UI Light" panose="020B0502040204020203" pitchFamily="34" charset="0"/>
                    <a:ea typeface="Times New Roman" panose="02020603050405020304" pitchFamily="18" charset="0"/>
                    <a:cs typeface="Segoe UI Light" panose="020B0502040204020203" pitchFamily="34" charset="0"/>
                  </a:rPr>
                  <a:t> удовлетворяет одному или нескольким из следующих условий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cs typeface="Segoe UI Light" panose="020B0502040204020203" pitchFamily="34" charset="0"/>
                        </a:rPr>
                        <m:t>𝐴𝑋𝐴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Segoe UI Light" panose="020B0502040204020203" pitchFamily="34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Segoe UI Light" panose="020B0502040204020203" pitchFamily="34" charset="0"/>
                        </a:rPr>
                        <m:t>𝐴</m:t>
                      </m:r>
                      <m:r>
                        <a:rPr lang="ru-RU" sz="2800" b="0" i="1" smtClean="0">
                          <a:latin typeface="Cambria Math" panose="02040503050406030204" pitchFamily="18" charset="0"/>
                          <a:cs typeface="Segoe UI Light" panose="020B0502040204020203" pitchFamily="34" charset="0"/>
                        </a:rPr>
                        <m:t>,</m:t>
                      </m:r>
                    </m:oMath>
                  </m:oMathPara>
                </a14:m>
                <a:endParaRPr lang="en-US" sz="2800" b="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cs typeface="Segoe UI Light" panose="020B0502040204020203" pitchFamily="34" charset="0"/>
                        </a:rPr>
                        <m:t>𝑋𝐴𝑋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Segoe UI Light" panose="020B0502040204020203" pitchFamily="34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Segoe UI Light" panose="020B0502040204020203" pitchFamily="34" charset="0"/>
                        </a:rPr>
                        <m:t>𝑋</m:t>
                      </m:r>
                      <m:r>
                        <a:rPr lang="ru-RU" sz="2800" b="0" i="1" smtClean="0">
                          <a:latin typeface="Cambria Math" panose="02040503050406030204" pitchFamily="18" charset="0"/>
                          <a:cs typeface="Segoe UI Light" panose="020B0502040204020203" pitchFamily="34" charset="0"/>
                        </a:rPr>
                        <m:t>,</m:t>
                      </m:r>
                    </m:oMath>
                  </m:oMathPara>
                </a14:m>
                <a:endParaRPr lang="en-US" sz="2800" b="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Segoe UI Light" panose="020B0502040204020203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Segoe UI Light" panose="020B0502040204020203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Segoe UI Light" panose="020B0502040204020203" pitchFamily="34" charset="0"/>
                                </a:rPr>
                                <m:t>𝐴𝑋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Segoe UI Light" panose="020B0502040204020203" pitchFamily="34" charset="0"/>
                            </a:rPr>
                            <m:t>𝑇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  <a:cs typeface="Segoe UI Light" panose="020B0502040204020203" pitchFamily="34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Segoe UI Light" panose="020B0502040204020203" pitchFamily="34" charset="0"/>
                        </a:rPr>
                        <m:t>𝐴𝑋</m:t>
                      </m:r>
                      <m:r>
                        <a:rPr lang="ru-RU" sz="2800" b="0" i="1" smtClean="0">
                          <a:latin typeface="Cambria Math" panose="02040503050406030204" pitchFamily="18" charset="0"/>
                          <a:cs typeface="Segoe UI Light" panose="020B0502040204020203" pitchFamily="34" charset="0"/>
                        </a:rPr>
                        <m:t>,</m:t>
                      </m:r>
                    </m:oMath>
                  </m:oMathPara>
                </a14:m>
                <a:endParaRPr lang="en-US" sz="2800" b="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Segoe UI Light" panose="020B0502040204020203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Segoe UI Light" panose="020B0502040204020203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Segoe UI Light" panose="020B0502040204020203" pitchFamily="34" charset="0"/>
                                </a:rPr>
                                <m:t>𝑋𝐴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Segoe UI Light" panose="020B0502040204020203" pitchFamily="34" charset="0"/>
                            </a:rPr>
                            <m:t>𝑇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  <a:cs typeface="Segoe UI Light" panose="020B0502040204020203" pitchFamily="34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Segoe UI Light" panose="020B0502040204020203" pitchFamily="34" charset="0"/>
                        </a:rPr>
                        <m:t>𝑋𝐴</m:t>
                      </m:r>
                      <m:r>
                        <a:rPr lang="ru-RU" sz="2800" b="0" i="1" smtClean="0">
                          <a:latin typeface="Cambria Math" panose="02040503050406030204" pitchFamily="18" charset="0"/>
                          <a:cs typeface="Segoe UI Light" panose="020B0502040204020203" pitchFamily="34" charset="0"/>
                        </a:rPr>
                        <m:t>,</m:t>
                      </m:r>
                    </m:oMath>
                  </m:oMathPara>
                </a14:m>
                <a:endParaRPr lang="en-US" sz="2800" b="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ru-RU" sz="28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то матрица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𝑋</m:t>
                    </m:r>
                  </m:oMath>
                </a14:m>
                <a:r>
                  <a:rPr lang="ru-RU" sz="2800" b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</a:t>
                </a:r>
                <a:r>
                  <a:rPr lang="ru-RU" sz="28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называется </a:t>
                </a:r>
                <a:r>
                  <a:rPr lang="ru-RU" sz="28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обобщенной обратной матрицей</a:t>
                </a:r>
                <a:r>
                  <a:rPr lang="ru-RU" sz="28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𝐴</m:t>
                    </m:r>
                  </m:oMath>
                </a14:m>
                <a:r>
                  <a:rPr lang="en-US" sz="2800" b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. </a:t>
                </a:r>
                <a:r>
                  <a:rPr lang="ru-RU" sz="2800" b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Если удовлетворяет всем условиям, то такая матрица называется </a:t>
                </a:r>
                <a:r>
                  <a:rPr lang="ru-RU" sz="2800" b="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псевдообратной матрицей Мура-Пенроуза</a:t>
                </a:r>
                <a:r>
                  <a:rPr lang="en-US" sz="28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.</a:t>
                </a:r>
                <a:endParaRPr lang="en-US" sz="2800" b="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45A98C9-E041-F61D-6C2F-5AD4A6F0E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66631" y="1151453"/>
                <a:ext cx="10888394" cy="4555093"/>
              </a:xfrm>
              <a:prstGeom prst="rect">
                <a:avLst/>
              </a:prstGeom>
              <a:blipFill>
                <a:blip r:embed="rId5"/>
                <a:stretch>
                  <a:fillRect l="-1119" t="-1473" b="-28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3C916681-DB08-D168-DA01-6D48E60588B5}"/>
              </a:ext>
            </a:extLst>
          </p:cNvPr>
          <p:cNvSpPr txBox="1"/>
          <p:nvPr/>
        </p:nvSpPr>
        <p:spPr>
          <a:xfrm>
            <a:off x="1129911" y="-696334"/>
            <a:ext cx="102238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Segoe UI Light" panose="020B0502040204020203" pitchFamily="34" charset="0"/>
                <a:cs typeface="Segoe UI Light" panose="020B0502040204020203" pitchFamily="34" charset="0"/>
              </a:rPr>
              <a:t>Вычисление псевдообратной матрицы Мура-Пенроуза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BC5BE8-446C-A4CA-A026-C864654D3BED}"/>
              </a:ext>
            </a:extLst>
          </p:cNvPr>
          <p:cNvSpPr txBox="1"/>
          <p:nvPr/>
        </p:nvSpPr>
        <p:spPr>
          <a:xfrm>
            <a:off x="2971128" y="-1335210"/>
            <a:ext cx="5987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Перестройка набора данных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A46593C-E4E8-37D4-17A4-0DF99BB8194A}"/>
                  </a:ext>
                </a:extLst>
              </p:cNvPr>
              <p:cNvSpPr txBox="1"/>
              <p:nvPr/>
            </p:nvSpPr>
            <p:spPr>
              <a:xfrm>
                <a:off x="-8522519" y="4753887"/>
                <a:ext cx="626761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4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Перестройка набора данных</a:t>
                </a: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ru-RU" sz="2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A46593C-E4E8-37D4-17A4-0DF99BB819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522519" y="4753887"/>
                <a:ext cx="6267613" cy="461665"/>
              </a:xfrm>
              <a:prstGeom prst="rect">
                <a:avLst/>
              </a:prstGeom>
              <a:blipFill>
                <a:blip r:embed="rId6"/>
                <a:stretch>
                  <a:fillRect l="-1556" t="-9211" b="-302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51A7D5A-CF99-22E2-E37A-D3DAFF9018B3}"/>
                  </a:ext>
                </a:extLst>
              </p:cNvPr>
              <p:cNvSpPr txBox="1"/>
              <p:nvPr/>
            </p:nvSpPr>
            <p:spPr>
              <a:xfrm>
                <a:off x="-9503512" y="5525353"/>
                <a:ext cx="82296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В данном случае матрица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будет являться обратной матрицей коэффициентов влияния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51A7D5A-CF99-22E2-E37A-D3DAFF9018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503512" y="5525353"/>
                <a:ext cx="8229600" cy="830997"/>
              </a:xfrm>
              <a:prstGeom prst="rect">
                <a:avLst/>
              </a:prstGeom>
              <a:blipFill>
                <a:blip r:embed="rId7"/>
                <a:stretch>
                  <a:fillRect t="-5109" b="-160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8000A5E-EA1C-1235-8195-1C0391730FE4}"/>
                  </a:ext>
                </a:extLst>
              </p:cNvPr>
              <p:cNvSpPr txBox="1"/>
              <p:nvPr/>
            </p:nvSpPr>
            <p:spPr>
              <a:xfrm>
                <a:off x="-10777419" y="1950257"/>
                <a:ext cx="10777419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Непосредственного вычисления</a:t>
                </a: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усилий предварительного натяжения: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𝑋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𝐴𝑈</m:t>
                    </m:r>
                  </m:oMath>
                </a14:m>
                <a:endParaRPr lang="ru-RU" sz="2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𝑋</m:t>
                    </m:r>
                  </m:oMath>
                </a14:m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– вектор-столбец усилий предварительного натяжения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𝑈</m:t>
                    </m:r>
                  </m:oMath>
                </a14:m>
                <a:r>
                  <a:rPr lang="en-US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– </a:t>
                </a: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вектор-столбец накладываемых ограничений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𝐴</m:t>
                    </m:r>
                  </m:oMath>
                </a14:m>
                <a:r>
                  <a:rPr lang="en-US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– </a:t>
                </a: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матрица, подбираемая в процессе обучения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8000A5E-EA1C-1235-8195-1C0391730F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777419" y="1950257"/>
                <a:ext cx="10777419" cy="1569660"/>
              </a:xfrm>
              <a:prstGeom prst="rect">
                <a:avLst/>
              </a:prstGeom>
              <a:blipFill>
                <a:blip r:embed="rId8"/>
                <a:stretch>
                  <a:fillRect l="-848" t="-2724" b="-856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85F9063-0D1E-E1A4-AD9D-D41A8963C3BF}"/>
                  </a:ext>
                </a:extLst>
              </p:cNvPr>
              <p:cNvSpPr txBox="1"/>
              <p:nvPr/>
            </p:nvSpPr>
            <p:spPr>
              <a:xfrm>
                <a:off x="-9332349" y="3926823"/>
                <a:ext cx="824430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4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Прямое решение</a:t>
                </a: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матричного уравнения: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𝑋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  <m:t>𝑀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  <m:t>−1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𝑈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−</m:t>
                    </m:r>
                    <m:sSub>
                      <m:sSub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  <m:t>𝑼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  <m:t>𝟎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)</m:t>
                    </m:r>
                  </m:oMath>
                </a14:m>
                <a:endParaRPr lang="ru-RU" sz="2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85F9063-0D1E-E1A4-AD9D-D41A8963C3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332349" y="3926823"/>
                <a:ext cx="8244308" cy="461665"/>
              </a:xfrm>
              <a:prstGeom prst="rect">
                <a:avLst/>
              </a:prstGeom>
              <a:blipFill>
                <a:blip r:embed="rId9"/>
                <a:stretch>
                  <a:fillRect l="-1109" t="-9211" b="-302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6277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986D917-2793-8BF2-6C56-7B6759477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AE3B-EEB0-45EC-9B89-50CA937BC57A}" type="slidenum">
              <a:rPr lang="ru-RU" smtClean="0"/>
              <a:t>18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7E8E82-9453-9D93-2095-DFE5CF68E4DE}"/>
              </a:ext>
            </a:extLst>
          </p:cNvPr>
          <p:cNvSpPr txBox="1"/>
          <p:nvPr/>
        </p:nvSpPr>
        <p:spPr>
          <a:xfrm>
            <a:off x="1260817" y="821027"/>
            <a:ext cx="102238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Segoe UI Light" panose="020B0502040204020203" pitchFamily="34" charset="0"/>
                <a:cs typeface="Segoe UI Light" panose="020B0502040204020203" pitchFamily="34" charset="0"/>
              </a:rPr>
              <a:t>Вычисление псевдообратной матрицы Мура-Пенроуза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8F69DFD-A2B8-F98A-2AD8-1DEDD19EEB83}"/>
                  </a:ext>
                </a:extLst>
              </p:cNvPr>
              <p:cNvSpPr txBox="1"/>
              <p:nvPr/>
            </p:nvSpPr>
            <p:spPr>
              <a:xfrm>
                <a:off x="2962187" y="4595950"/>
                <a:ext cx="626761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4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Перестройка набора данных</a:t>
                </a: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ru-RU" sz="2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8F69DFD-A2B8-F98A-2AD8-1DEDD19EEB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187" y="4595950"/>
                <a:ext cx="6267613" cy="461665"/>
              </a:xfrm>
              <a:prstGeom prst="rect">
                <a:avLst/>
              </a:prstGeom>
              <a:blipFill>
                <a:blip r:embed="rId2"/>
                <a:stretch>
                  <a:fillRect l="-1556" t="-9211" b="-302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7515027-C3BA-4333-67D0-515B8151AE6C}"/>
                  </a:ext>
                </a:extLst>
              </p:cNvPr>
              <p:cNvSpPr txBox="1"/>
              <p:nvPr/>
            </p:nvSpPr>
            <p:spPr>
              <a:xfrm>
                <a:off x="1981194" y="5367416"/>
                <a:ext cx="82296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В данном случае матрица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будет являться обратной матрицей коэффициентов влияния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7515027-C3BA-4333-67D0-515B8151AE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194" y="5367416"/>
                <a:ext cx="8229600" cy="830997"/>
              </a:xfrm>
              <a:prstGeom prst="rect">
                <a:avLst/>
              </a:prstGeom>
              <a:blipFill>
                <a:blip r:embed="rId3"/>
                <a:stretch>
                  <a:fillRect t="-5109" b="-160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8D4B9BD-F43C-2121-423F-2FCF25D2D35C}"/>
                  </a:ext>
                </a:extLst>
              </p:cNvPr>
              <p:cNvSpPr txBox="1"/>
              <p:nvPr/>
            </p:nvSpPr>
            <p:spPr>
              <a:xfrm>
                <a:off x="707287" y="1792320"/>
                <a:ext cx="10777419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Непосредственного вычисления</a:t>
                </a: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усилий предварительного натяжения: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𝑋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𝐴𝑈</m:t>
                    </m:r>
                  </m:oMath>
                </a14:m>
                <a:endParaRPr lang="ru-RU" sz="2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𝑋</m:t>
                    </m:r>
                  </m:oMath>
                </a14:m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– вектор-столбец усилий предварительного натяжения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𝑈</m:t>
                    </m:r>
                  </m:oMath>
                </a14:m>
                <a:r>
                  <a:rPr lang="en-US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– </a:t>
                </a: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вектор-столбец накладываемых ограничений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𝐴</m:t>
                    </m:r>
                  </m:oMath>
                </a14:m>
                <a:r>
                  <a:rPr lang="en-US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– </a:t>
                </a: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матрица, подбираемая в процессе обучения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8D4B9BD-F43C-2121-423F-2FCF25D2D3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287" y="1792320"/>
                <a:ext cx="10777419" cy="1569660"/>
              </a:xfrm>
              <a:prstGeom prst="rect">
                <a:avLst/>
              </a:prstGeom>
              <a:blipFill>
                <a:blip r:embed="rId4"/>
                <a:stretch>
                  <a:fillRect l="-848" t="-2713" b="-814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E4F87AD-A45E-18FB-19D8-C8710550B3EB}"/>
                  </a:ext>
                </a:extLst>
              </p:cNvPr>
              <p:cNvSpPr txBox="1"/>
              <p:nvPr/>
            </p:nvSpPr>
            <p:spPr>
              <a:xfrm>
                <a:off x="2152357" y="3768886"/>
                <a:ext cx="824430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4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Прямое решение</a:t>
                </a: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матричного уравнения: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𝑋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  <m:t>𝑀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  <m:t>−1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𝑈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−</m:t>
                    </m:r>
                    <m:sSub>
                      <m:sSub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  <m:t>𝑼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  <m:t>𝟎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)</m:t>
                    </m:r>
                  </m:oMath>
                </a14:m>
                <a:endParaRPr lang="ru-RU" sz="2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E4F87AD-A45E-18FB-19D8-C8710550B3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2357" y="3768886"/>
                <a:ext cx="8244308" cy="461665"/>
              </a:xfrm>
              <a:prstGeom prst="rect">
                <a:avLst/>
              </a:prstGeom>
              <a:blipFill>
                <a:blip r:embed="rId5"/>
                <a:stretch>
                  <a:fillRect l="-1109" t="-9211" b="-302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2F3CAFC7-52EA-6806-DB57-CFDDA4F8F002}"/>
              </a:ext>
            </a:extLst>
          </p:cNvPr>
          <p:cNvSpPr txBox="1"/>
          <p:nvPr/>
        </p:nvSpPr>
        <p:spPr>
          <a:xfrm>
            <a:off x="3102032" y="108021"/>
            <a:ext cx="5987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Перестройка набора данных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661F4C6-9AC4-15E2-6152-4FC07DD06627}"/>
              </a:ext>
            </a:extLst>
          </p:cNvPr>
          <p:cNvSpPr/>
          <p:nvPr/>
        </p:nvSpPr>
        <p:spPr>
          <a:xfrm flipV="1">
            <a:off x="3235569" y="778741"/>
            <a:ext cx="5854386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72A8DD-8642-F2D4-2867-476991793506}"/>
              </a:ext>
            </a:extLst>
          </p:cNvPr>
          <p:cNvSpPr txBox="1"/>
          <p:nvPr/>
        </p:nvSpPr>
        <p:spPr>
          <a:xfrm>
            <a:off x="12841623" y="60325"/>
            <a:ext cx="8682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Псевдообратная матрица Мура-Пенроуза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CE12518-3821-19CC-0B08-08FCDD126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7008" y="1733924"/>
            <a:ext cx="6171895" cy="3604397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C08A6A2-A684-A3B3-12A7-E9E025ECC9B2}"/>
                  </a:ext>
                </a:extLst>
              </p:cNvPr>
              <p:cNvSpPr txBox="1"/>
              <p:nvPr/>
            </p:nvSpPr>
            <p:spPr>
              <a:xfrm>
                <a:off x="-5778500" y="1705803"/>
                <a:ext cx="5488555" cy="34463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Ген</a:t>
                </a:r>
                <a:r>
                  <a:rPr lang="ru-RU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элемент псевдообратной матрицы</a:t>
                </a:r>
              </a:p>
              <a:p>
                <a:r>
                  <a:rPr lang="ru-RU" sz="20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Индивид</a:t>
                </a:r>
                <a:r>
                  <a:rPr lang="ru-RU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обратная матрица, представленная в виде строки</a:t>
                </a:r>
              </a:p>
              <a:p>
                <a:endParaRPr lang="ru-RU" sz="20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r>
                  <a:rPr lang="ru-RU" sz="20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Функция приспособленности</a:t>
                </a:r>
                <a:r>
                  <a:rPr lang="ru-RU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,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‖"/>
                          <m:endChr m:val="‖"/>
                          <m:ctrlPr>
                            <a:rPr lang="ru-RU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‖"/>
                          <m:endChr m:val="‖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  </m:t>
                      </m:r>
                    </m:oMath>
                  </m:oMathPara>
                </a14:m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‖"/>
                          <m:endChr m:val="‖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en-US" sz="2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endParaRPr lang="en-US" dirty="0"/>
              </a:p>
              <a:p>
                <a:r>
                  <a:rPr lang="ru-RU" sz="20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Результат</a:t>
                </a:r>
                <a:r>
                  <a:rPr lang="ru-RU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индивид с наилучшим значением функции приспособленности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C08A6A2-A684-A3B3-12A7-E9E025ECC9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778500" y="1705803"/>
                <a:ext cx="5488555" cy="3446393"/>
              </a:xfrm>
              <a:prstGeom prst="rect">
                <a:avLst/>
              </a:prstGeom>
              <a:blipFill>
                <a:blip r:embed="rId10"/>
                <a:stretch>
                  <a:fillRect l="-1111" t="-885" r="-1222" b="-230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FD485925-2C65-A02F-0412-AA89A36081D5}"/>
              </a:ext>
            </a:extLst>
          </p:cNvPr>
          <p:cNvSpPr txBox="1"/>
          <p:nvPr/>
        </p:nvSpPr>
        <p:spPr>
          <a:xfrm>
            <a:off x="3532029" y="-1461703"/>
            <a:ext cx="4881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Генетический алгоритм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9F937A-B25F-9D96-3F7B-FDBFABEED59E}"/>
              </a:ext>
            </a:extLst>
          </p:cNvPr>
          <p:cNvSpPr txBox="1"/>
          <p:nvPr/>
        </p:nvSpPr>
        <p:spPr>
          <a:xfrm>
            <a:off x="1549307" y="-815372"/>
            <a:ext cx="88473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Построение псевдообратной матрицы Мура-Пенроуза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587A905-1FC9-340F-F34B-69D4146A1E0A}"/>
                  </a:ext>
                </a:extLst>
              </p:cNvPr>
              <p:cNvSpPr txBox="1"/>
              <p:nvPr/>
            </p:nvSpPr>
            <p:spPr>
              <a:xfrm>
                <a:off x="14736838" y="2959175"/>
                <a:ext cx="491038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4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Решение задачи</a:t>
                </a: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endParaRPr lang="ru-RU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587A905-1FC9-340F-F34B-69D4146A1E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36838" y="2959175"/>
                <a:ext cx="4910383" cy="461665"/>
              </a:xfrm>
              <a:prstGeom prst="rect">
                <a:avLst/>
              </a:prstGeom>
              <a:blipFill>
                <a:blip r:embed="rId11"/>
                <a:stretch>
                  <a:fillRect l="-1861" t="-9211" b="-302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E5A4426-7B4F-89A5-118C-67DB47C7CB20}"/>
                  </a:ext>
                </a:extLst>
              </p:cNvPr>
              <p:cNvSpPr txBox="1"/>
              <p:nvPr/>
            </p:nvSpPr>
            <p:spPr>
              <a:xfrm>
                <a:off x="15008821" y="3919194"/>
                <a:ext cx="445945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- </a:t>
                </a: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псевдообратная матрица Мура-Пенроуза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E5A4426-7B4F-89A5-118C-67DB47C7CB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08821" y="3919194"/>
                <a:ext cx="4459459" cy="830997"/>
              </a:xfrm>
              <a:prstGeom prst="rect">
                <a:avLst/>
              </a:prstGeom>
              <a:blipFill>
                <a:blip r:embed="rId12"/>
                <a:stretch>
                  <a:fillRect t="-5147" r="-3279" b="-1691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DAF0001-8543-FFD9-3E88-D12A18CF7B7B}"/>
                  </a:ext>
                </a:extLst>
              </p:cNvPr>
              <p:cNvSpPr txBox="1"/>
              <p:nvPr/>
            </p:nvSpPr>
            <p:spPr>
              <a:xfrm>
                <a:off x="14736838" y="1999157"/>
                <a:ext cx="49402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4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Исходное уравнение</a:t>
                </a: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𝑀𝑋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endParaRPr lang="ru-RU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DAF0001-8543-FFD9-3E88-D12A18CF7B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36838" y="1999157"/>
                <a:ext cx="4940263" cy="461665"/>
              </a:xfrm>
              <a:prstGeom prst="rect">
                <a:avLst/>
              </a:prstGeom>
              <a:blipFill>
                <a:blip r:embed="rId13"/>
                <a:stretch>
                  <a:fillRect l="-1850" t="-11842" b="-2763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7112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B01BB2D-F5FC-DDA9-9058-35856DC3D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AE3B-EEB0-45EC-9B89-50CA937BC57A}" type="slidenum">
              <a:rPr lang="ru-RU" smtClean="0"/>
              <a:t>19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07C574-89B6-89D4-41A9-59F8C698BD76}"/>
              </a:ext>
            </a:extLst>
          </p:cNvPr>
          <p:cNvSpPr txBox="1"/>
          <p:nvPr/>
        </p:nvSpPr>
        <p:spPr>
          <a:xfrm>
            <a:off x="3655043" y="26078"/>
            <a:ext cx="4881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Генетический алгоритм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715D4D-ABC3-1B6C-7A75-A9040F833EF6}"/>
              </a:ext>
            </a:extLst>
          </p:cNvPr>
          <p:cNvSpPr txBox="1"/>
          <p:nvPr/>
        </p:nvSpPr>
        <p:spPr>
          <a:xfrm>
            <a:off x="1672321" y="672409"/>
            <a:ext cx="88473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Построение псевдообратной матрицы Мура-Пенроуза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F2D6F4D-95F9-FEDE-3669-7C27C1030374}"/>
                  </a:ext>
                </a:extLst>
              </p:cNvPr>
              <p:cNvSpPr txBox="1"/>
              <p:nvPr/>
            </p:nvSpPr>
            <p:spPr>
              <a:xfrm>
                <a:off x="607445" y="1645920"/>
                <a:ext cx="5488555" cy="34463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Ген</a:t>
                </a:r>
                <a:r>
                  <a:rPr lang="ru-RU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элемент псевдообратной матрицы</a:t>
                </a:r>
              </a:p>
              <a:p>
                <a:r>
                  <a:rPr lang="ru-RU" sz="20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Индивид</a:t>
                </a:r>
                <a:r>
                  <a:rPr lang="ru-RU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обратная матрица, представленная в виде строки</a:t>
                </a:r>
              </a:p>
              <a:p>
                <a:endParaRPr lang="ru-RU" sz="20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r>
                  <a:rPr lang="ru-RU" sz="20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Функция приспособленности</a:t>
                </a:r>
                <a:r>
                  <a:rPr lang="ru-RU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,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‖"/>
                          <m:endChr m:val="‖"/>
                          <m:ctrlPr>
                            <a:rPr lang="ru-RU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‖"/>
                          <m:endChr m:val="‖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  </m:t>
                      </m:r>
                    </m:oMath>
                  </m:oMathPara>
                </a14:m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‖"/>
                          <m:endChr m:val="‖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en-US" sz="2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endParaRPr lang="en-US" dirty="0"/>
              </a:p>
              <a:p>
                <a:r>
                  <a:rPr lang="ru-RU" sz="20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Результат</a:t>
                </a:r>
                <a:r>
                  <a:rPr lang="ru-RU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индивид с наилучшим значением функции приспособленности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F2D6F4D-95F9-FEDE-3669-7C27C10303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445" y="1645920"/>
                <a:ext cx="5488555" cy="3446393"/>
              </a:xfrm>
              <a:prstGeom prst="rect">
                <a:avLst/>
              </a:prstGeom>
              <a:blipFill>
                <a:blip r:embed="rId2"/>
                <a:stretch>
                  <a:fillRect l="-1222" t="-708" r="-1111" b="-230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DEC8179-E273-755F-5A25-C8A1EB9F0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105" y="1938207"/>
            <a:ext cx="6171895" cy="360439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B2D04B9-1A74-F725-8C5C-A4CBF66A8DD7}"/>
              </a:ext>
            </a:extLst>
          </p:cNvPr>
          <p:cNvSpPr/>
          <p:nvPr/>
        </p:nvSpPr>
        <p:spPr>
          <a:xfrm flipV="1">
            <a:off x="3655041" y="626688"/>
            <a:ext cx="4881915" cy="457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5E8D26-C1CA-8818-53FA-74075E86E78F}"/>
              </a:ext>
            </a:extLst>
          </p:cNvPr>
          <p:cNvSpPr txBox="1"/>
          <p:nvPr/>
        </p:nvSpPr>
        <p:spPr>
          <a:xfrm>
            <a:off x="4927318" y="-1902805"/>
            <a:ext cx="2337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Результаты</a:t>
            </a:r>
            <a:endParaRPr lang="ru-RU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777F82-7C24-4E5B-0DF3-469C1C1FE185}"/>
              </a:ext>
            </a:extLst>
          </p:cNvPr>
          <p:cNvSpPr txBox="1"/>
          <p:nvPr/>
        </p:nvSpPr>
        <p:spPr>
          <a:xfrm>
            <a:off x="1838651" y="-1256474"/>
            <a:ext cx="8514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Исследование вычисления псевдообратной матрицы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E75FA4-0380-0075-F375-908F1CB51CD3}"/>
              </a:ext>
            </a:extLst>
          </p:cNvPr>
          <p:cNvSpPr txBox="1"/>
          <p:nvPr/>
        </p:nvSpPr>
        <p:spPr>
          <a:xfrm>
            <a:off x="2457696" y="-674350"/>
            <a:ext cx="7276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Критерии псевдообратной матрицы Мура-Пенроуза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Таблица 18">
                <a:extLst>
                  <a:ext uri="{FF2B5EF4-FFF2-40B4-BE49-F238E27FC236}">
                    <a16:creationId xmlns:a16="http://schemas.microsoft.com/office/drawing/2014/main" id="{09239DA7-349A-F627-0A37-14D7B99F720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79812869"/>
                  </p:ext>
                </p:extLst>
              </p:nvPr>
            </p:nvGraphicFramePr>
            <p:xfrm>
              <a:off x="1544310" y="7486508"/>
              <a:ext cx="8387379" cy="3539315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2094225">
                      <a:extLst>
                        <a:ext uri="{9D8B030D-6E8A-4147-A177-3AD203B41FA5}">
                          <a16:colId xmlns:a16="http://schemas.microsoft.com/office/drawing/2014/main" val="134797206"/>
                        </a:ext>
                      </a:extLst>
                    </a:gridCol>
                    <a:gridCol w="2094225">
                      <a:extLst>
                        <a:ext uri="{9D8B030D-6E8A-4147-A177-3AD203B41FA5}">
                          <a16:colId xmlns:a16="http://schemas.microsoft.com/office/drawing/2014/main" val="1862597415"/>
                        </a:ext>
                      </a:extLst>
                    </a:gridCol>
                    <a:gridCol w="2094225">
                      <a:extLst>
                        <a:ext uri="{9D8B030D-6E8A-4147-A177-3AD203B41FA5}">
                          <a16:colId xmlns:a16="http://schemas.microsoft.com/office/drawing/2014/main" val="3135204848"/>
                        </a:ext>
                      </a:extLst>
                    </a:gridCol>
                    <a:gridCol w="2104704">
                      <a:extLst>
                        <a:ext uri="{9D8B030D-6E8A-4147-A177-3AD203B41FA5}">
                          <a16:colId xmlns:a16="http://schemas.microsoft.com/office/drawing/2014/main" val="2699702144"/>
                        </a:ext>
                      </a:extLst>
                    </a:gridCol>
                  </a:tblGrid>
                  <a:tr h="42940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 </a:t>
                          </a:r>
                          <a:endParaRPr lang="ru-RU" sz="18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ru-RU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Матрица коэффициентов модели линейной регрессии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Матрица весовых коэффициентов нейронной сети</a:t>
                          </a:r>
                          <a:endParaRPr lang="ru-RU" sz="16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Генетический алгоритм</a:t>
                          </a:r>
                          <a:endParaRPr lang="ru-RU" sz="18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050090554"/>
                      </a:ext>
                    </a:extLst>
                  </a:tr>
                  <a:tr h="56253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ru-RU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ru-RU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𝐴𝑋𝐴</m:t>
                                    </m:r>
                                    <m:r>
                                      <a:rPr lang="ru-RU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ru-RU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ru-RU" sz="18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9.47e-07</a:t>
                          </a:r>
                          <a:endParaRPr lang="ru-RU" sz="18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0.064</a:t>
                          </a:r>
                          <a:endParaRPr lang="ru-RU" sz="18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0.051797</a:t>
                          </a:r>
                          <a:endParaRPr lang="ru-RU" sz="18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682472078"/>
                      </a:ext>
                    </a:extLst>
                  </a:tr>
                  <a:tr h="56253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ru-RU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ru-RU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𝑋𝐴𝑋</m:t>
                                    </m:r>
                                    <m:r>
                                      <a:rPr lang="ru-RU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ru-RU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ru-RU" sz="18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2.069e-07</a:t>
                          </a:r>
                          <a:endParaRPr lang="ru-RU" sz="18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0.02159</a:t>
                          </a:r>
                          <a:endParaRPr lang="ru-RU" sz="18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0.029166</a:t>
                          </a:r>
                          <a:endParaRPr lang="ru-RU" sz="18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630508023"/>
                      </a:ext>
                    </a:extLst>
                  </a:tr>
                  <a:tr h="61546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ru-RU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ru-RU" sz="18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ru-RU" sz="18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ru-RU" sz="18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𝐴𝑋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ru-RU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p>
                                    <m:r>
                                      <a:rPr lang="ru-RU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ru-RU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𝐴𝑋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ru-RU" sz="18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2.655e-07</a:t>
                          </a:r>
                          <a:endParaRPr lang="ru-RU" sz="18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0.04663</a:t>
                          </a:r>
                          <a:endParaRPr lang="ru-RU" sz="18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0.0001259</a:t>
                          </a:r>
                          <a:endParaRPr lang="ru-RU" sz="18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709831290"/>
                      </a:ext>
                    </a:extLst>
                  </a:tr>
                  <a:tr h="61546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ru-RU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ru-RU" sz="18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ru-RU" sz="18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ru-RU" sz="18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𝑋𝐴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ru-RU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p>
                                    <m:r>
                                      <a:rPr lang="ru-RU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ru-RU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𝑋𝐴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ru-RU" sz="18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0.888</a:t>
                          </a:r>
                          <a:endParaRPr lang="ru-RU" sz="18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0.8892</a:t>
                          </a:r>
                          <a:endParaRPr lang="ru-RU" sz="18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0.2749</a:t>
                          </a:r>
                          <a:r>
                            <a:rPr lang="en-US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2</a:t>
                          </a:r>
                          <a:endParaRPr lang="ru-RU" sz="18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6804583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Таблица 18">
                <a:extLst>
                  <a:ext uri="{FF2B5EF4-FFF2-40B4-BE49-F238E27FC236}">
                    <a16:creationId xmlns:a16="http://schemas.microsoft.com/office/drawing/2014/main" id="{09239DA7-349A-F627-0A37-14D7B99F720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79812869"/>
                  </p:ext>
                </p:extLst>
              </p:nvPr>
            </p:nvGraphicFramePr>
            <p:xfrm>
              <a:off x="1544310" y="7486508"/>
              <a:ext cx="8387379" cy="3539315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2094225">
                      <a:extLst>
                        <a:ext uri="{9D8B030D-6E8A-4147-A177-3AD203B41FA5}">
                          <a16:colId xmlns:a16="http://schemas.microsoft.com/office/drawing/2014/main" val="134797206"/>
                        </a:ext>
                      </a:extLst>
                    </a:gridCol>
                    <a:gridCol w="2094225">
                      <a:extLst>
                        <a:ext uri="{9D8B030D-6E8A-4147-A177-3AD203B41FA5}">
                          <a16:colId xmlns:a16="http://schemas.microsoft.com/office/drawing/2014/main" val="1862597415"/>
                        </a:ext>
                      </a:extLst>
                    </a:gridCol>
                    <a:gridCol w="2094225">
                      <a:extLst>
                        <a:ext uri="{9D8B030D-6E8A-4147-A177-3AD203B41FA5}">
                          <a16:colId xmlns:a16="http://schemas.microsoft.com/office/drawing/2014/main" val="3135204848"/>
                        </a:ext>
                      </a:extLst>
                    </a:gridCol>
                    <a:gridCol w="2104704">
                      <a:extLst>
                        <a:ext uri="{9D8B030D-6E8A-4147-A177-3AD203B41FA5}">
                          <a16:colId xmlns:a16="http://schemas.microsoft.com/office/drawing/2014/main" val="2699702144"/>
                        </a:ext>
                      </a:extLst>
                    </a:gridCol>
                  </a:tblGrid>
                  <a:tr h="118332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 </a:t>
                          </a:r>
                          <a:endParaRPr lang="ru-RU" sz="18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ru-RU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Матрица коэффициентов модели линейной регрессии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Матрица весовых коэффициентов нейронной сети</a:t>
                          </a:r>
                          <a:endParaRPr lang="ru-RU" sz="16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Генетический алгоритм</a:t>
                          </a:r>
                          <a:endParaRPr lang="ru-RU" sz="18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050090554"/>
                      </a:ext>
                    </a:extLst>
                  </a:tr>
                  <a:tr h="562534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>
                          <a:blip r:embed="rId8"/>
                          <a:stretch>
                            <a:fillRect l="-291" t="-213978" r="-300872" b="-3193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9.47e-07</a:t>
                          </a:r>
                          <a:endParaRPr lang="ru-RU" sz="18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0.064</a:t>
                          </a:r>
                          <a:endParaRPr lang="ru-RU" sz="18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0.051797</a:t>
                          </a:r>
                          <a:endParaRPr lang="ru-RU" sz="18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682472078"/>
                      </a:ext>
                    </a:extLst>
                  </a:tr>
                  <a:tr h="562534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>
                          <a:blip r:embed="rId8"/>
                          <a:stretch>
                            <a:fillRect l="-291" t="-317391" r="-300872" b="-2228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2.069e-07</a:t>
                          </a:r>
                          <a:endParaRPr lang="ru-RU" sz="18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0.02159</a:t>
                          </a:r>
                          <a:endParaRPr lang="ru-RU" sz="18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0.029166</a:t>
                          </a:r>
                          <a:endParaRPr lang="ru-RU" sz="18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630508023"/>
                      </a:ext>
                    </a:extLst>
                  </a:tr>
                  <a:tr h="615462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>
                          <a:blip r:embed="rId8"/>
                          <a:stretch>
                            <a:fillRect l="-291" t="-380198" r="-300872" b="-1029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2.655e-07</a:t>
                          </a:r>
                          <a:endParaRPr lang="ru-RU" sz="18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0.04663</a:t>
                          </a:r>
                          <a:endParaRPr lang="ru-RU" sz="18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0.0001259</a:t>
                          </a:r>
                          <a:endParaRPr lang="ru-RU" sz="18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709831290"/>
                      </a:ext>
                    </a:extLst>
                  </a:tr>
                  <a:tr h="615462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>
                          <a:blip r:embed="rId8"/>
                          <a:stretch>
                            <a:fillRect l="-291" t="-480198" r="-300872" b="-29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0.888</a:t>
                          </a:r>
                          <a:endParaRPr lang="ru-RU" sz="18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0.8892</a:t>
                          </a:r>
                          <a:endParaRPr lang="ru-RU" sz="18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0.2749</a:t>
                          </a:r>
                          <a:r>
                            <a:rPr lang="en-US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2</a:t>
                          </a:r>
                          <a:endParaRPr lang="ru-RU" sz="18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68045830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6EEDD54A-5A42-71E4-5781-3DE78A24EA0C}"/>
              </a:ext>
            </a:extLst>
          </p:cNvPr>
          <p:cNvSpPr txBox="1"/>
          <p:nvPr/>
        </p:nvSpPr>
        <p:spPr>
          <a:xfrm>
            <a:off x="12787904" y="668556"/>
            <a:ext cx="102238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Segoe UI Light" panose="020B0502040204020203" pitchFamily="34" charset="0"/>
                <a:cs typeface="Segoe UI Light" panose="020B0502040204020203" pitchFamily="34" charset="0"/>
              </a:rPr>
              <a:t>Вычисление псевдообратной матрицы Мура-Пенроуза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7110B03-2CC3-D0AC-B760-87087DFBFB0A}"/>
                  </a:ext>
                </a:extLst>
              </p:cNvPr>
              <p:cNvSpPr txBox="1"/>
              <p:nvPr/>
            </p:nvSpPr>
            <p:spPr>
              <a:xfrm>
                <a:off x="14489274" y="4443479"/>
                <a:ext cx="626761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4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Перестройка набора данных</a:t>
                </a: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ru-RU" sz="2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7110B03-2CC3-D0AC-B760-87087DFBFB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89274" y="4443479"/>
                <a:ext cx="6267613" cy="461665"/>
              </a:xfrm>
              <a:prstGeom prst="rect">
                <a:avLst/>
              </a:prstGeom>
              <a:blipFill>
                <a:blip r:embed="rId9"/>
                <a:stretch>
                  <a:fillRect l="-1556" t="-9211" b="-302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8214F0A-0C45-42AC-063E-05680490F708}"/>
                  </a:ext>
                </a:extLst>
              </p:cNvPr>
              <p:cNvSpPr txBox="1"/>
              <p:nvPr/>
            </p:nvSpPr>
            <p:spPr>
              <a:xfrm>
                <a:off x="13508281" y="5214945"/>
                <a:ext cx="82296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В данном случае матрица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будет являться обратной матрицей коэффициентов влияния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8214F0A-0C45-42AC-063E-05680490F7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08281" y="5214945"/>
                <a:ext cx="8229600" cy="830997"/>
              </a:xfrm>
              <a:prstGeom prst="rect">
                <a:avLst/>
              </a:prstGeom>
              <a:blipFill>
                <a:blip r:embed="rId10"/>
                <a:stretch>
                  <a:fillRect t="-5109" b="-160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3BE50AC-D7FB-C3C3-6397-3DA142D5DCD8}"/>
                  </a:ext>
                </a:extLst>
              </p:cNvPr>
              <p:cNvSpPr txBox="1"/>
              <p:nvPr/>
            </p:nvSpPr>
            <p:spPr>
              <a:xfrm>
                <a:off x="12234374" y="1639849"/>
                <a:ext cx="10777419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Непосредственного вычисления</a:t>
                </a: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усилий предварительного натяжения: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𝑋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𝐴𝑈</m:t>
                    </m:r>
                  </m:oMath>
                </a14:m>
                <a:endParaRPr lang="ru-RU" sz="2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𝑋</m:t>
                    </m:r>
                  </m:oMath>
                </a14:m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– вектор-столбец усилий предварительного натяжения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𝑈</m:t>
                    </m:r>
                  </m:oMath>
                </a14:m>
                <a:r>
                  <a:rPr lang="en-US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– </a:t>
                </a: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вектор-столбец накладываемых ограничений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𝐴</m:t>
                    </m:r>
                  </m:oMath>
                </a14:m>
                <a:r>
                  <a:rPr lang="en-US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– </a:t>
                </a: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матрица, подбираемая в процессе обучения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3BE50AC-D7FB-C3C3-6397-3DA142D5DC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34374" y="1639849"/>
                <a:ext cx="10777419" cy="1569660"/>
              </a:xfrm>
              <a:prstGeom prst="rect">
                <a:avLst/>
              </a:prstGeom>
              <a:blipFill>
                <a:blip r:embed="rId11"/>
                <a:stretch>
                  <a:fillRect l="-905" t="-2724" b="-856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02E1431-1A65-9101-C903-4C79B98561EE}"/>
                  </a:ext>
                </a:extLst>
              </p:cNvPr>
              <p:cNvSpPr txBox="1"/>
              <p:nvPr/>
            </p:nvSpPr>
            <p:spPr>
              <a:xfrm>
                <a:off x="13679444" y="3616415"/>
                <a:ext cx="824430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4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Прямое решение</a:t>
                </a: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матричного уравнения: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𝑋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  <m:t>𝑀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  <m:t>−1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𝑈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−</m:t>
                    </m:r>
                    <m:sSub>
                      <m:sSub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  <m:t>𝑼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  <m:t>𝟎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)</m:t>
                    </m:r>
                  </m:oMath>
                </a14:m>
                <a:endParaRPr lang="ru-RU" sz="2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02E1431-1A65-9101-C903-4C79B98561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79444" y="3616415"/>
                <a:ext cx="8244308" cy="461665"/>
              </a:xfrm>
              <a:prstGeom prst="rect">
                <a:avLst/>
              </a:prstGeom>
              <a:blipFill>
                <a:blip r:embed="rId12"/>
                <a:stretch>
                  <a:fillRect l="-1109" t="-9211" b="-302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91524AB0-5016-C2CE-17F4-E9672AD62E9B}"/>
              </a:ext>
            </a:extLst>
          </p:cNvPr>
          <p:cNvSpPr txBox="1"/>
          <p:nvPr/>
        </p:nvSpPr>
        <p:spPr>
          <a:xfrm>
            <a:off x="14629119" y="-44450"/>
            <a:ext cx="5987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Перестройка набора данных</a:t>
            </a:r>
          </a:p>
        </p:txBody>
      </p:sp>
    </p:spTree>
    <p:extLst>
      <p:ext uri="{BB962C8B-B14F-4D97-AF65-F5344CB8AC3E}">
        <p14:creationId xmlns:p14="http://schemas.microsoft.com/office/powerpoint/2010/main" val="3495384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E34A05B-D37E-91C1-264E-3C6CE2F9C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3280"/>
            <a:ext cx="1422400" cy="142240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6331894-CA0A-209A-AA37-C4068A328085}"/>
              </a:ext>
            </a:extLst>
          </p:cNvPr>
          <p:cNvSpPr/>
          <p:nvPr/>
        </p:nvSpPr>
        <p:spPr>
          <a:xfrm>
            <a:off x="0" y="0"/>
            <a:ext cx="6452788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4A15E5-A786-736D-AF97-51AF68710EF5}"/>
              </a:ext>
            </a:extLst>
          </p:cNvPr>
          <p:cNvSpPr txBox="1"/>
          <p:nvPr/>
        </p:nvSpPr>
        <p:spPr>
          <a:xfrm>
            <a:off x="1204430" y="271010"/>
            <a:ext cx="4043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Постановка задачи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E86046-246E-F54E-CC26-542D44ECF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AE3B-EEB0-45EC-9B89-50CA937BC57A}" type="slidenum">
              <a:rPr lang="ru-RU" smtClean="0"/>
              <a:t>2</a:t>
            </a:fld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5B20FA-A84B-4F9C-9CF0-426F3000A21C}"/>
              </a:ext>
            </a:extLst>
          </p:cNvPr>
          <p:cNvSpPr txBox="1"/>
          <p:nvPr/>
        </p:nvSpPr>
        <p:spPr>
          <a:xfrm>
            <a:off x="492448" y="4196866"/>
            <a:ext cx="53106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Задача</a:t>
            </a:r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Найти такие значения усилий предварительного натяжения вант, которые позволят перемещениям и опорным реакциям принять требуемые значения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10EFA0-AF1E-3DC0-7056-04FB2F67ADA6}"/>
              </a:ext>
            </a:extLst>
          </p:cNvPr>
          <p:cNvSpPr txBox="1"/>
          <p:nvPr/>
        </p:nvSpPr>
        <p:spPr>
          <a:xfrm>
            <a:off x="492447" y="1624094"/>
            <a:ext cx="5310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Дано</a:t>
            </a:r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: Вертикальные перемещения и опорные реакции в отслеживаемых точках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2D5976-6739-2EBF-4F93-70B905B21D66}"/>
              </a:ext>
            </a:extLst>
          </p:cNvPr>
          <p:cNvSpPr txBox="1"/>
          <p:nvPr/>
        </p:nvSpPr>
        <p:spPr>
          <a:xfrm>
            <a:off x="492447" y="3115677"/>
            <a:ext cx="5310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Найти</a:t>
            </a:r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: Усилия предварительного натяжения вант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772E33-5F3E-5AD2-3691-15F0A0089AA9}"/>
              </a:ext>
            </a:extLst>
          </p:cNvPr>
          <p:cNvSpPr txBox="1"/>
          <p:nvPr/>
        </p:nvSpPr>
        <p:spPr>
          <a:xfrm>
            <a:off x="1364342" y="7521711"/>
            <a:ext cx="94633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Выпускная квалификационная работа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ru-RU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Исследование описательных возможностей математических представлений допустимых значений усилий предварительного натяжения вант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6AC083-BF29-8FED-A3B2-532E200A6708}"/>
              </a:ext>
            </a:extLst>
          </p:cNvPr>
          <p:cNvSpPr txBox="1"/>
          <p:nvPr/>
        </p:nvSpPr>
        <p:spPr>
          <a:xfrm>
            <a:off x="1347767" y="9987108"/>
            <a:ext cx="255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Научный руководитель: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629FA9-517D-916A-2AF8-589ECE849996}"/>
              </a:ext>
            </a:extLst>
          </p:cNvPr>
          <p:cNvSpPr txBox="1"/>
          <p:nvPr/>
        </p:nvSpPr>
        <p:spPr>
          <a:xfrm>
            <a:off x="6674226" y="9987108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А.В. Порубов, профессор </a:t>
            </a:r>
            <a:r>
              <a:rPr lang="ru-RU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ВШТМиМФ</a:t>
            </a:r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, доктор физико-математических наук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5B5CC2-0F11-B340-4786-B5FA5ED8FCF2}"/>
              </a:ext>
            </a:extLst>
          </p:cNvPr>
          <p:cNvSpPr txBox="1"/>
          <p:nvPr/>
        </p:nvSpPr>
        <p:spPr>
          <a:xfrm>
            <a:off x="1347767" y="11005955"/>
            <a:ext cx="1439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Консультант: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6CE503-B333-8177-2DB3-1EA8A569A9B7}"/>
              </a:ext>
            </a:extLst>
          </p:cNvPr>
          <p:cNvSpPr txBox="1"/>
          <p:nvPr/>
        </p:nvSpPr>
        <p:spPr>
          <a:xfrm>
            <a:off x="6674226" y="11005955"/>
            <a:ext cx="3931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М.Ю. Горохов, главный специалист АО «Институт </a:t>
            </a:r>
            <a:r>
              <a:rPr lang="ru-RU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Стройпроект</a:t>
            </a:r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»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E04C205-5C55-4553-995F-7C172CD33B9B}"/>
              </a:ext>
            </a:extLst>
          </p:cNvPr>
          <p:cNvSpPr txBox="1"/>
          <p:nvPr/>
        </p:nvSpPr>
        <p:spPr>
          <a:xfrm>
            <a:off x="1965433" y="-2138138"/>
            <a:ext cx="86094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Санкт-Петербургский политехнический университет имени Петра Великого</a:t>
            </a:r>
          </a:p>
          <a:p>
            <a:pPr algn="ctr"/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Физико-механический институт</a:t>
            </a:r>
          </a:p>
          <a:p>
            <a:pPr algn="ctr"/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Высшая школа теоретической механики и математической физики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7F3D74F-5D5D-660C-89AA-7DE5D6EBF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5595" y="-2283281"/>
            <a:ext cx="1076403" cy="99450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67E2DE-DEB0-9511-5967-1479BBEE72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301" y="1561446"/>
            <a:ext cx="5555070" cy="37757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55D8B2-AFB4-19A2-6231-0404BEDE99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36683" y="1797989"/>
            <a:ext cx="5440729" cy="32022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5EC370E-07CA-A44A-13D4-99145F7CDD46}"/>
                  </a:ext>
                </a:extLst>
              </p:cNvPr>
              <p:cNvSpPr txBox="1"/>
              <p:nvPr/>
            </p:nvSpPr>
            <p:spPr>
              <a:xfrm>
                <a:off x="12730067" y="1114594"/>
                <a:ext cx="6316313" cy="5241756"/>
              </a:xfrm>
              <a:prstGeom prst="rect">
                <a:avLst/>
              </a:prstGeom>
              <a:noFill/>
            </p:spPr>
            <p:txBody>
              <a:bodyPr wrap="square" numCol="1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ru-RU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+…+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</m:sSub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sub>
                                </m:sSub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+…+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</m:sSub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 algn="ctr">
                  <a:spcAft>
                    <a:spcPts val="1200"/>
                  </a:spcAft>
                </a:pPr>
                <a:r>
                  <a:rPr lang="ru-RU" sz="2000" b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или</a:t>
                </a:r>
                <a:endParaRPr lang="ru-RU" sz="2400" b="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𝑀𝑋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ru-RU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ru-RU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- вектор-столбец значений отслеживаемых величин</a:t>
                </a:r>
                <a:r>
                  <a:rPr lang="en-US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(</a:t>
                </a:r>
                <a:r>
                  <a:rPr lang="ru-RU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ограничений) под действием постоянных нагрузок без учета натяжения</a:t>
                </a:r>
                <a:endParaRPr lang="en-US" sz="20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– </a:t>
                </a:r>
                <a:r>
                  <a:rPr lang="ru-RU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матрица коэффициентов влияния</a:t>
                </a:r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– </a:t>
                </a:r>
                <a:r>
                  <a:rPr lang="ru-RU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вектор-столбец усилий предварительного натяжения вант </a:t>
                </a:r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ru-RU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– вектор-столбец значений отслеживаемых величин (ограничений) под действием постоянных нагрузок с учетом натяжения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5EC370E-07CA-A44A-13D4-99145F7CDD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30067" y="1114594"/>
                <a:ext cx="6316313" cy="5241756"/>
              </a:xfrm>
              <a:prstGeom prst="rect">
                <a:avLst/>
              </a:prstGeom>
              <a:blipFill>
                <a:blip r:embed="rId6"/>
                <a:stretch>
                  <a:fillRect l="-965" r="-106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4432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44E90C8-EBED-12F6-900D-691AD14EE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AE3B-EEB0-45EC-9B89-50CA937BC57A}" type="slidenum">
              <a:rPr lang="ru-RU" smtClean="0"/>
              <a:t>20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90CA7C-79D0-7D4F-177D-C1EDD310D374}"/>
              </a:ext>
            </a:extLst>
          </p:cNvPr>
          <p:cNvSpPr txBox="1"/>
          <p:nvPr/>
        </p:nvSpPr>
        <p:spPr>
          <a:xfrm>
            <a:off x="4927314" y="0"/>
            <a:ext cx="2337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Результаты</a:t>
            </a:r>
            <a:endParaRPr lang="ru-RU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B4A635-433E-17E7-3344-6E33E7835D82}"/>
              </a:ext>
            </a:extLst>
          </p:cNvPr>
          <p:cNvSpPr txBox="1"/>
          <p:nvPr/>
        </p:nvSpPr>
        <p:spPr>
          <a:xfrm>
            <a:off x="1838647" y="646331"/>
            <a:ext cx="8514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Исследование вычисления псевдообратной матрицы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Таблица 4">
                <a:extLst>
                  <a:ext uri="{FF2B5EF4-FFF2-40B4-BE49-F238E27FC236}">
                    <a16:creationId xmlns:a16="http://schemas.microsoft.com/office/drawing/2014/main" id="{400D45AC-7B6A-DB18-4AA1-308756BA69E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26349766"/>
                  </p:ext>
                </p:extLst>
              </p:nvPr>
            </p:nvGraphicFramePr>
            <p:xfrm>
              <a:off x="1902307" y="2672354"/>
              <a:ext cx="8387379" cy="3539315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2094225">
                      <a:extLst>
                        <a:ext uri="{9D8B030D-6E8A-4147-A177-3AD203B41FA5}">
                          <a16:colId xmlns:a16="http://schemas.microsoft.com/office/drawing/2014/main" val="134797206"/>
                        </a:ext>
                      </a:extLst>
                    </a:gridCol>
                    <a:gridCol w="2094225">
                      <a:extLst>
                        <a:ext uri="{9D8B030D-6E8A-4147-A177-3AD203B41FA5}">
                          <a16:colId xmlns:a16="http://schemas.microsoft.com/office/drawing/2014/main" val="1862597415"/>
                        </a:ext>
                      </a:extLst>
                    </a:gridCol>
                    <a:gridCol w="2094225">
                      <a:extLst>
                        <a:ext uri="{9D8B030D-6E8A-4147-A177-3AD203B41FA5}">
                          <a16:colId xmlns:a16="http://schemas.microsoft.com/office/drawing/2014/main" val="3135204848"/>
                        </a:ext>
                      </a:extLst>
                    </a:gridCol>
                    <a:gridCol w="2104704">
                      <a:extLst>
                        <a:ext uri="{9D8B030D-6E8A-4147-A177-3AD203B41FA5}">
                          <a16:colId xmlns:a16="http://schemas.microsoft.com/office/drawing/2014/main" val="2699702144"/>
                        </a:ext>
                      </a:extLst>
                    </a:gridCol>
                  </a:tblGrid>
                  <a:tr h="42940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 </a:t>
                          </a:r>
                          <a:endParaRPr lang="ru-RU" sz="18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ru-RU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Матрица коэффициентов модели линейной регрессии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Матрица весовых коэффициентов нейронной сети</a:t>
                          </a:r>
                          <a:endParaRPr lang="ru-RU" sz="16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Генетический алгоритм</a:t>
                          </a:r>
                          <a:endParaRPr lang="ru-RU" sz="18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050090554"/>
                      </a:ext>
                    </a:extLst>
                  </a:tr>
                  <a:tr h="56253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ru-RU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ru-RU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𝐴𝑋𝐴</m:t>
                                    </m:r>
                                    <m:r>
                                      <a:rPr lang="ru-RU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ru-RU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ru-RU" sz="18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9.47e-07</a:t>
                          </a:r>
                          <a:endParaRPr lang="ru-RU" sz="18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0.064</a:t>
                          </a:r>
                          <a:endParaRPr lang="ru-RU" sz="18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0.051797</a:t>
                          </a:r>
                          <a:endParaRPr lang="ru-RU" sz="18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682472078"/>
                      </a:ext>
                    </a:extLst>
                  </a:tr>
                  <a:tr h="56253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ru-RU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ru-RU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𝑋𝐴𝑋</m:t>
                                    </m:r>
                                    <m:r>
                                      <a:rPr lang="ru-RU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ru-RU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ru-RU" sz="18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2.069e-07</a:t>
                          </a:r>
                          <a:endParaRPr lang="ru-RU" sz="18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0.02159</a:t>
                          </a:r>
                          <a:endParaRPr lang="ru-RU" sz="18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0.029166</a:t>
                          </a:r>
                          <a:endParaRPr lang="ru-RU" sz="18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630508023"/>
                      </a:ext>
                    </a:extLst>
                  </a:tr>
                  <a:tr h="61546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ru-RU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ru-RU" sz="18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ru-RU" sz="18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ru-RU" sz="18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𝐴𝑋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ru-RU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p>
                                    <m:r>
                                      <a:rPr lang="ru-RU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ru-RU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𝐴𝑋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ru-RU" sz="18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2.655e-07</a:t>
                          </a:r>
                          <a:endParaRPr lang="ru-RU" sz="18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0.04663</a:t>
                          </a:r>
                          <a:endParaRPr lang="ru-RU" sz="18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0.0001259</a:t>
                          </a:r>
                          <a:endParaRPr lang="ru-RU" sz="18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709831290"/>
                      </a:ext>
                    </a:extLst>
                  </a:tr>
                  <a:tr h="61546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ru-RU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ru-RU" sz="18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ru-RU" sz="18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ru-RU" sz="18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𝑋𝐴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ru-RU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p>
                                    <m:r>
                                      <a:rPr lang="ru-RU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ru-RU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𝑋𝐴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ru-RU" sz="18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0.888</a:t>
                          </a:r>
                          <a:endParaRPr lang="ru-RU" sz="18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0.8892</a:t>
                          </a:r>
                          <a:endParaRPr lang="ru-RU" sz="18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0.2749</a:t>
                          </a:r>
                          <a:r>
                            <a:rPr lang="en-US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2</a:t>
                          </a:r>
                          <a:endParaRPr lang="ru-RU" sz="18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6804583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Таблица 4">
                <a:extLst>
                  <a:ext uri="{FF2B5EF4-FFF2-40B4-BE49-F238E27FC236}">
                    <a16:creationId xmlns:a16="http://schemas.microsoft.com/office/drawing/2014/main" id="{400D45AC-7B6A-DB18-4AA1-308756BA69E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26349766"/>
                  </p:ext>
                </p:extLst>
              </p:nvPr>
            </p:nvGraphicFramePr>
            <p:xfrm>
              <a:off x="1902307" y="2672354"/>
              <a:ext cx="8387379" cy="3539315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2094225">
                      <a:extLst>
                        <a:ext uri="{9D8B030D-6E8A-4147-A177-3AD203B41FA5}">
                          <a16:colId xmlns:a16="http://schemas.microsoft.com/office/drawing/2014/main" val="134797206"/>
                        </a:ext>
                      </a:extLst>
                    </a:gridCol>
                    <a:gridCol w="2094225">
                      <a:extLst>
                        <a:ext uri="{9D8B030D-6E8A-4147-A177-3AD203B41FA5}">
                          <a16:colId xmlns:a16="http://schemas.microsoft.com/office/drawing/2014/main" val="1862597415"/>
                        </a:ext>
                      </a:extLst>
                    </a:gridCol>
                    <a:gridCol w="2094225">
                      <a:extLst>
                        <a:ext uri="{9D8B030D-6E8A-4147-A177-3AD203B41FA5}">
                          <a16:colId xmlns:a16="http://schemas.microsoft.com/office/drawing/2014/main" val="3135204848"/>
                        </a:ext>
                      </a:extLst>
                    </a:gridCol>
                    <a:gridCol w="2104704">
                      <a:extLst>
                        <a:ext uri="{9D8B030D-6E8A-4147-A177-3AD203B41FA5}">
                          <a16:colId xmlns:a16="http://schemas.microsoft.com/office/drawing/2014/main" val="2699702144"/>
                        </a:ext>
                      </a:extLst>
                    </a:gridCol>
                  </a:tblGrid>
                  <a:tr h="118332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 </a:t>
                          </a:r>
                          <a:endParaRPr lang="ru-RU" sz="18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ru-RU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Матрица коэффициентов модели линейной регрессии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Матрица весовых коэффициентов нейронной сети</a:t>
                          </a:r>
                          <a:endParaRPr lang="ru-RU" sz="16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Генетический алгоритм</a:t>
                          </a:r>
                          <a:endParaRPr lang="ru-RU" sz="18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050090554"/>
                      </a:ext>
                    </a:extLst>
                  </a:tr>
                  <a:tr h="562534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91" t="-213978" r="-300872" b="-3193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9.47e-07</a:t>
                          </a:r>
                          <a:endParaRPr lang="ru-RU" sz="18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0.064</a:t>
                          </a:r>
                          <a:endParaRPr lang="ru-RU" sz="18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0.051797</a:t>
                          </a:r>
                          <a:endParaRPr lang="ru-RU" sz="18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682472078"/>
                      </a:ext>
                    </a:extLst>
                  </a:tr>
                  <a:tr h="562534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91" t="-317391" r="-300872" b="-2228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2.069e-07</a:t>
                          </a:r>
                          <a:endParaRPr lang="ru-RU" sz="18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0.02159</a:t>
                          </a:r>
                          <a:endParaRPr lang="ru-RU" sz="18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0.029166</a:t>
                          </a:r>
                          <a:endParaRPr lang="ru-RU" sz="18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630508023"/>
                      </a:ext>
                    </a:extLst>
                  </a:tr>
                  <a:tr h="615462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91" t="-380198" r="-300872" b="-1029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2.655e-07</a:t>
                          </a:r>
                          <a:endParaRPr lang="ru-RU" sz="18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0.04663</a:t>
                          </a:r>
                          <a:endParaRPr lang="ru-RU" sz="18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0.0001259</a:t>
                          </a:r>
                          <a:endParaRPr lang="ru-RU" sz="18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709831290"/>
                      </a:ext>
                    </a:extLst>
                  </a:tr>
                  <a:tr h="615462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91" t="-480198" r="-300872" b="-29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0.888</a:t>
                          </a:r>
                          <a:endParaRPr lang="ru-RU" sz="18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0.8892</a:t>
                          </a:r>
                          <a:endParaRPr lang="ru-RU" sz="18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0.2749</a:t>
                          </a:r>
                          <a:r>
                            <a:rPr lang="en-US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2</a:t>
                          </a:r>
                          <a:endParaRPr lang="ru-RU" sz="18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68045830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007282B5-F65A-2548-0337-C91C00FEF3E3}"/>
              </a:ext>
            </a:extLst>
          </p:cNvPr>
          <p:cNvSpPr txBox="1"/>
          <p:nvPr/>
        </p:nvSpPr>
        <p:spPr>
          <a:xfrm>
            <a:off x="2457692" y="1228455"/>
            <a:ext cx="7276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Критерии псевдообратной матрицы Мура-Пенроуза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5227CD0-A485-3291-24F5-E3421AA52EE3}"/>
              </a:ext>
            </a:extLst>
          </p:cNvPr>
          <p:cNvSpPr/>
          <p:nvPr/>
        </p:nvSpPr>
        <p:spPr>
          <a:xfrm flipV="1">
            <a:off x="4927313" y="623885"/>
            <a:ext cx="2337372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80CCD1-9380-9A34-BBC3-5F76499420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126" y="1914143"/>
            <a:ext cx="6171895" cy="360439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8B8DB4-96B3-9293-CD2D-2E4C36F8A18D}"/>
              </a:ext>
            </a:extLst>
          </p:cNvPr>
          <p:cNvSpPr txBox="1"/>
          <p:nvPr/>
        </p:nvSpPr>
        <p:spPr>
          <a:xfrm>
            <a:off x="-6864636" y="1234"/>
            <a:ext cx="4881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Генетический алгоритм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8ABFDB-161A-4D98-0B13-2CC4102624B9}"/>
              </a:ext>
            </a:extLst>
          </p:cNvPr>
          <p:cNvSpPr txBox="1"/>
          <p:nvPr/>
        </p:nvSpPr>
        <p:spPr>
          <a:xfrm>
            <a:off x="-8847358" y="647565"/>
            <a:ext cx="88473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Построение псевдообратной матрицы Мура-Пенроуза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940D223-E244-B49D-2082-ECE061BAF076}"/>
                  </a:ext>
                </a:extLst>
              </p:cNvPr>
              <p:cNvSpPr txBox="1"/>
              <p:nvPr/>
            </p:nvSpPr>
            <p:spPr>
              <a:xfrm>
                <a:off x="-6611502" y="2072147"/>
                <a:ext cx="5488555" cy="34463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Ген</a:t>
                </a:r>
                <a:r>
                  <a:rPr lang="ru-RU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элемент псевдообратной матрицы</a:t>
                </a:r>
              </a:p>
              <a:p>
                <a:r>
                  <a:rPr lang="ru-RU" sz="20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Индивид</a:t>
                </a:r>
                <a:r>
                  <a:rPr lang="ru-RU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обратная матрица, представленная в виде строки</a:t>
                </a:r>
              </a:p>
              <a:p>
                <a:endParaRPr lang="ru-RU" sz="20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r>
                  <a:rPr lang="ru-RU" sz="20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Функция приспособленности</a:t>
                </a:r>
                <a:r>
                  <a:rPr lang="ru-RU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,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‖"/>
                          <m:endChr m:val="‖"/>
                          <m:ctrlPr>
                            <a:rPr lang="ru-RU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‖"/>
                          <m:endChr m:val="‖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  </m:t>
                      </m:r>
                    </m:oMath>
                  </m:oMathPara>
                </a14:m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‖"/>
                          <m:endChr m:val="‖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en-US" sz="2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endParaRPr lang="en-US" dirty="0"/>
              </a:p>
              <a:p>
                <a:r>
                  <a:rPr lang="ru-RU" sz="20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Результат</a:t>
                </a:r>
                <a:r>
                  <a:rPr lang="ru-RU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индивид с наилучшим значением функции приспособленности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940D223-E244-B49D-2082-ECE061BAF0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611502" y="2072147"/>
                <a:ext cx="5488555" cy="3446393"/>
              </a:xfrm>
              <a:prstGeom prst="rect">
                <a:avLst/>
              </a:prstGeom>
              <a:blipFill>
                <a:blip r:embed="rId5"/>
                <a:stretch>
                  <a:fillRect l="-1110" t="-885" r="-1110" b="-230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181B7E08-1129-4E69-4FA6-014555C82D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6988374"/>
              </p:ext>
            </p:extLst>
          </p:nvPr>
        </p:nvGraphicFramePr>
        <p:xfrm>
          <a:off x="-7974607" y="1556496"/>
          <a:ext cx="7101856" cy="498241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775464">
                  <a:extLst>
                    <a:ext uri="{9D8B030D-6E8A-4147-A177-3AD203B41FA5}">
                      <a16:colId xmlns:a16="http://schemas.microsoft.com/office/drawing/2014/main" val="2793736326"/>
                    </a:ext>
                  </a:extLst>
                </a:gridCol>
                <a:gridCol w="1775464">
                  <a:extLst>
                    <a:ext uri="{9D8B030D-6E8A-4147-A177-3AD203B41FA5}">
                      <a16:colId xmlns:a16="http://schemas.microsoft.com/office/drawing/2014/main" val="4051837558"/>
                    </a:ext>
                  </a:extLst>
                </a:gridCol>
                <a:gridCol w="1775464">
                  <a:extLst>
                    <a:ext uri="{9D8B030D-6E8A-4147-A177-3AD203B41FA5}">
                      <a16:colId xmlns:a16="http://schemas.microsoft.com/office/drawing/2014/main" val="1255161607"/>
                    </a:ext>
                  </a:extLst>
                </a:gridCol>
                <a:gridCol w="1775464">
                  <a:extLst>
                    <a:ext uri="{9D8B030D-6E8A-4147-A177-3AD203B41FA5}">
                      <a16:colId xmlns:a16="http://schemas.microsoft.com/office/drawing/2014/main" val="3398578556"/>
                    </a:ext>
                  </a:extLst>
                </a:gridCol>
              </a:tblGrid>
              <a:tr h="369277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Номер ванта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Длина начального укорочения, мм</a:t>
                      </a:r>
                      <a:endParaRPr lang="ru-RU" sz="14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6979952"/>
                  </a:ext>
                </a:extLst>
              </a:tr>
              <a:tr h="3692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Матрица коэффициентов линейной регрессия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Матрица весовых коэффициентов нейронной сети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Генетический алгоритм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33092992"/>
                  </a:ext>
                </a:extLst>
              </a:tr>
              <a:tr h="3692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62.32840441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60.15376517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-2,885997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92128940"/>
                  </a:ext>
                </a:extLst>
              </a:tr>
              <a:tr h="3692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62.28032792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57.50530854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1,05115864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3154106"/>
                  </a:ext>
                </a:extLst>
              </a:tr>
              <a:tr h="3692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101.43353111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98.11421498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64,12610081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53179914"/>
                  </a:ext>
                </a:extLst>
              </a:tr>
              <a:tr h="3692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4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105.83842533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105.71312355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110,0233691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4361553"/>
                  </a:ext>
                </a:extLst>
              </a:tr>
              <a:tr h="3692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5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141.34481086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142.33041051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100,2193479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98126507"/>
                  </a:ext>
                </a:extLst>
              </a:tr>
              <a:tr h="3692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6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159.68255365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157.24819855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204,8097127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79022613"/>
                  </a:ext>
                </a:extLst>
              </a:tr>
              <a:tr h="3692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7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187.72141205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186.39117481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187,114723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04336182"/>
                  </a:ext>
                </a:extLst>
              </a:tr>
              <a:tr h="3692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8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198.23206197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208.13964054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371,4536239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74354600"/>
                  </a:ext>
                </a:extLst>
              </a:tr>
              <a:tr h="3692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9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376.75152571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373.8837439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298,1647337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38507625"/>
                  </a:ext>
                </a:extLst>
              </a:tr>
              <a:tr h="3692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10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290.26710025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280.15148201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131,8224339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852676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4358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6A84D8-CC9C-67A5-EE11-887C8B9449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2511" y="1790885"/>
            <a:ext cx="4411012" cy="3276229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44E90C8-EBED-12F6-900D-691AD14EE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AE3B-EEB0-45EC-9B89-50CA937BC57A}" type="slidenum">
              <a:rPr lang="ru-RU" smtClean="0"/>
              <a:t>21</a:t>
            </a:fld>
            <a:endParaRPr lang="ru-RU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7AFAD0C5-5C4E-75DF-428F-83E8FF183C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519421"/>
              </p:ext>
            </p:extLst>
          </p:nvPr>
        </p:nvGraphicFramePr>
        <p:xfrm>
          <a:off x="2545070" y="1373934"/>
          <a:ext cx="7101856" cy="498241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775464">
                  <a:extLst>
                    <a:ext uri="{9D8B030D-6E8A-4147-A177-3AD203B41FA5}">
                      <a16:colId xmlns:a16="http://schemas.microsoft.com/office/drawing/2014/main" val="2793736326"/>
                    </a:ext>
                  </a:extLst>
                </a:gridCol>
                <a:gridCol w="1775464">
                  <a:extLst>
                    <a:ext uri="{9D8B030D-6E8A-4147-A177-3AD203B41FA5}">
                      <a16:colId xmlns:a16="http://schemas.microsoft.com/office/drawing/2014/main" val="4051837558"/>
                    </a:ext>
                  </a:extLst>
                </a:gridCol>
                <a:gridCol w="1775464">
                  <a:extLst>
                    <a:ext uri="{9D8B030D-6E8A-4147-A177-3AD203B41FA5}">
                      <a16:colId xmlns:a16="http://schemas.microsoft.com/office/drawing/2014/main" val="1255161607"/>
                    </a:ext>
                  </a:extLst>
                </a:gridCol>
                <a:gridCol w="1775464">
                  <a:extLst>
                    <a:ext uri="{9D8B030D-6E8A-4147-A177-3AD203B41FA5}">
                      <a16:colId xmlns:a16="http://schemas.microsoft.com/office/drawing/2014/main" val="3398578556"/>
                    </a:ext>
                  </a:extLst>
                </a:gridCol>
              </a:tblGrid>
              <a:tr h="369277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Номер ванта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Длина начального укорочения, мм</a:t>
                      </a:r>
                      <a:endParaRPr lang="ru-RU" sz="14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6979952"/>
                  </a:ext>
                </a:extLst>
              </a:tr>
              <a:tr h="3692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Матрица коэффициентов линейной регрессия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Матрица весовых коэффициентов нейронной сети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Генетический алгоритм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33092992"/>
                  </a:ext>
                </a:extLst>
              </a:tr>
              <a:tr h="3692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62.32840441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60.15376517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-2,885997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92128940"/>
                  </a:ext>
                </a:extLst>
              </a:tr>
              <a:tr h="3692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62.28032792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57.50530854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1,05115864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3154106"/>
                  </a:ext>
                </a:extLst>
              </a:tr>
              <a:tr h="3692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101.43353111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98.11421498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64,12610081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53179914"/>
                  </a:ext>
                </a:extLst>
              </a:tr>
              <a:tr h="3692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4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105.83842533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105.71312355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110,0233691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4361553"/>
                  </a:ext>
                </a:extLst>
              </a:tr>
              <a:tr h="3692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5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141.34481086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142.33041051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100,2193479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98126507"/>
                  </a:ext>
                </a:extLst>
              </a:tr>
              <a:tr h="3692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6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159.68255365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157.24819855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204,8097127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79022613"/>
                  </a:ext>
                </a:extLst>
              </a:tr>
              <a:tr h="3692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7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187.72141205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186.39117481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187,114723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04336182"/>
                  </a:ext>
                </a:extLst>
              </a:tr>
              <a:tr h="3692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8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198.23206197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208.13964054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371,4536239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74354600"/>
                  </a:ext>
                </a:extLst>
              </a:tr>
              <a:tr h="3692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9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376.75152571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373.8837439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298,1647337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38507625"/>
                  </a:ext>
                </a:extLst>
              </a:tr>
              <a:tr h="3692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10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290.26710025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280.15148201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131,8224339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8526763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20F5B24-C1AE-3FE4-2CAC-92EF581EAD2E}"/>
              </a:ext>
            </a:extLst>
          </p:cNvPr>
          <p:cNvSpPr txBox="1"/>
          <p:nvPr/>
        </p:nvSpPr>
        <p:spPr>
          <a:xfrm>
            <a:off x="4927314" y="0"/>
            <a:ext cx="2337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Результаты</a:t>
            </a:r>
            <a:endParaRPr lang="ru-RU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E1C9B8-893D-9573-5361-1EF0953170D8}"/>
              </a:ext>
            </a:extLst>
          </p:cNvPr>
          <p:cNvSpPr txBox="1"/>
          <p:nvPr/>
        </p:nvSpPr>
        <p:spPr>
          <a:xfrm>
            <a:off x="1838647" y="646331"/>
            <a:ext cx="8514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Исследование вычисления псевдообратной матрицы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78A91A7-2F60-D95F-E252-32B794AD7D40}"/>
              </a:ext>
            </a:extLst>
          </p:cNvPr>
          <p:cNvSpPr/>
          <p:nvPr/>
        </p:nvSpPr>
        <p:spPr>
          <a:xfrm flipV="1">
            <a:off x="4927313" y="623885"/>
            <a:ext cx="2337372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Таблица 9">
                <a:extLst>
                  <a:ext uri="{FF2B5EF4-FFF2-40B4-BE49-F238E27FC236}">
                    <a16:creationId xmlns:a16="http://schemas.microsoft.com/office/drawing/2014/main" id="{E5966D7E-6A83-8714-AD5D-9B95BA3BD91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39514658"/>
                  </p:ext>
                </p:extLst>
              </p:nvPr>
            </p:nvGraphicFramePr>
            <p:xfrm>
              <a:off x="1838647" y="8922411"/>
              <a:ext cx="8387379" cy="3539315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2094225">
                      <a:extLst>
                        <a:ext uri="{9D8B030D-6E8A-4147-A177-3AD203B41FA5}">
                          <a16:colId xmlns:a16="http://schemas.microsoft.com/office/drawing/2014/main" val="134797206"/>
                        </a:ext>
                      </a:extLst>
                    </a:gridCol>
                    <a:gridCol w="2094225">
                      <a:extLst>
                        <a:ext uri="{9D8B030D-6E8A-4147-A177-3AD203B41FA5}">
                          <a16:colId xmlns:a16="http://schemas.microsoft.com/office/drawing/2014/main" val="1862597415"/>
                        </a:ext>
                      </a:extLst>
                    </a:gridCol>
                    <a:gridCol w="2094225">
                      <a:extLst>
                        <a:ext uri="{9D8B030D-6E8A-4147-A177-3AD203B41FA5}">
                          <a16:colId xmlns:a16="http://schemas.microsoft.com/office/drawing/2014/main" val="3135204848"/>
                        </a:ext>
                      </a:extLst>
                    </a:gridCol>
                    <a:gridCol w="2104704">
                      <a:extLst>
                        <a:ext uri="{9D8B030D-6E8A-4147-A177-3AD203B41FA5}">
                          <a16:colId xmlns:a16="http://schemas.microsoft.com/office/drawing/2014/main" val="2699702144"/>
                        </a:ext>
                      </a:extLst>
                    </a:gridCol>
                  </a:tblGrid>
                  <a:tr h="42940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 </a:t>
                          </a:r>
                          <a:endParaRPr lang="ru-RU" sz="18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ru-RU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Матрица коэффициентов модели линейной регрессии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Матрица весовых коэффициентов нейронной сети</a:t>
                          </a:r>
                          <a:endParaRPr lang="ru-RU" sz="16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Генетический алгоритм</a:t>
                          </a:r>
                          <a:endParaRPr lang="ru-RU" sz="18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050090554"/>
                      </a:ext>
                    </a:extLst>
                  </a:tr>
                  <a:tr h="56253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ru-RU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ru-RU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𝐴𝑋𝐴</m:t>
                                    </m:r>
                                    <m:r>
                                      <a:rPr lang="ru-RU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ru-RU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ru-RU" sz="18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9.47e-07</a:t>
                          </a:r>
                          <a:endParaRPr lang="ru-RU" sz="18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0.064</a:t>
                          </a:r>
                          <a:endParaRPr lang="ru-RU" sz="18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0.051797</a:t>
                          </a:r>
                          <a:endParaRPr lang="ru-RU" sz="18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682472078"/>
                      </a:ext>
                    </a:extLst>
                  </a:tr>
                  <a:tr h="56253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ru-RU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ru-RU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𝑋𝐴𝑋</m:t>
                                    </m:r>
                                    <m:r>
                                      <a:rPr lang="ru-RU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ru-RU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ru-RU" sz="18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2.069e-07</a:t>
                          </a:r>
                          <a:endParaRPr lang="ru-RU" sz="18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0.02159</a:t>
                          </a:r>
                          <a:endParaRPr lang="ru-RU" sz="18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0.029166</a:t>
                          </a:r>
                          <a:endParaRPr lang="ru-RU" sz="18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630508023"/>
                      </a:ext>
                    </a:extLst>
                  </a:tr>
                  <a:tr h="61546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ru-RU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ru-RU" sz="18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ru-RU" sz="18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ru-RU" sz="18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𝐴𝑋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ru-RU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p>
                                    <m:r>
                                      <a:rPr lang="ru-RU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ru-RU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𝐴𝑋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ru-RU" sz="18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2.655e-07</a:t>
                          </a:r>
                          <a:endParaRPr lang="ru-RU" sz="18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0.04663</a:t>
                          </a:r>
                          <a:endParaRPr lang="ru-RU" sz="18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0.0001259</a:t>
                          </a:r>
                          <a:endParaRPr lang="ru-RU" sz="18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709831290"/>
                      </a:ext>
                    </a:extLst>
                  </a:tr>
                  <a:tr h="61546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ru-RU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ru-RU" sz="18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ru-RU" sz="18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ru-RU" sz="18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𝑋𝐴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ru-RU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p>
                                    <m:r>
                                      <a:rPr lang="ru-RU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ru-RU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𝑋𝐴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ru-RU" sz="18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0.888</a:t>
                          </a:r>
                          <a:endParaRPr lang="ru-RU" sz="18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0.8892</a:t>
                          </a:r>
                          <a:endParaRPr lang="ru-RU" sz="18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0.2749</a:t>
                          </a:r>
                          <a:r>
                            <a:rPr lang="en-US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2</a:t>
                          </a:r>
                          <a:endParaRPr lang="ru-RU" sz="18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6804583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Таблица 9">
                <a:extLst>
                  <a:ext uri="{FF2B5EF4-FFF2-40B4-BE49-F238E27FC236}">
                    <a16:creationId xmlns:a16="http://schemas.microsoft.com/office/drawing/2014/main" id="{E5966D7E-6A83-8714-AD5D-9B95BA3BD91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39514658"/>
                  </p:ext>
                </p:extLst>
              </p:nvPr>
            </p:nvGraphicFramePr>
            <p:xfrm>
              <a:off x="1838647" y="8922411"/>
              <a:ext cx="8387379" cy="3539315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2094225">
                      <a:extLst>
                        <a:ext uri="{9D8B030D-6E8A-4147-A177-3AD203B41FA5}">
                          <a16:colId xmlns:a16="http://schemas.microsoft.com/office/drawing/2014/main" val="134797206"/>
                        </a:ext>
                      </a:extLst>
                    </a:gridCol>
                    <a:gridCol w="2094225">
                      <a:extLst>
                        <a:ext uri="{9D8B030D-6E8A-4147-A177-3AD203B41FA5}">
                          <a16:colId xmlns:a16="http://schemas.microsoft.com/office/drawing/2014/main" val="1862597415"/>
                        </a:ext>
                      </a:extLst>
                    </a:gridCol>
                    <a:gridCol w="2094225">
                      <a:extLst>
                        <a:ext uri="{9D8B030D-6E8A-4147-A177-3AD203B41FA5}">
                          <a16:colId xmlns:a16="http://schemas.microsoft.com/office/drawing/2014/main" val="3135204848"/>
                        </a:ext>
                      </a:extLst>
                    </a:gridCol>
                    <a:gridCol w="2104704">
                      <a:extLst>
                        <a:ext uri="{9D8B030D-6E8A-4147-A177-3AD203B41FA5}">
                          <a16:colId xmlns:a16="http://schemas.microsoft.com/office/drawing/2014/main" val="2699702144"/>
                        </a:ext>
                      </a:extLst>
                    </a:gridCol>
                  </a:tblGrid>
                  <a:tr h="118332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 </a:t>
                          </a:r>
                          <a:endParaRPr lang="ru-RU" sz="18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ru-RU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Матрица коэффициентов модели линейной регрессии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Матрица весовых коэффициентов нейронной сети</a:t>
                          </a:r>
                          <a:endParaRPr lang="ru-RU" sz="16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Генетический алгоритм</a:t>
                          </a:r>
                          <a:endParaRPr lang="ru-RU" sz="18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050090554"/>
                      </a:ext>
                    </a:extLst>
                  </a:tr>
                  <a:tr h="562534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291" t="-216304" r="-300872" b="-323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9.47e-07</a:t>
                          </a:r>
                          <a:endParaRPr lang="ru-RU" sz="18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0.064</a:t>
                          </a:r>
                          <a:endParaRPr lang="ru-RU" sz="18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0.051797</a:t>
                          </a:r>
                          <a:endParaRPr lang="ru-RU" sz="18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682472078"/>
                      </a:ext>
                    </a:extLst>
                  </a:tr>
                  <a:tr h="562534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291" t="-312903" r="-300872" b="-2204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2.069e-07</a:t>
                          </a:r>
                          <a:endParaRPr lang="ru-RU" sz="18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0.02159</a:t>
                          </a:r>
                          <a:endParaRPr lang="ru-RU" sz="18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0.029166</a:t>
                          </a:r>
                          <a:endParaRPr lang="ru-RU" sz="18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630508023"/>
                      </a:ext>
                    </a:extLst>
                  </a:tr>
                  <a:tr h="615462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291" t="-380198" r="-300872" b="-1029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2.655e-07</a:t>
                          </a:r>
                          <a:endParaRPr lang="ru-RU" sz="18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0.04663</a:t>
                          </a:r>
                          <a:endParaRPr lang="ru-RU" sz="18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0.0001259</a:t>
                          </a:r>
                          <a:endParaRPr lang="ru-RU" sz="18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709831290"/>
                      </a:ext>
                    </a:extLst>
                  </a:tr>
                  <a:tr h="615462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291" t="-480198" r="-300872" b="-29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0.888</a:t>
                          </a:r>
                          <a:endParaRPr lang="ru-RU" sz="18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0.8892</a:t>
                          </a:r>
                          <a:endParaRPr lang="ru-RU" sz="18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0.2749</a:t>
                          </a:r>
                          <a:r>
                            <a:rPr lang="en-US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2</a:t>
                          </a:r>
                          <a:endParaRPr lang="ru-RU" sz="18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68045830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F48CAE6E-E2A5-6870-EEA4-C2DB9BAFF845}"/>
              </a:ext>
            </a:extLst>
          </p:cNvPr>
          <p:cNvSpPr txBox="1"/>
          <p:nvPr/>
        </p:nvSpPr>
        <p:spPr>
          <a:xfrm>
            <a:off x="2394032" y="7478512"/>
            <a:ext cx="7276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Критерии псевдообратной матрицы Мура-Пенроуза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68650E-C7E4-A4D2-092D-B1D00BF7760E}"/>
              </a:ext>
            </a:extLst>
          </p:cNvPr>
          <p:cNvSpPr txBox="1"/>
          <p:nvPr/>
        </p:nvSpPr>
        <p:spPr>
          <a:xfrm>
            <a:off x="-3782354" y="5256466"/>
            <a:ext cx="33213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Матрица коэффициентов модели линейной регрессии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4BAC90-EF98-7FDF-458E-AFE38E635282}"/>
              </a:ext>
            </a:extLst>
          </p:cNvPr>
          <p:cNvSpPr txBox="1"/>
          <p:nvPr/>
        </p:nvSpPr>
        <p:spPr>
          <a:xfrm>
            <a:off x="4982931" y="10358211"/>
            <a:ext cx="2335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Матрица весовых коэффициентов нейронной сети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016E6E-2B0E-060B-BFE7-E46B5CD4A147}"/>
              </a:ext>
            </a:extLst>
          </p:cNvPr>
          <p:cNvSpPr txBox="1"/>
          <p:nvPr/>
        </p:nvSpPr>
        <p:spPr>
          <a:xfrm>
            <a:off x="13180608" y="5377404"/>
            <a:ext cx="2795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Генетический алгоритм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A6F6D7-02D7-A474-344C-C34ED4B7FD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230" y="7594222"/>
            <a:ext cx="4378209" cy="265637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3ED5830-DFDB-5540-FD67-0CFC3D2A68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1527" y="2042298"/>
            <a:ext cx="4411012" cy="280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02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2DAB219-2FEA-E47D-60D8-49B3AC58C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803" y="2164469"/>
            <a:ext cx="4411012" cy="327622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7D66B52-733A-4F46-34F6-8948DF019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664" y="2464257"/>
            <a:ext cx="4378209" cy="265637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CE063CB-603C-5341-2D22-7CA8B9C8A9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883" y="2375511"/>
            <a:ext cx="4411012" cy="2807008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44E90C8-EBED-12F6-900D-691AD14EE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AE3B-EEB0-45EC-9B89-50CA937BC57A}" type="slidenum">
              <a:rPr lang="ru-RU" smtClean="0"/>
              <a:t>22</a:t>
            </a:fld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60B894-3EC5-C838-92CD-4E5F0C0154E8}"/>
              </a:ext>
            </a:extLst>
          </p:cNvPr>
          <p:cNvSpPr txBox="1"/>
          <p:nvPr/>
        </p:nvSpPr>
        <p:spPr>
          <a:xfrm>
            <a:off x="573077" y="5323729"/>
            <a:ext cx="33213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Матрица коэффициентов модели линейной регрессии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2ACFC3-130E-6535-B149-344B338F8FE6}"/>
              </a:ext>
            </a:extLst>
          </p:cNvPr>
          <p:cNvSpPr txBox="1"/>
          <p:nvPr/>
        </p:nvSpPr>
        <p:spPr>
          <a:xfrm>
            <a:off x="4928789" y="5319360"/>
            <a:ext cx="2335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Матрица весовых коэффициентов нейронной сети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24F706-D71B-024E-7624-A18878FBE4C7}"/>
              </a:ext>
            </a:extLst>
          </p:cNvPr>
          <p:cNvSpPr txBox="1"/>
          <p:nvPr/>
        </p:nvSpPr>
        <p:spPr>
          <a:xfrm>
            <a:off x="8716897" y="5427082"/>
            <a:ext cx="2795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Генетический алгоритм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0D9A12-E1A6-AC5B-06F3-A164597FCD77}"/>
              </a:ext>
            </a:extLst>
          </p:cNvPr>
          <p:cNvSpPr txBox="1"/>
          <p:nvPr/>
        </p:nvSpPr>
        <p:spPr>
          <a:xfrm>
            <a:off x="4927314" y="0"/>
            <a:ext cx="2337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Результаты</a:t>
            </a:r>
            <a:endParaRPr lang="ru-RU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F4FBF7-DD53-7CC1-01DF-ECCEADD58885}"/>
              </a:ext>
            </a:extLst>
          </p:cNvPr>
          <p:cNvSpPr txBox="1"/>
          <p:nvPr/>
        </p:nvSpPr>
        <p:spPr>
          <a:xfrm>
            <a:off x="1838647" y="646331"/>
            <a:ext cx="8514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Исследование вычисления псевдообратной матрицы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5139131-DF93-ACB4-2677-7DF34476C56A}"/>
              </a:ext>
            </a:extLst>
          </p:cNvPr>
          <p:cNvSpPr/>
          <p:nvPr/>
        </p:nvSpPr>
        <p:spPr>
          <a:xfrm flipV="1">
            <a:off x="4927313" y="623885"/>
            <a:ext cx="2337372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ACA745-050D-0C62-EAFE-117E527E9496}"/>
              </a:ext>
            </a:extLst>
          </p:cNvPr>
          <p:cNvSpPr txBox="1"/>
          <p:nvPr/>
        </p:nvSpPr>
        <p:spPr>
          <a:xfrm>
            <a:off x="4759735" y="1169551"/>
            <a:ext cx="2672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Опорные реакции</a:t>
            </a:r>
          </a:p>
        </p:txBody>
      </p:sp>
      <p:graphicFrame>
        <p:nvGraphicFramePr>
          <p:cNvPr id="18" name="Таблица 17">
            <a:extLst>
              <a:ext uri="{FF2B5EF4-FFF2-40B4-BE49-F238E27FC236}">
                <a16:creationId xmlns:a16="http://schemas.microsoft.com/office/drawing/2014/main" id="{5C3FE9AD-124D-8D35-109D-2BEDE185D5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5711761"/>
              </p:ext>
            </p:extLst>
          </p:nvPr>
        </p:nvGraphicFramePr>
        <p:xfrm>
          <a:off x="2490930" y="7462380"/>
          <a:ext cx="7101856" cy="498241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775464">
                  <a:extLst>
                    <a:ext uri="{9D8B030D-6E8A-4147-A177-3AD203B41FA5}">
                      <a16:colId xmlns:a16="http://schemas.microsoft.com/office/drawing/2014/main" val="2793736326"/>
                    </a:ext>
                  </a:extLst>
                </a:gridCol>
                <a:gridCol w="1775464">
                  <a:extLst>
                    <a:ext uri="{9D8B030D-6E8A-4147-A177-3AD203B41FA5}">
                      <a16:colId xmlns:a16="http://schemas.microsoft.com/office/drawing/2014/main" val="4051837558"/>
                    </a:ext>
                  </a:extLst>
                </a:gridCol>
                <a:gridCol w="1775464">
                  <a:extLst>
                    <a:ext uri="{9D8B030D-6E8A-4147-A177-3AD203B41FA5}">
                      <a16:colId xmlns:a16="http://schemas.microsoft.com/office/drawing/2014/main" val="1255161607"/>
                    </a:ext>
                  </a:extLst>
                </a:gridCol>
                <a:gridCol w="1775464">
                  <a:extLst>
                    <a:ext uri="{9D8B030D-6E8A-4147-A177-3AD203B41FA5}">
                      <a16:colId xmlns:a16="http://schemas.microsoft.com/office/drawing/2014/main" val="3398578556"/>
                    </a:ext>
                  </a:extLst>
                </a:gridCol>
              </a:tblGrid>
              <a:tr h="369277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Номер ванта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Длина начального укорочения, мм</a:t>
                      </a:r>
                      <a:endParaRPr lang="ru-RU" sz="14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6979952"/>
                  </a:ext>
                </a:extLst>
              </a:tr>
              <a:tr h="3692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Матрица коэффициентов линейной регрессия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Матрица весовых коэффициентов нейронной сети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Генетический алгоритм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33092992"/>
                  </a:ext>
                </a:extLst>
              </a:tr>
              <a:tr h="3692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62.32840441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60.15376517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-2,885997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92128940"/>
                  </a:ext>
                </a:extLst>
              </a:tr>
              <a:tr h="3692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62.28032792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57.50530854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1,05115864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3154106"/>
                  </a:ext>
                </a:extLst>
              </a:tr>
              <a:tr h="3692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101.43353111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98.11421498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64,12610081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53179914"/>
                  </a:ext>
                </a:extLst>
              </a:tr>
              <a:tr h="3692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4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105.83842533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105.71312355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110,0233691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4361553"/>
                  </a:ext>
                </a:extLst>
              </a:tr>
              <a:tr h="3692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5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141.34481086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142.33041051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100,2193479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98126507"/>
                  </a:ext>
                </a:extLst>
              </a:tr>
              <a:tr h="3692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6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159.68255365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157.24819855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204,8097127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79022613"/>
                  </a:ext>
                </a:extLst>
              </a:tr>
              <a:tr h="3692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7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187.72141205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186.39117481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187,114723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04336182"/>
                  </a:ext>
                </a:extLst>
              </a:tr>
              <a:tr h="3692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8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198.23206197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208.13964054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371,4536239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74354600"/>
                  </a:ext>
                </a:extLst>
              </a:tr>
              <a:tr h="3692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9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376.75152571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373.8837439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298,1647337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38507625"/>
                  </a:ext>
                </a:extLst>
              </a:tr>
              <a:tr h="3692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10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290.26710025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280.15148201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131,8224339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85267633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5E98C63F-49DD-2469-541D-C212FA8F20F9}"/>
              </a:ext>
            </a:extLst>
          </p:cNvPr>
          <p:cNvSpPr txBox="1"/>
          <p:nvPr/>
        </p:nvSpPr>
        <p:spPr>
          <a:xfrm>
            <a:off x="224223" y="7326785"/>
            <a:ext cx="3766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Вертикальное перемещение в центре пролета 0.055мм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EC5427-267D-D9B9-E1A9-7E149DBDBF0A}"/>
              </a:ext>
            </a:extLst>
          </p:cNvPr>
          <p:cNvSpPr txBox="1"/>
          <p:nvPr/>
        </p:nvSpPr>
        <p:spPr>
          <a:xfrm>
            <a:off x="4057194" y="7326785"/>
            <a:ext cx="3766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Вертикальное перемещение в центре пролета -0.4377мм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07DDDC-80CB-F645-391F-160AA1DAD884}"/>
              </a:ext>
            </a:extLst>
          </p:cNvPr>
          <p:cNvSpPr txBox="1"/>
          <p:nvPr/>
        </p:nvSpPr>
        <p:spPr>
          <a:xfrm>
            <a:off x="7963101" y="7326785"/>
            <a:ext cx="3766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Вертикальное перемещение в центре пролета 23.254мм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0BF76E-9D99-F49F-D7FF-B4BFBAB278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058170" y="2120212"/>
            <a:ext cx="4045397" cy="199637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2946A5-AFAA-D3FF-EA64-FA2EDC3F6B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014749" y="2084672"/>
            <a:ext cx="4045397" cy="193417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536399-3141-FF37-0CA2-64AD9EAADD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089809" y="2097778"/>
            <a:ext cx="4043415" cy="19341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D4E1F-40CF-469E-8D97-2873941CB0C1}"/>
              </a:ext>
            </a:extLst>
          </p:cNvPr>
          <p:cNvSpPr txBox="1"/>
          <p:nvPr/>
        </p:nvSpPr>
        <p:spPr>
          <a:xfrm>
            <a:off x="-11240403" y="1169551"/>
            <a:ext cx="824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Вертикальные перемещения в центре пролетного строения</a:t>
            </a:r>
          </a:p>
        </p:txBody>
      </p:sp>
    </p:spTree>
    <p:extLst>
      <p:ext uri="{BB962C8B-B14F-4D97-AF65-F5344CB8AC3E}">
        <p14:creationId xmlns:p14="http://schemas.microsoft.com/office/powerpoint/2010/main" val="3179291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E56ADE0-A31B-16ED-A64A-9896D0B53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0278" y="2120720"/>
            <a:ext cx="4411012" cy="327622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029DFEE-BF89-CD53-1F52-AB0803A065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139" y="2420508"/>
            <a:ext cx="4378209" cy="265637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C960FC9-F8D8-632D-175A-238703DCEF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3592" y="2331762"/>
            <a:ext cx="4411012" cy="2807008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44E90C8-EBED-12F6-900D-691AD14EE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AE3B-EEB0-45EC-9B89-50CA937BC57A}" type="slidenum">
              <a:rPr lang="ru-RU" smtClean="0"/>
              <a:t>23</a:t>
            </a:fld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60B894-3EC5-C838-92CD-4E5F0C0154E8}"/>
              </a:ext>
            </a:extLst>
          </p:cNvPr>
          <p:cNvSpPr txBox="1"/>
          <p:nvPr/>
        </p:nvSpPr>
        <p:spPr>
          <a:xfrm>
            <a:off x="452130" y="4108380"/>
            <a:ext cx="33213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Матрица коэффициентов модели линейной регрессии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2ACFC3-130E-6535-B149-344B338F8FE6}"/>
              </a:ext>
            </a:extLst>
          </p:cNvPr>
          <p:cNvSpPr txBox="1"/>
          <p:nvPr/>
        </p:nvSpPr>
        <p:spPr>
          <a:xfrm>
            <a:off x="4988283" y="4072840"/>
            <a:ext cx="2335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Матрица весовых коэффициентов нейронной сети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24F706-D71B-024E-7624-A18878FBE4C7}"/>
              </a:ext>
            </a:extLst>
          </p:cNvPr>
          <p:cNvSpPr txBox="1"/>
          <p:nvPr/>
        </p:nvSpPr>
        <p:spPr>
          <a:xfrm>
            <a:off x="8682425" y="4416156"/>
            <a:ext cx="2795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Генетический алгоритм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FE8FEB-D640-6F71-2347-9F79FBD538CA}"/>
              </a:ext>
            </a:extLst>
          </p:cNvPr>
          <p:cNvSpPr txBox="1"/>
          <p:nvPr/>
        </p:nvSpPr>
        <p:spPr>
          <a:xfrm>
            <a:off x="229601" y="5295578"/>
            <a:ext cx="3766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Вертикальное перемещение в центре пролета </a:t>
            </a:r>
            <a:r>
              <a:rPr lang="ru-RU" b="1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0.055мм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3E2135-ABA0-F484-2F86-EBA39970587E}"/>
              </a:ext>
            </a:extLst>
          </p:cNvPr>
          <p:cNvSpPr txBox="1"/>
          <p:nvPr/>
        </p:nvSpPr>
        <p:spPr>
          <a:xfrm>
            <a:off x="4273023" y="5295577"/>
            <a:ext cx="3766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Вертикальное перемещение в центре пролета </a:t>
            </a:r>
            <a:r>
              <a:rPr lang="ru-RU" b="1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-0.4377мм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FF8201-6213-1DA6-FB39-F6E550690B2B}"/>
              </a:ext>
            </a:extLst>
          </p:cNvPr>
          <p:cNvSpPr txBox="1"/>
          <p:nvPr/>
        </p:nvSpPr>
        <p:spPr>
          <a:xfrm>
            <a:off x="8178930" y="5295577"/>
            <a:ext cx="3766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Вертикальное перемещение в центре пролета </a:t>
            </a:r>
            <a:r>
              <a:rPr lang="ru-RU" b="1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23.254мм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7961AE-98AD-FF70-D6DD-273CC9AAD3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12" y="2076463"/>
            <a:ext cx="4045397" cy="199637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F98840F-2AAD-45C5-DDDB-4E24A75E29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3533" y="2040923"/>
            <a:ext cx="4045397" cy="193417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EC7AF9E-81E4-E4ED-D337-C640295DE4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8473" y="2054029"/>
            <a:ext cx="4043415" cy="19341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AE5F484-0635-3689-256A-5EB058070280}"/>
              </a:ext>
            </a:extLst>
          </p:cNvPr>
          <p:cNvSpPr txBox="1"/>
          <p:nvPr/>
        </p:nvSpPr>
        <p:spPr>
          <a:xfrm>
            <a:off x="4927314" y="0"/>
            <a:ext cx="2337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Результаты</a:t>
            </a:r>
            <a:endParaRPr lang="ru-RU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B805D6-FC52-C851-D425-48515CD44599}"/>
              </a:ext>
            </a:extLst>
          </p:cNvPr>
          <p:cNvSpPr txBox="1"/>
          <p:nvPr/>
        </p:nvSpPr>
        <p:spPr>
          <a:xfrm>
            <a:off x="1838647" y="646331"/>
            <a:ext cx="8514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Исследование вычисления псевдообратной матрицы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A499998-3AC5-5589-DCF8-E699C81469E6}"/>
              </a:ext>
            </a:extLst>
          </p:cNvPr>
          <p:cNvSpPr/>
          <p:nvPr/>
        </p:nvSpPr>
        <p:spPr>
          <a:xfrm flipV="1">
            <a:off x="4927313" y="623885"/>
            <a:ext cx="2337372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C78DF3-3FFD-29C3-B0E0-8C300BE4F890}"/>
              </a:ext>
            </a:extLst>
          </p:cNvPr>
          <p:cNvSpPr txBox="1"/>
          <p:nvPr/>
        </p:nvSpPr>
        <p:spPr>
          <a:xfrm>
            <a:off x="1907879" y="1125802"/>
            <a:ext cx="824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Вертикальные перемещения в центре пролетного строения</a:t>
            </a:r>
          </a:p>
        </p:txBody>
      </p:sp>
      <p:graphicFrame>
        <p:nvGraphicFramePr>
          <p:cNvPr id="24" name="Таблица 23">
            <a:extLst>
              <a:ext uri="{FF2B5EF4-FFF2-40B4-BE49-F238E27FC236}">
                <a16:creationId xmlns:a16="http://schemas.microsoft.com/office/drawing/2014/main" id="{17409DA3-4794-6D6B-3919-AED56292F6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998992"/>
              </p:ext>
            </p:extLst>
          </p:nvPr>
        </p:nvGraphicFramePr>
        <p:xfrm>
          <a:off x="3604551" y="7898800"/>
          <a:ext cx="5103360" cy="476727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551680">
                  <a:extLst>
                    <a:ext uri="{9D8B030D-6E8A-4147-A177-3AD203B41FA5}">
                      <a16:colId xmlns:a16="http://schemas.microsoft.com/office/drawing/2014/main" val="980135580"/>
                    </a:ext>
                  </a:extLst>
                </a:gridCol>
                <a:gridCol w="2551680">
                  <a:extLst>
                    <a:ext uri="{9D8B030D-6E8A-4147-A177-3AD203B41FA5}">
                      <a16:colId xmlns:a16="http://schemas.microsoft.com/office/drawing/2014/main" val="1619241561"/>
                    </a:ext>
                  </a:extLst>
                </a:gridCol>
              </a:tblGrid>
              <a:tr h="83229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Номер ванта</a:t>
                      </a:r>
                      <a:endParaRPr lang="ru-RU" sz="14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Длина предварительного натяжения, мм</a:t>
                      </a:r>
                      <a:endParaRPr lang="ru-RU" sz="14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28639990"/>
                  </a:ext>
                </a:extLst>
              </a:tr>
              <a:tr h="3934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</a:t>
                      </a:r>
                      <a:endParaRPr lang="ru-RU" sz="14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-4.96754019</a:t>
                      </a:r>
                      <a:endParaRPr lang="ru-RU" sz="14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19858912"/>
                  </a:ext>
                </a:extLst>
              </a:tr>
              <a:tr h="3934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</a:t>
                      </a:r>
                      <a:endParaRPr lang="ru-RU" sz="14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-14.27130328</a:t>
                      </a:r>
                      <a:endParaRPr lang="ru-RU" sz="14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33414198"/>
                  </a:ext>
                </a:extLst>
              </a:tr>
              <a:tr h="3934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</a:t>
                      </a:r>
                      <a:endParaRPr lang="ru-RU" sz="14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53.76315726</a:t>
                      </a:r>
                      <a:endParaRPr lang="ru-RU" sz="14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5320574"/>
                  </a:ext>
                </a:extLst>
              </a:tr>
              <a:tr h="3934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4</a:t>
                      </a:r>
                      <a:endParaRPr lang="ru-RU" sz="14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109.32926573</a:t>
                      </a:r>
                      <a:endParaRPr lang="ru-RU" sz="14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3220206"/>
                  </a:ext>
                </a:extLst>
              </a:tr>
              <a:tr h="3934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5</a:t>
                      </a:r>
                      <a:endParaRPr lang="ru-RU" sz="14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83.85283451</a:t>
                      </a:r>
                      <a:endParaRPr lang="ru-RU" sz="14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56603606"/>
                  </a:ext>
                </a:extLst>
              </a:tr>
              <a:tr h="3934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6</a:t>
                      </a:r>
                      <a:endParaRPr lang="ru-RU" sz="14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223.27330457</a:t>
                      </a:r>
                      <a:endParaRPr lang="ru-RU" sz="14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83266482"/>
                  </a:ext>
                </a:extLst>
              </a:tr>
              <a:tr h="3934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7</a:t>
                      </a:r>
                      <a:endParaRPr lang="ru-RU" sz="14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177.93975744</a:t>
                      </a:r>
                      <a:endParaRPr lang="ru-RU" sz="14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94102746"/>
                  </a:ext>
                </a:extLst>
              </a:tr>
              <a:tr h="3934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8</a:t>
                      </a:r>
                      <a:endParaRPr lang="ru-RU" sz="14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316.54839202</a:t>
                      </a:r>
                      <a:endParaRPr lang="ru-RU" sz="14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87763475"/>
                  </a:ext>
                </a:extLst>
              </a:tr>
              <a:tr h="3934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9</a:t>
                      </a:r>
                      <a:endParaRPr lang="ru-RU" sz="14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296.87728894</a:t>
                      </a:r>
                      <a:endParaRPr lang="ru-RU" sz="14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90229447"/>
                  </a:ext>
                </a:extLst>
              </a:tr>
              <a:tr h="3934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10</a:t>
                      </a:r>
                      <a:endParaRPr lang="ru-RU" sz="14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166.14581038</a:t>
                      </a:r>
                      <a:endParaRPr lang="ru-RU" sz="14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0714135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93E0562-4CFB-2F65-2FA2-77309F874F24}"/>
              </a:ext>
            </a:extLst>
          </p:cNvPr>
          <p:cNvSpPr txBox="1"/>
          <p:nvPr/>
        </p:nvSpPr>
        <p:spPr>
          <a:xfrm>
            <a:off x="5411128" y="-812162"/>
            <a:ext cx="1756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Выводы</a:t>
            </a:r>
            <a:endParaRPr lang="ru-RU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25D08B9-AF25-4CA0-2ABB-9F46961A3DEC}"/>
              </a:ext>
            </a:extLst>
          </p:cNvPr>
          <p:cNvSpPr txBox="1"/>
          <p:nvPr/>
        </p:nvSpPr>
        <p:spPr>
          <a:xfrm>
            <a:off x="18369210" y="1125802"/>
            <a:ext cx="2672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Опорные реакции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498F81-A06E-4231-E401-9B8C9F665EB2}"/>
              </a:ext>
            </a:extLst>
          </p:cNvPr>
          <p:cNvSpPr txBox="1"/>
          <p:nvPr/>
        </p:nvSpPr>
        <p:spPr>
          <a:xfrm>
            <a:off x="2212934" y="8518046"/>
            <a:ext cx="812799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Поставленная задача была решена двумя способами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Все исследуемые методы показали удовлетворительные результаты в задаче непосредственного вычисления усилий предварительного натяжения вант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При помощи линейной регрессии и нейронной сети были построены обобщенные обратные матрицы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При помощи генетического алгоритма была построена псевдообратная матрицы Мура-Пенроуза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Все исследуемые методы показали удовлетворительные результаты в задаче построения обратной матрицы, при помощи которой вычислялись усилия предварительного натяжения вант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Результаты работы демонстрируют возможность упрощения поиска усилий предварительного натяжения вант</a:t>
            </a:r>
          </a:p>
        </p:txBody>
      </p:sp>
    </p:spTree>
    <p:extLst>
      <p:ext uri="{BB962C8B-B14F-4D97-AF65-F5344CB8AC3E}">
        <p14:creationId xmlns:p14="http://schemas.microsoft.com/office/powerpoint/2010/main" val="2394740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1384CA4-753E-B8A9-A3BB-D94AA32FB7A2}"/>
              </a:ext>
            </a:extLst>
          </p:cNvPr>
          <p:cNvSpPr/>
          <p:nvPr/>
        </p:nvSpPr>
        <p:spPr>
          <a:xfrm>
            <a:off x="5435554" y="804493"/>
            <a:ext cx="1756443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24899B7-19F9-0AF8-EBF1-D08686B6A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AE3B-EEB0-45EC-9B89-50CA937BC57A}" type="slidenum">
              <a:rPr lang="ru-RU" smtClean="0"/>
              <a:t>24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3158E-D35E-86F2-E9F9-65FAB6CDAE79}"/>
              </a:ext>
            </a:extLst>
          </p:cNvPr>
          <p:cNvSpPr txBox="1"/>
          <p:nvPr/>
        </p:nvSpPr>
        <p:spPr>
          <a:xfrm>
            <a:off x="5435554" y="203881"/>
            <a:ext cx="1756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Выводы</a:t>
            </a:r>
            <a:endParaRPr lang="ru-RU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10264A-9C04-B49C-1879-90A47953E880}"/>
              </a:ext>
            </a:extLst>
          </p:cNvPr>
          <p:cNvSpPr txBox="1"/>
          <p:nvPr/>
        </p:nvSpPr>
        <p:spPr>
          <a:xfrm>
            <a:off x="4854626" y="-2418900"/>
            <a:ext cx="2337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Результаты</a:t>
            </a:r>
            <a:endParaRPr lang="ru-RU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41471B-FCB8-A98C-85D4-323408FDD9FB}"/>
              </a:ext>
            </a:extLst>
          </p:cNvPr>
          <p:cNvSpPr txBox="1"/>
          <p:nvPr/>
        </p:nvSpPr>
        <p:spPr>
          <a:xfrm>
            <a:off x="1765959" y="-1772569"/>
            <a:ext cx="8514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Исследование вычисления псевдообратной матрицы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84630A3-12FD-5D6E-C8AB-7E358D9FDB1A}"/>
              </a:ext>
            </a:extLst>
          </p:cNvPr>
          <p:cNvSpPr/>
          <p:nvPr/>
        </p:nvSpPr>
        <p:spPr>
          <a:xfrm flipV="1">
            <a:off x="4854625" y="-1795015"/>
            <a:ext cx="2337372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E8F37C-2574-65C5-BC75-608129B642AD}"/>
              </a:ext>
            </a:extLst>
          </p:cNvPr>
          <p:cNvSpPr txBox="1"/>
          <p:nvPr/>
        </p:nvSpPr>
        <p:spPr>
          <a:xfrm>
            <a:off x="1899681" y="-1253514"/>
            <a:ext cx="824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Вертикальные перемещения в центре пролетного строения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AC005A-42BB-1850-A25A-2E9A6DD0BE1B}"/>
              </a:ext>
            </a:extLst>
          </p:cNvPr>
          <p:cNvSpPr txBox="1"/>
          <p:nvPr/>
        </p:nvSpPr>
        <p:spPr>
          <a:xfrm>
            <a:off x="362018" y="9154692"/>
            <a:ext cx="33213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Матрица коэффициентов модели линейной регрессии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79F693-85C3-DB33-41F9-FB43D12A9FA9}"/>
              </a:ext>
            </a:extLst>
          </p:cNvPr>
          <p:cNvSpPr txBox="1"/>
          <p:nvPr/>
        </p:nvSpPr>
        <p:spPr>
          <a:xfrm>
            <a:off x="4898171" y="9119152"/>
            <a:ext cx="2335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Матрица весовых коэффициентов нейронной сети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FE07BF-1882-1F20-C11A-98D2BFB1B5EE}"/>
              </a:ext>
            </a:extLst>
          </p:cNvPr>
          <p:cNvSpPr txBox="1"/>
          <p:nvPr/>
        </p:nvSpPr>
        <p:spPr>
          <a:xfrm>
            <a:off x="8592313" y="9462468"/>
            <a:ext cx="2795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Генетический алгоритм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27165D-8FA7-F294-7704-76F1637C27E7}"/>
              </a:ext>
            </a:extLst>
          </p:cNvPr>
          <p:cNvSpPr txBox="1"/>
          <p:nvPr/>
        </p:nvSpPr>
        <p:spPr>
          <a:xfrm>
            <a:off x="139489" y="10341890"/>
            <a:ext cx="3766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Вертикальное перемещение в центре пролета </a:t>
            </a:r>
            <a:r>
              <a:rPr lang="ru-RU" b="1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0.055мм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06C7E5-570A-A48A-F424-1CCA4E6C1201}"/>
              </a:ext>
            </a:extLst>
          </p:cNvPr>
          <p:cNvSpPr txBox="1"/>
          <p:nvPr/>
        </p:nvSpPr>
        <p:spPr>
          <a:xfrm>
            <a:off x="4182911" y="10341889"/>
            <a:ext cx="3766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Вертикальное перемещение в центре пролета </a:t>
            </a:r>
            <a:r>
              <a:rPr lang="ru-RU" b="1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-0.4377мм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BA9BC73-F923-F3C7-A672-BBA4719800EF}"/>
              </a:ext>
            </a:extLst>
          </p:cNvPr>
          <p:cNvSpPr txBox="1"/>
          <p:nvPr/>
        </p:nvSpPr>
        <p:spPr>
          <a:xfrm>
            <a:off x="8088818" y="10341889"/>
            <a:ext cx="3766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Вертикальное перемещение в центре пролета </a:t>
            </a:r>
            <a:r>
              <a:rPr lang="ru-RU" b="1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23.254мм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EE74FE0-5C4C-EFC8-3C17-68804EF74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22775"/>
            <a:ext cx="4045397" cy="199637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1B411AA-F46D-C919-F9B7-235E7604D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421" y="7087235"/>
            <a:ext cx="4045397" cy="193417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4798D40-40AC-AACF-EEDA-F3FE2DF016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8361" y="7100341"/>
            <a:ext cx="4043415" cy="19341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798F4A-4427-CE43-4CD8-ED8E17AED9E4}"/>
              </a:ext>
            </a:extLst>
          </p:cNvPr>
          <p:cNvSpPr txBox="1"/>
          <p:nvPr/>
        </p:nvSpPr>
        <p:spPr>
          <a:xfrm>
            <a:off x="2425223" y="1370309"/>
            <a:ext cx="812799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Поставленная задача была решена двумя способами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Все исследуемые методы показали удовлетворительные результаты в задаче непосредственного вычисления усилий предварительного натяжения вант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При помощи линейной регрессии и нейронной сети были построены обобщенные обратные матрицы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При помощи генетического алгоритма была построена псевдообратная матрицы Мура-Пенроуза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Все исследуемые методы показали удовлетворительные результаты в задаче построения обратной матрицы, при помощи которой вычислялись усилия предварительного натяжения вант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Результаты работы демонстрируют возможность упрощения поиска усилий предварительного натяжения вант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34FDDA6-2F02-9CF6-0D1C-E988E150CF9D}"/>
              </a:ext>
            </a:extLst>
          </p:cNvPr>
          <p:cNvSpPr txBox="1"/>
          <p:nvPr/>
        </p:nvSpPr>
        <p:spPr>
          <a:xfrm>
            <a:off x="1470512" y="-1937707"/>
            <a:ext cx="895552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Благодарю за внимание!</a:t>
            </a:r>
          </a:p>
          <a:p>
            <a:pPr algn="ctr"/>
            <a:endParaRPr lang="ru-RU" sz="3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С радостью отвечу на возникшие вопросы!</a:t>
            </a:r>
            <a:endParaRPr lang="ru-RU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199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5812938-A24C-5442-81CB-71A0B76FD288}"/>
              </a:ext>
            </a:extLst>
          </p:cNvPr>
          <p:cNvSpPr/>
          <p:nvPr/>
        </p:nvSpPr>
        <p:spPr>
          <a:xfrm flipV="1">
            <a:off x="-254758" y="4558352"/>
            <a:ext cx="12446758" cy="27841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C097514-5BFB-FB50-A3D8-CE4A24398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AE3B-EEB0-45EC-9B89-50CA937BC57A}" type="slidenum">
              <a:rPr lang="ru-RU" smtClean="0"/>
              <a:t>25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33D01B-BE06-43FF-ED7D-3F2337D0E5E7}"/>
              </a:ext>
            </a:extLst>
          </p:cNvPr>
          <p:cNvSpPr txBox="1"/>
          <p:nvPr/>
        </p:nvSpPr>
        <p:spPr>
          <a:xfrm>
            <a:off x="1618236" y="2279177"/>
            <a:ext cx="895552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Благодарю за внимание!</a:t>
            </a:r>
          </a:p>
          <a:p>
            <a:pPr algn="ctr"/>
            <a:endParaRPr lang="ru-RU" sz="3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С радостью отвечу на возникшие вопросы!</a:t>
            </a:r>
            <a:endParaRPr lang="ru-RU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1CEEF2-4269-9FB8-C956-DE9B10281BD5}"/>
              </a:ext>
            </a:extLst>
          </p:cNvPr>
          <p:cNvSpPr txBox="1"/>
          <p:nvPr/>
        </p:nvSpPr>
        <p:spPr>
          <a:xfrm>
            <a:off x="5042331" y="7505014"/>
            <a:ext cx="1756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Выводы</a:t>
            </a:r>
            <a:endParaRPr lang="ru-RU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B3F772-BB55-E44D-1219-147A4CDD2DC8}"/>
              </a:ext>
            </a:extLst>
          </p:cNvPr>
          <p:cNvSpPr txBox="1"/>
          <p:nvPr/>
        </p:nvSpPr>
        <p:spPr>
          <a:xfrm>
            <a:off x="2032000" y="8671442"/>
            <a:ext cx="812799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Поставленная задача была решена двумя способами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Все исследуемые методы показали удовлетворительные результаты в задаче непосредственного вычисления усилий предварительного натяжения вант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При помощи линейной регрессии и нейронной сети были построены обобщенные обратные матрицы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При помощи генетического алгоритма была построена псевдообратная матрицы Мура-Пенроуза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Все исследуемые методы показали удовлетворительные результаты в задаче построения обратной матрицы, при помощи которой вычислялись усилия предварительного натяжения вант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Результаты работы демонстрируют возможность упрощения поиска усилий предварительного натяжения вант</a:t>
            </a:r>
          </a:p>
        </p:txBody>
      </p:sp>
    </p:spTree>
    <p:extLst>
      <p:ext uri="{BB962C8B-B14F-4D97-AF65-F5344CB8AC3E}">
        <p14:creationId xmlns:p14="http://schemas.microsoft.com/office/powerpoint/2010/main" val="1336982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A26FA00-F89C-0026-3CDE-1178FFFC9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AE3B-EEB0-45EC-9B89-50CA937BC57A}" type="slidenum">
              <a:rPr lang="ru-RU" smtClean="0"/>
              <a:t>26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4E2B84-1DEA-6B7A-7FB8-11AA195765DB}"/>
              </a:ext>
            </a:extLst>
          </p:cNvPr>
          <p:cNvSpPr txBox="1"/>
          <p:nvPr/>
        </p:nvSpPr>
        <p:spPr>
          <a:xfrm>
            <a:off x="4394252" y="225083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Нейронная сеть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9A120B-5D76-929C-7751-86D08397932B}"/>
              </a:ext>
            </a:extLst>
          </p:cNvPr>
          <p:cNvSpPr txBox="1"/>
          <p:nvPr/>
        </p:nvSpPr>
        <p:spPr>
          <a:xfrm>
            <a:off x="1620715" y="871414"/>
            <a:ext cx="8950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Вычисление псевдообратной матрицы Мура-Пенроуза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72AB9DA-274D-0DAB-438D-8AB187023F2E}"/>
                  </a:ext>
                </a:extLst>
              </p:cNvPr>
              <p:cNvSpPr txBox="1"/>
              <p:nvPr/>
            </p:nvSpPr>
            <p:spPr>
              <a:xfrm>
                <a:off x="1052732" y="2351998"/>
                <a:ext cx="10086535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+mj-lt"/>
                  <a:buAutoNum type="arabicPeriod"/>
                </a:pP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Аналогично методу, представленном в линейной регрессии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Основное предположение: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𝑀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  <m:t>𝑀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  <m:t>−1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𝐸</m:t>
                    </m:r>
                  </m:oMath>
                </a14:m>
                <a:endParaRPr lang="en-US" sz="2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endParaRPr lang="en-US" sz="2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r>
                  <a:rPr lang="ru-RU" sz="24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Идея подхода 2</a:t>
                </a: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обучение нейронной сети путем представления входного вектора в виде строки матрицы коэффициентов влияния, а выходного в виде столбца единичной матрицы</a:t>
                </a:r>
              </a:p>
              <a:p>
                <a:endParaRPr lang="ru-RU" sz="2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r>
                  <a:rPr lang="ru-RU" sz="24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Результат</a:t>
                </a: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матрица весовых коэффициентов нейронной сети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  <m:t>𝑀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  <m:t>−1</m:t>
                        </m:r>
                      </m:sup>
                    </m:sSup>
                  </m:oMath>
                </a14:m>
                <a:endParaRPr lang="ru-RU" sz="2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72AB9DA-274D-0DAB-438D-8AB187023F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732" y="2351998"/>
                <a:ext cx="10086535" cy="3046988"/>
              </a:xfrm>
              <a:prstGeom prst="rect">
                <a:avLst/>
              </a:prstGeom>
              <a:blipFill>
                <a:blip r:embed="rId2"/>
                <a:stretch>
                  <a:fillRect l="-1149" t="-3000" b="-38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98051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FB4FBE-BF96-46DE-2922-8A1D60F39307}"/>
              </a:ext>
            </a:extLst>
          </p:cNvPr>
          <p:cNvSpPr txBox="1"/>
          <p:nvPr/>
        </p:nvSpPr>
        <p:spPr>
          <a:xfrm>
            <a:off x="3189402" y="136525"/>
            <a:ext cx="58131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Построение набора данных</a:t>
            </a:r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8824228-36E3-0AC5-8D5C-2779A9B13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AE3B-EEB0-45EC-9B89-50CA937BC57A}" type="slidenum">
              <a:rPr lang="ru-RU" smtClean="0"/>
              <a:t>27</a:t>
            </a:fld>
            <a:endParaRPr lang="ru-RU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96D5F62-9D91-AD37-C569-4A906D8C26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4042255"/>
              </p:ext>
            </p:extLst>
          </p:nvPr>
        </p:nvGraphicFramePr>
        <p:xfrm>
          <a:off x="2013801" y="3954289"/>
          <a:ext cx="8164395" cy="263527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430402">
                  <a:extLst>
                    <a:ext uri="{9D8B030D-6E8A-4147-A177-3AD203B41FA5}">
                      <a16:colId xmlns:a16="http://schemas.microsoft.com/office/drawing/2014/main" val="3650320732"/>
                    </a:ext>
                  </a:extLst>
                </a:gridCol>
                <a:gridCol w="1430402">
                  <a:extLst>
                    <a:ext uri="{9D8B030D-6E8A-4147-A177-3AD203B41FA5}">
                      <a16:colId xmlns:a16="http://schemas.microsoft.com/office/drawing/2014/main" val="3927617712"/>
                    </a:ext>
                  </a:extLst>
                </a:gridCol>
                <a:gridCol w="1361821">
                  <a:extLst>
                    <a:ext uri="{9D8B030D-6E8A-4147-A177-3AD203B41FA5}">
                      <a16:colId xmlns:a16="http://schemas.microsoft.com/office/drawing/2014/main" val="2934115733"/>
                    </a:ext>
                  </a:extLst>
                </a:gridCol>
                <a:gridCol w="1361821">
                  <a:extLst>
                    <a:ext uri="{9D8B030D-6E8A-4147-A177-3AD203B41FA5}">
                      <a16:colId xmlns:a16="http://schemas.microsoft.com/office/drawing/2014/main" val="4067664938"/>
                    </a:ext>
                  </a:extLst>
                </a:gridCol>
                <a:gridCol w="1361821">
                  <a:extLst>
                    <a:ext uri="{9D8B030D-6E8A-4147-A177-3AD203B41FA5}">
                      <a16:colId xmlns:a16="http://schemas.microsoft.com/office/drawing/2014/main" val="415253782"/>
                    </a:ext>
                  </a:extLst>
                </a:gridCol>
                <a:gridCol w="1218128">
                  <a:extLst>
                    <a:ext uri="{9D8B030D-6E8A-4147-A177-3AD203B41FA5}">
                      <a16:colId xmlns:a16="http://schemas.microsoft.com/office/drawing/2014/main" val="1369858223"/>
                    </a:ext>
                  </a:extLst>
                </a:gridCol>
              </a:tblGrid>
              <a:tr h="358105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Номер интервала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752600" algn="l"/>
                        </a:tabLst>
                      </a:pPr>
                      <a:r>
                        <a:rPr lang="ru-RU" sz="1200" dirty="0">
                          <a:effectLst/>
                        </a:rPr>
                        <a:t>Длины интервалов, мм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3691226"/>
                  </a:ext>
                </a:extLst>
              </a:tr>
              <a:tr h="3581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1 и 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3 и 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5 и 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7 и 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9 и 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3364127"/>
                  </a:ext>
                </a:extLst>
              </a:tr>
              <a:tr h="3581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(0, 47.1825)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(0, 82</a:t>
                      </a:r>
                      <a:r>
                        <a:rPr lang="en-US" sz="1200" dirty="0">
                          <a:effectLst/>
                        </a:rPr>
                        <a:t>.9335)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(</a:t>
                      </a:r>
                      <a:r>
                        <a:rPr lang="ru-RU" sz="1200" dirty="0">
                          <a:effectLst/>
                        </a:rPr>
                        <a:t>0, 121.2382)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(</a:t>
                      </a:r>
                      <a:r>
                        <a:rPr lang="ru-RU" sz="1200">
                          <a:effectLst/>
                        </a:rPr>
                        <a:t>0</a:t>
                      </a:r>
                      <a:r>
                        <a:rPr lang="en-US" sz="1200">
                          <a:effectLst/>
                        </a:rPr>
                        <a:t>, 135.9043)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(</a:t>
                      </a:r>
                      <a:r>
                        <a:rPr lang="ru-RU" sz="1200">
                          <a:effectLst/>
                        </a:rPr>
                        <a:t>0</a:t>
                      </a:r>
                      <a:r>
                        <a:rPr lang="en-US" sz="1200">
                          <a:effectLst/>
                        </a:rPr>
                        <a:t>, 201.1538)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40110335"/>
                  </a:ext>
                </a:extLst>
              </a:tr>
              <a:tr h="3874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(47.1825, 94.365)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(82</a:t>
                      </a:r>
                      <a:r>
                        <a:rPr lang="en-US" sz="1200" dirty="0">
                          <a:effectLst/>
                        </a:rPr>
                        <a:t>.9335, 165.867)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(</a:t>
                      </a:r>
                      <a:r>
                        <a:rPr lang="ru-RU" sz="1200" dirty="0">
                          <a:effectLst/>
                        </a:rPr>
                        <a:t>121.2382</a:t>
                      </a:r>
                      <a:r>
                        <a:rPr lang="en-US" sz="1200" dirty="0">
                          <a:effectLst/>
                        </a:rPr>
                        <a:t>, 242.4765</a:t>
                      </a:r>
                      <a:r>
                        <a:rPr lang="ru-RU" sz="1200" dirty="0">
                          <a:effectLst/>
                        </a:rPr>
                        <a:t>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(135.9043, 271.8085)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(201.1538, 402.3077)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72335894"/>
                  </a:ext>
                </a:extLst>
              </a:tr>
              <a:tr h="3874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(94.365, 141.5475)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(</a:t>
                      </a:r>
                      <a:r>
                        <a:rPr lang="en-US" sz="1200">
                          <a:effectLst/>
                        </a:rPr>
                        <a:t>165.867, 248.8)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(242.4765, 363.7147</a:t>
                      </a:r>
                      <a:r>
                        <a:rPr lang="ru-RU" sz="1200" dirty="0">
                          <a:effectLst/>
                        </a:rPr>
                        <a:t>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(271.8085, 407.7127)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(402.3077, 603.4616)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98970562"/>
                  </a:ext>
                </a:extLst>
              </a:tr>
              <a:tr h="3874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(141.5475, 188</a:t>
                      </a:r>
                      <a:r>
                        <a:rPr lang="en-US" sz="1200" dirty="0">
                          <a:effectLst/>
                        </a:rPr>
                        <a:t>.73</a:t>
                      </a:r>
                      <a:r>
                        <a:rPr lang="ru-RU" sz="1200" dirty="0">
                          <a:effectLst/>
                        </a:rPr>
                        <a:t>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(</a:t>
                      </a:r>
                      <a:r>
                        <a:rPr lang="en-US" sz="1200">
                          <a:effectLst/>
                        </a:rPr>
                        <a:t>248.8, 331.7339)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(363.7147, 484.9529</a:t>
                      </a:r>
                      <a:r>
                        <a:rPr lang="ru-RU" sz="1200">
                          <a:effectLst/>
                        </a:rPr>
                        <a:t>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(407.7127, 543.617)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(603.4616, 804.6154)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6459438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Таблица 6">
                <a:extLst>
                  <a:ext uri="{FF2B5EF4-FFF2-40B4-BE49-F238E27FC236}">
                    <a16:creationId xmlns:a16="http://schemas.microsoft.com/office/drawing/2014/main" id="{A2754511-CB26-412D-B9B3-79A51085D7A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91686217"/>
                  </p:ext>
                </p:extLst>
              </p:nvPr>
            </p:nvGraphicFramePr>
            <p:xfrm>
              <a:off x="2013802" y="1378805"/>
              <a:ext cx="8164394" cy="2050195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2828713">
                      <a:extLst>
                        <a:ext uri="{9D8B030D-6E8A-4147-A177-3AD203B41FA5}">
                          <a16:colId xmlns:a16="http://schemas.microsoft.com/office/drawing/2014/main" val="2921863994"/>
                        </a:ext>
                      </a:extLst>
                    </a:gridCol>
                    <a:gridCol w="994622">
                      <a:extLst>
                        <a:ext uri="{9D8B030D-6E8A-4147-A177-3AD203B41FA5}">
                          <a16:colId xmlns:a16="http://schemas.microsoft.com/office/drawing/2014/main" val="929834693"/>
                        </a:ext>
                      </a:extLst>
                    </a:gridCol>
                    <a:gridCol w="1115479">
                      <a:extLst>
                        <a:ext uri="{9D8B030D-6E8A-4147-A177-3AD203B41FA5}">
                          <a16:colId xmlns:a16="http://schemas.microsoft.com/office/drawing/2014/main" val="1949949112"/>
                        </a:ext>
                      </a:extLst>
                    </a:gridCol>
                    <a:gridCol w="1115479">
                      <a:extLst>
                        <a:ext uri="{9D8B030D-6E8A-4147-A177-3AD203B41FA5}">
                          <a16:colId xmlns:a16="http://schemas.microsoft.com/office/drawing/2014/main" val="1562332742"/>
                        </a:ext>
                      </a:extLst>
                    </a:gridCol>
                    <a:gridCol w="994622">
                      <a:extLst>
                        <a:ext uri="{9D8B030D-6E8A-4147-A177-3AD203B41FA5}">
                          <a16:colId xmlns:a16="http://schemas.microsoft.com/office/drawing/2014/main" val="3459647752"/>
                        </a:ext>
                      </a:extLst>
                    </a:gridCol>
                    <a:gridCol w="1115479">
                      <a:extLst>
                        <a:ext uri="{9D8B030D-6E8A-4147-A177-3AD203B41FA5}">
                          <a16:colId xmlns:a16="http://schemas.microsoft.com/office/drawing/2014/main" val="3560210226"/>
                        </a:ext>
                      </a:extLst>
                    </a:gridCol>
                  </a:tblGrid>
                  <a:tr h="461672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400" dirty="0">
                              <a:effectLst/>
                            </a:rPr>
                            <a:t> </a:t>
                          </a:r>
                          <a:endParaRPr lang="ru-RU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1 и 2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3 и 4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5 и 6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7 и 8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9 и 10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32302578"/>
                      </a:ext>
                    </a:extLst>
                  </a:tr>
                  <a:tr h="39577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Длина</a:t>
                          </a:r>
                          <a:r>
                            <a:rPr lang="en-US" sz="1200">
                              <a:effectLst/>
                            </a:rPr>
                            <a:t> L, </a:t>
                          </a:r>
                          <a:r>
                            <a:rPr lang="ru-RU" sz="1200">
                              <a:effectLst/>
                            </a:rPr>
                            <a:t>мм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18873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33173.39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48495.29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54361.7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80461.54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860853022"/>
                      </a:ext>
                    </a:extLst>
                  </a:tr>
                  <a:tr h="39577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Диаметр сечения </a:t>
                          </a:r>
                          <a:r>
                            <a:rPr lang="en-US" sz="1200">
                              <a:effectLst/>
                            </a:rPr>
                            <a:t>D, </a:t>
                          </a:r>
                          <a:r>
                            <a:rPr lang="ru-RU" sz="1200">
                              <a:effectLst/>
                            </a:rPr>
                            <a:t>мм 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97</a:t>
                          </a:r>
                          <a:r>
                            <a:rPr lang="en-US" sz="1200">
                              <a:effectLst/>
                            </a:rPr>
                            <a:t>.7205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100.609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109.691</a:t>
                          </a:r>
                          <a:endParaRPr lang="ru-RU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118.076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104.337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517129786"/>
                      </a:ext>
                    </a:extLst>
                  </a:tr>
                  <a:tr h="40119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Модуль Юнга </a:t>
                          </a:r>
                          <a:r>
                            <a:rPr lang="en-US" sz="1200">
                              <a:effectLst/>
                            </a:rPr>
                            <a:t>E</a:t>
                          </a:r>
                          <a:r>
                            <a:rPr lang="ru-RU" sz="1200">
                              <a:effectLst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ru-RU" sz="1200">
                                  <a:effectLst/>
                                  <a:latin typeface="Cambria Math" panose="02040503050406030204" pitchFamily="18" charset="0"/>
                                </a:rPr>
                                <m:t>кН/м</m:t>
                              </m:r>
                              <m:sSup>
                                <m:sSupPr>
                                  <m:ctrlPr>
                                    <a:rPr lang="ru-RU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м</m:t>
                                  </m:r>
                                </m:e>
                                <m:sup>
                                  <m:r>
                                    <a:rPr lang="ru-RU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176</a:t>
                          </a:r>
                          <a:r>
                            <a:rPr lang="ru-RU" sz="1200">
                              <a:effectLst/>
                            </a:rPr>
                            <a:t>.52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176</a:t>
                          </a:r>
                          <a:r>
                            <a:rPr lang="ru-RU" sz="1200">
                              <a:effectLst/>
                            </a:rPr>
                            <a:t>.52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176</a:t>
                          </a:r>
                          <a:r>
                            <a:rPr lang="ru-RU" sz="1200">
                              <a:effectLst/>
                            </a:rPr>
                            <a:t>.52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176</a:t>
                          </a:r>
                          <a:r>
                            <a:rPr lang="ru-RU" sz="1200">
                              <a:effectLst/>
                            </a:rPr>
                            <a:t>.52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176</a:t>
                          </a:r>
                          <a:r>
                            <a:rPr lang="ru-RU" sz="1200">
                              <a:effectLst/>
                            </a:rPr>
                            <a:t>.52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736479148"/>
                      </a:ext>
                    </a:extLst>
                  </a:tr>
                  <a:tr h="39577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Жесткость, кН/мм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70.1478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42.3027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 dirty="0">
                              <a:effectLst/>
                            </a:rPr>
                            <a:t>34.3974</a:t>
                          </a:r>
                          <a:endParaRPr lang="ru-RU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35.5561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 dirty="0">
                              <a:effectLst/>
                            </a:rPr>
                            <a:t>18.7574</a:t>
                          </a:r>
                          <a:endParaRPr lang="ru-RU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64740895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Таблица 6">
                <a:extLst>
                  <a:ext uri="{FF2B5EF4-FFF2-40B4-BE49-F238E27FC236}">
                    <a16:creationId xmlns:a16="http://schemas.microsoft.com/office/drawing/2014/main" id="{A2754511-CB26-412D-B9B3-79A51085D7A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91686217"/>
                  </p:ext>
                </p:extLst>
              </p:nvPr>
            </p:nvGraphicFramePr>
            <p:xfrm>
              <a:off x="2013802" y="1378805"/>
              <a:ext cx="8164394" cy="2050195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2828713">
                      <a:extLst>
                        <a:ext uri="{9D8B030D-6E8A-4147-A177-3AD203B41FA5}">
                          <a16:colId xmlns:a16="http://schemas.microsoft.com/office/drawing/2014/main" val="2921863994"/>
                        </a:ext>
                      </a:extLst>
                    </a:gridCol>
                    <a:gridCol w="994622">
                      <a:extLst>
                        <a:ext uri="{9D8B030D-6E8A-4147-A177-3AD203B41FA5}">
                          <a16:colId xmlns:a16="http://schemas.microsoft.com/office/drawing/2014/main" val="929834693"/>
                        </a:ext>
                      </a:extLst>
                    </a:gridCol>
                    <a:gridCol w="1115479">
                      <a:extLst>
                        <a:ext uri="{9D8B030D-6E8A-4147-A177-3AD203B41FA5}">
                          <a16:colId xmlns:a16="http://schemas.microsoft.com/office/drawing/2014/main" val="1949949112"/>
                        </a:ext>
                      </a:extLst>
                    </a:gridCol>
                    <a:gridCol w="1115479">
                      <a:extLst>
                        <a:ext uri="{9D8B030D-6E8A-4147-A177-3AD203B41FA5}">
                          <a16:colId xmlns:a16="http://schemas.microsoft.com/office/drawing/2014/main" val="1562332742"/>
                        </a:ext>
                      </a:extLst>
                    </a:gridCol>
                    <a:gridCol w="994622">
                      <a:extLst>
                        <a:ext uri="{9D8B030D-6E8A-4147-A177-3AD203B41FA5}">
                          <a16:colId xmlns:a16="http://schemas.microsoft.com/office/drawing/2014/main" val="3459647752"/>
                        </a:ext>
                      </a:extLst>
                    </a:gridCol>
                    <a:gridCol w="1115479">
                      <a:extLst>
                        <a:ext uri="{9D8B030D-6E8A-4147-A177-3AD203B41FA5}">
                          <a16:colId xmlns:a16="http://schemas.microsoft.com/office/drawing/2014/main" val="3560210226"/>
                        </a:ext>
                      </a:extLst>
                    </a:gridCol>
                  </a:tblGrid>
                  <a:tr h="461672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400" dirty="0">
                              <a:effectLst/>
                            </a:rPr>
                            <a:t> </a:t>
                          </a:r>
                          <a:endParaRPr lang="ru-RU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1 и 2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3 и 4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5 и 6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7 и 8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9 и 10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32302578"/>
                      </a:ext>
                    </a:extLst>
                  </a:tr>
                  <a:tr h="39577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Длина</a:t>
                          </a:r>
                          <a:r>
                            <a:rPr lang="en-US" sz="1200">
                              <a:effectLst/>
                            </a:rPr>
                            <a:t> L, </a:t>
                          </a:r>
                          <a:r>
                            <a:rPr lang="ru-RU" sz="1200">
                              <a:effectLst/>
                            </a:rPr>
                            <a:t>мм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18873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33173.39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48495.29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54361.7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80461.54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860853022"/>
                      </a:ext>
                    </a:extLst>
                  </a:tr>
                  <a:tr h="39577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Диаметр сечения </a:t>
                          </a:r>
                          <a:r>
                            <a:rPr lang="en-US" sz="1200">
                              <a:effectLst/>
                            </a:rPr>
                            <a:t>D, </a:t>
                          </a:r>
                          <a:r>
                            <a:rPr lang="ru-RU" sz="1200">
                              <a:effectLst/>
                            </a:rPr>
                            <a:t>мм 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97</a:t>
                          </a:r>
                          <a:r>
                            <a:rPr lang="en-US" sz="1200">
                              <a:effectLst/>
                            </a:rPr>
                            <a:t>.7205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100.609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109.691</a:t>
                          </a:r>
                          <a:endParaRPr lang="ru-RU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118.076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104.337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517129786"/>
                      </a:ext>
                    </a:extLst>
                  </a:tr>
                  <a:tr h="401192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216" t="-313636" r="-189224" b="-1030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176</a:t>
                          </a:r>
                          <a:r>
                            <a:rPr lang="ru-RU" sz="1200">
                              <a:effectLst/>
                            </a:rPr>
                            <a:t>.52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176</a:t>
                          </a:r>
                          <a:r>
                            <a:rPr lang="ru-RU" sz="1200">
                              <a:effectLst/>
                            </a:rPr>
                            <a:t>.52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176</a:t>
                          </a:r>
                          <a:r>
                            <a:rPr lang="ru-RU" sz="1200">
                              <a:effectLst/>
                            </a:rPr>
                            <a:t>.52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176</a:t>
                          </a:r>
                          <a:r>
                            <a:rPr lang="ru-RU" sz="1200">
                              <a:effectLst/>
                            </a:rPr>
                            <a:t>.52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176</a:t>
                          </a:r>
                          <a:r>
                            <a:rPr lang="ru-RU" sz="1200">
                              <a:effectLst/>
                            </a:rPr>
                            <a:t>.52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736479148"/>
                      </a:ext>
                    </a:extLst>
                  </a:tr>
                  <a:tr h="39577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Жесткость, кН/мм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70.1478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42.3027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 dirty="0">
                              <a:effectLst/>
                            </a:rPr>
                            <a:t>34.3974</a:t>
                          </a:r>
                          <a:endParaRPr lang="ru-RU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35.5561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 dirty="0">
                              <a:effectLst/>
                            </a:rPr>
                            <a:t>18.7574</a:t>
                          </a:r>
                          <a:endParaRPr lang="ru-RU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64740895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F822676F-554C-0E2B-0F06-8A98F43C0409}"/>
              </a:ext>
            </a:extLst>
          </p:cNvPr>
          <p:cNvSpPr txBox="1"/>
          <p:nvPr/>
        </p:nvSpPr>
        <p:spPr>
          <a:xfrm>
            <a:off x="4910289" y="846480"/>
            <a:ext cx="2371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Параметры вант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332A66-EC9B-C6CB-F94E-7F62524CA3C6}"/>
              </a:ext>
            </a:extLst>
          </p:cNvPr>
          <p:cNvSpPr txBox="1"/>
          <p:nvPr/>
        </p:nvSpPr>
        <p:spPr>
          <a:xfrm>
            <a:off x="3365122" y="3460812"/>
            <a:ext cx="5461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Интервалы построения набора данных</a:t>
            </a:r>
          </a:p>
        </p:txBody>
      </p:sp>
    </p:spTree>
    <p:extLst>
      <p:ext uri="{BB962C8B-B14F-4D97-AF65-F5344CB8AC3E}">
        <p14:creationId xmlns:p14="http://schemas.microsoft.com/office/powerpoint/2010/main" val="37005580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44E90C8-EBED-12F6-900D-691AD14EE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AE3B-EEB0-45EC-9B89-50CA937BC57A}" type="slidenum">
              <a:rPr lang="ru-RU" smtClean="0"/>
              <a:t>28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90CA7C-79D0-7D4F-177D-C1EDD310D374}"/>
              </a:ext>
            </a:extLst>
          </p:cNvPr>
          <p:cNvSpPr txBox="1"/>
          <p:nvPr/>
        </p:nvSpPr>
        <p:spPr>
          <a:xfrm>
            <a:off x="4927314" y="0"/>
            <a:ext cx="2337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Результаты</a:t>
            </a:r>
            <a:endParaRPr lang="ru-RU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B4A635-433E-17E7-3344-6E33E7835D82}"/>
              </a:ext>
            </a:extLst>
          </p:cNvPr>
          <p:cNvSpPr txBox="1"/>
          <p:nvPr/>
        </p:nvSpPr>
        <p:spPr>
          <a:xfrm>
            <a:off x="573077" y="646331"/>
            <a:ext cx="11045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Непосредственное вычисление усилий предварительного натяжения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478003-DD98-5DE2-4261-4A2A7F1CAA72}"/>
              </a:ext>
            </a:extLst>
          </p:cNvPr>
          <p:cNvSpPr txBox="1"/>
          <p:nvPr/>
        </p:nvSpPr>
        <p:spPr>
          <a:xfrm>
            <a:off x="4086731" y="1169551"/>
            <a:ext cx="4018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Задача равной размерности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1002AC-EF75-1DB2-3F5C-59750D3CD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542" y="2006215"/>
            <a:ext cx="5097379" cy="393002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C4A60C-4372-A724-7991-394BF4051CFA}"/>
              </a:ext>
            </a:extLst>
          </p:cNvPr>
          <p:cNvSpPr txBox="1"/>
          <p:nvPr/>
        </p:nvSpPr>
        <p:spPr>
          <a:xfrm>
            <a:off x="732101" y="1733074"/>
            <a:ext cx="50409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Задача</a:t>
            </a: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: определение таких усилий предварительного натяжения, чтобы вертикальные перемещения в точках крепления вант с пролетным строением было минимальным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DEFCD4D-8CDB-8FEB-2A0C-587B3530C2B8}"/>
                  </a:ext>
                </a:extLst>
              </p:cNvPr>
              <p:cNvSpPr txBox="1"/>
              <p:nvPr/>
            </p:nvSpPr>
            <p:spPr>
              <a:xfrm>
                <a:off x="1084489" y="3281492"/>
                <a:ext cx="3842825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𝑀𝑋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ru-RU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DEFCD4D-8CDB-8FEB-2A0C-587B3530C2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489" y="3281492"/>
                <a:ext cx="3842825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6418A82-0B74-825C-FFAE-043169A0C4EE}"/>
                  </a:ext>
                </a:extLst>
              </p:cNvPr>
              <p:cNvSpPr txBox="1"/>
              <p:nvPr/>
            </p:nvSpPr>
            <p:spPr>
              <a:xfrm>
                <a:off x="1335059" y="3571119"/>
                <a:ext cx="334168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ru-RU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– нулевой вектор-столбец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6418A82-0B74-825C-FFAE-043169A0C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5059" y="3571119"/>
                <a:ext cx="3341684" cy="400110"/>
              </a:xfrm>
              <a:prstGeom prst="rect">
                <a:avLst/>
              </a:prstGeom>
              <a:blipFill>
                <a:blip r:embed="rId4"/>
                <a:stretch>
                  <a:fillRect t="-7692" r="-1460" b="-2923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Таблица 12">
                <a:extLst>
                  <a:ext uri="{FF2B5EF4-FFF2-40B4-BE49-F238E27FC236}">
                    <a16:creationId xmlns:a16="http://schemas.microsoft.com/office/drawing/2014/main" id="{F3DCE370-9499-D714-160F-160525E185E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09911633"/>
                  </p:ext>
                </p:extLst>
              </p:nvPr>
            </p:nvGraphicFramePr>
            <p:xfrm>
              <a:off x="908294" y="3971229"/>
              <a:ext cx="4195214" cy="2642431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2097607">
                      <a:extLst>
                        <a:ext uri="{9D8B030D-6E8A-4147-A177-3AD203B41FA5}">
                          <a16:colId xmlns:a16="http://schemas.microsoft.com/office/drawing/2014/main" val="264818821"/>
                        </a:ext>
                      </a:extLst>
                    </a:gridCol>
                    <a:gridCol w="2097607">
                      <a:extLst>
                        <a:ext uri="{9D8B030D-6E8A-4147-A177-3AD203B41FA5}">
                          <a16:colId xmlns:a16="http://schemas.microsoft.com/office/drawing/2014/main" val="3305445913"/>
                        </a:ext>
                      </a:extLst>
                    </a:gridCol>
                  </a:tblGrid>
                  <a:tr h="22616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Номер ванта</a:t>
                          </a:r>
                          <a:endParaRPr lang="ru-RU" sz="11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ru-RU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, </a:t>
                          </a:r>
                          <a:r>
                            <a:rPr lang="ru-RU" sz="12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мм</a:t>
                          </a:r>
                          <a:endParaRPr lang="ru-RU" sz="11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385486441"/>
                      </a:ext>
                    </a:extLst>
                  </a:tr>
                  <a:tr h="22616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1</a:t>
                          </a:r>
                          <a:endParaRPr lang="ru-RU" sz="11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-87.637</a:t>
                          </a:r>
                          <a:endParaRPr lang="ru-RU" sz="11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453281449"/>
                      </a:ext>
                    </a:extLst>
                  </a:tr>
                  <a:tr h="22616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2</a:t>
                          </a:r>
                          <a:endParaRPr lang="ru-RU" sz="11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  <a:tabLst>
                              <a:tab pos="1000125" algn="l"/>
                            </a:tabLst>
                          </a:pPr>
                          <a:r>
                            <a:rPr lang="ru-RU" sz="12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-87.438</a:t>
                          </a:r>
                          <a:endParaRPr lang="ru-RU" sz="11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505056157"/>
                      </a:ext>
                    </a:extLst>
                  </a:tr>
                  <a:tr h="22616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</a:t>
                          </a:r>
                          <a:endParaRPr lang="ru-RU" sz="11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-229.739</a:t>
                          </a:r>
                          <a:endParaRPr lang="ru-RU" sz="11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259283889"/>
                      </a:ext>
                    </a:extLst>
                  </a:tr>
                  <a:tr h="22616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4</a:t>
                          </a:r>
                          <a:endParaRPr lang="ru-RU" sz="11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-228</a:t>
                          </a:r>
                          <a:r>
                            <a:rPr lang="en-US" sz="12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.544</a:t>
                          </a:r>
                          <a:endParaRPr lang="ru-RU" sz="11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788879602"/>
                      </a:ext>
                    </a:extLst>
                  </a:tr>
                  <a:tr h="22616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5</a:t>
                          </a:r>
                          <a:endParaRPr lang="ru-RU" sz="11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2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-398.821</a:t>
                          </a:r>
                          <a:endParaRPr lang="ru-RU" sz="11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3639258"/>
                      </a:ext>
                    </a:extLst>
                  </a:tr>
                  <a:tr h="22616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6</a:t>
                          </a:r>
                          <a:endParaRPr lang="ru-RU" sz="11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2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-383.853</a:t>
                          </a:r>
                          <a:endParaRPr lang="ru-RU" sz="11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105464967"/>
                      </a:ext>
                    </a:extLst>
                  </a:tr>
                  <a:tr h="22616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7</a:t>
                          </a:r>
                          <a:endParaRPr lang="ru-RU" sz="11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2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-491.392</a:t>
                          </a:r>
                          <a:endParaRPr lang="ru-RU" sz="11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81618145"/>
                      </a:ext>
                    </a:extLst>
                  </a:tr>
                  <a:tr h="22616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8</a:t>
                          </a:r>
                          <a:endParaRPr lang="ru-RU" sz="11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2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-432.049</a:t>
                          </a:r>
                          <a:endParaRPr lang="ru-RU" sz="11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280002895"/>
                      </a:ext>
                    </a:extLst>
                  </a:tr>
                  <a:tr h="22616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</a:t>
                          </a:r>
                          <a:endParaRPr lang="ru-RU" sz="11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2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-382.789</a:t>
                          </a:r>
                          <a:endParaRPr lang="ru-RU" sz="11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688303064"/>
                      </a:ext>
                    </a:extLst>
                  </a:tr>
                  <a:tr h="22616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10</a:t>
                          </a:r>
                          <a:endParaRPr lang="ru-RU" sz="11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2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-255.789</a:t>
                          </a:r>
                          <a:endParaRPr lang="ru-RU" sz="11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78659914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Таблица 12">
                <a:extLst>
                  <a:ext uri="{FF2B5EF4-FFF2-40B4-BE49-F238E27FC236}">
                    <a16:creationId xmlns:a16="http://schemas.microsoft.com/office/drawing/2014/main" id="{F3DCE370-9499-D714-160F-160525E185E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09911633"/>
                  </p:ext>
                </p:extLst>
              </p:nvPr>
            </p:nvGraphicFramePr>
            <p:xfrm>
              <a:off x="908294" y="3971229"/>
              <a:ext cx="4195214" cy="2642431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2097607">
                      <a:extLst>
                        <a:ext uri="{9D8B030D-6E8A-4147-A177-3AD203B41FA5}">
                          <a16:colId xmlns:a16="http://schemas.microsoft.com/office/drawing/2014/main" val="264818821"/>
                        </a:ext>
                      </a:extLst>
                    </a:gridCol>
                    <a:gridCol w="2097607">
                      <a:extLst>
                        <a:ext uri="{9D8B030D-6E8A-4147-A177-3AD203B41FA5}">
                          <a16:colId xmlns:a16="http://schemas.microsoft.com/office/drawing/2014/main" val="3305445913"/>
                        </a:ext>
                      </a:extLst>
                    </a:gridCol>
                  </a:tblGrid>
                  <a:tr h="24022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Номер ванта</a:t>
                          </a:r>
                          <a:endParaRPr lang="ru-RU" sz="11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>
                          <a:blip r:embed="rId5"/>
                          <a:stretch>
                            <a:fillRect l="-100290" t="-2564" r="-580" b="-10512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85486441"/>
                      </a:ext>
                    </a:extLst>
                  </a:tr>
                  <a:tr h="24022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1</a:t>
                          </a:r>
                          <a:endParaRPr lang="ru-RU" sz="11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-87.637</a:t>
                          </a:r>
                          <a:endParaRPr lang="ru-RU" sz="11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453281449"/>
                      </a:ext>
                    </a:extLst>
                  </a:tr>
                  <a:tr h="24022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2</a:t>
                          </a:r>
                          <a:endParaRPr lang="ru-RU" sz="11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  <a:tabLst>
                              <a:tab pos="1000125" algn="l"/>
                            </a:tabLst>
                          </a:pPr>
                          <a:r>
                            <a:rPr lang="ru-RU" sz="12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-87.438</a:t>
                          </a:r>
                          <a:endParaRPr lang="ru-RU" sz="11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505056157"/>
                      </a:ext>
                    </a:extLst>
                  </a:tr>
                  <a:tr h="24022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</a:t>
                          </a:r>
                          <a:endParaRPr lang="ru-RU" sz="11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-229.739</a:t>
                          </a:r>
                          <a:endParaRPr lang="ru-RU" sz="11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259283889"/>
                      </a:ext>
                    </a:extLst>
                  </a:tr>
                  <a:tr h="24022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4</a:t>
                          </a:r>
                          <a:endParaRPr lang="ru-RU" sz="11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-228</a:t>
                          </a:r>
                          <a:r>
                            <a:rPr lang="en-US" sz="12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.544</a:t>
                          </a:r>
                          <a:endParaRPr lang="ru-RU" sz="11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788879602"/>
                      </a:ext>
                    </a:extLst>
                  </a:tr>
                  <a:tr h="24022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5</a:t>
                          </a:r>
                          <a:endParaRPr lang="ru-RU" sz="11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2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-398.821</a:t>
                          </a:r>
                          <a:endParaRPr lang="ru-RU" sz="11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3639258"/>
                      </a:ext>
                    </a:extLst>
                  </a:tr>
                  <a:tr h="24022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6</a:t>
                          </a:r>
                          <a:endParaRPr lang="ru-RU" sz="11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2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-383.853</a:t>
                          </a:r>
                          <a:endParaRPr lang="ru-RU" sz="11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105464967"/>
                      </a:ext>
                    </a:extLst>
                  </a:tr>
                  <a:tr h="24022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7</a:t>
                          </a:r>
                          <a:endParaRPr lang="ru-RU" sz="11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2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-491.392</a:t>
                          </a:r>
                          <a:endParaRPr lang="ru-RU" sz="11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81618145"/>
                      </a:ext>
                    </a:extLst>
                  </a:tr>
                  <a:tr h="24022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8</a:t>
                          </a:r>
                          <a:endParaRPr lang="ru-RU" sz="11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2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-432.049</a:t>
                          </a:r>
                          <a:endParaRPr lang="ru-RU" sz="11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280002895"/>
                      </a:ext>
                    </a:extLst>
                  </a:tr>
                  <a:tr h="24022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</a:t>
                          </a:r>
                          <a:endParaRPr lang="ru-RU" sz="11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2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-382.789</a:t>
                          </a:r>
                          <a:endParaRPr lang="ru-RU" sz="11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688303064"/>
                      </a:ext>
                    </a:extLst>
                  </a:tr>
                  <a:tr h="24022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2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10</a:t>
                          </a:r>
                          <a:endParaRPr lang="ru-RU" sz="11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2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-255.789</a:t>
                          </a:r>
                          <a:endParaRPr lang="ru-RU" sz="11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78659914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979671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44E90C8-EBED-12F6-900D-691AD14EE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AE3B-EEB0-45EC-9B89-50CA937BC57A}" type="slidenum">
              <a:rPr lang="ru-RU" smtClean="0"/>
              <a:t>29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90CA7C-79D0-7D4F-177D-C1EDD310D374}"/>
              </a:ext>
            </a:extLst>
          </p:cNvPr>
          <p:cNvSpPr txBox="1"/>
          <p:nvPr/>
        </p:nvSpPr>
        <p:spPr>
          <a:xfrm>
            <a:off x="4927314" y="0"/>
            <a:ext cx="2337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Результаты</a:t>
            </a:r>
            <a:endParaRPr lang="ru-RU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B4A635-433E-17E7-3344-6E33E7835D82}"/>
              </a:ext>
            </a:extLst>
          </p:cNvPr>
          <p:cNvSpPr txBox="1"/>
          <p:nvPr/>
        </p:nvSpPr>
        <p:spPr>
          <a:xfrm>
            <a:off x="573077" y="646331"/>
            <a:ext cx="11045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Непосредственное вычисление усилий предварительного натяжения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478003-DD98-5DE2-4261-4A2A7F1CAA72}"/>
              </a:ext>
            </a:extLst>
          </p:cNvPr>
          <p:cNvSpPr txBox="1"/>
          <p:nvPr/>
        </p:nvSpPr>
        <p:spPr>
          <a:xfrm>
            <a:off x="4086731" y="1169551"/>
            <a:ext cx="4018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Задача равной размерности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A0BF50C2-BAF2-CFC0-18FF-BBF685654A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5758558"/>
              </p:ext>
            </p:extLst>
          </p:nvPr>
        </p:nvGraphicFramePr>
        <p:xfrm>
          <a:off x="1814732" y="1941342"/>
          <a:ext cx="8454684" cy="454655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13671">
                  <a:extLst>
                    <a:ext uri="{9D8B030D-6E8A-4147-A177-3AD203B41FA5}">
                      <a16:colId xmlns:a16="http://schemas.microsoft.com/office/drawing/2014/main" val="1786367403"/>
                    </a:ext>
                  </a:extLst>
                </a:gridCol>
                <a:gridCol w="2113671">
                  <a:extLst>
                    <a:ext uri="{9D8B030D-6E8A-4147-A177-3AD203B41FA5}">
                      <a16:colId xmlns:a16="http://schemas.microsoft.com/office/drawing/2014/main" val="2369232090"/>
                    </a:ext>
                  </a:extLst>
                </a:gridCol>
                <a:gridCol w="2113671">
                  <a:extLst>
                    <a:ext uri="{9D8B030D-6E8A-4147-A177-3AD203B41FA5}">
                      <a16:colId xmlns:a16="http://schemas.microsoft.com/office/drawing/2014/main" val="3415224920"/>
                    </a:ext>
                  </a:extLst>
                </a:gridCol>
                <a:gridCol w="2113671">
                  <a:extLst>
                    <a:ext uri="{9D8B030D-6E8A-4147-A177-3AD203B41FA5}">
                      <a16:colId xmlns:a16="http://schemas.microsoft.com/office/drawing/2014/main" val="347334917"/>
                    </a:ext>
                  </a:extLst>
                </a:gridCol>
              </a:tblGrid>
              <a:tr h="359745"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Номер ванта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Длина преднатяжения, мм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861528"/>
                  </a:ext>
                </a:extLst>
              </a:tr>
              <a:tr h="5459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Линейная регрессия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Нейронная сеть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Генетический алгоритм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321270"/>
                  </a:ext>
                </a:extLst>
              </a:tr>
              <a:tr h="359745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62</a:t>
                      </a:r>
                      <a:r>
                        <a:rPr lang="en-US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.00026703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62.002</a:t>
                      </a:r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82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60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82062879"/>
                  </a:ext>
                </a:extLst>
              </a:tr>
              <a:tr h="359745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61.91745758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61.923</a:t>
                      </a:r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798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60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04637539"/>
                  </a:ext>
                </a:extLst>
              </a:tr>
              <a:tr h="359745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94.82142639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94.83</a:t>
                      </a:r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898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100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62941948"/>
                  </a:ext>
                </a:extLst>
              </a:tr>
              <a:tr h="359745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4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94.55384827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94.56</a:t>
                      </a:r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253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102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45962612"/>
                  </a:ext>
                </a:extLst>
              </a:tr>
              <a:tr h="359745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5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144.14501953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144.14</a:t>
                      </a:r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25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136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05172235"/>
                  </a:ext>
                </a:extLst>
              </a:tr>
              <a:tr h="359745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6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143.35891724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143.367</a:t>
                      </a:r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94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131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29033815"/>
                  </a:ext>
                </a:extLst>
              </a:tr>
              <a:tr h="359745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7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169.79396057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169.80</a:t>
                      </a:r>
                      <a:r>
                        <a:rPr lang="ru-RU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432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176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01928761"/>
                  </a:ext>
                </a:extLst>
              </a:tr>
              <a:tr h="359745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8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170.99124146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170.98</a:t>
                      </a:r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76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181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9343216"/>
                  </a:ext>
                </a:extLst>
              </a:tr>
              <a:tr h="400465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9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356.9536438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356.940</a:t>
                      </a:r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52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351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4136563"/>
                  </a:ext>
                </a:extLst>
              </a:tr>
              <a:tr h="359745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10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325.03738403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325.06</a:t>
                      </a:r>
                      <a:r>
                        <a:rPr lang="ru-RU" sz="18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494</a:t>
                      </a:r>
                      <a:endParaRPr lang="ru-RU" sz="16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313</a:t>
                      </a:r>
                      <a:endParaRPr lang="ru-RU" sz="16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40588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259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7D82F95-FE66-DFC8-0157-1EBE248CE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5715" y="1699368"/>
            <a:ext cx="5453630" cy="370676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FF9223A-2DB4-2978-5402-FADD304B4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623" y="7327900"/>
            <a:ext cx="5563376" cy="275310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B353937-9773-A40E-6E6D-7FE051B27013}"/>
              </a:ext>
            </a:extLst>
          </p:cNvPr>
          <p:cNvSpPr/>
          <p:nvPr/>
        </p:nvSpPr>
        <p:spPr>
          <a:xfrm>
            <a:off x="5875687" y="0"/>
            <a:ext cx="6316313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4A15E5-A786-736D-AF97-51AF68710EF5}"/>
              </a:ext>
            </a:extLst>
          </p:cNvPr>
          <p:cNvSpPr txBox="1"/>
          <p:nvPr/>
        </p:nvSpPr>
        <p:spPr>
          <a:xfrm>
            <a:off x="7011879" y="151504"/>
            <a:ext cx="4043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Постановка задачи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5A6AA43-D37F-3997-002E-D7946C078410}"/>
                  </a:ext>
                </a:extLst>
              </p:cNvPr>
              <p:cNvSpPr txBox="1"/>
              <p:nvPr/>
            </p:nvSpPr>
            <p:spPr>
              <a:xfrm>
                <a:off x="5875686" y="1114594"/>
                <a:ext cx="6316313" cy="5241756"/>
              </a:xfrm>
              <a:prstGeom prst="rect">
                <a:avLst/>
              </a:prstGeom>
              <a:noFill/>
            </p:spPr>
            <p:txBody>
              <a:bodyPr wrap="square" numCol="1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ru-RU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+…+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</m:sSub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sub>
                                </m:sSub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+…+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</m:sSub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 algn="ctr">
                  <a:spcAft>
                    <a:spcPts val="1200"/>
                  </a:spcAft>
                </a:pPr>
                <a:r>
                  <a:rPr lang="ru-RU" sz="2000" b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или</a:t>
                </a:r>
                <a:endParaRPr lang="ru-RU" sz="2400" b="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𝑀𝑋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ru-RU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ru-RU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- вектор-столбец значений отслеживаемых величин</a:t>
                </a:r>
                <a:r>
                  <a:rPr lang="en-US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(</a:t>
                </a:r>
                <a:r>
                  <a:rPr lang="ru-RU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ограничений) под действием постоянных нагрузок без учета натяжения</a:t>
                </a:r>
                <a:endParaRPr lang="en-US" sz="20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– </a:t>
                </a:r>
                <a:r>
                  <a:rPr lang="ru-RU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матрица коэффициентов влияния</a:t>
                </a:r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– </a:t>
                </a:r>
                <a:r>
                  <a:rPr lang="ru-RU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вектор-столбец усилий предварительного натяжения вант </a:t>
                </a:r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ru-RU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– вектор-столбец значений отслеживаемых величин (ограничений) под действием постоянных нагрузок с учетом натяжения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5A6AA43-D37F-3997-002E-D7946C0784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5686" y="1114594"/>
                <a:ext cx="6316313" cy="5241756"/>
              </a:xfrm>
              <a:prstGeom prst="rect">
                <a:avLst/>
              </a:prstGeom>
              <a:blipFill>
                <a:blip r:embed="rId4"/>
                <a:stretch>
                  <a:fillRect l="-1062" r="-96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E86046-246E-F54E-CC26-542D44ECF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AE3B-EEB0-45EC-9B89-50CA937BC57A}" type="slidenum">
              <a:rPr lang="ru-RU" smtClean="0"/>
              <a:t>3</a:t>
            </a:fld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1E7A42-D734-5343-E72A-21B2E093154D}"/>
              </a:ext>
            </a:extLst>
          </p:cNvPr>
          <p:cNvSpPr txBox="1"/>
          <p:nvPr/>
        </p:nvSpPr>
        <p:spPr>
          <a:xfrm>
            <a:off x="1031379" y="-1581411"/>
            <a:ext cx="3105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Проблематика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4A066E-217D-5302-B588-331A77AAE161}"/>
              </a:ext>
            </a:extLst>
          </p:cNvPr>
          <p:cNvSpPr txBox="1"/>
          <p:nvPr/>
        </p:nvSpPr>
        <p:spPr>
          <a:xfrm>
            <a:off x="-5641733" y="4235346"/>
            <a:ext cx="53106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Задача</a:t>
            </a:r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Найти такие значения усилий предварительного натяжения вант, которые позволят перемещениям и опорным реакциям принять требуемые значения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F6906A-943F-AF0A-9BFA-29137C9DD000}"/>
              </a:ext>
            </a:extLst>
          </p:cNvPr>
          <p:cNvSpPr txBox="1"/>
          <p:nvPr/>
        </p:nvSpPr>
        <p:spPr>
          <a:xfrm>
            <a:off x="-5641734" y="1662574"/>
            <a:ext cx="5310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Дано</a:t>
            </a:r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: Вертикальные перемещения и опорные реакции в отслеживаемых точках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16D779-0535-E503-E8B4-26A5429CDB59}"/>
              </a:ext>
            </a:extLst>
          </p:cNvPr>
          <p:cNvSpPr txBox="1"/>
          <p:nvPr/>
        </p:nvSpPr>
        <p:spPr>
          <a:xfrm>
            <a:off x="-5641734" y="3154157"/>
            <a:ext cx="5310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Найти</a:t>
            </a:r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: Усилия предварительного натяжения вант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605628-A9C4-6DC4-95C6-6513C19463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630" y="1827896"/>
            <a:ext cx="5440729" cy="32022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0AC7103-F2F4-0C08-0607-33C53AA7780A}"/>
              </a:ext>
            </a:extLst>
          </p:cNvPr>
          <p:cNvSpPr txBox="1"/>
          <p:nvPr/>
        </p:nvSpPr>
        <p:spPr>
          <a:xfrm>
            <a:off x="-5518742" y="3212856"/>
            <a:ext cx="481115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Случай</a:t>
            </a: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: разная размерность </a:t>
            </a: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N &gt; K</a:t>
            </a:r>
            <a:endParaRPr lang="en-US" sz="2000" u="sng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20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Проблема</a:t>
            </a: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: существование бесконечного числа решений для случая разной размерности</a:t>
            </a:r>
            <a:endParaRPr 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20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Причина: </a:t>
            </a: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СЛАУ недоопределенная</a:t>
            </a:r>
          </a:p>
          <a:p>
            <a:r>
              <a:rPr lang="ru-RU" sz="20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Следствие</a:t>
            </a: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: решение задачи попадает в локальный минимум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B5C07ED-787A-8BB6-CD45-8D3610FDA9F9}"/>
                  </a:ext>
                </a:extLst>
              </p:cNvPr>
              <p:cNvSpPr txBox="1"/>
              <p:nvPr/>
            </p:nvSpPr>
            <p:spPr>
              <a:xfrm>
                <a:off x="-5641735" y="1061760"/>
                <a:ext cx="5828262" cy="16904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ru-RU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Общий вид:</a:t>
                </a:r>
                <a:endParaRPr lang="en-US" sz="20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sz="20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sz="20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ru-RU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ru-RU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+…+</m:t>
                              </m:r>
                              <m:sSub>
                                <m:sSubPr>
                                  <m:ctrlP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  <m: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  <m:r>
                                <a:rPr lang="ru-RU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01</m:t>
                                  </m:r>
                                </m:sub>
                              </m:sSub>
                            </m:e>
                            <m:e>
                              <m:r>
                                <a:rPr lang="ru-RU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…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𝐾</m:t>
                                  </m:r>
                                  <m: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ru-RU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𝐾</m:t>
                                  </m:r>
                                  <m: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ru-RU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+…+</m:t>
                              </m:r>
                              <m:sSub>
                                <m:sSubPr>
                                  <m:ctrlP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𝐾</m:t>
                                  </m:r>
                                  <m: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  <m:r>
                                <a:rPr lang="ru-RU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𝐾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  <m:r>
                                    <a:rPr lang="en-US" sz="2000" b="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𝐾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B5C07ED-787A-8BB6-CD45-8D3610FDA9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641735" y="1061760"/>
                <a:ext cx="5828262" cy="1690463"/>
              </a:xfrm>
              <a:prstGeom prst="rect">
                <a:avLst/>
              </a:prstGeom>
              <a:blipFill>
                <a:blip r:embed="rId6"/>
                <a:stretch>
                  <a:fillRect l="-1151" t="-144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1803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44E90C8-EBED-12F6-900D-691AD14EE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AE3B-EEB0-45EC-9B89-50CA937BC57A}" type="slidenum">
              <a:rPr lang="ru-RU" smtClean="0"/>
              <a:t>30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90CA7C-79D0-7D4F-177D-C1EDD310D374}"/>
              </a:ext>
            </a:extLst>
          </p:cNvPr>
          <p:cNvSpPr txBox="1"/>
          <p:nvPr/>
        </p:nvSpPr>
        <p:spPr>
          <a:xfrm>
            <a:off x="4927314" y="0"/>
            <a:ext cx="2337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Результаты</a:t>
            </a:r>
            <a:endParaRPr lang="ru-RU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B4A635-433E-17E7-3344-6E33E7835D82}"/>
              </a:ext>
            </a:extLst>
          </p:cNvPr>
          <p:cNvSpPr txBox="1"/>
          <p:nvPr/>
        </p:nvSpPr>
        <p:spPr>
          <a:xfrm>
            <a:off x="573077" y="646331"/>
            <a:ext cx="11045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Непосредственное вычисление усилий предварительного натяжения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478003-DD98-5DE2-4261-4A2A7F1CAA72}"/>
              </a:ext>
            </a:extLst>
          </p:cNvPr>
          <p:cNvSpPr txBox="1"/>
          <p:nvPr/>
        </p:nvSpPr>
        <p:spPr>
          <a:xfrm>
            <a:off x="4086731" y="1169551"/>
            <a:ext cx="4018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Задача равной размерности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6FF34A-31A9-385E-7368-8FB22005B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85423"/>
            <a:ext cx="4151607" cy="2138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0A5BBD-3E23-8D30-3C9A-3337A86732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731" y="2585423"/>
            <a:ext cx="3977096" cy="2138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EFE7F7-F57F-49D7-6E86-2B1405523A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267" y="2585423"/>
            <a:ext cx="3977097" cy="197903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60B894-3EC5-C838-92CD-4E5F0C0154E8}"/>
              </a:ext>
            </a:extLst>
          </p:cNvPr>
          <p:cNvSpPr txBox="1"/>
          <p:nvPr/>
        </p:nvSpPr>
        <p:spPr>
          <a:xfrm>
            <a:off x="573077" y="5323729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Линейная регрессия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2ACFC3-130E-6535-B149-344B338F8FE6}"/>
              </a:ext>
            </a:extLst>
          </p:cNvPr>
          <p:cNvSpPr txBox="1"/>
          <p:nvPr/>
        </p:nvSpPr>
        <p:spPr>
          <a:xfrm>
            <a:off x="4928789" y="5323729"/>
            <a:ext cx="2335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Нейронная сеть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24F706-D71B-024E-7624-A18878FBE4C7}"/>
              </a:ext>
            </a:extLst>
          </p:cNvPr>
          <p:cNvSpPr txBox="1"/>
          <p:nvPr/>
        </p:nvSpPr>
        <p:spPr>
          <a:xfrm>
            <a:off x="8299038" y="5323729"/>
            <a:ext cx="3319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Генетический алгоритм</a:t>
            </a:r>
          </a:p>
        </p:txBody>
      </p:sp>
    </p:spTree>
    <p:extLst>
      <p:ext uri="{BB962C8B-B14F-4D97-AF65-F5344CB8AC3E}">
        <p14:creationId xmlns:p14="http://schemas.microsoft.com/office/powerpoint/2010/main" val="31027020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44E90C8-EBED-12F6-900D-691AD14EE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AE3B-EEB0-45EC-9B89-50CA937BC57A}" type="slidenum">
              <a:rPr lang="ru-RU" smtClean="0"/>
              <a:t>31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90CA7C-79D0-7D4F-177D-C1EDD310D374}"/>
              </a:ext>
            </a:extLst>
          </p:cNvPr>
          <p:cNvSpPr txBox="1"/>
          <p:nvPr/>
        </p:nvSpPr>
        <p:spPr>
          <a:xfrm>
            <a:off x="4927314" y="0"/>
            <a:ext cx="2337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Результаты</a:t>
            </a:r>
            <a:endParaRPr lang="ru-RU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B4A635-433E-17E7-3344-6E33E7835D82}"/>
              </a:ext>
            </a:extLst>
          </p:cNvPr>
          <p:cNvSpPr txBox="1"/>
          <p:nvPr/>
        </p:nvSpPr>
        <p:spPr>
          <a:xfrm>
            <a:off x="573077" y="646331"/>
            <a:ext cx="11045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Непосредственное вычисление усилий предварительного натяжения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478003-DD98-5DE2-4261-4A2A7F1CAA72}"/>
              </a:ext>
            </a:extLst>
          </p:cNvPr>
          <p:cNvSpPr txBox="1"/>
          <p:nvPr/>
        </p:nvSpPr>
        <p:spPr>
          <a:xfrm>
            <a:off x="4086731" y="1169551"/>
            <a:ext cx="4018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Задача равной размерности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Таблица 5">
                <a:extLst>
                  <a:ext uri="{FF2B5EF4-FFF2-40B4-BE49-F238E27FC236}">
                    <a16:creationId xmlns:a16="http://schemas.microsoft.com/office/drawing/2014/main" id="{01E57757-BB73-4F01-7B18-5DEBB7A7A4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33720739"/>
                  </p:ext>
                </p:extLst>
              </p:nvPr>
            </p:nvGraphicFramePr>
            <p:xfrm>
              <a:off x="390196" y="2574919"/>
              <a:ext cx="4932077" cy="3963993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2465774">
                      <a:extLst>
                        <a:ext uri="{9D8B030D-6E8A-4147-A177-3AD203B41FA5}">
                          <a16:colId xmlns:a16="http://schemas.microsoft.com/office/drawing/2014/main" val="804613201"/>
                        </a:ext>
                      </a:extLst>
                    </a:gridCol>
                    <a:gridCol w="2466303">
                      <a:extLst>
                        <a:ext uri="{9D8B030D-6E8A-4147-A177-3AD203B41FA5}">
                          <a16:colId xmlns:a16="http://schemas.microsoft.com/office/drawing/2014/main" val="3949712881"/>
                        </a:ext>
                      </a:extLst>
                    </a:gridCol>
                  </a:tblGrid>
                  <a:tr h="35846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Номер ванта</a:t>
                          </a:r>
                          <a:endParaRPr lang="ru-RU" sz="16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ru-RU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r>
                                    <a:rPr lang="ru-RU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oMath>
                          </a14:m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, мм</a:t>
                          </a:r>
                          <a:endParaRPr lang="ru-RU" sz="16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44336085"/>
                      </a:ext>
                    </a:extLst>
                  </a:tr>
                  <a:tr h="35846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1</a:t>
                          </a:r>
                          <a:endParaRPr lang="ru-RU" sz="16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62.0032033224794</a:t>
                          </a:r>
                          <a:endParaRPr lang="ru-RU" sz="16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78098126"/>
                      </a:ext>
                    </a:extLst>
                  </a:tr>
                  <a:tr h="35846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2</a:t>
                          </a:r>
                          <a:endParaRPr lang="ru-RU" sz="16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61.9227593170796</a:t>
                          </a:r>
                          <a:endParaRPr lang="ru-RU" sz="16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089439636"/>
                      </a:ext>
                    </a:extLst>
                  </a:tr>
                  <a:tr h="35846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</a:t>
                          </a:r>
                          <a:endParaRPr lang="ru-RU" sz="16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94.8388233134479</a:t>
                          </a:r>
                          <a:endParaRPr lang="ru-RU" sz="16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710159334"/>
                      </a:ext>
                    </a:extLst>
                  </a:tr>
                  <a:tr h="35846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4</a:t>
                          </a:r>
                          <a:endParaRPr lang="ru-RU" sz="16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94.5621149269789</a:t>
                          </a:r>
                          <a:endParaRPr lang="ru-RU" sz="16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085776959"/>
                      </a:ext>
                    </a:extLst>
                  </a:tr>
                  <a:tr h="35846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5</a:t>
                          </a:r>
                          <a:endParaRPr lang="ru-RU" sz="16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144.142963875660</a:t>
                          </a:r>
                          <a:endParaRPr lang="ru-RU" sz="16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170411939"/>
                      </a:ext>
                    </a:extLst>
                  </a:tr>
                  <a:tr h="35846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6</a:t>
                          </a:r>
                          <a:endParaRPr lang="ru-RU" sz="16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143.368158059234</a:t>
                          </a:r>
                          <a:endParaRPr lang="ru-RU" sz="16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734584892"/>
                      </a:ext>
                    </a:extLst>
                  </a:tr>
                  <a:tr h="35846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7</a:t>
                          </a:r>
                          <a:endParaRPr lang="ru-RU" sz="16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169.803829520752</a:t>
                          </a:r>
                          <a:endParaRPr lang="ru-RU" sz="16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650839617"/>
                      </a:ext>
                    </a:extLst>
                  </a:tr>
                  <a:tr h="35846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8</a:t>
                          </a:r>
                          <a:endParaRPr lang="ru-RU" sz="16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170.985826260967</a:t>
                          </a:r>
                          <a:endParaRPr lang="ru-RU" sz="16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149841525"/>
                      </a:ext>
                    </a:extLst>
                  </a:tr>
                  <a:tr h="35846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</a:t>
                          </a:r>
                          <a:endParaRPr lang="ru-RU" sz="16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356.940473047735</a:t>
                          </a:r>
                          <a:endParaRPr lang="ru-RU" sz="16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694594023"/>
                      </a:ext>
                    </a:extLst>
                  </a:tr>
                  <a:tr h="35846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10</a:t>
                          </a:r>
                          <a:endParaRPr lang="ru-RU" sz="16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325.065461042356</a:t>
                          </a:r>
                          <a:endParaRPr lang="ru-RU" sz="16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29349608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Таблица 5">
                <a:extLst>
                  <a:ext uri="{FF2B5EF4-FFF2-40B4-BE49-F238E27FC236}">
                    <a16:creationId xmlns:a16="http://schemas.microsoft.com/office/drawing/2014/main" id="{01E57757-BB73-4F01-7B18-5DEBB7A7A4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33720739"/>
                  </p:ext>
                </p:extLst>
              </p:nvPr>
            </p:nvGraphicFramePr>
            <p:xfrm>
              <a:off x="390196" y="2574919"/>
              <a:ext cx="4932077" cy="3963993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2465774">
                      <a:extLst>
                        <a:ext uri="{9D8B030D-6E8A-4147-A177-3AD203B41FA5}">
                          <a16:colId xmlns:a16="http://schemas.microsoft.com/office/drawing/2014/main" val="804613201"/>
                        </a:ext>
                      </a:extLst>
                    </a:gridCol>
                    <a:gridCol w="2466303">
                      <a:extLst>
                        <a:ext uri="{9D8B030D-6E8A-4147-A177-3AD203B41FA5}">
                          <a16:colId xmlns:a16="http://schemas.microsoft.com/office/drawing/2014/main" val="3949712881"/>
                        </a:ext>
                      </a:extLst>
                    </a:gridCol>
                  </a:tblGrid>
                  <a:tr h="36036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Номер ванта</a:t>
                          </a:r>
                          <a:endParaRPr lang="ru-RU" sz="16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00494" t="-1695" r="-494" b="-104406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44336085"/>
                      </a:ext>
                    </a:extLst>
                  </a:tr>
                  <a:tr h="36036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1</a:t>
                          </a:r>
                          <a:endParaRPr lang="ru-RU" sz="16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62.0032033224794</a:t>
                          </a:r>
                          <a:endParaRPr lang="ru-RU" sz="16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78098126"/>
                      </a:ext>
                    </a:extLst>
                  </a:tr>
                  <a:tr h="36036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2</a:t>
                          </a:r>
                          <a:endParaRPr lang="ru-RU" sz="16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61.9227593170796</a:t>
                          </a:r>
                          <a:endParaRPr lang="ru-RU" sz="16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089439636"/>
                      </a:ext>
                    </a:extLst>
                  </a:tr>
                  <a:tr h="36036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</a:t>
                          </a:r>
                          <a:endParaRPr lang="ru-RU" sz="16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94.8388233134479</a:t>
                          </a:r>
                          <a:endParaRPr lang="ru-RU" sz="16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710159334"/>
                      </a:ext>
                    </a:extLst>
                  </a:tr>
                  <a:tr h="36036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4</a:t>
                          </a:r>
                          <a:endParaRPr lang="ru-RU" sz="16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94.5621149269789</a:t>
                          </a:r>
                          <a:endParaRPr lang="ru-RU" sz="16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085776959"/>
                      </a:ext>
                    </a:extLst>
                  </a:tr>
                  <a:tr h="36036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5</a:t>
                          </a:r>
                          <a:endParaRPr lang="ru-RU" sz="16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144.142963875660</a:t>
                          </a:r>
                          <a:endParaRPr lang="ru-RU" sz="16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170411939"/>
                      </a:ext>
                    </a:extLst>
                  </a:tr>
                  <a:tr h="36036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6</a:t>
                          </a:r>
                          <a:endParaRPr lang="ru-RU" sz="16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143.368158059234</a:t>
                          </a:r>
                          <a:endParaRPr lang="ru-RU" sz="16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734584892"/>
                      </a:ext>
                    </a:extLst>
                  </a:tr>
                  <a:tr h="36036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7</a:t>
                          </a:r>
                          <a:endParaRPr lang="ru-RU" sz="16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169.803829520752</a:t>
                          </a:r>
                          <a:endParaRPr lang="ru-RU" sz="16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650839617"/>
                      </a:ext>
                    </a:extLst>
                  </a:tr>
                  <a:tr h="36036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8</a:t>
                          </a:r>
                          <a:endParaRPr lang="ru-RU" sz="16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170.985826260967</a:t>
                          </a:r>
                          <a:endParaRPr lang="ru-RU" sz="16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149841525"/>
                      </a:ext>
                    </a:extLst>
                  </a:tr>
                  <a:tr h="36036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9</a:t>
                          </a:r>
                          <a:endParaRPr lang="ru-RU" sz="16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356.940473047735</a:t>
                          </a:r>
                          <a:endParaRPr lang="ru-RU" sz="16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694594023"/>
                      </a:ext>
                    </a:extLst>
                  </a:tr>
                  <a:tr h="36036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10</a:t>
                          </a:r>
                          <a:endParaRPr lang="ru-RU" sz="160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800" dirty="0">
                              <a:effectLst/>
                              <a:latin typeface="Segoe UI Light" panose="020B0502040204020203" pitchFamily="34" charset="0"/>
                              <a:cs typeface="Segoe UI Light" panose="020B0502040204020203" pitchFamily="34" charset="0"/>
                            </a:rPr>
                            <a:t>325.065461042356</a:t>
                          </a:r>
                          <a:endParaRPr lang="ru-RU" sz="1600" dirty="0">
                            <a:effectLst/>
                            <a:latin typeface="Segoe UI Light" panose="020B0502040204020203" pitchFamily="34" charset="0"/>
                            <a:ea typeface="Calibri" panose="020F0502020204030204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29349608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F905B8-CB66-FCBB-C8FC-0BFB988835DE}"/>
                  </a:ext>
                </a:extLst>
              </p:cNvPr>
              <p:cNvSpPr txBox="1"/>
              <p:nvPr/>
            </p:nvSpPr>
            <p:spPr>
              <a:xfrm>
                <a:off x="3046827" y="1923603"/>
                <a:ext cx="609834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4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ru-RU" sz="2400" i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ru-RU" sz="2400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ru-RU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ru-RU" sz="2400" i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ru-RU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2400" i="1">
                              <a:latin typeface="Cambria Math" panose="02040503050406030204" pitchFamily="18" charset="0"/>
                            </a:rPr>
                            <m:t>𝑈</m:t>
                          </m:r>
                          <m:r>
                            <a:rPr lang="ru-RU" sz="2400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ru-RU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400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ru-RU" sz="240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ru-RU" sz="2400" b="0" i="0" smtClean="0"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F905B8-CB66-FCBB-C8FC-0BFB988835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6827" y="1923603"/>
                <a:ext cx="6098344" cy="461665"/>
              </a:xfrm>
              <a:prstGeom prst="rect">
                <a:avLst/>
              </a:prstGeom>
              <a:blipFill>
                <a:blip r:embed="rId3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145A9A9-AB80-E456-4435-9B2C4F5807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781" y="2677656"/>
            <a:ext cx="6442137" cy="3437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81443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44E90C8-EBED-12F6-900D-691AD14EE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AE3B-EEB0-45EC-9B89-50CA937BC57A}" type="slidenum">
              <a:rPr lang="ru-RU" smtClean="0"/>
              <a:t>32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90CA7C-79D0-7D4F-177D-C1EDD310D374}"/>
              </a:ext>
            </a:extLst>
          </p:cNvPr>
          <p:cNvSpPr txBox="1"/>
          <p:nvPr/>
        </p:nvSpPr>
        <p:spPr>
          <a:xfrm>
            <a:off x="4927314" y="0"/>
            <a:ext cx="2337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Результаты</a:t>
            </a:r>
            <a:endParaRPr lang="ru-RU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B4A635-433E-17E7-3344-6E33E7835D82}"/>
              </a:ext>
            </a:extLst>
          </p:cNvPr>
          <p:cNvSpPr txBox="1"/>
          <p:nvPr/>
        </p:nvSpPr>
        <p:spPr>
          <a:xfrm>
            <a:off x="573077" y="646331"/>
            <a:ext cx="11045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Непосредственное вычисление усилий предварительного натяжения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478003-DD98-5DE2-4261-4A2A7F1CAA72}"/>
              </a:ext>
            </a:extLst>
          </p:cNvPr>
          <p:cNvSpPr txBox="1"/>
          <p:nvPr/>
        </p:nvSpPr>
        <p:spPr>
          <a:xfrm>
            <a:off x="4086731" y="1169551"/>
            <a:ext cx="4018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Задача равной размерности</a:t>
            </a:r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58A534D8-B349-907F-2408-0313B5A471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106779"/>
              </p:ext>
            </p:extLst>
          </p:nvPr>
        </p:nvGraphicFramePr>
        <p:xfrm>
          <a:off x="2417297" y="1883038"/>
          <a:ext cx="7357404" cy="434483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39351">
                  <a:extLst>
                    <a:ext uri="{9D8B030D-6E8A-4147-A177-3AD203B41FA5}">
                      <a16:colId xmlns:a16="http://schemas.microsoft.com/office/drawing/2014/main" val="2007827108"/>
                    </a:ext>
                  </a:extLst>
                </a:gridCol>
                <a:gridCol w="1839351">
                  <a:extLst>
                    <a:ext uri="{9D8B030D-6E8A-4147-A177-3AD203B41FA5}">
                      <a16:colId xmlns:a16="http://schemas.microsoft.com/office/drawing/2014/main" val="3670396666"/>
                    </a:ext>
                  </a:extLst>
                </a:gridCol>
                <a:gridCol w="1839351">
                  <a:extLst>
                    <a:ext uri="{9D8B030D-6E8A-4147-A177-3AD203B41FA5}">
                      <a16:colId xmlns:a16="http://schemas.microsoft.com/office/drawing/2014/main" val="205328900"/>
                    </a:ext>
                  </a:extLst>
                </a:gridCol>
                <a:gridCol w="1839351">
                  <a:extLst>
                    <a:ext uri="{9D8B030D-6E8A-4147-A177-3AD203B41FA5}">
                      <a16:colId xmlns:a16="http://schemas.microsoft.com/office/drawing/2014/main" val="2775678403"/>
                    </a:ext>
                  </a:extLst>
                </a:gridCol>
              </a:tblGrid>
              <a:tr h="334218"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Номер ванта</a:t>
                      </a:r>
                      <a:endParaRPr lang="ru-RU" sz="18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Относительная ошибка вычисления, %</a:t>
                      </a:r>
                      <a:endParaRPr lang="ru-RU" sz="18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0557849"/>
                  </a:ext>
                </a:extLst>
              </a:tr>
              <a:tr h="6684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Линейная регрессия</a:t>
                      </a:r>
                      <a:endParaRPr lang="ru-RU" sz="18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Нейронная сеть</a:t>
                      </a:r>
                      <a:endParaRPr lang="ru-RU" sz="18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Генетический алгоритм</a:t>
                      </a:r>
                      <a:endParaRPr lang="ru-RU" sz="18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59104597"/>
                  </a:ext>
                </a:extLst>
              </a:tr>
              <a:tr h="334218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</a:t>
                      </a:r>
                      <a:endParaRPr lang="ru-RU" sz="18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0,004736</a:t>
                      </a:r>
                      <a:endParaRPr lang="ru-RU" sz="18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0,000618</a:t>
                      </a:r>
                      <a:endParaRPr lang="ru-RU" sz="18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3,230806</a:t>
                      </a:r>
                      <a:endParaRPr lang="ru-RU" sz="18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33818967"/>
                  </a:ext>
                </a:extLst>
              </a:tr>
              <a:tr h="334218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</a:t>
                      </a:r>
                      <a:endParaRPr lang="ru-RU" sz="18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0,008562</a:t>
                      </a:r>
                      <a:endParaRPr lang="ru-RU" sz="18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0,001677</a:t>
                      </a:r>
                      <a:endParaRPr lang="ru-RU" sz="18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3,105093</a:t>
                      </a:r>
                      <a:endParaRPr lang="ru-RU" sz="18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3507249"/>
                  </a:ext>
                </a:extLst>
              </a:tr>
              <a:tr h="334218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</a:t>
                      </a:r>
                      <a:endParaRPr lang="ru-RU" sz="18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0,018344</a:t>
                      </a:r>
                      <a:endParaRPr lang="ru-RU" sz="18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0,000165</a:t>
                      </a:r>
                      <a:endParaRPr lang="ru-RU" sz="18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5,442051</a:t>
                      </a:r>
                      <a:endParaRPr lang="ru-RU" sz="18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16023320"/>
                  </a:ext>
                </a:extLst>
              </a:tr>
              <a:tr h="334218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4</a:t>
                      </a:r>
                      <a:endParaRPr lang="ru-RU" sz="18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0,008742</a:t>
                      </a:r>
                      <a:endParaRPr lang="ru-RU" sz="18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0,000439</a:t>
                      </a:r>
                      <a:endParaRPr lang="ru-RU" sz="18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7,865608</a:t>
                      </a:r>
                      <a:endParaRPr lang="ru-RU" sz="18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84947438"/>
                  </a:ext>
                </a:extLst>
              </a:tr>
              <a:tr h="334218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5</a:t>
                      </a:r>
                      <a:endParaRPr lang="ru-RU" sz="18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0,001426</a:t>
                      </a:r>
                      <a:endParaRPr lang="ru-RU" sz="18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0,000322</a:t>
                      </a:r>
                      <a:endParaRPr lang="ru-RU" sz="18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5,649227</a:t>
                      </a:r>
                      <a:endParaRPr lang="ru-RU" sz="18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21427283"/>
                  </a:ext>
                </a:extLst>
              </a:tr>
              <a:tr h="334218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6</a:t>
                      </a:r>
                      <a:endParaRPr lang="ru-RU" sz="18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0,006446</a:t>
                      </a:r>
                      <a:endParaRPr lang="ru-RU" sz="18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0,000152</a:t>
                      </a:r>
                      <a:endParaRPr lang="ru-RU" sz="18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8,626851</a:t>
                      </a:r>
                      <a:endParaRPr lang="ru-RU" sz="18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59456363"/>
                  </a:ext>
                </a:extLst>
              </a:tr>
              <a:tr h="334218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7</a:t>
                      </a:r>
                      <a:endParaRPr lang="ru-RU" sz="18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0,005812</a:t>
                      </a:r>
                      <a:endParaRPr lang="ru-RU" sz="18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0,000289</a:t>
                      </a:r>
                      <a:endParaRPr lang="ru-RU" sz="18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3,649017</a:t>
                      </a:r>
                      <a:endParaRPr lang="ru-RU" sz="18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97563677"/>
                  </a:ext>
                </a:extLst>
              </a:tr>
              <a:tr h="334218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8</a:t>
                      </a:r>
                      <a:endParaRPr lang="ru-RU" sz="18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0,003167</a:t>
                      </a:r>
                      <a:endParaRPr lang="ru-RU" sz="18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0,001037</a:t>
                      </a:r>
                      <a:endParaRPr lang="ru-RU" sz="18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5,856727</a:t>
                      </a:r>
                      <a:endParaRPr lang="ru-RU" sz="18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3554655"/>
                  </a:ext>
                </a:extLst>
              </a:tr>
              <a:tr h="334218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9</a:t>
                      </a:r>
                      <a:endParaRPr lang="ru-RU" sz="18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0,00369</a:t>
                      </a:r>
                      <a:endParaRPr lang="ru-RU" sz="18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1,32E-05</a:t>
                      </a:r>
                      <a:endParaRPr lang="ru-RU" sz="18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1,664276</a:t>
                      </a:r>
                      <a:endParaRPr lang="ru-RU" sz="18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79448889"/>
                  </a:ext>
                </a:extLst>
              </a:tr>
              <a:tr h="334218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10</a:t>
                      </a:r>
                      <a:endParaRPr lang="ru-RU" sz="18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0,008637</a:t>
                      </a:r>
                      <a:endParaRPr lang="ru-RU" sz="18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0,00016</a:t>
                      </a:r>
                      <a:endParaRPr lang="ru-RU" sz="180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3,711702</a:t>
                      </a:r>
                      <a:endParaRPr lang="ru-RU" sz="1800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9735364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AAFAF45C-AE15-6870-0366-A33792185119}"/>
              </a:ext>
            </a:extLst>
          </p:cNvPr>
          <p:cNvSpPr txBox="1"/>
          <p:nvPr/>
        </p:nvSpPr>
        <p:spPr>
          <a:xfrm>
            <a:off x="1342903" y="6265797"/>
            <a:ext cx="9506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Значение относительной ошибки по сравнению с точным решением</a:t>
            </a:r>
          </a:p>
        </p:txBody>
      </p:sp>
    </p:spTree>
    <p:extLst>
      <p:ext uri="{BB962C8B-B14F-4D97-AF65-F5344CB8AC3E}">
        <p14:creationId xmlns:p14="http://schemas.microsoft.com/office/powerpoint/2010/main" val="23242464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44E90C8-EBED-12F6-900D-691AD14EE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AE3B-EEB0-45EC-9B89-50CA937BC57A}" type="slidenum">
              <a:rPr lang="ru-RU" smtClean="0"/>
              <a:t>33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90CA7C-79D0-7D4F-177D-C1EDD310D374}"/>
              </a:ext>
            </a:extLst>
          </p:cNvPr>
          <p:cNvSpPr txBox="1"/>
          <p:nvPr/>
        </p:nvSpPr>
        <p:spPr>
          <a:xfrm>
            <a:off x="4927314" y="0"/>
            <a:ext cx="2337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Результаты</a:t>
            </a:r>
            <a:endParaRPr lang="ru-RU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B4A635-433E-17E7-3344-6E33E7835D82}"/>
              </a:ext>
            </a:extLst>
          </p:cNvPr>
          <p:cNvSpPr txBox="1"/>
          <p:nvPr/>
        </p:nvSpPr>
        <p:spPr>
          <a:xfrm>
            <a:off x="573077" y="646331"/>
            <a:ext cx="11045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Непосредственное вычисление усилий предварительного натяжения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478003-DD98-5DE2-4261-4A2A7F1CAA72}"/>
              </a:ext>
            </a:extLst>
          </p:cNvPr>
          <p:cNvSpPr txBox="1"/>
          <p:nvPr/>
        </p:nvSpPr>
        <p:spPr>
          <a:xfrm>
            <a:off x="4086731" y="1169551"/>
            <a:ext cx="4018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Задача равной размерности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81D2369B-DC98-58D7-ABE4-4DA45B610A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1834381"/>
              </p:ext>
            </p:extLst>
          </p:nvPr>
        </p:nvGraphicFramePr>
        <p:xfrm>
          <a:off x="2781885" y="1815882"/>
          <a:ext cx="6628229" cy="4017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E74F7D6-9992-F048-6EA6-A3750D5EA25F}"/>
              </a:ext>
            </a:extLst>
          </p:cNvPr>
          <p:cNvSpPr txBox="1"/>
          <p:nvPr/>
        </p:nvSpPr>
        <p:spPr>
          <a:xfrm>
            <a:off x="1856936" y="5894685"/>
            <a:ext cx="9384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П</a:t>
            </a:r>
            <a:r>
              <a:rPr lang="ru-RU" sz="1800" dirty="0">
                <a:effectLst/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роцентное соотношение результатов, чьи наблюдаемые параметры (вертикальные перемещения в отслеживаемых точках) соответствуют определенной области, к общему числу индивидов</a:t>
            </a:r>
            <a:endParaRPr lang="ru-RU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8199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44E90C8-EBED-12F6-900D-691AD14EE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AE3B-EEB0-45EC-9B89-50CA937BC57A}" type="slidenum">
              <a:rPr lang="ru-RU" smtClean="0"/>
              <a:t>34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90CA7C-79D0-7D4F-177D-C1EDD310D374}"/>
              </a:ext>
            </a:extLst>
          </p:cNvPr>
          <p:cNvSpPr txBox="1"/>
          <p:nvPr/>
        </p:nvSpPr>
        <p:spPr>
          <a:xfrm>
            <a:off x="4927314" y="0"/>
            <a:ext cx="2337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Результаты</a:t>
            </a:r>
            <a:endParaRPr lang="ru-RU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B4A635-433E-17E7-3344-6E33E7835D82}"/>
              </a:ext>
            </a:extLst>
          </p:cNvPr>
          <p:cNvSpPr txBox="1"/>
          <p:nvPr/>
        </p:nvSpPr>
        <p:spPr>
          <a:xfrm>
            <a:off x="573077" y="646331"/>
            <a:ext cx="11045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Непосредственное вычисление усилий предварительного натяжения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60B894-3EC5-C838-92CD-4E5F0C0154E8}"/>
              </a:ext>
            </a:extLst>
          </p:cNvPr>
          <p:cNvSpPr txBox="1"/>
          <p:nvPr/>
        </p:nvSpPr>
        <p:spPr>
          <a:xfrm>
            <a:off x="573077" y="5323729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Линейная регрессия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2ACFC3-130E-6535-B149-344B338F8FE6}"/>
              </a:ext>
            </a:extLst>
          </p:cNvPr>
          <p:cNvSpPr txBox="1"/>
          <p:nvPr/>
        </p:nvSpPr>
        <p:spPr>
          <a:xfrm>
            <a:off x="4928789" y="5323729"/>
            <a:ext cx="2335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Нейронная сеть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24F706-D71B-024E-7624-A18878FBE4C7}"/>
              </a:ext>
            </a:extLst>
          </p:cNvPr>
          <p:cNvSpPr txBox="1"/>
          <p:nvPr/>
        </p:nvSpPr>
        <p:spPr>
          <a:xfrm>
            <a:off x="8299038" y="5323729"/>
            <a:ext cx="3319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Генетический алгоритм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06507D-A287-8BA1-71CD-FED2256BC1A3}"/>
              </a:ext>
            </a:extLst>
          </p:cNvPr>
          <p:cNvSpPr txBox="1"/>
          <p:nvPr/>
        </p:nvSpPr>
        <p:spPr>
          <a:xfrm>
            <a:off x="3876227" y="1169551"/>
            <a:ext cx="4211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Деформированное состояния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AEC92D-FEED-1270-4B2C-8DB90FD33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20197"/>
            <a:ext cx="3891635" cy="2018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A9382B5-6A76-1DB1-AEFA-AEA90C567F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115" y="2883430"/>
            <a:ext cx="4063379" cy="211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14B65FD-C6AC-4E5E-A492-722D1D1FDA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267" y="2975826"/>
            <a:ext cx="4018536" cy="20633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64339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44E90C8-EBED-12F6-900D-691AD14EE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AE3B-EEB0-45EC-9B89-50CA937BC57A}" type="slidenum">
              <a:rPr lang="ru-RU" smtClean="0"/>
              <a:t>35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90CA7C-79D0-7D4F-177D-C1EDD310D374}"/>
              </a:ext>
            </a:extLst>
          </p:cNvPr>
          <p:cNvSpPr txBox="1"/>
          <p:nvPr/>
        </p:nvSpPr>
        <p:spPr>
          <a:xfrm>
            <a:off x="4927314" y="0"/>
            <a:ext cx="2337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Результаты</a:t>
            </a:r>
            <a:endParaRPr lang="ru-RU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B4A635-433E-17E7-3344-6E33E7835D82}"/>
              </a:ext>
            </a:extLst>
          </p:cNvPr>
          <p:cNvSpPr txBox="1"/>
          <p:nvPr/>
        </p:nvSpPr>
        <p:spPr>
          <a:xfrm>
            <a:off x="1838647" y="646331"/>
            <a:ext cx="8514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Исследование вычисления псевдообратной матрицы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ED26DF98-FA3B-8C4F-DE49-86A48D0B79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3365089"/>
              </p:ext>
            </p:extLst>
          </p:nvPr>
        </p:nvGraphicFramePr>
        <p:xfrm>
          <a:off x="386648" y="1815882"/>
          <a:ext cx="2649417" cy="419116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883139">
                  <a:extLst>
                    <a:ext uri="{9D8B030D-6E8A-4147-A177-3AD203B41FA5}">
                      <a16:colId xmlns:a16="http://schemas.microsoft.com/office/drawing/2014/main" val="1209708200"/>
                    </a:ext>
                  </a:extLst>
                </a:gridCol>
                <a:gridCol w="883139">
                  <a:extLst>
                    <a:ext uri="{9D8B030D-6E8A-4147-A177-3AD203B41FA5}">
                      <a16:colId xmlns:a16="http://schemas.microsoft.com/office/drawing/2014/main" val="522048919"/>
                    </a:ext>
                  </a:extLst>
                </a:gridCol>
                <a:gridCol w="883139">
                  <a:extLst>
                    <a:ext uri="{9D8B030D-6E8A-4147-A177-3AD203B41FA5}">
                      <a16:colId xmlns:a16="http://schemas.microsoft.com/office/drawing/2014/main" val="1326626131"/>
                    </a:ext>
                  </a:extLst>
                </a:gridCol>
              </a:tblGrid>
              <a:tr h="3754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-0,0112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-0,0054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0,1293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73991071"/>
                  </a:ext>
                </a:extLst>
              </a:tr>
              <a:tr h="3754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-0,0112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-0,0038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0,1319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26109103"/>
                  </a:ext>
                </a:extLst>
              </a:tr>
              <a:tr h="3754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0,045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0,00614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0,3355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43704129"/>
                  </a:ext>
                </a:extLst>
              </a:tr>
              <a:tr h="3754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0,0181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0,01209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0,31548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20051192"/>
                  </a:ext>
                </a:extLst>
              </a:tr>
              <a:tr h="3754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0,1302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0,03134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0,613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48840830"/>
                  </a:ext>
                </a:extLst>
              </a:tr>
              <a:tr h="3754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0,0249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0,0157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0,4676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78638672"/>
                  </a:ext>
                </a:extLst>
              </a:tr>
              <a:tr h="37549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-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0,0442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0,0415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0,4777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55054005"/>
                  </a:ext>
                </a:extLst>
              </a:tr>
              <a:tr h="37549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-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0,0848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-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0,09021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0,2024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12171256"/>
                  </a:ext>
                </a:extLst>
              </a:tr>
              <a:tr h="37549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-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0,6962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0,0171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-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0,1015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80020357"/>
                  </a:ext>
                </a:extLst>
              </a:tr>
              <a:tr h="37549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-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0,1302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-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0,303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-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0,0228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6749547"/>
                  </a:ext>
                </a:extLst>
              </a:tr>
              <a:tr h="375492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Матрица коэффициентов модели линейной регрессии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77056231"/>
                  </a:ext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2FD09A84-6225-8D44-9ECB-5F6C8841BC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1428927"/>
              </p:ext>
            </p:extLst>
          </p:nvPr>
        </p:nvGraphicFramePr>
        <p:xfrm>
          <a:off x="3321252" y="1815882"/>
          <a:ext cx="2649418" cy="419116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883316">
                  <a:extLst>
                    <a:ext uri="{9D8B030D-6E8A-4147-A177-3AD203B41FA5}">
                      <a16:colId xmlns:a16="http://schemas.microsoft.com/office/drawing/2014/main" val="308682481"/>
                    </a:ext>
                  </a:extLst>
                </a:gridCol>
                <a:gridCol w="883316">
                  <a:extLst>
                    <a:ext uri="{9D8B030D-6E8A-4147-A177-3AD203B41FA5}">
                      <a16:colId xmlns:a16="http://schemas.microsoft.com/office/drawing/2014/main" val="4208609589"/>
                    </a:ext>
                  </a:extLst>
                </a:gridCol>
                <a:gridCol w="882786">
                  <a:extLst>
                    <a:ext uri="{9D8B030D-6E8A-4147-A177-3AD203B41FA5}">
                      <a16:colId xmlns:a16="http://schemas.microsoft.com/office/drawing/2014/main" val="2302431958"/>
                    </a:ext>
                  </a:extLst>
                </a:gridCol>
              </a:tblGrid>
              <a:tr h="37549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-0,0086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-0,0046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0,12918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06585970"/>
                  </a:ext>
                </a:extLst>
              </a:tr>
              <a:tr h="37549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-0,0093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-0,0021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0,12611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46175001"/>
                  </a:ext>
                </a:extLst>
              </a:tr>
              <a:tr h="37549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0,04645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0,0079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0,33239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36488731"/>
                  </a:ext>
                </a:extLst>
              </a:tr>
              <a:tr h="37549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0,01686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0,01346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0,31573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0088636"/>
                  </a:ext>
                </a:extLst>
              </a:tr>
              <a:tr h="37549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0,12745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0,03196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0,61236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36694436"/>
                  </a:ext>
                </a:extLst>
              </a:tr>
              <a:tr h="37549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0,02942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0,015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0,46725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5086610"/>
                  </a:ext>
                </a:extLst>
              </a:tr>
              <a:tr h="37549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-0,0446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0,04284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0,47632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19615344"/>
                  </a:ext>
                </a:extLst>
              </a:tr>
              <a:tr h="37549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-0,0878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-0,0965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0,21123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07253690"/>
                  </a:ext>
                </a:extLst>
              </a:tr>
              <a:tr h="37549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-0,7079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0,0205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-0,1208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59056153"/>
                  </a:ext>
                </a:extLst>
              </a:tr>
              <a:tr h="37549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-0,1288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-0,3024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-0,0451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9089214"/>
                  </a:ext>
                </a:extLst>
              </a:tr>
              <a:tr h="375492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Матрица весовых коэффициентов нейронной сети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5884823"/>
                  </a:ext>
                </a:extLst>
              </a:tr>
            </a:tbl>
          </a:graphicData>
        </a:graphic>
      </p:graphicFrame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ABB53171-E5B3-5944-31CA-7EC2F0871D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2563335"/>
              </p:ext>
            </p:extLst>
          </p:nvPr>
        </p:nvGraphicFramePr>
        <p:xfrm>
          <a:off x="6221332" y="1815882"/>
          <a:ext cx="2649417" cy="461673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883139">
                  <a:extLst>
                    <a:ext uri="{9D8B030D-6E8A-4147-A177-3AD203B41FA5}">
                      <a16:colId xmlns:a16="http://schemas.microsoft.com/office/drawing/2014/main" val="3063003602"/>
                    </a:ext>
                  </a:extLst>
                </a:gridCol>
                <a:gridCol w="883139">
                  <a:extLst>
                    <a:ext uri="{9D8B030D-6E8A-4147-A177-3AD203B41FA5}">
                      <a16:colId xmlns:a16="http://schemas.microsoft.com/office/drawing/2014/main" val="2848900327"/>
                    </a:ext>
                  </a:extLst>
                </a:gridCol>
                <a:gridCol w="883139">
                  <a:extLst>
                    <a:ext uri="{9D8B030D-6E8A-4147-A177-3AD203B41FA5}">
                      <a16:colId xmlns:a16="http://schemas.microsoft.com/office/drawing/2014/main" val="3653785039"/>
                    </a:ext>
                  </a:extLst>
                </a:gridCol>
              </a:tblGrid>
              <a:tr h="37537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0,10439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0,83145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-0,0308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76425261"/>
                  </a:ext>
                </a:extLst>
              </a:tr>
              <a:tr h="37537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0,62457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0,51583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1,0483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9308602"/>
                  </a:ext>
                </a:extLst>
              </a:tr>
              <a:tr h="37537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0,21788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0,55164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0,34392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71433092"/>
                  </a:ext>
                </a:extLst>
              </a:tr>
              <a:tr h="37537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0,24382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0,05563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0,30839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25149484"/>
                  </a:ext>
                </a:extLst>
              </a:tr>
              <a:tr h="37537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0,46584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-0,3946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0,80877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57011528"/>
                  </a:ext>
                </a:extLst>
              </a:tr>
              <a:tr h="37537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-0,0948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-0,192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0,34886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1450774"/>
                  </a:ext>
                </a:extLst>
              </a:tr>
              <a:tr h="37537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-0,8919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-0,2558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0,21676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72863510"/>
                  </a:ext>
                </a:extLst>
              </a:tr>
              <a:tr h="37537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-0,3136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0,19759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0,15233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6265413"/>
                  </a:ext>
                </a:extLst>
              </a:tr>
              <a:tr h="37537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-0,1543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0,19699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0,11097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90773135"/>
                  </a:ext>
                </a:extLst>
              </a:tr>
              <a:tr h="37537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0,09033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-0,4957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0,10898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2106688"/>
                  </a:ext>
                </a:extLst>
              </a:tr>
              <a:tr h="375377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Обратная матрица коэффициентов влияния, вычисленная при помощи нейронной сети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32356228"/>
                  </a:ext>
                </a:extLst>
              </a:tr>
            </a:tbl>
          </a:graphicData>
        </a:graphic>
      </p:graphicFrame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id="{DCA1181B-2618-024B-5747-F7F6E70A39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8528769"/>
              </p:ext>
            </p:extLst>
          </p:nvPr>
        </p:nvGraphicFramePr>
        <p:xfrm>
          <a:off x="9050874" y="1815882"/>
          <a:ext cx="2649417" cy="461673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883139">
                  <a:extLst>
                    <a:ext uri="{9D8B030D-6E8A-4147-A177-3AD203B41FA5}">
                      <a16:colId xmlns:a16="http://schemas.microsoft.com/office/drawing/2014/main" val="1491038521"/>
                    </a:ext>
                  </a:extLst>
                </a:gridCol>
                <a:gridCol w="883139">
                  <a:extLst>
                    <a:ext uri="{9D8B030D-6E8A-4147-A177-3AD203B41FA5}">
                      <a16:colId xmlns:a16="http://schemas.microsoft.com/office/drawing/2014/main" val="2862305409"/>
                    </a:ext>
                  </a:extLst>
                </a:gridCol>
                <a:gridCol w="883139">
                  <a:extLst>
                    <a:ext uri="{9D8B030D-6E8A-4147-A177-3AD203B41FA5}">
                      <a16:colId xmlns:a16="http://schemas.microsoft.com/office/drawing/2014/main" val="2786188979"/>
                    </a:ext>
                  </a:extLst>
                </a:gridCol>
              </a:tblGrid>
              <a:tr h="37537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0,05053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0,0024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0,07533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4015434"/>
                  </a:ext>
                </a:extLst>
              </a:tr>
              <a:tr h="37537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0,04362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0,02785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0,12068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63720447"/>
                  </a:ext>
                </a:extLst>
              </a:tr>
              <a:tr h="37537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0,18079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0,0122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0,46289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00161255"/>
                  </a:ext>
                </a:extLst>
              </a:tr>
              <a:tr h="37537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0,0739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0,04811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0,47768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32104282"/>
                  </a:ext>
                </a:extLst>
              </a:tr>
              <a:tr h="37537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0,15407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0,02634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0,53773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74658699"/>
                  </a:ext>
                </a:extLst>
              </a:tr>
              <a:tr h="37537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-0,0767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-0,0083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0,3799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64469773"/>
                  </a:ext>
                </a:extLst>
              </a:tr>
              <a:tr h="37537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-0,1677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0,05761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0,31437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82101218"/>
                  </a:ext>
                </a:extLst>
              </a:tr>
              <a:tr h="37537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-0,1973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-0,1617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0,3332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07055080"/>
                  </a:ext>
                </a:extLst>
              </a:tr>
              <a:tr h="37537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-0,5603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0,03821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-0,0502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80957559"/>
                  </a:ext>
                </a:extLst>
              </a:tr>
              <a:tr h="37537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-0,0226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-0,2292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-0,12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2805044"/>
                  </a:ext>
                </a:extLst>
              </a:tr>
              <a:tr h="375377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Псевдообратная матрица Мура-Пенроуза, вычисленная при помощи генетического алгоритма</a:t>
                      </a:r>
                    </a:p>
                    <a:p>
                      <a:pPr algn="ctr" rtl="0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7635702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C149985-5DFF-3BB0-8DE7-9AC82BC6DA53}"/>
                  </a:ext>
                </a:extLst>
              </p:cNvPr>
              <p:cNvSpPr txBox="1"/>
              <p:nvPr/>
            </p:nvSpPr>
            <p:spPr>
              <a:xfrm>
                <a:off x="2700416" y="1261884"/>
                <a:ext cx="654050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Обратные матрицы коэффициентов влияния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lang="ru-RU" sz="2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C149985-5DFF-3BB0-8DE7-9AC82BC6DA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416" y="1261884"/>
                <a:ext cx="6540508" cy="461665"/>
              </a:xfrm>
              <a:prstGeom prst="rect">
                <a:avLst/>
              </a:prstGeom>
              <a:blipFill>
                <a:blip r:embed="rId3"/>
                <a:stretch>
                  <a:fillRect l="-1491" t="-9211" b="-302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87622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44E90C8-EBED-12F6-900D-691AD14EE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AE3B-EEB0-45EC-9B89-50CA937BC57A}" type="slidenum">
              <a:rPr lang="ru-RU" smtClean="0"/>
              <a:t>36</a:t>
            </a:fld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E00901-6A3D-1104-491F-6A4546F44065}"/>
              </a:ext>
            </a:extLst>
          </p:cNvPr>
          <p:cNvSpPr txBox="1"/>
          <p:nvPr/>
        </p:nvSpPr>
        <p:spPr>
          <a:xfrm>
            <a:off x="4927314" y="0"/>
            <a:ext cx="2337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Результаты</a:t>
            </a:r>
            <a:endParaRPr lang="ru-RU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2CD12C-09C7-4A8E-5029-52AEB4A165C4}"/>
              </a:ext>
            </a:extLst>
          </p:cNvPr>
          <p:cNvSpPr txBox="1"/>
          <p:nvPr/>
        </p:nvSpPr>
        <p:spPr>
          <a:xfrm>
            <a:off x="1838647" y="646331"/>
            <a:ext cx="8514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Исследование вычисления псевдообратной матрицы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7C7EF27-E575-4BA7-C8DA-A1B055BD947D}"/>
              </a:ext>
            </a:extLst>
          </p:cNvPr>
          <p:cNvSpPr/>
          <p:nvPr/>
        </p:nvSpPr>
        <p:spPr>
          <a:xfrm flipV="1">
            <a:off x="4927313" y="623885"/>
            <a:ext cx="2337372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CDC642-9A9F-710C-36BB-D0CA447E1D4D}"/>
              </a:ext>
            </a:extLst>
          </p:cNvPr>
          <p:cNvSpPr txBox="1"/>
          <p:nvPr/>
        </p:nvSpPr>
        <p:spPr>
          <a:xfrm>
            <a:off x="-4770214" y="4070036"/>
            <a:ext cx="33213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Матрица коэффициентов модели линейной регрессии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14A5587-0FC9-6AEC-F61D-4A60C957F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32232" y="2038119"/>
            <a:ext cx="4045397" cy="199637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BD7EB99-CF3F-B016-F10A-3428B108B1E3}"/>
              </a:ext>
            </a:extLst>
          </p:cNvPr>
          <p:cNvSpPr txBox="1"/>
          <p:nvPr/>
        </p:nvSpPr>
        <p:spPr>
          <a:xfrm>
            <a:off x="-4992743" y="5257234"/>
            <a:ext cx="3766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Вертикальное перемещение в центре пролета 0.055мм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4AFD69-FF31-9C61-89BE-658EBD6D4523}"/>
              </a:ext>
            </a:extLst>
          </p:cNvPr>
          <p:cNvSpPr txBox="1"/>
          <p:nvPr/>
        </p:nvSpPr>
        <p:spPr>
          <a:xfrm>
            <a:off x="4928051" y="9703949"/>
            <a:ext cx="2335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Матрица весовых коэффициентов нейронной сети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B5CF364-9B86-B077-3CA2-D996476B2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301" y="7672032"/>
            <a:ext cx="4045397" cy="193417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A23F715-EA29-5C43-43C8-2667636BB26C}"/>
              </a:ext>
            </a:extLst>
          </p:cNvPr>
          <p:cNvSpPr txBox="1"/>
          <p:nvPr/>
        </p:nvSpPr>
        <p:spPr>
          <a:xfrm>
            <a:off x="4212791" y="10926686"/>
            <a:ext cx="3766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Вертикальное перемещение в центре пролета -0.4377мм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23C003-C0D5-74CB-0BF4-07DEE6B810E1}"/>
              </a:ext>
            </a:extLst>
          </p:cNvPr>
          <p:cNvSpPr txBox="1"/>
          <p:nvPr/>
        </p:nvSpPr>
        <p:spPr>
          <a:xfrm>
            <a:off x="13966443" y="4142218"/>
            <a:ext cx="2795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Генетический алгоритм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5841679-B66C-89B5-C529-6572726D5E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42491" y="2015686"/>
            <a:ext cx="4043415" cy="193417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17C330-8FA7-9FAA-C91F-2F89027D5FE3}"/>
              </a:ext>
            </a:extLst>
          </p:cNvPr>
          <p:cNvSpPr txBox="1"/>
          <p:nvPr/>
        </p:nvSpPr>
        <p:spPr>
          <a:xfrm>
            <a:off x="13462948" y="5257234"/>
            <a:ext cx="3766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Вертикальное перемещение в центре пролета 23.254мм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F8A1135-0639-C338-82CE-1EAFD6583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32931" y="2253760"/>
            <a:ext cx="4090761" cy="256655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4D071FF-55A7-A8E8-5915-218B7EEEC351}"/>
              </a:ext>
            </a:extLst>
          </p:cNvPr>
          <p:cNvSpPr txBox="1"/>
          <p:nvPr/>
        </p:nvSpPr>
        <p:spPr>
          <a:xfrm>
            <a:off x="-4206873" y="5122504"/>
            <a:ext cx="2255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Опорные реакции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AD68FEB-7517-3E23-BD49-7197D211D9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30715" y="2027718"/>
            <a:ext cx="4822874" cy="217910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A8E6DA6-08C5-BCE4-88FD-8B30347ABD52}"/>
              </a:ext>
            </a:extLst>
          </p:cNvPr>
          <p:cNvSpPr txBox="1"/>
          <p:nvPr/>
        </p:nvSpPr>
        <p:spPr>
          <a:xfrm>
            <a:off x="13964474" y="4435341"/>
            <a:ext cx="3375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Вертикальные перемещения в отслеживаемой точке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31BE9D-222A-DC3B-2231-01B477D80DF7}"/>
              </a:ext>
            </a:extLst>
          </p:cNvPr>
          <p:cNvSpPr txBox="1"/>
          <p:nvPr/>
        </p:nvSpPr>
        <p:spPr>
          <a:xfrm>
            <a:off x="13964474" y="5096517"/>
            <a:ext cx="3419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Вертикальное перемещение в центре пролета 1.0856мм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C079EF4B-31D4-3414-E68B-7B010FDD34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0404670"/>
              </p:ext>
            </p:extLst>
          </p:nvPr>
        </p:nvGraphicFramePr>
        <p:xfrm>
          <a:off x="3464632" y="1668289"/>
          <a:ext cx="5326392" cy="466237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775464">
                  <a:extLst>
                    <a:ext uri="{9D8B030D-6E8A-4147-A177-3AD203B41FA5}">
                      <a16:colId xmlns:a16="http://schemas.microsoft.com/office/drawing/2014/main" val="2793736326"/>
                    </a:ext>
                  </a:extLst>
                </a:gridCol>
                <a:gridCol w="1775464">
                  <a:extLst>
                    <a:ext uri="{9D8B030D-6E8A-4147-A177-3AD203B41FA5}">
                      <a16:colId xmlns:a16="http://schemas.microsoft.com/office/drawing/2014/main" val="1255161607"/>
                    </a:ext>
                  </a:extLst>
                </a:gridCol>
                <a:gridCol w="1775464">
                  <a:extLst>
                    <a:ext uri="{9D8B030D-6E8A-4147-A177-3AD203B41FA5}">
                      <a16:colId xmlns:a16="http://schemas.microsoft.com/office/drawing/2014/main" val="3398578556"/>
                    </a:ext>
                  </a:extLst>
                </a:gridCol>
              </a:tblGrid>
              <a:tr h="369277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Номер ванта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Длина начального укорочения, мм</a:t>
                      </a:r>
                      <a:endParaRPr lang="ru-RU" sz="14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6979952"/>
                  </a:ext>
                </a:extLst>
              </a:tr>
              <a:tr h="3692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Библиотека </a:t>
                      </a:r>
                      <a:r>
                        <a:rPr lang="en-US" sz="1400" dirty="0" err="1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linalg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Генетический алгоритм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33092992"/>
                  </a:ext>
                </a:extLst>
              </a:tr>
              <a:tr h="3692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-4.96754019</a:t>
                      </a:r>
                      <a:endParaRPr lang="ru-RU" sz="14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-2,885997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92128940"/>
                  </a:ext>
                </a:extLst>
              </a:tr>
              <a:tr h="3692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-14.27130328</a:t>
                      </a:r>
                      <a:endParaRPr lang="ru-RU" sz="14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1,05115864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3154106"/>
                  </a:ext>
                </a:extLst>
              </a:tr>
              <a:tr h="3692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53.76315726</a:t>
                      </a:r>
                      <a:endParaRPr lang="ru-RU" sz="14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64,12610081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53179914"/>
                  </a:ext>
                </a:extLst>
              </a:tr>
              <a:tr h="3692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4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109.32926573</a:t>
                      </a:r>
                      <a:endParaRPr lang="ru-RU" sz="14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110,0233691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4361553"/>
                  </a:ext>
                </a:extLst>
              </a:tr>
              <a:tr h="3692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5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83.85283451</a:t>
                      </a:r>
                      <a:endParaRPr lang="ru-RU" sz="14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100,2193479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98126507"/>
                  </a:ext>
                </a:extLst>
              </a:tr>
              <a:tr h="3692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6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223.27330457</a:t>
                      </a:r>
                      <a:endParaRPr lang="ru-RU" sz="14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204,8097127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79022613"/>
                  </a:ext>
                </a:extLst>
              </a:tr>
              <a:tr h="3692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7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177.93975744</a:t>
                      </a:r>
                      <a:endParaRPr lang="ru-RU" sz="14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187,114723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04336182"/>
                  </a:ext>
                </a:extLst>
              </a:tr>
              <a:tr h="3692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8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316.54839202</a:t>
                      </a:r>
                      <a:endParaRPr lang="ru-RU" sz="14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371,4536239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74354600"/>
                  </a:ext>
                </a:extLst>
              </a:tr>
              <a:tr h="3692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9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296.87728894</a:t>
                      </a:r>
                      <a:endParaRPr lang="ru-RU" sz="14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298,1647337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38507625"/>
                  </a:ext>
                </a:extLst>
              </a:tr>
              <a:tr h="3692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10</a:t>
                      </a:r>
                      <a:endParaRPr lang="ru-RU" sz="12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166.14581038</a:t>
                      </a:r>
                      <a:endParaRPr lang="ru-RU" sz="14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131,8224339</a:t>
                      </a:r>
                      <a:endParaRPr lang="ru-RU" sz="12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852676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7423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44E90C8-EBED-12F6-900D-691AD14EE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AE3B-EEB0-45EC-9B89-50CA937BC57A}" type="slidenum">
              <a:rPr lang="ru-RU" smtClean="0"/>
              <a:t>37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37DCF50-C0F5-31E6-2605-113E98486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0926" y="2503076"/>
            <a:ext cx="4822874" cy="21791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19B0B5-4A0C-DCDC-619C-254871CED888}"/>
              </a:ext>
            </a:extLst>
          </p:cNvPr>
          <p:cNvSpPr txBox="1"/>
          <p:nvPr/>
        </p:nvSpPr>
        <p:spPr>
          <a:xfrm>
            <a:off x="2074622" y="5372253"/>
            <a:ext cx="2255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Опорные реакции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48A934-6C86-6E32-7620-F002C7DE2081}"/>
              </a:ext>
            </a:extLst>
          </p:cNvPr>
          <p:cNvSpPr txBox="1"/>
          <p:nvPr/>
        </p:nvSpPr>
        <p:spPr>
          <a:xfrm>
            <a:off x="7264685" y="4910699"/>
            <a:ext cx="3375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Вертикальные перемещения в отслеживаемой точке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81FD68-8213-84BD-DE71-DC1A8F482250}"/>
              </a:ext>
            </a:extLst>
          </p:cNvPr>
          <p:cNvSpPr txBox="1"/>
          <p:nvPr/>
        </p:nvSpPr>
        <p:spPr>
          <a:xfrm>
            <a:off x="1102595" y="1239415"/>
            <a:ext cx="9986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Результаты, полученные при помощи псевдообратной матрицы Мура-Пенроуза, вычисленной библиотекой </a:t>
            </a:r>
            <a:r>
              <a:rPr lang="en-US" sz="24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linalg</a:t>
            </a:r>
            <a:endParaRPr lang="ru-RU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E5A1DE-49FE-9EE3-327E-6B66BF1C94C4}"/>
              </a:ext>
            </a:extLst>
          </p:cNvPr>
          <p:cNvSpPr txBox="1"/>
          <p:nvPr/>
        </p:nvSpPr>
        <p:spPr>
          <a:xfrm>
            <a:off x="7264685" y="5571875"/>
            <a:ext cx="3419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Вертикальное перемещение в центре пролета </a:t>
            </a:r>
            <a:r>
              <a:rPr lang="ru-RU" sz="2000" b="1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1.0856мм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F3AC0-B55A-DD8C-D4AB-F20E6FE44615}"/>
              </a:ext>
            </a:extLst>
          </p:cNvPr>
          <p:cNvSpPr txBox="1"/>
          <p:nvPr/>
        </p:nvSpPr>
        <p:spPr>
          <a:xfrm>
            <a:off x="4927314" y="0"/>
            <a:ext cx="2337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Результаты</a:t>
            </a:r>
            <a:endParaRPr lang="ru-RU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72EB71-DEC8-97D2-1030-00664BF51B2B}"/>
              </a:ext>
            </a:extLst>
          </p:cNvPr>
          <p:cNvSpPr txBox="1"/>
          <p:nvPr/>
        </p:nvSpPr>
        <p:spPr>
          <a:xfrm>
            <a:off x="1838647" y="646331"/>
            <a:ext cx="8514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Исследование вычисления псевдообратной матрицы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16F0085-F421-8338-0922-8E482FCB2D5F}"/>
              </a:ext>
            </a:extLst>
          </p:cNvPr>
          <p:cNvSpPr/>
          <p:nvPr/>
        </p:nvSpPr>
        <p:spPr>
          <a:xfrm flipV="1">
            <a:off x="4927313" y="623885"/>
            <a:ext cx="2337372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id="{DE41D52B-1FE5-B2EC-4B2A-A3601C05D6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8945018"/>
              </p:ext>
            </p:extLst>
          </p:nvPr>
        </p:nvGraphicFramePr>
        <p:xfrm>
          <a:off x="3576148" y="7446100"/>
          <a:ext cx="5103360" cy="476727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551680">
                  <a:extLst>
                    <a:ext uri="{9D8B030D-6E8A-4147-A177-3AD203B41FA5}">
                      <a16:colId xmlns:a16="http://schemas.microsoft.com/office/drawing/2014/main" val="980135580"/>
                    </a:ext>
                  </a:extLst>
                </a:gridCol>
                <a:gridCol w="2551680">
                  <a:extLst>
                    <a:ext uri="{9D8B030D-6E8A-4147-A177-3AD203B41FA5}">
                      <a16:colId xmlns:a16="http://schemas.microsoft.com/office/drawing/2014/main" val="1619241561"/>
                    </a:ext>
                  </a:extLst>
                </a:gridCol>
              </a:tblGrid>
              <a:tr h="83229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Номер ванта</a:t>
                      </a:r>
                      <a:endParaRPr lang="ru-RU" sz="14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Длина предварительного натяжения, мм</a:t>
                      </a:r>
                      <a:endParaRPr lang="ru-RU" sz="14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28639990"/>
                  </a:ext>
                </a:extLst>
              </a:tr>
              <a:tr h="3934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</a:t>
                      </a:r>
                      <a:endParaRPr lang="ru-RU" sz="14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-4.96754019</a:t>
                      </a:r>
                      <a:endParaRPr lang="ru-RU" sz="14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19858912"/>
                  </a:ext>
                </a:extLst>
              </a:tr>
              <a:tr h="3934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</a:t>
                      </a:r>
                      <a:endParaRPr lang="ru-RU" sz="14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-14.27130328</a:t>
                      </a:r>
                      <a:endParaRPr lang="ru-RU" sz="14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33414198"/>
                  </a:ext>
                </a:extLst>
              </a:tr>
              <a:tr h="3934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</a:t>
                      </a:r>
                      <a:endParaRPr lang="ru-RU" sz="14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53.76315726</a:t>
                      </a:r>
                      <a:endParaRPr lang="ru-RU" sz="14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5320574"/>
                  </a:ext>
                </a:extLst>
              </a:tr>
              <a:tr h="3934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4</a:t>
                      </a:r>
                      <a:endParaRPr lang="ru-RU" sz="14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109.32926573</a:t>
                      </a:r>
                      <a:endParaRPr lang="ru-RU" sz="14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3220206"/>
                  </a:ext>
                </a:extLst>
              </a:tr>
              <a:tr h="3934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5</a:t>
                      </a:r>
                      <a:endParaRPr lang="ru-RU" sz="14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83.85283451</a:t>
                      </a:r>
                      <a:endParaRPr lang="ru-RU" sz="14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56603606"/>
                  </a:ext>
                </a:extLst>
              </a:tr>
              <a:tr h="3934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6</a:t>
                      </a:r>
                      <a:endParaRPr lang="ru-RU" sz="14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223.27330457</a:t>
                      </a:r>
                      <a:endParaRPr lang="ru-RU" sz="14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83266482"/>
                  </a:ext>
                </a:extLst>
              </a:tr>
              <a:tr h="3934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7</a:t>
                      </a:r>
                      <a:endParaRPr lang="ru-RU" sz="14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177.93975744</a:t>
                      </a:r>
                      <a:endParaRPr lang="ru-RU" sz="14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94102746"/>
                  </a:ext>
                </a:extLst>
              </a:tr>
              <a:tr h="3934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8</a:t>
                      </a:r>
                      <a:endParaRPr lang="ru-RU" sz="14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316.54839202</a:t>
                      </a:r>
                      <a:endParaRPr lang="ru-RU" sz="14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87763475"/>
                  </a:ext>
                </a:extLst>
              </a:tr>
              <a:tr h="3934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9</a:t>
                      </a:r>
                      <a:endParaRPr lang="ru-RU" sz="14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296.87728894</a:t>
                      </a:r>
                      <a:endParaRPr lang="ru-RU" sz="140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90229447"/>
                  </a:ext>
                </a:extLst>
              </a:tr>
              <a:tr h="3934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10</a:t>
                      </a:r>
                      <a:endParaRPr lang="ru-RU" sz="14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166.14581038</a:t>
                      </a:r>
                      <a:endParaRPr lang="ru-RU" sz="140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07141354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E1EC965D-0EB0-7682-9F22-A59EA3B7F6B9}"/>
              </a:ext>
            </a:extLst>
          </p:cNvPr>
          <p:cNvSpPr txBox="1"/>
          <p:nvPr/>
        </p:nvSpPr>
        <p:spPr>
          <a:xfrm>
            <a:off x="8298447" y="6756940"/>
            <a:ext cx="1756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Выводы</a:t>
            </a:r>
            <a:endParaRPr lang="ru-RU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08E2A7-CF1C-9C24-DEAB-F169643E5AEA}"/>
              </a:ext>
            </a:extLst>
          </p:cNvPr>
          <p:cNvSpPr txBox="1"/>
          <p:nvPr/>
        </p:nvSpPr>
        <p:spPr>
          <a:xfrm>
            <a:off x="6096000" y="7634116"/>
            <a:ext cx="616869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Поставленная проблема была решена двумя способами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Удовлетворительные результаты, полученные непосредственным вычислением усилий предварительного натяжения, полученные всеми исследуемыми методами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Приближенное построение обобщенной обратной матрицы при помощи линейной регрессии и нейронной сети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Приближенное построение псевдообратной матрицы Мура-Пенроуза при помощи генетического алгоритма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Удовлетворительные результаты, полученные при помощи построенных обратных матриц, вычисленных всеми исследуемыми методами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1F5180B-3090-A64C-B23A-2DBF5E6DFE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27" y="2485686"/>
            <a:ext cx="4664623" cy="292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296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44E90C8-EBED-12F6-900D-691AD14EE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AE3B-EEB0-45EC-9B89-50CA937BC57A}" type="slidenum">
              <a:rPr lang="ru-RU" smtClean="0"/>
              <a:t>38</a:t>
            </a:fld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90CA7C-79D0-7D4F-177D-C1EDD310D374}"/>
              </a:ext>
            </a:extLst>
          </p:cNvPr>
          <p:cNvSpPr txBox="1"/>
          <p:nvPr/>
        </p:nvSpPr>
        <p:spPr>
          <a:xfrm>
            <a:off x="4927314" y="0"/>
            <a:ext cx="2337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Результаты</a:t>
            </a:r>
            <a:endParaRPr lang="ru-RU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B4A635-433E-17E7-3344-6E33E7835D82}"/>
              </a:ext>
            </a:extLst>
          </p:cNvPr>
          <p:cNvSpPr txBox="1"/>
          <p:nvPr/>
        </p:nvSpPr>
        <p:spPr>
          <a:xfrm>
            <a:off x="1809793" y="646331"/>
            <a:ext cx="8572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Исследование вычисления псевдообратной матрицы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60B894-3EC5-C838-92CD-4E5F0C0154E8}"/>
              </a:ext>
            </a:extLst>
          </p:cNvPr>
          <p:cNvSpPr txBox="1"/>
          <p:nvPr/>
        </p:nvSpPr>
        <p:spPr>
          <a:xfrm>
            <a:off x="573077" y="5323729"/>
            <a:ext cx="33213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Матрица коэффициентов модели линейной регрессии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2ACFC3-130E-6535-B149-344B338F8FE6}"/>
              </a:ext>
            </a:extLst>
          </p:cNvPr>
          <p:cNvSpPr txBox="1"/>
          <p:nvPr/>
        </p:nvSpPr>
        <p:spPr>
          <a:xfrm>
            <a:off x="4928789" y="5319360"/>
            <a:ext cx="2335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Матрица весовых коэффициентов нейронной сети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24F706-D71B-024E-7624-A18878FBE4C7}"/>
              </a:ext>
            </a:extLst>
          </p:cNvPr>
          <p:cNvSpPr txBox="1"/>
          <p:nvPr/>
        </p:nvSpPr>
        <p:spPr>
          <a:xfrm>
            <a:off x="8716897" y="5427082"/>
            <a:ext cx="2795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Генетический алгоритм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06507D-A287-8BA1-71CD-FED2256BC1A3}"/>
              </a:ext>
            </a:extLst>
          </p:cNvPr>
          <p:cNvSpPr txBox="1"/>
          <p:nvPr/>
        </p:nvSpPr>
        <p:spPr>
          <a:xfrm>
            <a:off x="3990420" y="1187050"/>
            <a:ext cx="4211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Деформированное состояния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7A035F-820D-176E-FB1A-EADE7EA1AB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8933"/>
            <a:ext cx="4078839" cy="219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87042A-8F53-6378-D069-ABB60A9D6C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243" y="2711468"/>
            <a:ext cx="4011506" cy="2102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7B28CAB-698D-104F-B26C-5A912FB477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153" y="2555472"/>
            <a:ext cx="4078839" cy="21273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4943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2B8134C-B81A-0848-3489-DC69E5DD8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AE3B-EEB0-45EC-9B89-50CA937BC57A}" type="slidenum">
              <a:rPr lang="ru-RU" smtClean="0"/>
              <a:t>39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B56800-A254-D90F-9D41-1429F0E9ACC2}"/>
              </a:ext>
            </a:extLst>
          </p:cNvPr>
          <p:cNvSpPr txBox="1"/>
          <p:nvPr/>
        </p:nvSpPr>
        <p:spPr>
          <a:xfrm>
            <a:off x="4044637" y="112542"/>
            <a:ext cx="4102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Анализ результатов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24A19C-8CD9-3A6E-22A8-2BB662BB5E7D}"/>
              </a:ext>
            </a:extLst>
          </p:cNvPr>
          <p:cNvSpPr txBox="1"/>
          <p:nvPr/>
        </p:nvSpPr>
        <p:spPr>
          <a:xfrm>
            <a:off x="4393450" y="758873"/>
            <a:ext cx="3405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Линейная регрессия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4C75BF79-53EC-A171-6B5F-42035D1FAF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5019709"/>
              </p:ext>
            </p:extLst>
          </p:nvPr>
        </p:nvGraphicFramePr>
        <p:xfrm>
          <a:off x="1977292" y="1928424"/>
          <a:ext cx="8237416" cy="32904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18708">
                  <a:extLst>
                    <a:ext uri="{9D8B030D-6E8A-4147-A177-3AD203B41FA5}">
                      <a16:colId xmlns:a16="http://schemas.microsoft.com/office/drawing/2014/main" val="2164772663"/>
                    </a:ext>
                  </a:extLst>
                </a:gridCol>
                <a:gridCol w="4118708">
                  <a:extLst>
                    <a:ext uri="{9D8B030D-6E8A-4147-A177-3AD203B41FA5}">
                      <a16:colId xmlns:a16="http://schemas.microsoft.com/office/drawing/2014/main" val="2489353984"/>
                    </a:ext>
                  </a:extLst>
                </a:gridCol>
              </a:tblGrid>
              <a:tr h="50998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Преимущества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Недостатки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089258"/>
                  </a:ext>
                </a:extLst>
              </a:tr>
              <a:tr h="50998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Скорость обучения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Требуется набор данных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1749849"/>
                  </a:ext>
                </a:extLst>
              </a:tr>
              <a:tr h="88024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Точность результатов в случае равной размерности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Построение псевдообратной матрицы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5126821"/>
                  </a:ext>
                </a:extLst>
              </a:tr>
              <a:tr h="8802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Точность результатов в случае разной размерности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Возможность влияния на результат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2343311"/>
                  </a:ext>
                </a:extLst>
              </a:tr>
              <a:tr h="50998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Построение обратной матрицы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72011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7753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999B47-519A-7A69-A148-464D2487B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84544" y="2054847"/>
            <a:ext cx="5440729" cy="32022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51354F-4FDD-1E2B-9147-97AF219DB1FB}"/>
                  </a:ext>
                </a:extLst>
              </p:cNvPr>
              <p:cNvSpPr txBox="1"/>
              <p:nvPr/>
            </p:nvSpPr>
            <p:spPr>
              <a:xfrm>
                <a:off x="13166009" y="868125"/>
                <a:ext cx="6316313" cy="5241756"/>
              </a:xfrm>
              <a:prstGeom prst="rect">
                <a:avLst/>
              </a:prstGeom>
              <a:noFill/>
            </p:spPr>
            <p:txBody>
              <a:bodyPr wrap="square" numCol="1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ru-RU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+…+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</m:sSub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sub>
                                </m:sSub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+…+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</m:sSub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 algn="ctr">
                  <a:spcAft>
                    <a:spcPts val="1200"/>
                  </a:spcAft>
                </a:pPr>
                <a:r>
                  <a:rPr lang="ru-RU" sz="2000" b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или</a:t>
                </a:r>
                <a:endParaRPr lang="ru-RU" sz="2400" b="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𝑀𝑋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ru-RU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ru-RU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- вектор-столбец значений отслеживаемых величин</a:t>
                </a:r>
                <a:r>
                  <a:rPr lang="en-US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(</a:t>
                </a:r>
                <a:r>
                  <a:rPr lang="ru-RU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ограничений) под действием постоянных нагрузок без учета натяжения</a:t>
                </a:r>
                <a:endParaRPr lang="en-US" sz="20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– </a:t>
                </a:r>
                <a:r>
                  <a:rPr lang="ru-RU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матрица коэффициентов влияния</a:t>
                </a:r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– </a:t>
                </a:r>
                <a:r>
                  <a:rPr lang="ru-RU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вектор-столбец усилий предварительного натяжения вант </a:t>
                </a:r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ru-RU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– вектор-столбец значений отслеживаемых величин (ограничений) под действием постоянных нагрузок с учетом натяжения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51354F-4FDD-1E2B-9147-97AF219DB1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66009" y="868125"/>
                <a:ext cx="6316313" cy="5241756"/>
              </a:xfrm>
              <a:prstGeom prst="rect">
                <a:avLst/>
              </a:prstGeom>
              <a:blipFill>
                <a:blip r:embed="rId3"/>
                <a:stretch>
                  <a:fillRect l="-1062" r="-96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DD210AC-1F01-1DB8-3052-4F04D0A61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111" y="1842135"/>
            <a:ext cx="5563376" cy="275310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C2602B5-475C-48AB-6510-279A31CD4D26}"/>
              </a:ext>
            </a:extLst>
          </p:cNvPr>
          <p:cNvSpPr/>
          <p:nvPr/>
        </p:nvSpPr>
        <p:spPr>
          <a:xfrm>
            <a:off x="0" y="0"/>
            <a:ext cx="6452788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4FD389-5B57-21A8-62D4-DC2B83759C1E}"/>
              </a:ext>
            </a:extLst>
          </p:cNvPr>
          <p:cNvSpPr txBox="1"/>
          <p:nvPr/>
        </p:nvSpPr>
        <p:spPr>
          <a:xfrm>
            <a:off x="1591464" y="179510"/>
            <a:ext cx="3105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Проблематика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8151748-E597-39AB-0F11-A9EA98CDDFFE}"/>
                  </a:ext>
                </a:extLst>
              </p:cNvPr>
              <p:cNvSpPr txBox="1"/>
              <p:nvPr/>
            </p:nvSpPr>
            <p:spPr>
              <a:xfrm>
                <a:off x="737661" y="1226158"/>
                <a:ext cx="5125634" cy="16904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ru-RU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Общий вид:</a:t>
                </a:r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sz="20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sz="20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ru-RU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ru-RU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+…+</m:t>
                              </m:r>
                              <m:sSub>
                                <m:sSubPr>
                                  <m:ctrlP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  <m: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  <m:r>
                                <a:rPr lang="ru-RU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01</m:t>
                                  </m:r>
                                </m:sub>
                              </m:sSub>
                            </m:e>
                            <m:e>
                              <m:r>
                                <a:rPr lang="ru-RU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…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𝐾</m:t>
                                  </m:r>
                                  <m: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ru-RU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𝐾</m:t>
                                  </m:r>
                                  <m: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ru-RU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+…+</m:t>
                              </m:r>
                              <m:sSub>
                                <m:sSubPr>
                                  <m:ctrlP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𝐾</m:t>
                                  </m:r>
                                  <m: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  <m:r>
                                <a:rPr lang="ru-RU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𝐾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  <m:r>
                                    <a:rPr lang="en-US" sz="2000" b="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𝐾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8151748-E597-39AB-0F11-A9EA98CDDF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661" y="1226158"/>
                <a:ext cx="5125634" cy="1690463"/>
              </a:xfrm>
              <a:prstGeom prst="rect">
                <a:avLst/>
              </a:prstGeom>
              <a:blipFill>
                <a:blip r:embed="rId5"/>
                <a:stretch>
                  <a:fillRect l="-1189" t="-144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F49CAB1-1DD4-BB68-2BCB-324C8CBD94E4}"/>
              </a:ext>
            </a:extLst>
          </p:cNvPr>
          <p:cNvSpPr txBox="1"/>
          <p:nvPr/>
        </p:nvSpPr>
        <p:spPr>
          <a:xfrm>
            <a:off x="737661" y="3316938"/>
            <a:ext cx="481115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Случай</a:t>
            </a: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: разная размерность </a:t>
            </a: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N &gt; K</a:t>
            </a:r>
            <a:endParaRPr lang="en-US" sz="2000" u="sng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20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Проблема</a:t>
            </a: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: существование бесконечного числа решений для случая разной размерности</a:t>
            </a:r>
            <a:endParaRPr 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20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Причина</a:t>
            </a: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: СЛАУ недоопределенная</a:t>
            </a:r>
          </a:p>
          <a:p>
            <a:r>
              <a:rPr lang="ru-RU" sz="20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Следствие</a:t>
            </a: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: решение задачи попадает в локальный минимум</a:t>
            </a:r>
          </a:p>
        </p:txBody>
      </p:sp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899C8340-8BF8-19BA-4CBC-4DA7625F2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AE3B-EEB0-45EC-9B89-50CA937BC57A}" type="slidenum">
              <a:rPr lang="ru-RU" smtClean="0"/>
              <a:t>4</a:t>
            </a:fld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450946-B952-B946-AE15-CDD948D23310}"/>
              </a:ext>
            </a:extLst>
          </p:cNvPr>
          <p:cNvSpPr txBox="1"/>
          <p:nvPr/>
        </p:nvSpPr>
        <p:spPr>
          <a:xfrm>
            <a:off x="7375834" y="-1705584"/>
            <a:ext cx="4043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Постановка задачи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636C75-9E4F-CF09-EACD-2331AD35631B}"/>
              </a:ext>
            </a:extLst>
          </p:cNvPr>
          <p:cNvSpPr txBox="1"/>
          <p:nvPr/>
        </p:nvSpPr>
        <p:spPr>
          <a:xfrm>
            <a:off x="7052605" y="-1705583"/>
            <a:ext cx="4690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Методы исследования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1CFD32-34A0-7BCB-BB3A-3ED994C72D6D}"/>
              </a:ext>
            </a:extLst>
          </p:cNvPr>
          <p:cNvSpPr txBox="1"/>
          <p:nvPr/>
        </p:nvSpPr>
        <p:spPr>
          <a:xfrm>
            <a:off x="13951825" y="-30902"/>
            <a:ext cx="4043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Постановка задачи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61B742-F5BC-E472-B0F2-361A6D35FC30}"/>
              </a:ext>
            </a:extLst>
          </p:cNvPr>
          <p:cNvSpPr txBox="1"/>
          <p:nvPr/>
        </p:nvSpPr>
        <p:spPr>
          <a:xfrm>
            <a:off x="13443822" y="825841"/>
            <a:ext cx="54488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Гипотеза</a:t>
            </a:r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: возможность применения моделей машинного обучения в качестве методов решения задачи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2F1B88-3D34-2C53-FACE-906D8869A42F}"/>
              </a:ext>
            </a:extLst>
          </p:cNvPr>
          <p:cNvSpPr txBox="1"/>
          <p:nvPr/>
        </p:nvSpPr>
        <p:spPr>
          <a:xfrm>
            <a:off x="13418585" y="2026170"/>
            <a:ext cx="544888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Исследуемые модели</a:t>
            </a:r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Линейная регрессия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Нейронная сеть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Генетический алгоритм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BDBAA3-9FC1-5FE3-2EA3-B3AAB090F485}"/>
              </a:ext>
            </a:extLst>
          </p:cNvPr>
          <p:cNvSpPr txBox="1"/>
          <p:nvPr/>
        </p:nvSpPr>
        <p:spPr>
          <a:xfrm>
            <a:off x="13418658" y="3774248"/>
            <a:ext cx="544888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Применение</a:t>
            </a:r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Непосредственное вычисление усилий предварительного натяжения вант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Построение псевдообратной матрицы Мура-Пенроуза</a:t>
            </a:r>
          </a:p>
        </p:txBody>
      </p:sp>
    </p:spTree>
    <p:extLst>
      <p:ext uri="{BB962C8B-B14F-4D97-AF65-F5344CB8AC3E}">
        <p14:creationId xmlns:p14="http://schemas.microsoft.com/office/powerpoint/2010/main" val="101462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2B8134C-B81A-0848-3489-DC69E5DD8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AE3B-EEB0-45EC-9B89-50CA937BC57A}" type="slidenum">
              <a:rPr lang="ru-RU" smtClean="0"/>
              <a:t>40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B56800-A254-D90F-9D41-1429F0E9ACC2}"/>
              </a:ext>
            </a:extLst>
          </p:cNvPr>
          <p:cNvSpPr txBox="1"/>
          <p:nvPr/>
        </p:nvSpPr>
        <p:spPr>
          <a:xfrm>
            <a:off x="4044637" y="112542"/>
            <a:ext cx="4102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Анализ результатов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24A19C-8CD9-3A6E-22A8-2BB662BB5E7D}"/>
              </a:ext>
            </a:extLst>
          </p:cNvPr>
          <p:cNvSpPr txBox="1"/>
          <p:nvPr/>
        </p:nvSpPr>
        <p:spPr>
          <a:xfrm>
            <a:off x="4751721" y="758873"/>
            <a:ext cx="2688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Нейронная сеть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4C75BF79-53EC-A171-6B5F-42035D1FAF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5439415"/>
              </p:ext>
            </p:extLst>
          </p:nvPr>
        </p:nvGraphicFramePr>
        <p:xfrm>
          <a:off x="1977292" y="1928424"/>
          <a:ext cx="8237416" cy="36347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18708">
                  <a:extLst>
                    <a:ext uri="{9D8B030D-6E8A-4147-A177-3AD203B41FA5}">
                      <a16:colId xmlns:a16="http://schemas.microsoft.com/office/drawing/2014/main" val="2164772663"/>
                    </a:ext>
                  </a:extLst>
                </a:gridCol>
                <a:gridCol w="4118708">
                  <a:extLst>
                    <a:ext uri="{9D8B030D-6E8A-4147-A177-3AD203B41FA5}">
                      <a16:colId xmlns:a16="http://schemas.microsoft.com/office/drawing/2014/main" val="2489353984"/>
                    </a:ext>
                  </a:extLst>
                </a:gridCol>
              </a:tblGrid>
              <a:tr h="72695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Преимущества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Недостатки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089258"/>
                  </a:ext>
                </a:extLst>
              </a:tr>
              <a:tr h="72695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Точность результатов в случае равной размерности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Требуется набор данных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1749849"/>
                  </a:ext>
                </a:extLst>
              </a:tr>
              <a:tr h="72695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Точность результатов в случае разной размерности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Построение псевдообратной матрицы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5126821"/>
                  </a:ext>
                </a:extLst>
              </a:tr>
              <a:tr h="72695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Вариативность использования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Скорость обучения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954178"/>
                  </a:ext>
                </a:extLst>
              </a:tr>
              <a:tr h="72695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Построение обратной матрицы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72011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15922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2B8134C-B81A-0848-3489-DC69E5DD8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AE3B-EEB0-45EC-9B89-50CA937BC57A}" type="slidenum">
              <a:rPr lang="ru-RU" smtClean="0"/>
              <a:t>41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B56800-A254-D90F-9D41-1429F0E9ACC2}"/>
              </a:ext>
            </a:extLst>
          </p:cNvPr>
          <p:cNvSpPr txBox="1"/>
          <p:nvPr/>
        </p:nvSpPr>
        <p:spPr>
          <a:xfrm>
            <a:off x="4044637" y="112542"/>
            <a:ext cx="4102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Анализ результатов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24A19C-8CD9-3A6E-22A8-2BB662BB5E7D}"/>
              </a:ext>
            </a:extLst>
          </p:cNvPr>
          <p:cNvSpPr txBox="1"/>
          <p:nvPr/>
        </p:nvSpPr>
        <p:spPr>
          <a:xfrm>
            <a:off x="4179449" y="758873"/>
            <a:ext cx="3833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Генетический алгоритм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4C75BF79-53EC-A171-6B5F-42035D1FAF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812384"/>
              </p:ext>
            </p:extLst>
          </p:nvPr>
        </p:nvGraphicFramePr>
        <p:xfrm>
          <a:off x="1977292" y="1928424"/>
          <a:ext cx="8237416" cy="43617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18708">
                  <a:extLst>
                    <a:ext uri="{9D8B030D-6E8A-4147-A177-3AD203B41FA5}">
                      <a16:colId xmlns:a16="http://schemas.microsoft.com/office/drawing/2014/main" val="2164772663"/>
                    </a:ext>
                  </a:extLst>
                </a:gridCol>
                <a:gridCol w="4118708">
                  <a:extLst>
                    <a:ext uri="{9D8B030D-6E8A-4147-A177-3AD203B41FA5}">
                      <a16:colId xmlns:a16="http://schemas.microsoft.com/office/drawing/2014/main" val="2489353984"/>
                    </a:ext>
                  </a:extLst>
                </a:gridCol>
              </a:tblGrid>
              <a:tr h="72695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Преимущества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Недостатки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089258"/>
                  </a:ext>
                </a:extLst>
              </a:tr>
              <a:tr h="72695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Точность результатов в случае равной размерности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Скорость обучения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1749849"/>
                  </a:ext>
                </a:extLst>
              </a:tr>
              <a:tr h="72695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Точность результатов в случае разной размерности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Набор удовлетворительных решений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5126821"/>
                  </a:ext>
                </a:extLst>
              </a:tr>
              <a:tr h="72695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Вариативность использования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2343311"/>
                  </a:ext>
                </a:extLst>
              </a:tr>
              <a:tr h="72695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Построение псевдообратной матрицы Мура-Пенроуза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954178"/>
                  </a:ext>
                </a:extLst>
              </a:tr>
              <a:tr h="72695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Набор удовлетворительных решений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72011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65350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2B8134C-B81A-0848-3489-DC69E5DD8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AE3B-EEB0-45EC-9B89-50CA937BC57A}" type="slidenum">
              <a:rPr lang="ru-RU" smtClean="0"/>
              <a:t>42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B56800-A254-D90F-9D41-1429F0E9ACC2}"/>
              </a:ext>
            </a:extLst>
          </p:cNvPr>
          <p:cNvSpPr txBox="1"/>
          <p:nvPr/>
        </p:nvSpPr>
        <p:spPr>
          <a:xfrm>
            <a:off x="2332500" y="93540"/>
            <a:ext cx="75269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Перспектива будущих исследований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96C686-2D4E-E16F-5E59-DA102904DE5E}"/>
              </a:ext>
            </a:extLst>
          </p:cNvPr>
          <p:cNvSpPr txBox="1"/>
          <p:nvPr/>
        </p:nvSpPr>
        <p:spPr>
          <a:xfrm>
            <a:off x="1889758" y="2459504"/>
            <a:ext cx="8412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Анализ устойчивости построенных моделей и обратных матриц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Иные способы использования нейронной сети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Проверка полученных результатов на конструктивно более сложных вантовых мостовых сооружениях</a:t>
            </a:r>
          </a:p>
        </p:txBody>
      </p:sp>
    </p:spTree>
    <p:extLst>
      <p:ext uri="{BB962C8B-B14F-4D97-AF65-F5344CB8AC3E}">
        <p14:creationId xmlns:p14="http://schemas.microsoft.com/office/powerpoint/2010/main" val="28868527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0D8123B-0F98-4D3F-ED04-D293C08F9A4F}"/>
              </a:ext>
            </a:extLst>
          </p:cNvPr>
          <p:cNvSpPr/>
          <p:nvPr/>
        </p:nvSpPr>
        <p:spPr>
          <a:xfrm flipV="1">
            <a:off x="3904342" y="1199171"/>
            <a:ext cx="4528263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429814D-1DAB-6059-669B-4C67B71F6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AE3B-EEB0-45EC-9B89-50CA937BC57A}" type="slidenum">
              <a:rPr lang="ru-RU" smtClean="0"/>
              <a:t>43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9ED4EC-2EF1-4F51-8557-CF45C363E29E}"/>
              </a:ext>
            </a:extLst>
          </p:cNvPr>
          <p:cNvSpPr txBox="1"/>
          <p:nvPr/>
        </p:nvSpPr>
        <p:spPr>
          <a:xfrm>
            <a:off x="3183206" y="0"/>
            <a:ext cx="58255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Перспектива будущих исследований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D0302E-D584-0032-F4A0-35E9F91FD932}"/>
              </a:ext>
            </a:extLst>
          </p:cNvPr>
          <p:cNvSpPr txBox="1"/>
          <p:nvPr/>
        </p:nvSpPr>
        <p:spPr>
          <a:xfrm>
            <a:off x="2542190" y="2399500"/>
            <a:ext cx="72525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И</a:t>
            </a:r>
            <a:r>
              <a:rPr lang="ru-RU" sz="2400" dirty="0">
                <a:effectLst/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сследование стабильности решений, получаемых представленными в работе методами, по отношению к малому изменению жесткостных параметров механической системы, а также по отношению к малому изменению требуемых значений наблюдаемых параметров.</a:t>
            </a:r>
            <a:endParaRPr lang="ru-RU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D1DFEE-8893-EA09-9A56-C2897AD64752}"/>
              </a:ext>
            </a:extLst>
          </p:cNvPr>
          <p:cNvSpPr txBox="1"/>
          <p:nvPr/>
        </p:nvSpPr>
        <p:spPr>
          <a:xfrm>
            <a:off x="14939378" y="321997"/>
            <a:ext cx="1756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Выводы</a:t>
            </a:r>
            <a:endParaRPr lang="ru-RU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9BFA55-9D37-548A-A2C4-0C172EB9F5B7}"/>
              </a:ext>
            </a:extLst>
          </p:cNvPr>
          <p:cNvSpPr txBox="1"/>
          <p:nvPr/>
        </p:nvSpPr>
        <p:spPr>
          <a:xfrm>
            <a:off x="12736931" y="1199173"/>
            <a:ext cx="616869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Поставленная проблема была решена двумя способами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Удовлетворительные результаты, полученные непосредственным вычислением усилий предварительного натяжения, полученные всеми исследуемыми методами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Приближенное построение обобщенной обратной матрицы при помощи линейной регрессии и нейронной сети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Приближенное построение псевдообратной матрицы Мура-Пенроуза при помощи генетического алгоритма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Удовлетворительные результаты, полученные при помощи построенных обратных матриц, вычисленных всеми исследуемыми методами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853F28-D664-464F-C7B8-D7664DE83010}"/>
              </a:ext>
            </a:extLst>
          </p:cNvPr>
          <p:cNvSpPr txBox="1"/>
          <p:nvPr/>
        </p:nvSpPr>
        <p:spPr>
          <a:xfrm>
            <a:off x="13882143" y="2301981"/>
            <a:ext cx="895552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Благодарю за внимание!</a:t>
            </a:r>
          </a:p>
          <a:p>
            <a:pPr algn="ctr"/>
            <a:endParaRPr lang="ru-RU" sz="3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С радостью отвечу на возникшие вопросы!</a:t>
            </a:r>
            <a:endParaRPr lang="ru-RU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904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C0FCB4-CA2B-AE29-367D-287C6399A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467" y="7442008"/>
            <a:ext cx="5563376" cy="275310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15F64C7-374F-FC44-0EB2-FC051B81076F}"/>
              </a:ext>
            </a:extLst>
          </p:cNvPr>
          <p:cNvSpPr/>
          <p:nvPr/>
        </p:nvSpPr>
        <p:spPr>
          <a:xfrm>
            <a:off x="5875687" y="-4090"/>
            <a:ext cx="6316313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A2C8C6-6EFA-A611-8D8F-7059B5734E8D}"/>
              </a:ext>
            </a:extLst>
          </p:cNvPr>
          <p:cNvSpPr txBox="1"/>
          <p:nvPr/>
        </p:nvSpPr>
        <p:spPr>
          <a:xfrm>
            <a:off x="6663413" y="136525"/>
            <a:ext cx="4690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Методы исследования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20845D-C73A-617E-1E8A-1E99085C6D54}"/>
              </a:ext>
            </a:extLst>
          </p:cNvPr>
          <p:cNvSpPr txBox="1"/>
          <p:nvPr/>
        </p:nvSpPr>
        <p:spPr>
          <a:xfrm>
            <a:off x="6309400" y="1128292"/>
            <a:ext cx="54488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Гипотеза</a:t>
            </a:r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: возможность применения моделей машинного обучения в качестве методов решения задачи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7244A7-AE7C-748D-755B-0885626379B4}"/>
              </a:ext>
            </a:extLst>
          </p:cNvPr>
          <p:cNvSpPr txBox="1"/>
          <p:nvPr/>
        </p:nvSpPr>
        <p:spPr>
          <a:xfrm>
            <a:off x="6284163" y="2328621"/>
            <a:ext cx="544888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Исследуемые модели</a:t>
            </a:r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Линейная регрессия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Нейронная сеть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Генетический алгоритм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7EA6DB-9377-964F-0792-27A3991A7315}"/>
              </a:ext>
            </a:extLst>
          </p:cNvPr>
          <p:cNvSpPr txBox="1"/>
          <p:nvPr/>
        </p:nvSpPr>
        <p:spPr>
          <a:xfrm>
            <a:off x="6284236" y="4076699"/>
            <a:ext cx="544888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Применение</a:t>
            </a:r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Непосредственное вычисление усилий предварительного натяжения вант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Построение псевдообратной матрицы Мура-Пенроуза</a:t>
            </a:r>
          </a:p>
        </p:txBody>
      </p:sp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73F29CA7-9CFF-AF5C-15C8-1C5C79CED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AE3B-EEB0-45EC-9B89-50CA937BC57A}" type="slidenum">
              <a:rPr lang="ru-RU" smtClean="0"/>
              <a:t>5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0F8F97-3107-D297-AE3A-529AD5D7714F}"/>
              </a:ext>
            </a:extLst>
          </p:cNvPr>
          <p:cNvSpPr txBox="1"/>
          <p:nvPr/>
        </p:nvSpPr>
        <p:spPr>
          <a:xfrm>
            <a:off x="-4369427" y="136525"/>
            <a:ext cx="3105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Проблематика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8A98676-195F-1AE7-4C25-9C2E8563DE9C}"/>
                  </a:ext>
                </a:extLst>
              </p:cNvPr>
              <p:cNvSpPr txBox="1"/>
              <p:nvPr/>
            </p:nvSpPr>
            <p:spPr>
              <a:xfrm>
                <a:off x="-5813150" y="1129325"/>
                <a:ext cx="5828262" cy="16904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ru-RU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Общий вид:</a:t>
                </a:r>
                <a:endParaRPr lang="en-US" sz="20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sz="20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sz="20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ru-RU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ru-RU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+…+</m:t>
                              </m:r>
                              <m:sSub>
                                <m:sSubPr>
                                  <m:ctrlP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  <m: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  <m:r>
                                <a:rPr lang="ru-RU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01</m:t>
                                  </m:r>
                                </m:sub>
                              </m:sSub>
                            </m:e>
                            <m:e>
                              <m:r>
                                <a:rPr lang="ru-RU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…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𝐾</m:t>
                                  </m:r>
                                  <m: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ru-RU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𝐾</m:t>
                                  </m:r>
                                  <m: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ru-RU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+…+</m:t>
                              </m:r>
                              <m:sSub>
                                <m:sSubPr>
                                  <m:ctrlP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𝐾</m:t>
                                  </m:r>
                                  <m: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  <m:r>
                                <a:rPr lang="ru-RU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𝐾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  <m:r>
                                    <a:rPr lang="en-US" sz="2000" b="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𝐾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8A98676-195F-1AE7-4C25-9C2E8563DE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813150" y="1129325"/>
                <a:ext cx="5828262" cy="1690463"/>
              </a:xfrm>
              <a:prstGeom prst="rect">
                <a:avLst/>
              </a:prstGeom>
              <a:blipFill>
                <a:blip r:embed="rId5"/>
                <a:stretch>
                  <a:fillRect l="-1046" t="-14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40225F5-67C1-83C2-83B0-6A09EC4B9147}"/>
              </a:ext>
            </a:extLst>
          </p:cNvPr>
          <p:cNvSpPr txBox="1"/>
          <p:nvPr/>
        </p:nvSpPr>
        <p:spPr>
          <a:xfrm>
            <a:off x="-5381971" y="3409989"/>
            <a:ext cx="481115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Случай</a:t>
            </a: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: разная размерность </a:t>
            </a: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N &gt; K</a:t>
            </a:r>
            <a:endParaRPr lang="en-US" sz="2000" u="sng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20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Проблема</a:t>
            </a: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: существование бесконечного числа решений для случая разной размерности</a:t>
            </a:r>
            <a:endParaRPr 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20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Причина: </a:t>
            </a: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СЛАУ недоопределенная</a:t>
            </a:r>
          </a:p>
          <a:p>
            <a:r>
              <a:rPr lang="ru-RU" sz="20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Следствие</a:t>
            </a: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: решение задачи попадает в локальный минимум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2FDF32-CB84-E1E8-86E0-BA9B7F26B0FB}"/>
              </a:ext>
            </a:extLst>
          </p:cNvPr>
          <p:cNvSpPr txBox="1"/>
          <p:nvPr/>
        </p:nvSpPr>
        <p:spPr>
          <a:xfrm>
            <a:off x="3189403" y="-1537347"/>
            <a:ext cx="58131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Построение набора данных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7E4394-2681-5798-F709-A3A16E7DA4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12630" y="1827896"/>
            <a:ext cx="5440729" cy="32022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0746156-3EC9-33E7-F4E9-56533DB53D40}"/>
                  </a:ext>
                </a:extLst>
              </p:cNvPr>
              <p:cNvSpPr txBox="1"/>
              <p:nvPr/>
            </p:nvSpPr>
            <p:spPr>
              <a:xfrm>
                <a:off x="12793136" y="1208501"/>
                <a:ext cx="5485258" cy="4432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Закон Гука: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𝑋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𝑘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∆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𝑙</m:t>
                    </m:r>
                    <m:r>
                      <a:rPr lang="ru-RU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,</m:t>
                    </m:r>
                  </m:oMath>
                </a14:m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</a:t>
                </a:r>
              </a:p>
              <a:p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где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𝑘</m:t>
                    </m:r>
                    <m:r>
                      <a:rPr lang="ru-RU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  <m:t>𝐸𝐴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  <m:t>𝑙</m:t>
                        </m:r>
                      </m:den>
                    </m:f>
                  </m:oMath>
                </a14:m>
                <a:r>
                  <a:rPr lang="en-US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– </a:t>
                </a: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жесткость ванта на растяжения</a:t>
                </a:r>
                <a:r>
                  <a:rPr lang="en-US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, </a:t>
                </a: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Н/мм</a:t>
                </a:r>
                <a:endParaRPr lang="en-US" sz="2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endParaRPr lang="en-US" sz="2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𝐸</m:t>
                    </m:r>
                  </m:oMath>
                </a14:m>
                <a:r>
                  <a:rPr lang="en-US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– </a:t>
                </a: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модуль Юнга, Па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𝐴</m:t>
                    </m:r>
                  </m:oMath>
                </a14:m>
                <a:r>
                  <a:rPr lang="en-US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– </a:t>
                </a: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площадь поперечного сечения ванта,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ru-RU" sz="2400" b="0" i="0" smtClean="0">
                        <a:latin typeface="Segoe UI Light" panose="020B0502040204020203" pitchFamily="34" charset="0"/>
                        <a:cs typeface="Segoe UI Light" panose="020B0502040204020203" pitchFamily="34" charset="0"/>
                      </a:rPr>
                      <m:t>м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ru-RU" sz="2400" b="0" i="0" smtClean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rPr>
                          <m:t>м</m:t>
                        </m:r>
                      </m:e>
                      <m:sup>
                        <m:r>
                          <m:rPr>
                            <m:nor/>
                          </m:rPr>
                          <a:rPr lang="en-US" sz="2400" b="0" i="0" smtClean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pPr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𝑙</m:t>
                    </m:r>
                  </m:oMath>
                </a14:m>
                <a:r>
                  <a:rPr lang="en-US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– </a:t>
                </a: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длина ванта в недеформированном состоянии, мм</a:t>
                </a:r>
                <a:endParaRPr lang="en-US" sz="2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pPr algn="ctr"/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Учет ограничения: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  <m:t>𝑈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+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  <m:t>𝑘𝑀</m:t>
                        </m:r>
                      </m:e>
                    </m:d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Segoe UI Light" panose="020B0502040204020203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Segoe UI Light" panose="020B0502040204020203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Segoe UI Light" panose="020B0502040204020203" pitchFamily="34" charset="0"/>
                              </a:rPr>
                              <m:t>𝑘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  <m:t>𝑋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𝑈</m:t>
                    </m:r>
                  </m:oMath>
                </a14:m>
                <a:endParaRPr lang="en-US" sz="2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0746156-3EC9-33E7-F4E9-56533DB53D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93136" y="1208501"/>
                <a:ext cx="5485258" cy="4432817"/>
              </a:xfrm>
              <a:prstGeom prst="rect">
                <a:avLst/>
              </a:prstGeom>
              <a:blipFill>
                <a:blip r:embed="rId7"/>
                <a:stretch>
                  <a:fillRect l="-1780" t="-963" r="-1891" b="-13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A65D70F-D6DD-B7E6-2433-793DD2DC0C32}"/>
                  </a:ext>
                </a:extLst>
              </p:cNvPr>
              <p:cNvSpPr txBox="1"/>
              <p:nvPr/>
            </p:nvSpPr>
            <p:spPr>
              <a:xfrm>
                <a:off x="-5813150" y="2193802"/>
                <a:ext cx="5307038" cy="24622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ru-RU" sz="24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Критерии построения набора данных</a:t>
                </a: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Максимальное укорочение ванта</a:t>
                </a:r>
                <a:r>
                  <a:rPr lang="en-US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</a:t>
                </a:r>
                <a:r>
                  <a:rPr lang="en-US" sz="2400" b="1" i="1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</a:t>
                </a: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должно быть не больше, чем 1% от его длины</a:t>
                </a:r>
                <a:r>
                  <a:rPr lang="en-US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Длина укорочения всегда положительна </a:t>
                </a:r>
                <a:r>
                  <a:rPr lang="en-US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𝑋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&gt;0</m:t>
                    </m:r>
                  </m:oMath>
                </a14:m>
                <a:r>
                  <a:rPr lang="en-US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)</a:t>
                </a:r>
                <a:endParaRPr lang="ru-RU" sz="2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A65D70F-D6DD-B7E6-2433-793DD2DC0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813150" y="2193802"/>
                <a:ext cx="5307038" cy="2462213"/>
              </a:xfrm>
              <a:prstGeom prst="rect">
                <a:avLst/>
              </a:prstGeom>
              <a:blipFill>
                <a:blip r:embed="rId8"/>
                <a:stretch>
                  <a:fillRect l="-1722" t="-1733" r="-2870" b="-495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3856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4D8E5D5-FEB2-D580-E77C-5A7BA7EAD6E3}"/>
              </a:ext>
            </a:extLst>
          </p:cNvPr>
          <p:cNvSpPr/>
          <p:nvPr/>
        </p:nvSpPr>
        <p:spPr>
          <a:xfrm>
            <a:off x="0" y="0"/>
            <a:ext cx="6316313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FB4FBE-BF96-46DE-2922-8A1D60F39307}"/>
              </a:ext>
            </a:extLst>
          </p:cNvPr>
          <p:cNvSpPr txBox="1"/>
          <p:nvPr/>
        </p:nvSpPr>
        <p:spPr>
          <a:xfrm>
            <a:off x="3189402" y="136525"/>
            <a:ext cx="58131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Построение набора данных</a:t>
            </a:r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8824228-36E3-0AC5-8D5C-2779A9B13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AE3B-EEB0-45EC-9B89-50CA937BC57A}" type="slidenum">
              <a:rPr lang="ru-RU" smtClean="0"/>
              <a:t>6</a:t>
            </a:fld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EF592CD-81BD-F1E2-CABA-17F3DB9EC0E5}"/>
                  </a:ext>
                </a:extLst>
              </p:cNvPr>
              <p:cNvSpPr txBox="1"/>
              <p:nvPr/>
            </p:nvSpPr>
            <p:spPr>
              <a:xfrm>
                <a:off x="6357257" y="1397256"/>
                <a:ext cx="5485258" cy="4432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Закон Гука: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𝑋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𝑘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∆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𝑙</m:t>
                    </m:r>
                    <m:r>
                      <a:rPr lang="ru-RU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,</m:t>
                    </m:r>
                  </m:oMath>
                </a14:m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</a:t>
                </a:r>
              </a:p>
              <a:p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где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𝑘</m:t>
                    </m:r>
                    <m:r>
                      <a:rPr lang="ru-RU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  <m:t>𝐸𝐴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  <m:t>𝑙</m:t>
                        </m:r>
                      </m:den>
                    </m:f>
                  </m:oMath>
                </a14:m>
                <a:r>
                  <a:rPr lang="en-US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– </a:t>
                </a: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жесткость ванта на растяжения</a:t>
                </a:r>
                <a:r>
                  <a:rPr lang="en-US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, </a:t>
                </a: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Н/мм</a:t>
                </a:r>
                <a:endParaRPr lang="en-US" sz="2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endParaRPr lang="en-US" sz="2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𝐸</m:t>
                    </m:r>
                  </m:oMath>
                </a14:m>
                <a:r>
                  <a:rPr lang="en-US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– </a:t>
                </a: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модуль Юнга, Па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𝐴</m:t>
                    </m:r>
                  </m:oMath>
                </a14:m>
                <a:r>
                  <a:rPr lang="en-US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– </a:t>
                </a: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площадь поперечного сечения ванта,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ru-RU" sz="2400" b="0" i="0" smtClean="0">
                        <a:latin typeface="Segoe UI Light" panose="020B0502040204020203" pitchFamily="34" charset="0"/>
                        <a:cs typeface="Segoe UI Light" panose="020B0502040204020203" pitchFamily="34" charset="0"/>
                      </a:rPr>
                      <m:t>м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ru-RU" sz="2400" b="0" i="0" smtClean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rPr>
                          <m:t>м</m:t>
                        </m:r>
                      </m:e>
                      <m:sup>
                        <m:r>
                          <m:rPr>
                            <m:nor/>
                          </m:rPr>
                          <a:rPr lang="en-US" sz="2400" b="0" i="0" smtClean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pPr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𝑙</m:t>
                    </m:r>
                  </m:oMath>
                </a14:m>
                <a:r>
                  <a:rPr lang="en-US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– </a:t>
                </a: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длина ванта в недеформированном состоянии, мм</a:t>
                </a:r>
                <a:endParaRPr lang="en-US" sz="2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pPr algn="ctr"/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Учет ограничения: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  <m:t>𝑈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+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  <m:t>𝑘𝑀</m:t>
                        </m:r>
                      </m:e>
                    </m:d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Segoe UI Light" panose="020B0502040204020203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Segoe UI Light" panose="020B0502040204020203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Segoe UI Light" panose="020B0502040204020203" pitchFamily="34" charset="0"/>
                              </a:rPr>
                              <m:t>𝑘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  <m:t>𝑋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𝑈</m:t>
                    </m:r>
                  </m:oMath>
                </a14:m>
                <a:endParaRPr lang="en-US" sz="2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EF592CD-81BD-F1E2-CABA-17F3DB9EC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7257" y="1397256"/>
                <a:ext cx="5485258" cy="4432817"/>
              </a:xfrm>
              <a:prstGeom prst="rect">
                <a:avLst/>
              </a:prstGeom>
              <a:blipFill>
                <a:blip r:embed="rId2"/>
                <a:stretch>
                  <a:fillRect l="-1778" t="-963" r="-1778" b="-13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828F252E-6C15-D5F4-5DE9-FBEDB83D1363}"/>
              </a:ext>
            </a:extLst>
          </p:cNvPr>
          <p:cNvSpPr txBox="1"/>
          <p:nvPr/>
        </p:nvSpPr>
        <p:spPr>
          <a:xfrm>
            <a:off x="13413876" y="136525"/>
            <a:ext cx="4690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Методы исследования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888F68-E1DC-604C-1557-51084A75118B}"/>
              </a:ext>
            </a:extLst>
          </p:cNvPr>
          <p:cNvSpPr txBox="1"/>
          <p:nvPr/>
        </p:nvSpPr>
        <p:spPr>
          <a:xfrm>
            <a:off x="803117" y="7072708"/>
            <a:ext cx="11026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Непосредственное вычисление усилий предварительного натяжения вант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D4254D-D291-9DA1-F5E8-1E82D5AFB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6279636" y="1728456"/>
            <a:ext cx="5440729" cy="32022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21572B-3F3F-7A8E-DC1B-509B3535F942}"/>
              </a:ext>
            </a:extLst>
          </p:cNvPr>
          <p:cNvSpPr txBox="1"/>
          <p:nvPr/>
        </p:nvSpPr>
        <p:spPr>
          <a:xfrm>
            <a:off x="13116600" y="1142806"/>
            <a:ext cx="54488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Гипотеза</a:t>
            </a:r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: возможность применения моделей машинного обучения в качестве методов решения задачи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48A3ED-E9A8-3D5A-FC3D-669B3124BD48}"/>
              </a:ext>
            </a:extLst>
          </p:cNvPr>
          <p:cNvSpPr txBox="1"/>
          <p:nvPr/>
        </p:nvSpPr>
        <p:spPr>
          <a:xfrm>
            <a:off x="13091363" y="2343135"/>
            <a:ext cx="544888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Исследуемые модели</a:t>
            </a:r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Линейная регрессия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Нейронная сеть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Генетический алгоритм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098EF5-1B20-B65E-FB49-93E6268B5E45}"/>
              </a:ext>
            </a:extLst>
          </p:cNvPr>
          <p:cNvSpPr txBox="1"/>
          <p:nvPr/>
        </p:nvSpPr>
        <p:spPr>
          <a:xfrm>
            <a:off x="13091436" y="4091213"/>
            <a:ext cx="544888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Применение</a:t>
            </a:r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Непосредственное вычисление усилий предварительного натяжения вант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Построение псевдообратной матрицы Мура-Пенроуза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7457B5C-6C46-D22C-B4CA-5E89A41051C3}"/>
                  </a:ext>
                </a:extLst>
              </p:cNvPr>
              <p:cNvSpPr txBox="1"/>
              <p:nvPr/>
            </p:nvSpPr>
            <p:spPr>
              <a:xfrm>
                <a:off x="349485" y="2197893"/>
                <a:ext cx="5307038" cy="24622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ru-RU" sz="24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Критерии построения набора данных</a:t>
                </a: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Максимальное укорочение ванта</a:t>
                </a:r>
                <a:r>
                  <a:rPr lang="en-US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</a:t>
                </a:r>
                <a:r>
                  <a:rPr lang="en-US" sz="2400" b="1" i="1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</a:t>
                </a: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должно быть не больше, чем 1% от его длины</a:t>
                </a:r>
                <a:r>
                  <a:rPr lang="en-US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Длина укорочения всегда положительна </a:t>
                </a:r>
                <a:r>
                  <a:rPr lang="en-US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𝑋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&gt;0</m:t>
                    </m:r>
                  </m:oMath>
                </a14:m>
                <a:r>
                  <a:rPr lang="en-US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)</a:t>
                </a:r>
                <a:endParaRPr lang="ru-RU" sz="2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7457B5C-6C46-D22C-B4CA-5E89A4105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485" y="2197893"/>
                <a:ext cx="5307038" cy="2462213"/>
              </a:xfrm>
              <a:prstGeom prst="rect">
                <a:avLst/>
              </a:prstGeom>
              <a:blipFill>
                <a:blip r:embed="rId4"/>
                <a:stretch>
                  <a:fillRect l="-1722" t="-1737" r="-2870" b="-52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56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22CADC2-EF97-73F1-10F0-8B44F590D628}"/>
                  </a:ext>
                </a:extLst>
              </p:cNvPr>
              <p:cNvSpPr txBox="1"/>
              <p:nvPr/>
            </p:nvSpPr>
            <p:spPr>
              <a:xfrm>
                <a:off x="12793136" y="1208501"/>
                <a:ext cx="5485258" cy="4432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Закон Гука: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𝑋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𝑘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∆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𝑙</m:t>
                    </m:r>
                    <m:r>
                      <a:rPr lang="ru-RU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,</m:t>
                    </m:r>
                  </m:oMath>
                </a14:m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</a:t>
                </a:r>
              </a:p>
              <a:p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где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𝑘</m:t>
                    </m:r>
                    <m:r>
                      <a:rPr lang="ru-RU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  <m:t>𝐸𝐴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  <m:t>𝑙</m:t>
                        </m:r>
                      </m:den>
                    </m:f>
                  </m:oMath>
                </a14:m>
                <a:r>
                  <a:rPr lang="en-US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– </a:t>
                </a: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жесткость ванта на растяжения</a:t>
                </a:r>
                <a:r>
                  <a:rPr lang="en-US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, </a:t>
                </a: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Н/мм</a:t>
                </a:r>
                <a:endParaRPr lang="en-US" sz="2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endParaRPr lang="en-US" sz="2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𝐸</m:t>
                    </m:r>
                  </m:oMath>
                </a14:m>
                <a:r>
                  <a:rPr lang="en-US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– </a:t>
                </a: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модуль Юнга, Па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𝐴</m:t>
                    </m:r>
                  </m:oMath>
                </a14:m>
                <a:r>
                  <a:rPr lang="en-US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– </a:t>
                </a: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площадь поперечного сечения ванта,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ru-RU" sz="2400" b="0" i="0" smtClean="0">
                        <a:latin typeface="Segoe UI Light" panose="020B0502040204020203" pitchFamily="34" charset="0"/>
                        <a:cs typeface="Segoe UI Light" panose="020B0502040204020203" pitchFamily="34" charset="0"/>
                      </a:rPr>
                      <m:t>м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ru-RU" sz="2400" b="0" i="0" smtClean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rPr>
                          <m:t>м</m:t>
                        </m:r>
                      </m:e>
                      <m:sup>
                        <m:r>
                          <m:rPr>
                            <m:nor/>
                          </m:rPr>
                          <a:rPr lang="en-US" sz="2400" b="0" i="0" smtClean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pPr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𝑙</m:t>
                    </m:r>
                  </m:oMath>
                </a14:m>
                <a:r>
                  <a:rPr lang="en-US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– </a:t>
                </a: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длина ванта в недеформированном состоянии, мм</a:t>
                </a:r>
                <a:endParaRPr lang="en-US" sz="2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pPr algn="ctr"/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Учет ограничения: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  <m:t>𝑈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+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  <m:t>𝑘𝑀</m:t>
                        </m:r>
                      </m:e>
                    </m:d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Segoe UI Light" panose="020B0502040204020203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Segoe UI Light" panose="020B0502040204020203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Segoe UI Light" panose="020B0502040204020203" pitchFamily="34" charset="0"/>
                              </a:rPr>
                              <m:t>𝑘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Segoe UI Light" panose="020B0502040204020203" pitchFamily="34" charset="0"/>
                          </a:rPr>
                          <m:t>𝑋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𝑈</m:t>
                    </m:r>
                  </m:oMath>
                </a14:m>
                <a:endParaRPr lang="en-US" sz="2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22CADC2-EF97-73F1-10F0-8B44F590D6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93136" y="1208501"/>
                <a:ext cx="5485258" cy="4432817"/>
              </a:xfrm>
              <a:prstGeom prst="rect">
                <a:avLst/>
              </a:prstGeom>
              <a:blipFill>
                <a:blip r:embed="rId2"/>
                <a:stretch>
                  <a:fillRect l="-1780" t="-963" r="-1891" b="-13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66803F8-974A-7B2B-90F8-D2F4BDAFCCEA}"/>
                  </a:ext>
                </a:extLst>
              </p:cNvPr>
              <p:cNvSpPr txBox="1"/>
              <p:nvPr/>
            </p:nvSpPr>
            <p:spPr>
              <a:xfrm>
                <a:off x="-5813150" y="2193802"/>
                <a:ext cx="5307038" cy="24622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ru-RU" sz="24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Критерии построения набора данных</a:t>
                </a: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Максимальное укорочение ванта</a:t>
                </a:r>
                <a:r>
                  <a:rPr lang="en-US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</a:t>
                </a:r>
                <a:r>
                  <a:rPr lang="en-US" sz="2400" b="1" i="1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</a:t>
                </a: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должно быть не больше, чем 1% от его длины</a:t>
                </a:r>
                <a:r>
                  <a:rPr lang="en-US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Длина укорочения всегда положительна </a:t>
                </a:r>
                <a:r>
                  <a:rPr lang="en-US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𝑋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Segoe UI Light" panose="020B0502040204020203" pitchFamily="34" charset="0"/>
                      </a:rPr>
                      <m:t>&gt;0</m:t>
                    </m:r>
                  </m:oMath>
                </a14:m>
                <a:r>
                  <a:rPr lang="en-US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)</a:t>
                </a:r>
                <a:endParaRPr lang="ru-RU" sz="2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66803F8-974A-7B2B-90F8-D2F4BDAFCC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813150" y="2193802"/>
                <a:ext cx="5307038" cy="2462213"/>
              </a:xfrm>
              <a:prstGeom prst="rect">
                <a:avLst/>
              </a:prstGeom>
              <a:blipFill>
                <a:blip r:embed="rId3"/>
                <a:stretch>
                  <a:fillRect l="-1722" t="-1733" r="-2870" b="-495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42CEE18-1EE8-5C41-0350-2C8BA93D2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AE3B-EEB0-45EC-9B89-50CA937BC57A}" type="slidenum">
              <a:rPr lang="ru-RU" smtClean="0"/>
              <a:t>7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10D0FB-3884-0D93-F3BD-D32228C08162}"/>
              </a:ext>
            </a:extLst>
          </p:cNvPr>
          <p:cNvSpPr txBox="1"/>
          <p:nvPr/>
        </p:nvSpPr>
        <p:spPr>
          <a:xfrm>
            <a:off x="582804" y="2518955"/>
            <a:ext cx="11026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Непосредственное вычисление усилий предварительного натяжения вант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1E17AED-071C-2DC9-455A-153D1CA642B6}"/>
              </a:ext>
            </a:extLst>
          </p:cNvPr>
          <p:cNvSpPr/>
          <p:nvPr/>
        </p:nvSpPr>
        <p:spPr>
          <a:xfrm>
            <a:off x="2262552" y="3719283"/>
            <a:ext cx="7666893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D34E5C-DD84-93DF-B04E-324A505C7154}"/>
              </a:ext>
            </a:extLst>
          </p:cNvPr>
          <p:cNvSpPr txBox="1"/>
          <p:nvPr/>
        </p:nvSpPr>
        <p:spPr>
          <a:xfrm>
            <a:off x="3189401" y="-968375"/>
            <a:ext cx="58131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Построение набора данных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6BA591-7C37-7E8B-6605-D3C90E7947A3}"/>
              </a:ext>
            </a:extLst>
          </p:cNvPr>
          <p:cNvSpPr txBox="1"/>
          <p:nvPr/>
        </p:nvSpPr>
        <p:spPr>
          <a:xfrm>
            <a:off x="3930180" y="-968376"/>
            <a:ext cx="4331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Линейная регрессия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AA69609-51A9-8A78-6ABD-E28D2C1C091D}"/>
                  </a:ext>
                </a:extLst>
              </p:cNvPr>
              <p:cNvSpPr txBox="1"/>
              <p:nvPr/>
            </p:nvSpPr>
            <p:spPr>
              <a:xfrm>
                <a:off x="-7336469" y="3848126"/>
                <a:ext cx="110459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𝐴𝑈</m:t>
                      </m:r>
                    </m:oMath>
                  </m:oMathPara>
                </a14:m>
                <a:endParaRPr lang="ru-RU" sz="2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AA69609-51A9-8A78-6ABD-E28D2C1C0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336469" y="3848126"/>
                <a:ext cx="1104598" cy="369332"/>
              </a:xfrm>
              <a:prstGeom prst="rect">
                <a:avLst/>
              </a:prstGeom>
              <a:blipFill>
                <a:blip r:embed="rId4"/>
                <a:stretch>
                  <a:fillRect l="-5525" r="-4420" b="-98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949D39A-5B4B-D658-C219-D8A7EB7D05BD}"/>
                  </a:ext>
                </a:extLst>
              </p:cNvPr>
              <p:cNvSpPr txBox="1"/>
              <p:nvPr/>
            </p:nvSpPr>
            <p:spPr>
              <a:xfrm>
                <a:off x="-9278314" y="2201364"/>
                <a:ext cx="4988289" cy="11791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sz="2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  <m:t>00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ru-RU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  <m:t>01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ru-RU" sz="2400" i="1">
                                  <a:latin typeface="Cambria Math" panose="02040503050406030204" pitchFamily="18" charset="0"/>
                                </a:rPr>
                                <m:t>+…+</m:t>
                              </m:r>
                              <m:sSub>
                                <m:sSubPr>
                                  <m:ctrlP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ru-RU" sz="24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  <m:e>
                              <m:r>
                                <a:rPr lang="ru-RU" sz="2400" i="1"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ru-RU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ru-RU" sz="2400" i="1">
                                  <a:latin typeface="Cambria Math" panose="02040503050406030204" pitchFamily="18" charset="0"/>
                                </a:rPr>
                                <m:t>+…+</m:t>
                              </m:r>
                              <m:sSub>
                                <m:sSubPr>
                                  <m:ctrlP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𝑁𝐾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ru-RU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ru-RU" sz="24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949D39A-5B4B-D658-C219-D8A7EB7D05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278314" y="2201364"/>
                <a:ext cx="4988289" cy="117910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0426C47-0D63-537C-68E1-65F5455A32D6}"/>
                  </a:ext>
                </a:extLst>
              </p:cNvPr>
              <p:cNvSpPr txBox="1"/>
              <p:nvPr/>
            </p:nvSpPr>
            <p:spPr>
              <a:xfrm>
                <a:off x="-10439400" y="1032666"/>
                <a:ext cx="73104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Общий вид модели: </a:t>
                </a:r>
                <a14:m>
                  <m:oMath xmlns:m="http://schemas.openxmlformats.org/officeDocument/2006/math">
                    <m:r>
                      <a:rPr lang="en-US" sz="24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ru-RU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ru-RU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ru-RU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+…+</m:t>
                    </m:r>
                    <m:sSub>
                      <m:sSubPr>
                        <m:ctrlP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sSub>
                      <m:sSubPr>
                        <m:ctrlP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ru-RU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ru-RU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endParaRPr lang="ru-RU" sz="2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0426C47-0D63-537C-68E1-65F5455A32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439400" y="1032666"/>
                <a:ext cx="7310463" cy="461665"/>
              </a:xfrm>
              <a:prstGeom prst="rect">
                <a:avLst/>
              </a:prstGeom>
              <a:blipFill>
                <a:blip r:embed="rId6"/>
                <a:stretch>
                  <a:fillRect l="-1250" t="-9211" b="-302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119C73B3-BA6A-61D9-41D4-CA952284B604}"/>
              </a:ext>
            </a:extLst>
          </p:cNvPr>
          <p:cNvSpPr txBox="1"/>
          <p:nvPr/>
        </p:nvSpPr>
        <p:spPr>
          <a:xfrm>
            <a:off x="-10407937" y="1646135"/>
            <a:ext cx="6826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Для исследуемой задачи модель будет иметь вид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8B133F-F328-FA3F-3B6D-8134A55E32BC}"/>
              </a:ext>
            </a:extLst>
          </p:cNvPr>
          <p:cNvSpPr txBox="1"/>
          <p:nvPr/>
        </p:nvSpPr>
        <p:spPr>
          <a:xfrm>
            <a:off x="-7123366" y="3324252"/>
            <a:ext cx="678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или</a:t>
            </a:r>
            <a:endParaRPr lang="ru-RU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BA19703-1109-3CF6-EE18-E7903C4D6105}"/>
                  </a:ext>
                </a:extLst>
              </p:cNvPr>
              <p:cNvSpPr txBox="1"/>
              <p:nvPr/>
            </p:nvSpPr>
            <p:spPr>
              <a:xfrm>
                <a:off x="-10439400" y="4370053"/>
                <a:ext cx="104394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Суть обучения модели</a:t>
                </a: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подбор такой матрицы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, чтобы вектор-столбец усилий предварительного натяжения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</a:t>
                </a: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был наиболее близок к истинному значению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BA19703-1109-3CF6-EE18-E7903C4D61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439400" y="4370053"/>
                <a:ext cx="10439400" cy="1200329"/>
              </a:xfrm>
              <a:prstGeom prst="rect">
                <a:avLst/>
              </a:prstGeom>
              <a:blipFill>
                <a:blip r:embed="rId7"/>
                <a:stretch>
                  <a:fillRect l="-876" t="-3553" b="-1116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B1CA5798-8959-7E5C-344B-EDD0723E46D5}"/>
              </a:ext>
            </a:extLst>
          </p:cNvPr>
          <p:cNvSpPr txBox="1"/>
          <p:nvPr/>
        </p:nvSpPr>
        <p:spPr>
          <a:xfrm>
            <a:off x="-10439400" y="5525353"/>
            <a:ext cx="10139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Результат</a:t>
            </a:r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: модель способная по заранее заданным ограничениям на систему вычислять требуемые усилия предварительного натяжения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9D950BF-8693-CC84-CA20-0BDD124DBA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5073" y="1263498"/>
            <a:ext cx="3553321" cy="30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738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6BFA59A-92DB-66AA-8E22-C5F347BD24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347" y="1287618"/>
            <a:ext cx="3553321" cy="3019846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A6621F6-46BC-68FA-BAFA-E737B4529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AE3B-EEB0-45EC-9B89-50CA937BC57A}" type="slidenum">
              <a:rPr lang="ru-RU" smtClean="0"/>
              <a:t>8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D5E8F0-03F4-46DB-CB0F-202315D438A1}"/>
              </a:ext>
            </a:extLst>
          </p:cNvPr>
          <p:cNvSpPr txBox="1"/>
          <p:nvPr/>
        </p:nvSpPr>
        <p:spPr>
          <a:xfrm>
            <a:off x="3930182" y="140676"/>
            <a:ext cx="4331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Линейная регрессия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5AFD9ED-8882-0DD4-C2D1-346D948A2BB0}"/>
                  </a:ext>
                </a:extLst>
              </p:cNvPr>
              <p:cNvSpPr txBox="1"/>
              <p:nvPr/>
            </p:nvSpPr>
            <p:spPr>
              <a:xfrm>
                <a:off x="3717074" y="3848126"/>
                <a:ext cx="110459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𝐴𝑈</m:t>
                      </m:r>
                    </m:oMath>
                  </m:oMathPara>
                </a14:m>
                <a:endParaRPr lang="ru-RU" sz="2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5AFD9ED-8882-0DD4-C2D1-346D948A2B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7074" y="3848126"/>
                <a:ext cx="1104598" cy="369332"/>
              </a:xfrm>
              <a:prstGeom prst="rect">
                <a:avLst/>
              </a:prstGeom>
              <a:blipFill>
                <a:blip r:embed="rId3"/>
                <a:stretch>
                  <a:fillRect l="-5525" r="-4420" b="-98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D841AD5-4FF7-DDDE-D766-C7955E81F0BB}"/>
                  </a:ext>
                </a:extLst>
              </p:cNvPr>
              <p:cNvSpPr txBox="1"/>
              <p:nvPr/>
            </p:nvSpPr>
            <p:spPr>
              <a:xfrm>
                <a:off x="1775229" y="2201364"/>
                <a:ext cx="4988289" cy="11791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sz="2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  <m:t>00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ru-RU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  <m:t>01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ru-RU" sz="2400" i="1">
                                  <a:latin typeface="Cambria Math" panose="02040503050406030204" pitchFamily="18" charset="0"/>
                                </a:rPr>
                                <m:t>+…+</m:t>
                              </m:r>
                              <m:sSub>
                                <m:sSubPr>
                                  <m:ctrlP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ru-RU" sz="24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  <m:e>
                              <m:r>
                                <a:rPr lang="ru-RU" sz="2400" i="1"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ru-RU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ru-RU" sz="2400" i="1">
                                  <a:latin typeface="Cambria Math" panose="02040503050406030204" pitchFamily="18" charset="0"/>
                                </a:rPr>
                                <m:t>+…+</m:t>
                              </m:r>
                              <m:sSub>
                                <m:sSubPr>
                                  <m:ctrlP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𝑁𝐾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ru-RU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ru-RU" sz="24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D841AD5-4FF7-DDDE-D766-C7955E81F0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5229" y="2201364"/>
                <a:ext cx="4988289" cy="11791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BFC3AAC-0F3E-78EC-1ACB-08164E342014}"/>
                  </a:ext>
                </a:extLst>
              </p:cNvPr>
              <p:cNvSpPr txBox="1"/>
              <p:nvPr/>
            </p:nvSpPr>
            <p:spPr>
              <a:xfrm>
                <a:off x="614143" y="1032666"/>
                <a:ext cx="73104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Общий вид модели: </a:t>
                </a:r>
                <a14:m>
                  <m:oMath xmlns:m="http://schemas.openxmlformats.org/officeDocument/2006/math">
                    <m:r>
                      <a:rPr lang="en-US" sz="24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ru-RU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ru-RU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ru-RU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+…+</m:t>
                    </m:r>
                    <m:sSub>
                      <m:sSubPr>
                        <m:ctrlP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sSub>
                      <m:sSubPr>
                        <m:ctrlP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ru-RU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ru-RU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endParaRPr lang="ru-RU" sz="2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BFC3AAC-0F3E-78EC-1ACB-08164E3420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143" y="1032666"/>
                <a:ext cx="7310463" cy="461665"/>
              </a:xfrm>
              <a:prstGeom prst="rect">
                <a:avLst/>
              </a:prstGeom>
              <a:blipFill>
                <a:blip r:embed="rId5"/>
                <a:stretch>
                  <a:fillRect l="-1334" t="-9211" b="-302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247CA99B-9D1A-B674-2891-60F6BD0FA264}"/>
              </a:ext>
            </a:extLst>
          </p:cNvPr>
          <p:cNvSpPr txBox="1"/>
          <p:nvPr/>
        </p:nvSpPr>
        <p:spPr>
          <a:xfrm>
            <a:off x="645606" y="1646135"/>
            <a:ext cx="6826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Для исследуемой задачи модель будет иметь вид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42FBF5-1D52-FB88-C89D-C0D02DFDAAA9}"/>
              </a:ext>
            </a:extLst>
          </p:cNvPr>
          <p:cNvSpPr txBox="1"/>
          <p:nvPr/>
        </p:nvSpPr>
        <p:spPr>
          <a:xfrm>
            <a:off x="3930177" y="3324252"/>
            <a:ext cx="678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или</a:t>
            </a:r>
            <a:endParaRPr lang="ru-RU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A67AB97-9D7A-CAEC-D508-1D90BAB88C93}"/>
                  </a:ext>
                </a:extLst>
              </p:cNvPr>
              <p:cNvSpPr txBox="1"/>
              <p:nvPr/>
            </p:nvSpPr>
            <p:spPr>
              <a:xfrm>
                <a:off x="614143" y="4370053"/>
                <a:ext cx="104394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Суть обучения модели</a:t>
                </a: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подбор такой матрицы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, чтобы вектор-столбец усилий предварительного натяжения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</a:t>
                </a: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был наиболее близок к истинному значению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A67AB97-9D7A-CAEC-D508-1D90BAB88C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143" y="4370053"/>
                <a:ext cx="10439400" cy="1200329"/>
              </a:xfrm>
              <a:prstGeom prst="rect">
                <a:avLst/>
              </a:prstGeom>
              <a:blipFill>
                <a:blip r:embed="rId6"/>
                <a:stretch>
                  <a:fillRect l="-935" t="-3553" b="-1116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CF079348-B4A9-0885-8A58-D956C79A5DF9}"/>
              </a:ext>
            </a:extLst>
          </p:cNvPr>
          <p:cNvSpPr txBox="1"/>
          <p:nvPr/>
        </p:nvSpPr>
        <p:spPr>
          <a:xfrm>
            <a:off x="614143" y="5525353"/>
            <a:ext cx="10139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Результат</a:t>
            </a:r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: модель способная по заранее заданным ограничениям на систему вычислять требуемые усилия предварительного натяжения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EBC8F07-8EE8-0E28-086C-BBD44004D806}"/>
              </a:ext>
            </a:extLst>
          </p:cNvPr>
          <p:cNvSpPr/>
          <p:nvPr/>
        </p:nvSpPr>
        <p:spPr>
          <a:xfrm flipV="1">
            <a:off x="4002559" y="787007"/>
            <a:ext cx="4186881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2A9B70-9201-2972-EE89-D84ED7D51788}"/>
              </a:ext>
            </a:extLst>
          </p:cNvPr>
          <p:cNvSpPr txBox="1"/>
          <p:nvPr/>
        </p:nvSpPr>
        <p:spPr>
          <a:xfrm>
            <a:off x="327409" y="-1511205"/>
            <a:ext cx="11026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Непосредственное вычисление усилий предварительного натяжения вант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F715E7A-5E37-D71F-8092-A80103C1C8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8863" y="653760"/>
            <a:ext cx="2847171" cy="367220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FF02BA6-2B97-4092-06B2-2E146D1719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411" y="7344104"/>
            <a:ext cx="5200378" cy="143458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21A9D32-584D-977F-030F-3405B4DF72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14" y="7280082"/>
            <a:ext cx="3655254" cy="182762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2433822-D190-995A-DC4F-E854E04A2ACE}"/>
              </a:ext>
            </a:extLst>
          </p:cNvPr>
          <p:cNvSpPr txBox="1"/>
          <p:nvPr/>
        </p:nvSpPr>
        <p:spPr>
          <a:xfrm>
            <a:off x="1571451" y="9079281"/>
            <a:ext cx="1601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Функция 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ReLU</a:t>
            </a:r>
            <a:endParaRPr lang="ru-RU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0FF14F-9DC2-DEBD-B802-D72A19ADF2FD}"/>
              </a:ext>
            </a:extLst>
          </p:cNvPr>
          <p:cNvSpPr txBox="1"/>
          <p:nvPr/>
        </p:nvSpPr>
        <p:spPr>
          <a:xfrm>
            <a:off x="4206720" y="-1280042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Нейронная сеть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4219F6-839A-8D9D-4E3C-FA98EC43690E}"/>
              </a:ext>
            </a:extLst>
          </p:cNvPr>
          <p:cNvSpPr txBox="1"/>
          <p:nvPr/>
        </p:nvSpPr>
        <p:spPr>
          <a:xfrm>
            <a:off x="-7174782" y="1319801"/>
            <a:ext cx="66118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Вид нейронной сети</a:t>
            </a: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: полносвязная нейронная сеть прямого распространения с обратным распространением ошибки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24D3B9-B9EB-BA39-FC23-BA731F05D64C}"/>
              </a:ext>
            </a:extLst>
          </p:cNvPr>
          <p:cNvSpPr txBox="1"/>
          <p:nvPr/>
        </p:nvSpPr>
        <p:spPr>
          <a:xfrm>
            <a:off x="-7174782" y="2354756"/>
            <a:ext cx="714317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Параметры</a:t>
            </a: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Функция активации: </a:t>
            </a:r>
            <a:r>
              <a:rPr lang="en-US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ReLU</a:t>
            </a:r>
            <a:endParaRPr 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Архитектура нейронной сети: 2 слоя (входной и выходной</a:t>
            </a:r>
            <a:r>
              <a:rPr lang="ru-RU" sz="20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Выходной слой: размерность </a:t>
            </a: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N (</a:t>
            </a: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количество вант)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Входной слой: размерность </a:t>
            </a: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K (</a:t>
            </a: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количество ограничений)</a:t>
            </a:r>
            <a:endParaRPr 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Функция потерь: средняя квадратичная ошибка</a:t>
            </a: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(MSE)</a:t>
            </a:r>
            <a:endParaRPr lang="ru-RU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040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359893F-683E-EAAB-EB93-F8E0A4578773}"/>
                  </a:ext>
                </a:extLst>
              </p:cNvPr>
              <p:cNvSpPr txBox="1"/>
              <p:nvPr/>
            </p:nvSpPr>
            <p:spPr>
              <a:xfrm>
                <a:off x="-6182591" y="1423936"/>
                <a:ext cx="5289451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Ген</a:t>
                </a:r>
                <a:r>
                  <a:rPr lang="ru-RU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значение усилия предварительного натяжения в </a:t>
                </a:r>
                <a:r>
                  <a:rPr lang="en-US" sz="2000" dirty="0" err="1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i</a:t>
                </a:r>
                <a:r>
                  <a:rPr lang="en-US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-</a:t>
                </a:r>
                <a:r>
                  <a:rPr lang="ru-RU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ом ванте</a:t>
                </a:r>
              </a:p>
              <a:p>
                <a:r>
                  <a:rPr lang="ru-RU" sz="20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Индивид</a:t>
                </a:r>
                <a:r>
                  <a:rPr lang="ru-RU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вектор-строка усилий предварительного натяжения вант</a:t>
                </a:r>
              </a:p>
              <a:p>
                <a:endParaRPr lang="ru-RU" sz="20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r>
                  <a:rPr lang="ru-RU" sz="20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Функция приспособленности</a:t>
                </a:r>
                <a:r>
                  <a:rPr lang="ru-RU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𝑀𝑋</m:t>
                        </m:r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ru-RU" sz="1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8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𝑈</m:t>
                        </m:r>
                      </m:e>
                    </m:d>
                  </m:oMath>
                </a14:m>
                <a:endParaRPr lang="ru-RU" sz="20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endParaRPr lang="ru-RU" sz="20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r>
                  <a:rPr lang="ru-RU" sz="20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Отбор</a:t>
                </a:r>
                <a:r>
                  <a:rPr lang="ru-RU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турнирный</a:t>
                </a:r>
              </a:p>
              <a:p>
                <a:r>
                  <a:rPr lang="ru-RU" sz="20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Скрещивание</a:t>
                </a:r>
                <a:r>
                  <a:rPr lang="ru-RU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одноточечный кроссинговер</a:t>
                </a:r>
              </a:p>
              <a:p>
                <a:r>
                  <a:rPr lang="ru-RU" sz="20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Мутация</a:t>
                </a:r>
                <a:r>
                  <a:rPr lang="ru-RU" sz="20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замена гена на случайное значение из допустимого интервала для соответствующего ванта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359893F-683E-EAAB-EB93-F8E0A45787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182591" y="1423936"/>
                <a:ext cx="5289451" cy="3785652"/>
              </a:xfrm>
              <a:prstGeom prst="rect">
                <a:avLst/>
              </a:prstGeom>
              <a:blipFill>
                <a:blip r:embed="rId11"/>
                <a:stretch>
                  <a:fillRect l="-1269" t="-805" r="-2422" b="-209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A26FA00-F89C-0026-3CDE-1178FFFC9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AE3B-EEB0-45EC-9B89-50CA937BC57A}" type="slidenum">
              <a:rPr lang="ru-RU" smtClean="0"/>
              <a:t>9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4E2B84-1DEA-6B7A-7FB8-11AA195765DB}"/>
              </a:ext>
            </a:extLst>
          </p:cNvPr>
          <p:cNvSpPr txBox="1"/>
          <p:nvPr/>
        </p:nvSpPr>
        <p:spPr>
          <a:xfrm>
            <a:off x="4394252" y="225083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Нейронная сеть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367ECE-E888-4A4E-1D01-FA7B2BB77E81}"/>
              </a:ext>
            </a:extLst>
          </p:cNvPr>
          <p:cNvSpPr txBox="1"/>
          <p:nvPr/>
        </p:nvSpPr>
        <p:spPr>
          <a:xfrm>
            <a:off x="576777" y="1398538"/>
            <a:ext cx="66118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Вид нейронной сети</a:t>
            </a: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: полносвязная нейронная сеть прямого распространения с обратным распространением ошибки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CB0D64-5740-161B-9225-75ED9A84F476}"/>
              </a:ext>
            </a:extLst>
          </p:cNvPr>
          <p:cNvSpPr txBox="1"/>
          <p:nvPr/>
        </p:nvSpPr>
        <p:spPr>
          <a:xfrm>
            <a:off x="576777" y="2433493"/>
            <a:ext cx="714317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Параметры</a:t>
            </a: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Функция активации: </a:t>
            </a:r>
            <a:r>
              <a:rPr lang="en-US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ReLU</a:t>
            </a:r>
            <a:endParaRPr 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Архитектура нейронной сети: 2 слоя (входной и выходной</a:t>
            </a:r>
            <a:r>
              <a:rPr lang="ru-RU" sz="20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Выходной слой: размерность </a:t>
            </a: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N (</a:t>
            </a: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количество вант)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Входной слой: размерность </a:t>
            </a: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K (</a:t>
            </a: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количество ограничений)</a:t>
            </a:r>
            <a:endParaRPr 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Функция потерь: средняя квадратичная ошибка</a:t>
            </a: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(MSE)</a:t>
            </a:r>
            <a:endParaRPr lang="ru-RU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A549B2-2EF2-E0AA-5729-1609D00012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35" y="4528723"/>
            <a:ext cx="3655254" cy="18276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0469898-C431-4E5A-7206-3E8BBF297B5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027" y="548248"/>
            <a:ext cx="2847171" cy="367220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DD9C742-C406-2EEE-04DD-DC67D71859F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398" y="4747576"/>
            <a:ext cx="5200378" cy="14345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8C79F6-6ADC-ACBF-62AC-57DB25758B49}"/>
              </a:ext>
            </a:extLst>
          </p:cNvPr>
          <p:cNvSpPr txBox="1"/>
          <p:nvPr/>
        </p:nvSpPr>
        <p:spPr>
          <a:xfrm>
            <a:off x="2281220" y="6327922"/>
            <a:ext cx="1601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Функция 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ReLU</a:t>
            </a:r>
            <a:endParaRPr lang="ru-RU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758D26A-6BA5-CB8F-E989-E11D63C7D652}"/>
              </a:ext>
            </a:extLst>
          </p:cNvPr>
          <p:cNvSpPr/>
          <p:nvPr/>
        </p:nvSpPr>
        <p:spPr>
          <a:xfrm>
            <a:off x="4394252" y="832725"/>
            <a:ext cx="3325700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FBA9B0-D1C0-D6FB-FDAD-AD82D97E1E4F}"/>
              </a:ext>
            </a:extLst>
          </p:cNvPr>
          <p:cNvSpPr txBox="1"/>
          <p:nvPr/>
        </p:nvSpPr>
        <p:spPr>
          <a:xfrm>
            <a:off x="3891284" y="-1349898"/>
            <a:ext cx="4331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Линейная регрессия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30371F-6D76-857E-DB7A-B9DCCF5C1C14}"/>
              </a:ext>
            </a:extLst>
          </p:cNvPr>
          <p:cNvSpPr txBox="1"/>
          <p:nvPr/>
        </p:nvSpPr>
        <p:spPr>
          <a:xfrm>
            <a:off x="3550793" y="-1748989"/>
            <a:ext cx="4881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Генетический алгоритм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4D36AE3-B99F-41D6-6339-28878F83E572}"/>
              </a:ext>
            </a:extLst>
          </p:cNvPr>
          <p:cNvSpPr txBox="1"/>
          <p:nvPr/>
        </p:nvSpPr>
        <p:spPr>
          <a:xfrm>
            <a:off x="80901" y="-1102658"/>
            <a:ext cx="11821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Непосредственное вычисление усилий предварительного натяжения вант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7BD49906-7495-E982-9A57-AC35EDF78505}"/>
              </a:ext>
            </a:extLst>
          </p:cNvPr>
          <p:cNvSpPr/>
          <p:nvPr/>
        </p:nvSpPr>
        <p:spPr>
          <a:xfrm>
            <a:off x="3550793" y="-1144429"/>
            <a:ext cx="4743369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3DE97D3-32BB-8160-B8A1-ECB57A27E1E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0294" y="1616490"/>
            <a:ext cx="5937885" cy="346773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E041665-228C-821F-4F5F-4C810820D0B6}"/>
              </a:ext>
            </a:extLst>
          </p:cNvPr>
          <p:cNvSpPr txBox="1"/>
          <p:nvPr/>
        </p:nvSpPr>
        <p:spPr>
          <a:xfrm>
            <a:off x="-6182591" y="5251360"/>
            <a:ext cx="50402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Результат</a:t>
            </a: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: индивид с наилучшим значением функции приспособленности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F9553B-9D15-67F3-EBCE-88D4CB4829B9}"/>
                  </a:ext>
                </a:extLst>
              </p:cNvPr>
              <p:cNvSpPr txBox="1"/>
              <p:nvPr/>
            </p:nvSpPr>
            <p:spPr>
              <a:xfrm>
                <a:off x="-7336469" y="3848126"/>
                <a:ext cx="110459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𝐴𝑈</m:t>
                      </m:r>
                    </m:oMath>
                  </m:oMathPara>
                </a14:m>
                <a:endParaRPr lang="ru-RU" sz="2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F9553B-9D15-67F3-EBCE-88D4CB4829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336469" y="3848126"/>
                <a:ext cx="1104598" cy="369332"/>
              </a:xfrm>
              <a:prstGeom prst="rect">
                <a:avLst/>
              </a:prstGeom>
              <a:blipFill>
                <a:blip r:embed="rId16"/>
                <a:stretch>
                  <a:fillRect l="-5525" r="-4420" b="-98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F335D47-759F-B8DD-B0A4-2A9B3ACD28F1}"/>
                  </a:ext>
                </a:extLst>
              </p:cNvPr>
              <p:cNvSpPr txBox="1"/>
              <p:nvPr/>
            </p:nvSpPr>
            <p:spPr>
              <a:xfrm>
                <a:off x="-9278314" y="2201364"/>
                <a:ext cx="4988289" cy="11791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sz="2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  <m:t>00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ru-RU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  <m:t>01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ru-RU" sz="2400" i="1">
                                  <a:latin typeface="Cambria Math" panose="02040503050406030204" pitchFamily="18" charset="0"/>
                                </a:rPr>
                                <m:t>+…+</m:t>
                              </m:r>
                              <m:sSub>
                                <m:sSubPr>
                                  <m:ctrlP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ru-RU" sz="24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  <m:e>
                              <m:r>
                                <a:rPr lang="ru-RU" sz="2400" i="1"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ru-RU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ru-RU" sz="2400" i="1">
                                  <a:latin typeface="Cambria Math" panose="02040503050406030204" pitchFamily="18" charset="0"/>
                                </a:rPr>
                                <m:t>+…+</m:t>
                              </m:r>
                              <m:sSub>
                                <m:sSubPr>
                                  <m:ctrlP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𝑁𝐾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ru-RU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ru-RU" sz="24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F335D47-759F-B8DD-B0A4-2A9B3ACD28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278314" y="2201364"/>
                <a:ext cx="4988289" cy="117910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52FF260-E971-3D9B-1A44-C048109D6C90}"/>
                  </a:ext>
                </a:extLst>
              </p:cNvPr>
              <p:cNvSpPr txBox="1"/>
              <p:nvPr/>
            </p:nvSpPr>
            <p:spPr>
              <a:xfrm>
                <a:off x="-10439400" y="1032666"/>
                <a:ext cx="73104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Общий вид модели: </a:t>
                </a:r>
                <a14:m>
                  <m:oMath xmlns:m="http://schemas.openxmlformats.org/officeDocument/2006/math">
                    <m:r>
                      <a:rPr lang="en-US" sz="24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ru-RU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ru-RU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ru-RU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+…+</m:t>
                    </m:r>
                    <m:sSub>
                      <m:sSubPr>
                        <m:ctrlP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sSub>
                      <m:sSubPr>
                        <m:ctrlP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ru-RU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ru-RU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endParaRPr lang="ru-RU" sz="2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52FF260-E971-3D9B-1A44-C048109D6C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439400" y="1032666"/>
                <a:ext cx="7310463" cy="461665"/>
              </a:xfrm>
              <a:prstGeom prst="rect">
                <a:avLst/>
              </a:prstGeom>
              <a:blipFill>
                <a:blip r:embed="rId18"/>
                <a:stretch>
                  <a:fillRect l="-1250" t="-9211" b="-302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06B9EEAE-CD1C-FCD4-75DD-F9D78A4271CC}"/>
              </a:ext>
            </a:extLst>
          </p:cNvPr>
          <p:cNvSpPr txBox="1"/>
          <p:nvPr/>
        </p:nvSpPr>
        <p:spPr>
          <a:xfrm>
            <a:off x="-10407937" y="1646135"/>
            <a:ext cx="6826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Для исследуемой задачи модель будет иметь вид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73F38A-8A10-9FDC-3DB1-170D04401814}"/>
              </a:ext>
            </a:extLst>
          </p:cNvPr>
          <p:cNvSpPr txBox="1"/>
          <p:nvPr/>
        </p:nvSpPr>
        <p:spPr>
          <a:xfrm>
            <a:off x="-7123366" y="3324252"/>
            <a:ext cx="678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или</a:t>
            </a:r>
            <a:endParaRPr lang="ru-RU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C4E05B6-F9D6-7B70-7A6A-BE24774F8CE3}"/>
                  </a:ext>
                </a:extLst>
              </p:cNvPr>
              <p:cNvSpPr txBox="1"/>
              <p:nvPr/>
            </p:nvSpPr>
            <p:spPr>
              <a:xfrm>
                <a:off x="-10439400" y="4370053"/>
                <a:ext cx="104394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u="sng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Суть обучения модели</a:t>
                </a: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: подбор такой матрицы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, чтобы вектор-столбец усилий предварительного натяжения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</a:t>
                </a:r>
                <a:r>
                  <a:rPr lang="ru-RU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был наиболее близок к истинному значению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C4E05B6-F9D6-7B70-7A6A-BE24774F8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439400" y="4370053"/>
                <a:ext cx="10439400" cy="1200329"/>
              </a:xfrm>
              <a:prstGeom prst="rect">
                <a:avLst/>
              </a:prstGeom>
              <a:blipFill>
                <a:blip r:embed="rId19"/>
                <a:stretch>
                  <a:fillRect l="-876" t="-3553" b="-1116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9378374F-2E1F-E545-4208-DB31E5D3B03F}"/>
              </a:ext>
            </a:extLst>
          </p:cNvPr>
          <p:cNvSpPr txBox="1"/>
          <p:nvPr/>
        </p:nvSpPr>
        <p:spPr>
          <a:xfrm>
            <a:off x="-10439400" y="5525353"/>
            <a:ext cx="10139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Результат</a:t>
            </a:r>
            <a:r>
              <a:rPr lang="ru-RU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: модель способная по заранее заданным ограничениям на систему вычислять требуемые усилия предварительного натяжения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CA48C14-0D6C-54D5-274E-22C6C98A8DC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5073" y="1263498"/>
            <a:ext cx="3553321" cy="30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5039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5482</TotalTime>
  <Words>4507</Words>
  <Application>Microsoft Office PowerPoint</Application>
  <PresentationFormat>Широкоэкранный</PresentationFormat>
  <Paragraphs>1335</Paragraphs>
  <Slides>43</Slides>
  <Notes>4</Notes>
  <HiddenSlides>18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9" baseType="lpstr">
      <vt:lpstr>Arial</vt:lpstr>
      <vt:lpstr>Calibri</vt:lpstr>
      <vt:lpstr>Calibri Light</vt:lpstr>
      <vt:lpstr>Cambria Math</vt:lpstr>
      <vt:lpstr>Segoe UI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Ситдиков Артур Наилевич</dc:creator>
  <cp:lastModifiedBy>Ситдиков Артур Наилевич</cp:lastModifiedBy>
  <cp:revision>19</cp:revision>
  <dcterms:created xsi:type="dcterms:W3CDTF">2023-05-29T10:56:38Z</dcterms:created>
  <dcterms:modified xsi:type="dcterms:W3CDTF">2023-06-25T14:29:36Z</dcterms:modified>
</cp:coreProperties>
</file>