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3" r:id="rId6"/>
    <p:sldId id="264" r:id="rId7"/>
    <p:sldId id="265" r:id="rId8"/>
    <p:sldId id="273" r:id="rId9"/>
    <p:sldId id="258" r:id="rId10"/>
    <p:sldId id="266" r:id="rId11"/>
    <p:sldId id="274" r:id="rId12"/>
    <p:sldId id="277" r:id="rId13"/>
    <p:sldId id="269" r:id="rId14"/>
    <p:sldId id="283" r:id="rId15"/>
    <p:sldId id="275" r:id="rId16"/>
    <p:sldId id="278" r:id="rId17"/>
    <p:sldId id="284" r:id="rId18"/>
    <p:sldId id="279" r:id="rId19"/>
    <p:sldId id="276" r:id="rId20"/>
    <p:sldId id="267" r:id="rId21"/>
    <p:sldId id="285" r:id="rId22"/>
    <p:sldId id="281" r:id="rId23"/>
    <p:sldId id="270" r:id="rId24"/>
    <p:sldId id="286" r:id="rId2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48" autoAdjust="0"/>
  </p:normalViewPr>
  <p:slideViewPr>
    <p:cSldViewPr snapToGrid="0">
      <p:cViewPr varScale="1">
        <p:scale>
          <a:sx n="78" d="100"/>
          <a:sy n="78" d="100"/>
        </p:scale>
        <p:origin x="8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28.06.2024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28.06.2024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90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28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EC2BD4C-C6BF-40A6-BEFC-DE8F848FF775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97885-1BC8-4A0E-B2BE-D4417C41C2B5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CF8C569-9429-44D7-8613-45BC7B1C0FEF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BC5A43-B21E-4FC9-BD30-8999D3905532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E43C838-8E1F-497A-AC3A-B82C9692EA1E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8C13F8-7812-4AD5-B2EF-151EDAED7C22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F02CA-72FF-44B6-A9CC-943108A93D5E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7B84AE-ED8B-4CE2-A367-5936A4D62A59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8788D-A403-46BA-8138-36691C70C8F9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FC59B52-6B74-4D08-BD6A-6EBCE6CE2039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93CA64-9A22-4C34-AE1D-A43B877C80A4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885F5F6-C86C-493E-8DAE-E00B822A3DDC}" type="datetime1">
              <a:rPr lang="ru-RU" smtClean="0"/>
              <a:t>28.06.2024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dirty="0">
                <a:solidFill>
                  <a:schemeClr val="bg1"/>
                </a:solidFill>
              </a:rPr>
              <a:t>Топологическая оптимизация конструкций инструментами </a:t>
            </a:r>
            <a:r>
              <a:rPr lang="en-US" sz="2800" dirty="0">
                <a:solidFill>
                  <a:schemeClr val="bg1"/>
                </a:solidFill>
              </a:rPr>
              <a:t>Ansys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Autofit/>
          </a:bodyPr>
          <a:lstStyle/>
          <a:p>
            <a:pPr rt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Валиев Д.М.</a:t>
            </a:r>
          </a:p>
          <a:p>
            <a:pPr rtl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преподаватель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Вштмимф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Орлов А.И.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A8E14-ABDA-3984-D1E9-B032DE65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решение задачи с применением алюминиевых сплавов.</a:t>
            </a:r>
            <a:br>
              <a:rPr lang="ru-RU" dirty="0"/>
            </a:br>
            <a:r>
              <a:rPr lang="ru-RU" dirty="0"/>
              <a:t>Поля перемещений.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CD7357-57E0-91E5-4D34-47FCAD94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10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F98D-346C-F502-C71E-D07C35C22A1B}"/>
              </a:ext>
            </a:extLst>
          </p:cNvPr>
          <p:cNvSpPr txBox="1"/>
          <p:nvPr/>
        </p:nvSpPr>
        <p:spPr>
          <a:xfrm>
            <a:off x="861512" y="6049618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Аддитивная модель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A0134-7C85-773A-2BB6-1BA5A9E45001}"/>
              </a:ext>
            </a:extLst>
          </p:cNvPr>
          <p:cNvSpPr txBox="1"/>
          <p:nvPr/>
        </p:nvSpPr>
        <p:spPr>
          <a:xfrm>
            <a:off x="6720467" y="6049618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Традиционная модель</a:t>
            </a:r>
          </a:p>
        </p:txBody>
      </p:sp>
      <p:pic>
        <p:nvPicPr>
          <p:cNvPr id="4" name="Рисунок 3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CFE560C-C559-6C12-218B-E8EF81AB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6" y="1975135"/>
            <a:ext cx="5480190" cy="3960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9124907-4B8C-0AFB-4922-E04E4E81E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14" y="1979040"/>
            <a:ext cx="536758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0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A8E14-ABDA-3984-D1E9-B032DE65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решение задачи с применением алюминиевых сплавов.</a:t>
            </a:r>
            <a:br>
              <a:rPr lang="ru-RU" dirty="0"/>
            </a:br>
            <a:r>
              <a:rPr lang="ru-RU" dirty="0"/>
              <a:t>Поля напряжений.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CD7357-57E0-91E5-4D34-47FCAD94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11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F98D-346C-F502-C71E-D07C35C22A1B}"/>
              </a:ext>
            </a:extLst>
          </p:cNvPr>
          <p:cNvSpPr txBox="1"/>
          <p:nvPr/>
        </p:nvSpPr>
        <p:spPr>
          <a:xfrm>
            <a:off x="1136842" y="5895147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Аддитивная модель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A0134-7C85-773A-2BB6-1BA5A9E45001}"/>
              </a:ext>
            </a:extLst>
          </p:cNvPr>
          <p:cNvSpPr txBox="1"/>
          <p:nvPr/>
        </p:nvSpPr>
        <p:spPr>
          <a:xfrm>
            <a:off x="6651652" y="5895147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Традиционная модель</a:t>
            </a:r>
          </a:p>
        </p:txBody>
      </p:sp>
      <p:pic>
        <p:nvPicPr>
          <p:cNvPr id="7" name="Рисунок 6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8010CD8-59C0-A2A7-75D0-36D525134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96137"/>
            <a:ext cx="5367583" cy="3960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зарисовк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E5BA192-2564-FC79-9363-DC035FF71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4" y="1996137"/>
            <a:ext cx="550521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ACC16-28CF-7BF9-8BF0-9836A2C5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с применением Стальных сплавов.</a:t>
            </a:r>
            <a:br>
              <a:rPr lang="ru-RU" dirty="0"/>
            </a:br>
            <a:r>
              <a:rPr lang="ru-RU" dirty="0"/>
              <a:t>Предварительный расчет.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BF928B-CBC5-7FE9-9692-A29BA4BA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12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F9521-8F20-9DA9-04A6-D89FF87C8173}"/>
              </a:ext>
            </a:extLst>
          </p:cNvPr>
          <p:cNvSpPr txBox="1"/>
          <p:nvPr/>
        </p:nvSpPr>
        <p:spPr>
          <a:xfrm>
            <a:off x="1143101" y="5906536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перемещений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39811-F423-DF43-5048-5CEAB00736F0}"/>
              </a:ext>
            </a:extLst>
          </p:cNvPr>
          <p:cNvSpPr txBox="1"/>
          <p:nvPr/>
        </p:nvSpPr>
        <p:spPr>
          <a:xfrm>
            <a:off x="6648524" y="5906536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напряжений</a:t>
            </a:r>
          </a:p>
        </p:txBody>
      </p:sp>
      <p:pic>
        <p:nvPicPr>
          <p:cNvPr id="9" name="Рисунок 8" descr="Изображение выглядит как снимок экран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302DE7D-8D4A-DE57-AC05-1B317315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07" y="1946536"/>
            <a:ext cx="5242465" cy="396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Цвет электр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6A24E01-582D-CCB9-5AF4-D5BB3850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430" y="1921736"/>
            <a:ext cx="524246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4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E895C-EC27-99E7-6925-C95123AE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с применением Стальных сплавов.</a:t>
            </a:r>
            <a:br>
              <a:rPr lang="ru-RU" dirty="0"/>
            </a:br>
            <a:r>
              <a:rPr lang="ru-RU" dirty="0"/>
              <a:t>Топологическая оптимизация.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F1C45D-3DAF-50FF-79C1-DD0D1CF3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13</a:t>
            </a:fld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11BF0E-BB72-7BDC-B45A-D095E253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4" y="2305814"/>
            <a:ext cx="3960000" cy="3342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инструмент, рычаг&#10;&#10;Автоматически созданное описание">
            <a:extLst>
              <a:ext uri="{FF2B5EF4-FFF2-40B4-BE49-F238E27FC236}">
                <a16:creationId xmlns:a16="http://schemas.microsoft.com/office/drawing/2014/main" id="{3C9C4181-129E-6FA2-BD0C-1D61D5F7C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5"/>
          <a:stretch/>
        </p:blipFill>
        <p:spPr>
          <a:xfrm>
            <a:off x="4202084" y="2366550"/>
            <a:ext cx="3960000" cy="2888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DCD51B-0D88-6757-0866-A63F12F22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084" y="2366550"/>
            <a:ext cx="3960000" cy="2715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DC12DB-072E-2A68-4174-6F6B11D8B5B0}"/>
              </a:ext>
            </a:extLst>
          </p:cNvPr>
          <p:cNvSpPr txBox="1"/>
          <p:nvPr/>
        </p:nvSpPr>
        <p:spPr>
          <a:xfrm>
            <a:off x="952922" y="5640304"/>
            <a:ext cx="253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Результат оптимизации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8D6D6-0077-2897-E6C4-F369FCBC467C}"/>
              </a:ext>
            </a:extLst>
          </p:cNvPr>
          <p:cNvSpPr txBox="1"/>
          <p:nvPr/>
        </p:nvSpPr>
        <p:spPr>
          <a:xfrm>
            <a:off x="5081975" y="5640304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Аддитивная модель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DD86F-8FCF-3BD9-AA0B-5B31DF94C5AE}"/>
              </a:ext>
            </a:extLst>
          </p:cNvPr>
          <p:cNvSpPr txBox="1"/>
          <p:nvPr/>
        </p:nvSpPr>
        <p:spPr>
          <a:xfrm>
            <a:off x="8927585" y="5640304"/>
            <a:ext cx="242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Традиционная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240510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A8E14-ABDA-3984-D1E9-B032DE65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решение задачи с применением Стальных сплавов.</a:t>
            </a:r>
            <a:br>
              <a:rPr lang="ru-RU" dirty="0"/>
            </a:br>
            <a:r>
              <a:rPr lang="ru-RU" dirty="0"/>
              <a:t>Поля перемещений.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CD7357-57E0-91E5-4D34-47FCAD94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14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F98D-346C-F502-C71E-D07C35C22A1B}"/>
              </a:ext>
            </a:extLst>
          </p:cNvPr>
          <p:cNvSpPr txBox="1"/>
          <p:nvPr/>
        </p:nvSpPr>
        <p:spPr>
          <a:xfrm>
            <a:off x="996511" y="5984272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Аддитивная модель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A0134-7C85-773A-2BB6-1BA5A9E45001}"/>
              </a:ext>
            </a:extLst>
          </p:cNvPr>
          <p:cNvSpPr txBox="1"/>
          <p:nvPr/>
        </p:nvSpPr>
        <p:spPr>
          <a:xfrm>
            <a:off x="6676888" y="5984272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Традиционная модель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BBC9ABB-71B9-DE2D-B73A-DCCDFD92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3" y="1996137"/>
            <a:ext cx="5380095" cy="396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99D0E000-0B87-8497-9FAE-79818CD2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45" y="1996137"/>
            <a:ext cx="561156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1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A8E14-ABDA-3984-D1E9-B032DE65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решение задачи с применением Стальных сплавов.</a:t>
            </a:r>
            <a:br>
              <a:rPr lang="ru-RU" dirty="0"/>
            </a:br>
            <a:r>
              <a:rPr lang="ru-RU" dirty="0"/>
              <a:t>Поля напряжений.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CD7357-57E0-91E5-4D34-47FCAD94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15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F98D-346C-F502-C71E-D07C35C22A1B}"/>
              </a:ext>
            </a:extLst>
          </p:cNvPr>
          <p:cNvSpPr txBox="1"/>
          <p:nvPr/>
        </p:nvSpPr>
        <p:spPr>
          <a:xfrm>
            <a:off x="1195896" y="5956137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Аддитивная модель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A0134-7C85-773A-2BB6-1BA5A9E45001}"/>
              </a:ext>
            </a:extLst>
          </p:cNvPr>
          <p:cNvSpPr txBox="1"/>
          <p:nvPr/>
        </p:nvSpPr>
        <p:spPr>
          <a:xfrm>
            <a:off x="6838740" y="5966602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Традиционная модель</a:t>
            </a:r>
          </a:p>
        </p:txBody>
      </p:sp>
      <p:pic>
        <p:nvPicPr>
          <p:cNvPr id="7" name="Рисунок 6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B1CEFBC1-F974-A419-4CAF-DD080C185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818" y="1996137"/>
            <a:ext cx="5674123" cy="396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2A8A89C5-34F8-1114-C3E4-8826BA212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2" y="2006602"/>
            <a:ext cx="53613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5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ACC16-28CF-7BF9-8BF0-9836A2C5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с применением титановых сплавов.</a:t>
            </a:r>
            <a:br>
              <a:rPr lang="ru-RU" dirty="0"/>
            </a:br>
            <a:r>
              <a:rPr lang="ru-RU" dirty="0"/>
              <a:t>Предварительный расчет.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BF928B-CBC5-7FE9-9692-A29BA4BA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16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F9521-8F20-9DA9-04A6-D89FF87C8173}"/>
              </a:ext>
            </a:extLst>
          </p:cNvPr>
          <p:cNvSpPr txBox="1"/>
          <p:nvPr/>
        </p:nvSpPr>
        <p:spPr>
          <a:xfrm>
            <a:off x="918814" y="5956137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перемещений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39811-F423-DF43-5048-5CEAB00736F0}"/>
              </a:ext>
            </a:extLst>
          </p:cNvPr>
          <p:cNvSpPr txBox="1"/>
          <p:nvPr/>
        </p:nvSpPr>
        <p:spPr>
          <a:xfrm>
            <a:off x="6667504" y="5954034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напряжений</a:t>
            </a:r>
          </a:p>
        </p:txBody>
      </p:sp>
      <p:pic>
        <p:nvPicPr>
          <p:cNvPr id="4" name="Рисунок 3" descr="Изображение выглядит как снимок экрана, Цвет электр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E2EB5F4-3B44-5AFC-0C32-3E44D51E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77" y="1996137"/>
            <a:ext cx="5630332" cy="396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5A2C07-DB57-A1EF-D8B6-8D05AE1C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1996137"/>
            <a:ext cx="561156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8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E895C-EC27-99E7-6925-C95123AE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с применением титановых сплавов.</a:t>
            </a:r>
            <a:br>
              <a:rPr lang="ru-RU" dirty="0"/>
            </a:br>
            <a:r>
              <a:rPr lang="ru-RU" dirty="0"/>
              <a:t>Топологическая оптимизация.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F1C45D-3DAF-50FF-79C1-DD0D1CF3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17</a:t>
            </a:fld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4F05CC-50AE-C44A-CE83-A0F40EC5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1" y="2317863"/>
            <a:ext cx="3960000" cy="336016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9BECCD85-33AA-0F01-6C48-721F7507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61" y="2317863"/>
            <a:ext cx="3960000" cy="321781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EBB8D86-4855-4E4A-C3D0-18C7A9968D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70"/>
          <a:stretch/>
        </p:blipFill>
        <p:spPr>
          <a:xfrm>
            <a:off x="8051361" y="2407572"/>
            <a:ext cx="3881991" cy="30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C688E0-BCF9-0C09-EF05-FC966FCE8910}"/>
              </a:ext>
            </a:extLst>
          </p:cNvPr>
          <p:cNvSpPr txBox="1"/>
          <p:nvPr/>
        </p:nvSpPr>
        <p:spPr>
          <a:xfrm>
            <a:off x="842199" y="5678024"/>
            <a:ext cx="253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Результат оптимизации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A2F80-2F9B-9B66-7AE6-621C15A486F4}"/>
              </a:ext>
            </a:extLst>
          </p:cNvPr>
          <p:cNvSpPr txBox="1"/>
          <p:nvPr/>
        </p:nvSpPr>
        <p:spPr>
          <a:xfrm>
            <a:off x="4995891" y="5678024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Аддитивная модель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5F446-85EC-D2A6-F4B2-D7EB399C1BA8}"/>
              </a:ext>
            </a:extLst>
          </p:cNvPr>
          <p:cNvSpPr txBox="1"/>
          <p:nvPr/>
        </p:nvSpPr>
        <p:spPr>
          <a:xfrm>
            <a:off x="8777857" y="5678024"/>
            <a:ext cx="242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Традиционная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86280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A8E14-ABDA-3984-D1E9-B032DE65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решение задачи с применением Титановых сплавов.</a:t>
            </a:r>
            <a:br>
              <a:rPr lang="ru-RU" dirty="0"/>
            </a:br>
            <a:r>
              <a:rPr lang="ru-RU" dirty="0"/>
              <a:t>Поля перемещений.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CD7357-57E0-91E5-4D34-47FCAD94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18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F98D-346C-F502-C71E-D07C35C22A1B}"/>
              </a:ext>
            </a:extLst>
          </p:cNvPr>
          <p:cNvSpPr txBox="1"/>
          <p:nvPr/>
        </p:nvSpPr>
        <p:spPr>
          <a:xfrm>
            <a:off x="884361" y="5894606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Аддитивная модель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A0134-7C85-773A-2BB6-1BA5A9E45001}"/>
              </a:ext>
            </a:extLst>
          </p:cNvPr>
          <p:cNvSpPr txBox="1"/>
          <p:nvPr/>
        </p:nvSpPr>
        <p:spPr>
          <a:xfrm>
            <a:off x="6699243" y="5894606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Традиционная модель</a:t>
            </a:r>
          </a:p>
        </p:txBody>
      </p:sp>
      <p:pic>
        <p:nvPicPr>
          <p:cNvPr id="6" name="Рисунок 5" descr="Изображение выглядит как строп&#10;&#10;Автоматически созданное описание">
            <a:extLst>
              <a:ext uri="{FF2B5EF4-FFF2-40B4-BE49-F238E27FC236}">
                <a16:creationId xmlns:a16="http://schemas.microsoft.com/office/drawing/2014/main" id="{A53EBFFC-A683-D8D0-ABC4-12B55D1C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5" y="1903841"/>
            <a:ext cx="5786730" cy="396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9219121F-C7CC-F1C4-13DA-717D02F0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9"/>
          <a:stretch/>
        </p:blipFill>
        <p:spPr>
          <a:xfrm>
            <a:off x="5905865" y="1991224"/>
            <a:ext cx="589737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A8E14-ABDA-3984-D1E9-B032DE65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решение задачи с применением титановых сплавов.</a:t>
            </a:r>
            <a:br>
              <a:rPr lang="ru-RU" dirty="0"/>
            </a:br>
            <a:r>
              <a:rPr lang="ru-RU" dirty="0"/>
              <a:t>Поля напряжений.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CD7357-57E0-91E5-4D34-47FCAD94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19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5F98D-346C-F502-C71E-D07C35C22A1B}"/>
              </a:ext>
            </a:extLst>
          </p:cNvPr>
          <p:cNvSpPr txBox="1"/>
          <p:nvPr/>
        </p:nvSpPr>
        <p:spPr>
          <a:xfrm>
            <a:off x="1897144" y="5977618"/>
            <a:ext cx="22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Аддитивная модель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A0134-7C85-773A-2BB6-1BA5A9E45001}"/>
              </a:ext>
            </a:extLst>
          </p:cNvPr>
          <p:cNvSpPr txBox="1"/>
          <p:nvPr/>
        </p:nvSpPr>
        <p:spPr>
          <a:xfrm>
            <a:off x="7674734" y="5977618"/>
            <a:ext cx="265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Традиционная модель</a:t>
            </a:r>
          </a:p>
        </p:txBody>
      </p:sp>
      <p:pic>
        <p:nvPicPr>
          <p:cNvPr id="13" name="Рисунок 12" descr="Изображение выглядит как инструмен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44CF44B-95BA-B9B2-CB7A-5880603F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75" y="1996137"/>
            <a:ext cx="6105327" cy="3888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8D3B68F-7913-2179-1B19-EA080D086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3" y="1996137"/>
            <a:ext cx="584303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0A149-FA52-BACB-AFE6-5E22D32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Актуальность работы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22391-1D98-0DED-AF3A-A99D93205CA1}"/>
              </a:ext>
            </a:extLst>
          </p:cNvPr>
          <p:cNvSpPr txBox="1"/>
          <p:nvPr/>
        </p:nvSpPr>
        <p:spPr>
          <a:xfrm>
            <a:off x="921269" y="1966452"/>
            <a:ext cx="10562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топологической оптимизации широко используются инженерами благодаря своей способности значительно улучшать характеристики изделий, создавать легкие и прочные конструкции. Они позволяют получить сложную геометрию, что особенно важно в высокотехнологичных отраслях, таких как аэрокосмическая, автомобильная и медицинская.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оптимизации представлены во многих инженерных программах, одной из которых является КЭ-пакет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Ansys.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Реализованные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Ansys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нацелены на моделирование физических процессов и обработку полученных результатов. 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6548F5C8-53BA-0A3B-E76A-0A5B2809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ru-RU" sz="2000" dirty="0"/>
              <a:t>2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04267CD-BD50-10D9-974A-99F4F9D5C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3" b="20057"/>
          <a:stretch/>
        </p:blipFill>
        <p:spPr bwMode="auto">
          <a:xfrm>
            <a:off x="3396000" y="4680155"/>
            <a:ext cx="5400000" cy="18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57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D11F3-FED9-5CE5-E7E0-78406957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Сравнение результатов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5CD955-2EF0-8814-038D-C616182B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20</a:t>
            </a:fld>
            <a:endParaRPr lang="ru-RU" sz="20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57B7323-C8AC-FDBC-E619-4D75704A9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50632"/>
              </p:ext>
            </p:extLst>
          </p:nvPr>
        </p:nvGraphicFramePr>
        <p:xfrm>
          <a:off x="1476666" y="1988027"/>
          <a:ext cx="9418667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50279176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63570367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551442103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33401439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90976569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558796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перемещение, 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напряжение, МПа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прочности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38669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Алюминий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оптимизации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5484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Аддитивная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03472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13534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оптимизации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2693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Аддитивная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4156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75436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оптимизации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0290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Аддитивная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7491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02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44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344FF-4064-BE14-6A3E-7B80FC63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2DA5B8-7FAC-B64A-FE78-B796BF08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21</a:t>
            </a:fld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95DE3-E378-F859-810A-589CBDDB1CFF}"/>
              </a:ext>
            </a:extLst>
          </p:cNvPr>
          <p:cNvSpPr txBox="1"/>
          <p:nvPr/>
        </p:nvSpPr>
        <p:spPr>
          <a:xfrm>
            <a:off x="581192" y="1872020"/>
            <a:ext cx="10942214" cy="387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были выполнены все шаги для достижения поставленной цели. По полученным результатам можно сделать следующие выводы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максимальный процент уменьшения массы 55.3% (аддитивный алюминий), минимальный – 48.1% (традиционный алюминий)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значения напряжений возросли во всех оптимизированных моделях, но не превышают значения своих пределов текучести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значения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перемещений также возросли во всех моделях значения, максимальные показатели не превышают 1 мм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уменьшение запасов прочности связано с ростом максимальных напряжений.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3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344FF-4064-BE14-6A3E-7B80FC63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работы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2DA5B8-7FAC-B64A-FE78-B796BF08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3</a:t>
            </a:fld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95DE3-E378-F859-810A-589CBDDB1CFF}"/>
              </a:ext>
            </a:extLst>
          </p:cNvPr>
          <p:cNvSpPr txBox="1"/>
          <p:nvPr/>
        </p:nvSpPr>
        <p:spPr>
          <a:xfrm>
            <a:off x="581192" y="1872020"/>
            <a:ext cx="109422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является получение облегченной модели силового элемента, входящего в состав конструкции спойлера, с помощью топологической оптимизации в КЭ-пакете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Ansys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Расчеты проводятся с применением разных материалов двух типов – традиционных и аддитивных.  Для достижения результатов необходимо выполнить следующие шаги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нагрузок, действующих на силовой элемент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расчетов напряженно-деформированного состояния модели до оптимизации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топологической оптимизации моделей и последующая обработка полученной геометрии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расчеты напряженно-деформированного состояния оптимизированных моделей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результатов. 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0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01799-D7A3-0831-FD6F-E4D54E35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Постановка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BCC257-D5EC-28B5-6AC9-A7336307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4</a:t>
            </a:fld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A0AED1-D721-7292-8614-5FBAB495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81" y="3034285"/>
            <a:ext cx="3960000" cy="1793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067A86-1365-02C1-982B-36D394E3E805}"/>
              </a:ext>
            </a:extLst>
          </p:cNvPr>
          <p:cNvSpPr txBox="1"/>
          <p:nvPr/>
        </p:nvSpPr>
        <p:spPr>
          <a:xfrm>
            <a:off x="384548" y="1997001"/>
            <a:ext cx="78352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модели силового элемента выступает кронштейн спойлера автомобиля.</a:t>
            </a:r>
          </a:p>
          <a:p>
            <a:pPr algn="just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следующие материалы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алюминий, сталь и титан. </a:t>
            </a:r>
          </a:p>
          <a:p>
            <a:pPr algn="just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Нагрузки, действующие на конструкцию, необходимо получить с помощью моделирования установившегося процесса обтекания автомобиля, движущегося с заданной скоростью.</a:t>
            </a:r>
          </a:p>
          <a:p>
            <a:pPr algn="just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Граничным условием при расчетах НДС является жесткая заделка креплений.</a:t>
            </a:r>
          </a:p>
          <a:p>
            <a:pPr algn="just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топологической оптимизации проводится с сохранением 45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первоначальной массы модели и с ограничением максимальных напряжений – 50% от предела текучести материала.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74394-E5BE-9287-589E-05140AC38372}"/>
              </a:ext>
            </a:extLst>
          </p:cNvPr>
          <p:cNvSpPr txBox="1"/>
          <p:nvPr/>
        </p:nvSpPr>
        <p:spPr>
          <a:xfrm>
            <a:off x="9466334" y="491821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Спойлер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C8C7A-B775-0B87-DBDE-3A11869F094A}"/>
              </a:ext>
            </a:extLst>
          </p:cNvPr>
          <p:cNvSpPr txBox="1"/>
          <p:nvPr/>
        </p:nvSpPr>
        <p:spPr>
          <a:xfrm>
            <a:off x="9344238" y="2612771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Кронштейны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606AA37-2F25-1C36-741C-E2E524F4A318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10081781" y="3034285"/>
            <a:ext cx="664877" cy="1124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7F301C0-31B5-8095-415A-0D0EFE82A499}"/>
              </a:ext>
            </a:extLst>
          </p:cNvPr>
          <p:cNvCxnSpPr>
            <a:cxnSpLocks/>
            <a:stCxn id="6" idx="0"/>
          </p:cNvCxnSpPr>
          <p:nvPr/>
        </p:nvCxnSpPr>
        <p:spPr>
          <a:xfrm flipH="1">
            <a:off x="9261987" y="3034285"/>
            <a:ext cx="819794" cy="1001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63454-A2F6-59B7-5681-797A7677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Физико-механические свойства материалов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6572B6-7FD8-5BBC-18DF-A52D1454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5</a:t>
            </a:fld>
            <a:endParaRPr lang="ru-RU" sz="20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B574901-F3C3-DDF5-198F-04C6D192E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43516"/>
              </p:ext>
            </p:extLst>
          </p:nvPr>
        </p:nvGraphicFramePr>
        <p:xfrm>
          <a:off x="386969" y="2100813"/>
          <a:ext cx="11448000" cy="383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903205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79575532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51514321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21356085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9446021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13913504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17595308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Плотность, кг/м</a:t>
                      </a:r>
                      <a:r>
                        <a:rPr lang="ru-RU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Юнга, ГПа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Пуассона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текучести, МПа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 прочности, МПа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784516"/>
                  </a:ext>
                </a:extLst>
              </a:tr>
              <a:tr h="48600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Алюминий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АМг6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978627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РС-553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26631"/>
                  </a:ext>
                </a:extLst>
              </a:tr>
              <a:tr h="48600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03Х17Н14М3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31101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Аддитивный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23320"/>
                  </a:ext>
                </a:extLst>
              </a:tr>
              <a:tr h="48600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Титан ПТ3В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036472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Аддитивный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766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66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/>
              <a:t>Получение нагрузок с помощью </a:t>
            </a:r>
            <a:r>
              <a:rPr lang="en-US"/>
              <a:t>Discovery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12960F-896E-9119-D425-ADDC6F66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6</a:t>
            </a:fld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B8011-AEB7-1D4E-1499-0C33108A6B94}"/>
              </a:ext>
            </a:extLst>
          </p:cNvPr>
          <p:cNvSpPr txBox="1"/>
          <p:nvPr/>
        </p:nvSpPr>
        <p:spPr>
          <a:xfrm>
            <a:off x="581193" y="1989704"/>
            <a:ext cx="9850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нагрузок, действующих на конструкцию спойлера, используется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Ansys Discovery.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Моделируется обтекание профиля автомобиля при скорости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км/ч.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5ACC89E-BB7C-52A8-F7A2-2DABD1918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72" r="30241" b="23350"/>
          <a:stretch/>
        </p:blipFill>
        <p:spPr>
          <a:xfrm>
            <a:off x="143148" y="2342218"/>
            <a:ext cx="5594555" cy="37964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F52AEF-A0C8-9894-6D87-35420D261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896" y="3194580"/>
            <a:ext cx="6315956" cy="2133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0CFE7A-6BD4-927E-C426-A0A6B8997F0D}"/>
              </a:ext>
            </a:extLst>
          </p:cNvPr>
          <p:cNvSpPr txBox="1"/>
          <p:nvPr/>
        </p:nvSpPr>
        <p:spPr>
          <a:xfrm>
            <a:off x="1244608" y="5934261"/>
            <a:ext cx="339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Обтекание профиля автомобиля.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AA39B-63FC-3AFE-EB9F-FB70BC253699}"/>
              </a:ext>
            </a:extLst>
          </p:cNvPr>
          <p:cNvSpPr txBox="1"/>
          <p:nvPr/>
        </p:nvSpPr>
        <p:spPr>
          <a:xfrm>
            <a:off x="6534843" y="2825248"/>
            <a:ext cx="471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Покомпонентное разложение полученных сил</a:t>
            </a:r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1252-DA4F-34C8-CB5D-45AF7503D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Сетка. Граничные условия и нагрузки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C93841-83D9-9FB6-C9C9-CCB04953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7</a:t>
            </a:fld>
            <a:endParaRPr lang="ru-RU" sz="2000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7C39811-F423-DF43-5048-5CEAB00736F0}"/>
              </a:ext>
            </a:extLst>
          </p:cNvPr>
          <p:cNvSpPr txBox="1"/>
          <p:nvPr/>
        </p:nvSpPr>
        <p:spPr>
          <a:xfrm>
            <a:off x="492699" y="5943676"/>
            <a:ext cx="253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Сетка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7C39811-F423-DF43-5048-5CEAB00736F0}"/>
              </a:ext>
            </a:extLst>
          </p:cNvPr>
          <p:cNvSpPr txBox="1"/>
          <p:nvPr/>
        </p:nvSpPr>
        <p:spPr>
          <a:xfrm>
            <a:off x="6203611" y="5943676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Граничные условия и нагрузки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43B3912-D6AF-7B2B-EDD2-EBC5AEA26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86" b="7620"/>
          <a:stretch/>
        </p:blipFill>
        <p:spPr>
          <a:xfrm>
            <a:off x="2395790" y="1867484"/>
            <a:ext cx="5638123" cy="365824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иллюстрация, парусный спорт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3010C66-EA30-26E1-D77C-1347853EC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6" r="19214"/>
          <a:stretch/>
        </p:blipFill>
        <p:spPr>
          <a:xfrm>
            <a:off x="0" y="2972920"/>
            <a:ext cx="3188317" cy="2700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E34C34-C9F3-132D-4D14-7C42A4460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76" t="15839"/>
          <a:stretch/>
        </p:blipFill>
        <p:spPr>
          <a:xfrm>
            <a:off x="7702485" y="2857554"/>
            <a:ext cx="448951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ACC16-28CF-7BF9-8BF0-9836A2C5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с применением алюминиевых сплавов.</a:t>
            </a:r>
            <a:br>
              <a:rPr lang="ru-RU" dirty="0"/>
            </a:br>
            <a:r>
              <a:rPr lang="ru-RU" dirty="0"/>
              <a:t>Предварительный расчет.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BF928B-CBC5-7FE9-9692-A29BA4BA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8</a:t>
            </a:fld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F9521-8F20-9DA9-04A6-D89FF87C8173}"/>
              </a:ext>
            </a:extLst>
          </p:cNvPr>
          <p:cNvSpPr txBox="1"/>
          <p:nvPr/>
        </p:nvSpPr>
        <p:spPr>
          <a:xfrm>
            <a:off x="1056466" y="5575421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перемещений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39811-F423-DF43-5048-5CEAB00736F0}"/>
              </a:ext>
            </a:extLst>
          </p:cNvPr>
          <p:cNvSpPr txBox="1"/>
          <p:nvPr/>
        </p:nvSpPr>
        <p:spPr>
          <a:xfrm>
            <a:off x="6169555" y="5575421"/>
            <a:ext cx="42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Поле напряжений</a:t>
            </a:r>
          </a:p>
        </p:txBody>
      </p:sp>
      <p:pic>
        <p:nvPicPr>
          <p:cNvPr id="4" name="Рисунок 3" descr="Изображение выглядит как снимок экрана, текст, Цвет электр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7CA5258-1FF7-BAA8-F464-5D34E11C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040" y="2037063"/>
            <a:ext cx="4885308" cy="3600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B58E53D-E93B-494F-AF64-66BD14B3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05" y="2047219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4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E895C-EC27-99E7-6925-C95123AE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решение задачи с применением алюминиевых сплавов.</a:t>
            </a:r>
            <a:br>
              <a:rPr lang="ru-RU" dirty="0"/>
            </a:br>
            <a:r>
              <a:rPr lang="ru-RU" dirty="0"/>
              <a:t>Топологическая оптимизация.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F1C45D-3DAF-50FF-79C1-DD0D1CF3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sz="2000" smtClean="0"/>
              <a:pPr rtl="0"/>
              <a:t>9</a:t>
            </a:fld>
            <a:endParaRPr lang="ru-RU" sz="2000" dirty="0"/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7C198B5-1141-8109-841B-86A03670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7" y="2290195"/>
            <a:ext cx="3960000" cy="3333351"/>
          </a:xfrm>
          <a:prstGeom prst="rect">
            <a:avLst/>
          </a:prstGeom>
        </p:spPr>
      </p:pic>
      <p:pic>
        <p:nvPicPr>
          <p:cNvPr id="7" name="Рисунок 6" descr="Изображение выглядит как инструмент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D3CCA77E-C0F8-1E14-2A86-D74FE6B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99" y="2521200"/>
            <a:ext cx="3960000" cy="2871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8CF837-4A07-72B9-8E37-A105FD64E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299" y="2638952"/>
            <a:ext cx="3960000" cy="2635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6F47C7-F46B-2531-2C88-EACE85454BDC}"/>
              </a:ext>
            </a:extLst>
          </p:cNvPr>
          <p:cNvSpPr/>
          <p:nvPr/>
        </p:nvSpPr>
        <p:spPr>
          <a:xfrm>
            <a:off x="3979299" y="2359742"/>
            <a:ext cx="474714" cy="471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558A1-EE4D-CBE5-30F5-57F106FD44F6}"/>
              </a:ext>
            </a:extLst>
          </p:cNvPr>
          <p:cNvSpPr txBox="1"/>
          <p:nvPr/>
        </p:nvSpPr>
        <p:spPr>
          <a:xfrm>
            <a:off x="797435" y="5623546"/>
            <a:ext cx="253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Результат оптимизации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C57D2-1763-EC41-43BE-423390EB9FDF}"/>
              </a:ext>
            </a:extLst>
          </p:cNvPr>
          <p:cNvSpPr txBox="1"/>
          <p:nvPr/>
        </p:nvSpPr>
        <p:spPr>
          <a:xfrm>
            <a:off x="4995891" y="5623546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Аддитивная модель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3E32A-4A0B-786F-E0D8-8BB389759478}"/>
              </a:ext>
            </a:extLst>
          </p:cNvPr>
          <p:cNvSpPr txBox="1"/>
          <p:nvPr/>
        </p:nvSpPr>
        <p:spPr>
          <a:xfrm>
            <a:off x="8704800" y="5623546"/>
            <a:ext cx="242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Традиционная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59902398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1772</TotalTime>
  <Words>737</Words>
  <Application>Microsoft Office PowerPoint</Application>
  <PresentationFormat>Широкоэкранный</PresentationFormat>
  <Paragraphs>199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Wingdings 2</vt:lpstr>
      <vt:lpstr>Дивиденд</vt:lpstr>
      <vt:lpstr>Топологическая оптимизация конструкций инструментами Ansys</vt:lpstr>
      <vt:lpstr>Актуальность работы</vt:lpstr>
      <vt:lpstr>Цель работы</vt:lpstr>
      <vt:lpstr>Постановка задачи</vt:lpstr>
      <vt:lpstr>Физико-механические свойства материалов</vt:lpstr>
      <vt:lpstr>Получение нагрузок с помощью Discovery</vt:lpstr>
      <vt:lpstr>Сетка. Граничные условия и нагрузки </vt:lpstr>
      <vt:lpstr>решение задачи с применением алюминиевых сплавов. Предварительный расчет.</vt:lpstr>
      <vt:lpstr>решение задачи с применением алюминиевых сплавов. Топологическая оптимизация.</vt:lpstr>
      <vt:lpstr>решение задачи с применением алюминиевых сплавов. Поля перемещений.</vt:lpstr>
      <vt:lpstr>решение задачи с применением алюминиевых сплавов. Поля напряжений.</vt:lpstr>
      <vt:lpstr>решение задачи с применением Стальных сплавов. Предварительный расчет.</vt:lpstr>
      <vt:lpstr>решение задачи с применением Стальных сплавов. Топологическая оптимизация.</vt:lpstr>
      <vt:lpstr>решение задачи с применением Стальных сплавов. Поля перемещений.</vt:lpstr>
      <vt:lpstr>решение задачи с применением Стальных сплавов. Поля напряжений.</vt:lpstr>
      <vt:lpstr>решение задачи с применением титановых сплавов. Предварительный расчет.</vt:lpstr>
      <vt:lpstr>решение задачи с применением титановых сплавов. Топологическая оптимизация.</vt:lpstr>
      <vt:lpstr>решение задачи с применением Титановых сплавов. Поля перемещений.</vt:lpstr>
      <vt:lpstr>решение задачи с применением титановых сплавов. Поля напряжений.</vt:lpstr>
      <vt:lpstr>Сравнение результатов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традиционных и аддитивных материалов в топологической оптимизации</dc:title>
  <dc:creator>Валиев Даниил Михайлович</dc:creator>
  <cp:lastModifiedBy>Валиев Даниил Михайлович</cp:lastModifiedBy>
  <cp:revision>26</cp:revision>
  <dcterms:created xsi:type="dcterms:W3CDTF">2024-05-23T11:03:51Z</dcterms:created>
  <dcterms:modified xsi:type="dcterms:W3CDTF">2024-06-28T06:32:38Z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