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72;&#1073;&#1086;&#1090;&#1072;\&#1050;&#1054;%20&#1044;&#1057;\&#1053;&#1048;&#1088;\&#1076;&#1080;&#1087;&#1083;&#1086;&#1084;\&#1087;&#1077;&#1088;&#1077;&#1076;&#1077;&#1083;%20(&#1084;&#1080;&#1088;&#1072;)\&#1053;&#1086;&#1074;&#1086;&#1087;&#1088;&#1086;&#1090;%202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причин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'Новопрот 2'!$S$2</c:f>
              <c:strCache>
                <c:ptCount val="1"/>
                <c:pt idx="0">
                  <c:v>штук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8E-4266-A654-69D0167984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E-4266-A654-69D0167984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8E-4266-A654-69D0167984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8E-4266-A654-69D0167984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8E-4266-A654-69D0167984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8E-4266-A654-69D01679849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58E-4266-A654-69D01679849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58E-4266-A654-69D01679849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58E-4266-A654-69D01679849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58E-4266-A654-69D01679849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58E-4266-A654-69D01679849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58E-4266-A654-69D016798498}"/>
              </c:ext>
            </c:extLst>
          </c:dPt>
          <c:dLbls>
            <c:dLbl>
              <c:idx val="4"/>
              <c:layout>
                <c:manualLayout>
                  <c:x val="3.611111111111105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8E-4266-A654-69D016798498}"/>
                </c:ext>
              </c:extLst>
            </c:dLbl>
            <c:dLbl>
              <c:idx val="5"/>
              <c:layout>
                <c:manualLayout>
                  <c:x val="-0.10833333333333335"/>
                  <c:y val="8.79629629629627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8E-4266-A654-69D016798498}"/>
                </c:ext>
              </c:extLst>
            </c:dLbl>
            <c:dLbl>
              <c:idx val="7"/>
              <c:layout>
                <c:manualLayout>
                  <c:x val="-0.16666666666666666"/>
                  <c:y val="3.24074074074074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8E-4266-A654-69D016798498}"/>
                </c:ext>
              </c:extLst>
            </c:dLbl>
            <c:dLbl>
              <c:idx val="8"/>
              <c:layout>
                <c:manualLayout>
                  <c:x val="-6.9444444444444448E-2"/>
                  <c:y val="-0.157407407407407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8E-4266-A654-69D016798498}"/>
                </c:ext>
              </c:extLst>
            </c:dLbl>
            <c:dLbl>
              <c:idx val="10"/>
              <c:layout>
                <c:manualLayout>
                  <c:x val="-0.23200559049615657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58E-4266-A654-69D016798498}"/>
                </c:ext>
              </c:extLst>
            </c:dLbl>
            <c:dLbl>
              <c:idx val="11"/>
              <c:layout>
                <c:manualLayout>
                  <c:x val="0.30747728860936407"/>
                  <c:y val="2.08550573514077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58E-4266-A654-69D01679849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'Новопрот 2'!$R$3:$R$14</c:f>
              <c:strCache>
                <c:ptCount val="12"/>
                <c:pt idx="0">
                  <c:v>Рост обводнённости</c:v>
                </c:pt>
                <c:pt idx="1">
                  <c:v>Снижение производительности ЭПО</c:v>
                </c:pt>
                <c:pt idx="2">
                  <c:v>Снижение Кпрод</c:v>
                </c:pt>
                <c:pt idx="3">
                  <c:v>Рост Кпрод</c:v>
                </c:pt>
                <c:pt idx="4">
                  <c:v>Замороженный обратный клапан ФА</c:v>
                </c:pt>
                <c:pt idx="5">
                  <c:v>Снижение Рлин</c:v>
                </c:pt>
                <c:pt idx="6">
                  <c:v>Рост Рлин</c:v>
                </c:pt>
                <c:pt idx="7">
                  <c:v>Разжатие штуцера</c:v>
                </c:pt>
                <c:pt idx="8">
                  <c:v>Ограничение штуцером или засорение</c:v>
                </c:pt>
                <c:pt idx="9">
                  <c:v>Рост Рпл</c:v>
                </c:pt>
                <c:pt idx="10">
                  <c:v>Увеличение частоты ПЭД</c:v>
                </c:pt>
                <c:pt idx="11">
                  <c:v>замороженный коллектор ФА-АГЗУ</c:v>
                </c:pt>
              </c:strCache>
            </c:strRef>
          </c:cat>
          <c:val>
            <c:numRef>
              <c:f>'Новопрот 2'!$S$3:$S$14</c:f>
              <c:numCache>
                <c:formatCode>General</c:formatCode>
                <c:ptCount val="12"/>
                <c:pt idx="0">
                  <c:v>1741</c:v>
                </c:pt>
                <c:pt idx="1">
                  <c:v>144</c:v>
                </c:pt>
                <c:pt idx="2">
                  <c:v>536</c:v>
                </c:pt>
                <c:pt idx="3">
                  <c:v>572</c:v>
                </c:pt>
                <c:pt idx="4">
                  <c:v>794</c:v>
                </c:pt>
                <c:pt idx="5">
                  <c:v>111</c:v>
                </c:pt>
                <c:pt idx="6">
                  <c:v>265</c:v>
                </c:pt>
                <c:pt idx="7">
                  <c:v>16</c:v>
                </c:pt>
                <c:pt idx="8">
                  <c:v>1</c:v>
                </c:pt>
                <c:pt idx="9">
                  <c:v>1581</c:v>
                </c:pt>
                <c:pt idx="10">
                  <c:v>2</c:v>
                </c:pt>
                <c:pt idx="1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58E-4266-A654-69D016798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причин</a:t>
            </a:r>
          </a:p>
        </c:rich>
      </c:tx>
      <c:layout>
        <c:manualLayout>
          <c:xMode val="edge"/>
          <c:yMode val="edge"/>
          <c:x val="0.29611111111111105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'Вынгаяха 2'!$S$1</c:f>
              <c:strCache>
                <c:ptCount val="1"/>
                <c:pt idx="0">
                  <c:v>штук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90-49AD-B712-294B2734ED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90-49AD-B712-294B2734ED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90-49AD-B712-294B2734ED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90-49AD-B712-294B2734ED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90-49AD-B712-294B2734ED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90-49AD-B712-294B2734ED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090-49AD-B712-294B2734ED8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090-49AD-B712-294B2734ED8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090-49AD-B712-294B2734ED8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090-49AD-B712-294B2734ED8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090-49AD-B712-294B2734ED8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090-49AD-B712-294B2734ED8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090-49AD-B712-294B2734ED8D}"/>
              </c:ext>
            </c:extLst>
          </c:dPt>
          <c:dLbls>
            <c:dLbl>
              <c:idx val="0"/>
              <c:layout>
                <c:manualLayout>
                  <c:x val="0.15833333333333324"/>
                  <c:y val="0.22222222222222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90-49AD-B712-294B2734ED8D}"/>
                </c:ext>
              </c:extLst>
            </c:dLbl>
            <c:dLbl>
              <c:idx val="4"/>
              <c:layout>
                <c:manualLayout>
                  <c:x val="1.944444444444442E-2"/>
                  <c:y val="4.16666666666665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90-49AD-B712-294B2734ED8D}"/>
                </c:ext>
              </c:extLst>
            </c:dLbl>
            <c:dLbl>
              <c:idx val="5"/>
              <c:layout>
                <c:manualLayout>
                  <c:x val="-0.13055555555555556"/>
                  <c:y val="0.120370370370370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90-49AD-B712-294B2734ED8D}"/>
                </c:ext>
              </c:extLst>
            </c:dLbl>
            <c:dLbl>
              <c:idx val="6"/>
              <c:layout>
                <c:manualLayout>
                  <c:x val="-0.11111111111111112"/>
                  <c:y val="-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90-49AD-B712-294B2734ED8D}"/>
                </c:ext>
              </c:extLst>
            </c:dLbl>
            <c:dLbl>
              <c:idx val="7"/>
              <c:layout>
                <c:manualLayout>
                  <c:x val="-0.16944444444444445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90-49AD-B712-294B2734ED8D}"/>
                </c:ext>
              </c:extLst>
            </c:dLbl>
            <c:dLbl>
              <c:idx val="8"/>
              <c:layout>
                <c:manualLayout>
                  <c:x val="-0.05"/>
                  <c:y val="0.115740740740740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90-49AD-B712-294B2734ED8D}"/>
                </c:ext>
              </c:extLst>
            </c:dLbl>
            <c:dLbl>
              <c:idx val="9"/>
              <c:layout>
                <c:manualLayout>
                  <c:x val="-0.2166666666666667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090-49AD-B712-294B2734ED8D}"/>
                </c:ext>
              </c:extLst>
            </c:dLbl>
            <c:dLbl>
              <c:idx val="10"/>
              <c:layout>
                <c:manualLayout>
                  <c:x val="0.38611111111111124"/>
                  <c:y val="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090-49AD-B712-294B2734ED8D}"/>
                </c:ext>
              </c:extLst>
            </c:dLbl>
            <c:dLbl>
              <c:idx val="11"/>
              <c:layout>
                <c:manualLayout>
                  <c:x val="0.34999999999999992"/>
                  <c:y val="0.203703703703703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090-49AD-B712-294B2734ED8D}"/>
                </c:ext>
              </c:extLst>
            </c:dLbl>
            <c:dLbl>
              <c:idx val="12"/>
              <c:layout>
                <c:manualLayout>
                  <c:x val="-2.0833333333333343E-2"/>
                  <c:y val="-2.3148148148148182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110258092738405"/>
                      <c:h val="0.117158063575386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4090-49AD-B712-294B2734ED8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'Вынгаяха 2'!$R$2:$R$14</c:f>
              <c:strCache>
                <c:ptCount val="13"/>
                <c:pt idx="0">
                  <c:v>Рост Рпл</c:v>
                </c:pt>
                <c:pt idx="1">
                  <c:v>Рост Обв</c:v>
                </c:pt>
                <c:pt idx="2">
                  <c:v>Рост Кпрод</c:v>
                </c:pt>
                <c:pt idx="3">
                  <c:v>Рост Рлин</c:v>
                </c:pt>
                <c:pt idx="4">
                  <c:v>Сниж Кпрод</c:v>
                </c:pt>
                <c:pt idx="5">
                  <c:v>Сниж произв Эпо</c:v>
                </c:pt>
                <c:pt idx="6">
                  <c:v>Сниж частоты ПЭД</c:v>
                </c:pt>
                <c:pt idx="7">
                  <c:v>Сниж Рлин</c:v>
                </c:pt>
                <c:pt idx="8">
                  <c:v>увеличение частоты ПЭД</c:v>
                </c:pt>
                <c:pt idx="9">
                  <c:v>замороженный коллектор ФА-АГЗУ</c:v>
                </c:pt>
                <c:pt idx="10">
                  <c:v>замороженный обратный клапан ФА</c:v>
                </c:pt>
                <c:pt idx="11">
                  <c:v>ограничение штуцером</c:v>
                </c:pt>
                <c:pt idx="12">
                  <c:v>разжатие штуцера</c:v>
                </c:pt>
              </c:strCache>
            </c:strRef>
          </c:cat>
          <c:val>
            <c:numRef>
              <c:f>'Вынгаяха 2'!$S$2:$S$14</c:f>
              <c:numCache>
                <c:formatCode>General</c:formatCode>
                <c:ptCount val="13"/>
                <c:pt idx="0">
                  <c:v>4260</c:v>
                </c:pt>
                <c:pt idx="1">
                  <c:v>2044</c:v>
                </c:pt>
                <c:pt idx="2">
                  <c:v>1785</c:v>
                </c:pt>
                <c:pt idx="3">
                  <c:v>1805</c:v>
                </c:pt>
                <c:pt idx="4">
                  <c:v>1560</c:v>
                </c:pt>
                <c:pt idx="5">
                  <c:v>116</c:v>
                </c:pt>
                <c:pt idx="6">
                  <c:v>639</c:v>
                </c:pt>
                <c:pt idx="7">
                  <c:v>1502</c:v>
                </c:pt>
                <c:pt idx="8">
                  <c:v>885</c:v>
                </c:pt>
                <c:pt idx="9">
                  <c:v>215</c:v>
                </c:pt>
                <c:pt idx="10">
                  <c:v>796</c:v>
                </c:pt>
                <c:pt idx="11">
                  <c:v>2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090-49AD-B712-294B2734E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Значение точности на валидационной выборке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02799650043745"/>
          <c:y val="0.16712962962962963"/>
          <c:w val="0.81038867016622917"/>
          <c:h val="0.63620370370370372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Значение точности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Лист1!$A$2:$A$102</c:f>
              <c:numCache>
                <c:formatCode>General</c:formatCode>
                <c:ptCount val="1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  <c:pt idx="51">
                  <c:v>1020</c:v>
                </c:pt>
                <c:pt idx="52">
                  <c:v>1040</c:v>
                </c:pt>
                <c:pt idx="53">
                  <c:v>1060</c:v>
                </c:pt>
                <c:pt idx="54">
                  <c:v>1080</c:v>
                </c:pt>
                <c:pt idx="55">
                  <c:v>1100</c:v>
                </c:pt>
                <c:pt idx="56">
                  <c:v>1120</c:v>
                </c:pt>
                <c:pt idx="57">
                  <c:v>1140</c:v>
                </c:pt>
                <c:pt idx="58">
                  <c:v>1160</c:v>
                </c:pt>
                <c:pt idx="59">
                  <c:v>1180</c:v>
                </c:pt>
                <c:pt idx="60">
                  <c:v>1200</c:v>
                </c:pt>
                <c:pt idx="61">
                  <c:v>1220</c:v>
                </c:pt>
                <c:pt idx="62">
                  <c:v>1240</c:v>
                </c:pt>
                <c:pt idx="63">
                  <c:v>1260</c:v>
                </c:pt>
                <c:pt idx="64">
                  <c:v>1280</c:v>
                </c:pt>
                <c:pt idx="65">
                  <c:v>1300</c:v>
                </c:pt>
                <c:pt idx="66">
                  <c:v>1320</c:v>
                </c:pt>
                <c:pt idx="67">
                  <c:v>1340</c:v>
                </c:pt>
                <c:pt idx="68">
                  <c:v>1360</c:v>
                </c:pt>
                <c:pt idx="69">
                  <c:v>1380</c:v>
                </c:pt>
                <c:pt idx="70">
                  <c:v>1400</c:v>
                </c:pt>
                <c:pt idx="71">
                  <c:v>1420</c:v>
                </c:pt>
                <c:pt idx="72">
                  <c:v>1440</c:v>
                </c:pt>
                <c:pt idx="73">
                  <c:v>1460</c:v>
                </c:pt>
                <c:pt idx="74">
                  <c:v>1480</c:v>
                </c:pt>
                <c:pt idx="75">
                  <c:v>1500</c:v>
                </c:pt>
                <c:pt idx="76">
                  <c:v>1520</c:v>
                </c:pt>
                <c:pt idx="77">
                  <c:v>1540</c:v>
                </c:pt>
                <c:pt idx="78">
                  <c:v>1560</c:v>
                </c:pt>
                <c:pt idx="79">
                  <c:v>1580</c:v>
                </c:pt>
                <c:pt idx="80">
                  <c:v>1600</c:v>
                </c:pt>
                <c:pt idx="81">
                  <c:v>1620</c:v>
                </c:pt>
                <c:pt idx="82">
                  <c:v>1640</c:v>
                </c:pt>
                <c:pt idx="83">
                  <c:v>1660</c:v>
                </c:pt>
                <c:pt idx="84">
                  <c:v>1680</c:v>
                </c:pt>
                <c:pt idx="85">
                  <c:v>1700</c:v>
                </c:pt>
                <c:pt idx="86">
                  <c:v>1720</c:v>
                </c:pt>
                <c:pt idx="87">
                  <c:v>1740</c:v>
                </c:pt>
                <c:pt idx="88">
                  <c:v>1760</c:v>
                </c:pt>
                <c:pt idx="89">
                  <c:v>1780</c:v>
                </c:pt>
                <c:pt idx="90">
                  <c:v>1800</c:v>
                </c:pt>
                <c:pt idx="91">
                  <c:v>1820</c:v>
                </c:pt>
                <c:pt idx="92">
                  <c:v>1840</c:v>
                </c:pt>
                <c:pt idx="93">
                  <c:v>1860</c:v>
                </c:pt>
                <c:pt idx="94">
                  <c:v>1880</c:v>
                </c:pt>
                <c:pt idx="95">
                  <c:v>1900</c:v>
                </c:pt>
                <c:pt idx="96">
                  <c:v>1920</c:v>
                </c:pt>
                <c:pt idx="97">
                  <c:v>1940</c:v>
                </c:pt>
                <c:pt idx="98">
                  <c:v>1960</c:v>
                </c:pt>
                <c:pt idx="99">
                  <c:v>1980</c:v>
                </c:pt>
                <c:pt idx="100">
                  <c:v>2000</c:v>
                </c:pt>
              </c:numCache>
            </c:numRef>
          </c:xVal>
          <c:yVal>
            <c:numRef>
              <c:f>Лист1!$B$2:$B$102</c:f>
              <c:numCache>
                <c:formatCode>General</c:formatCode>
                <c:ptCount val="101"/>
                <c:pt idx="0">
                  <c:v>0.31851000000000002</c:v>
                </c:pt>
                <c:pt idx="1">
                  <c:v>0.37584000000000001</c:v>
                </c:pt>
                <c:pt idx="2">
                  <c:v>0.45513000000000003</c:v>
                </c:pt>
                <c:pt idx="3">
                  <c:v>0.52290000000000003</c:v>
                </c:pt>
                <c:pt idx="4">
                  <c:v>0.63858000000000004</c:v>
                </c:pt>
                <c:pt idx="5">
                  <c:v>0.63056500000000004</c:v>
                </c:pt>
                <c:pt idx="6">
                  <c:v>0.73793999999999993</c:v>
                </c:pt>
                <c:pt idx="7">
                  <c:v>0.81922500000000009</c:v>
                </c:pt>
                <c:pt idx="8">
                  <c:v>0.67627499999999996</c:v>
                </c:pt>
                <c:pt idx="9">
                  <c:v>0.77415</c:v>
                </c:pt>
                <c:pt idx="10">
                  <c:v>0.70987500000000003</c:v>
                </c:pt>
                <c:pt idx="11">
                  <c:v>0.74145000000000005</c:v>
                </c:pt>
                <c:pt idx="12">
                  <c:v>0.75337499999999991</c:v>
                </c:pt>
                <c:pt idx="13">
                  <c:v>0.79274999999999995</c:v>
                </c:pt>
                <c:pt idx="14">
                  <c:v>0.69007499999999999</c:v>
                </c:pt>
                <c:pt idx="15">
                  <c:v>0.80902499999999999</c:v>
                </c:pt>
                <c:pt idx="16">
                  <c:v>0.73980000000000001</c:v>
                </c:pt>
                <c:pt idx="17">
                  <c:v>0.78922500000000007</c:v>
                </c:pt>
                <c:pt idx="18">
                  <c:v>0.68377500000000002</c:v>
                </c:pt>
                <c:pt idx="19">
                  <c:v>0.81457500000000005</c:v>
                </c:pt>
                <c:pt idx="20">
                  <c:v>0.77520000000000011</c:v>
                </c:pt>
                <c:pt idx="21">
                  <c:v>0.70245000000000002</c:v>
                </c:pt>
                <c:pt idx="22">
                  <c:v>0.821025</c:v>
                </c:pt>
                <c:pt idx="23">
                  <c:v>0.78870000000000007</c:v>
                </c:pt>
                <c:pt idx="24">
                  <c:v>0.72720000000000007</c:v>
                </c:pt>
                <c:pt idx="25">
                  <c:v>0.80564999999999998</c:v>
                </c:pt>
                <c:pt idx="26">
                  <c:v>0.72794999999999999</c:v>
                </c:pt>
                <c:pt idx="27">
                  <c:v>0.78472500000000001</c:v>
                </c:pt>
                <c:pt idx="28">
                  <c:v>0.7389</c:v>
                </c:pt>
                <c:pt idx="29">
                  <c:v>0.8040750000000001</c:v>
                </c:pt>
                <c:pt idx="30">
                  <c:v>0.77610000000000001</c:v>
                </c:pt>
                <c:pt idx="31">
                  <c:v>0.79380000000000006</c:v>
                </c:pt>
                <c:pt idx="32">
                  <c:v>0.78937499999999994</c:v>
                </c:pt>
                <c:pt idx="33">
                  <c:v>0.8146500000000001</c:v>
                </c:pt>
                <c:pt idx="34">
                  <c:v>0.80504999999999993</c:v>
                </c:pt>
                <c:pt idx="35">
                  <c:v>0.77189999999999992</c:v>
                </c:pt>
                <c:pt idx="36">
                  <c:v>0.69794999999999996</c:v>
                </c:pt>
                <c:pt idx="37">
                  <c:v>0.78810000000000002</c:v>
                </c:pt>
                <c:pt idx="38">
                  <c:v>0.80317499999999997</c:v>
                </c:pt>
                <c:pt idx="39">
                  <c:v>0.69255</c:v>
                </c:pt>
                <c:pt idx="40">
                  <c:v>0.73995</c:v>
                </c:pt>
                <c:pt idx="41">
                  <c:v>0.80100000000000005</c:v>
                </c:pt>
                <c:pt idx="42">
                  <c:v>0.70694999999999997</c:v>
                </c:pt>
                <c:pt idx="43">
                  <c:v>0.77767499999999989</c:v>
                </c:pt>
                <c:pt idx="44">
                  <c:v>0.78974999999999995</c:v>
                </c:pt>
                <c:pt idx="45">
                  <c:v>0.70845000000000002</c:v>
                </c:pt>
                <c:pt idx="46">
                  <c:v>0.68377500000000002</c:v>
                </c:pt>
                <c:pt idx="47">
                  <c:v>0.71407500000000002</c:v>
                </c:pt>
                <c:pt idx="48">
                  <c:v>0.69742499999999996</c:v>
                </c:pt>
                <c:pt idx="49">
                  <c:v>0.79410000000000003</c:v>
                </c:pt>
                <c:pt idx="50">
                  <c:v>0.75314999999999999</c:v>
                </c:pt>
                <c:pt idx="51">
                  <c:v>0.82192500000000002</c:v>
                </c:pt>
                <c:pt idx="52">
                  <c:v>0.75090000000000012</c:v>
                </c:pt>
                <c:pt idx="53">
                  <c:v>0.77212500000000006</c:v>
                </c:pt>
                <c:pt idx="54">
                  <c:v>0.69209999999999994</c:v>
                </c:pt>
                <c:pt idx="55">
                  <c:v>0.78592499999999998</c:v>
                </c:pt>
                <c:pt idx="56">
                  <c:v>0.71437499999999998</c:v>
                </c:pt>
                <c:pt idx="57">
                  <c:v>0.81164999999999998</c:v>
                </c:pt>
                <c:pt idx="58">
                  <c:v>0.74385000000000001</c:v>
                </c:pt>
                <c:pt idx="59">
                  <c:v>0.7889250000000001</c:v>
                </c:pt>
                <c:pt idx="60">
                  <c:v>0.68910000000000005</c:v>
                </c:pt>
                <c:pt idx="61">
                  <c:v>0.75390000000000001</c:v>
                </c:pt>
                <c:pt idx="62">
                  <c:v>0.82034999999999991</c:v>
                </c:pt>
                <c:pt idx="63">
                  <c:v>0.70117499999999999</c:v>
                </c:pt>
                <c:pt idx="64">
                  <c:v>0.80557500000000004</c:v>
                </c:pt>
                <c:pt idx="65">
                  <c:v>0.68354999999999999</c:v>
                </c:pt>
                <c:pt idx="66">
                  <c:v>0.76485000000000003</c:v>
                </c:pt>
                <c:pt idx="67">
                  <c:v>0.71212500000000001</c:v>
                </c:pt>
                <c:pt idx="68">
                  <c:v>0.69397500000000001</c:v>
                </c:pt>
                <c:pt idx="69">
                  <c:v>0.68715000000000004</c:v>
                </c:pt>
                <c:pt idx="70">
                  <c:v>0.68467500000000003</c:v>
                </c:pt>
                <c:pt idx="71">
                  <c:v>0.7427999999999999</c:v>
                </c:pt>
                <c:pt idx="72">
                  <c:v>0.72750000000000004</c:v>
                </c:pt>
                <c:pt idx="73">
                  <c:v>0.70252499999999996</c:v>
                </c:pt>
                <c:pt idx="74">
                  <c:v>0.75637500000000002</c:v>
                </c:pt>
                <c:pt idx="75">
                  <c:v>0.74145000000000005</c:v>
                </c:pt>
                <c:pt idx="76">
                  <c:v>0.74392499999999995</c:v>
                </c:pt>
                <c:pt idx="77">
                  <c:v>0.81930000000000003</c:v>
                </c:pt>
                <c:pt idx="78">
                  <c:v>0.729375</c:v>
                </c:pt>
                <c:pt idx="79">
                  <c:v>0.68482500000000002</c:v>
                </c:pt>
                <c:pt idx="80">
                  <c:v>0.73912500000000003</c:v>
                </c:pt>
                <c:pt idx="81">
                  <c:v>0.6825</c:v>
                </c:pt>
                <c:pt idx="82">
                  <c:v>0.81052499999999994</c:v>
                </c:pt>
                <c:pt idx="83">
                  <c:v>0.75929999999999997</c:v>
                </c:pt>
                <c:pt idx="84">
                  <c:v>0.76574999999999993</c:v>
                </c:pt>
                <c:pt idx="85">
                  <c:v>0.73485</c:v>
                </c:pt>
                <c:pt idx="86">
                  <c:v>0.70747500000000008</c:v>
                </c:pt>
                <c:pt idx="87">
                  <c:v>0.72997500000000004</c:v>
                </c:pt>
                <c:pt idx="88">
                  <c:v>0.735375</c:v>
                </c:pt>
                <c:pt idx="89">
                  <c:v>0.8146500000000001</c:v>
                </c:pt>
                <c:pt idx="90">
                  <c:v>0.73785000000000001</c:v>
                </c:pt>
                <c:pt idx="91">
                  <c:v>0.6966</c:v>
                </c:pt>
                <c:pt idx="92">
                  <c:v>0.71009999999999995</c:v>
                </c:pt>
                <c:pt idx="93">
                  <c:v>0.75802499999999995</c:v>
                </c:pt>
                <c:pt idx="94">
                  <c:v>0.6885</c:v>
                </c:pt>
                <c:pt idx="95">
                  <c:v>0.76312500000000005</c:v>
                </c:pt>
                <c:pt idx="96">
                  <c:v>0.80339999999999989</c:v>
                </c:pt>
                <c:pt idx="97">
                  <c:v>0.67725000000000002</c:v>
                </c:pt>
                <c:pt idx="98">
                  <c:v>0.68842499999999995</c:v>
                </c:pt>
                <c:pt idx="99">
                  <c:v>0.78952500000000003</c:v>
                </c:pt>
                <c:pt idx="100">
                  <c:v>0.78339999999999999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1A-4D67-929A-3FD49659F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723104"/>
        <c:axId val="649254912"/>
      </c:scatterChart>
      <c:valAx>
        <c:axId val="639723104"/>
        <c:scaling>
          <c:orientation val="minMax"/>
          <c:max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/>
                  <a:t>Номер</a:t>
                </a:r>
                <a:r>
                  <a:rPr lang="ru-RU" baseline="0"/>
                  <a:t> эпохи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49254912"/>
        <c:crosses val="autoZero"/>
        <c:crossBetween val="midCat"/>
      </c:valAx>
      <c:valAx>
        <c:axId val="6492549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/>
                  <a:t>Точность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39723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причин</a:t>
            </a:r>
          </a:p>
        </c:rich>
      </c:tx>
      <c:layout>
        <c:manualLayout>
          <c:xMode val="edge"/>
          <c:yMode val="edge"/>
          <c:x val="0.3806847291368128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02-428C-81A7-C48B45D18A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02-428C-81A7-C48B45D18A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02-428C-81A7-C48B45D18A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02-428C-81A7-C48B45D18A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02-428C-81A7-C48B45D18A0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02-428C-81A7-C48B45D18A0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F02-428C-81A7-C48B45D18A0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F02-428C-81A7-C48B45D18A0C}"/>
              </c:ext>
            </c:extLst>
          </c:dPt>
          <c:dLbls>
            <c:dLbl>
              <c:idx val="0"/>
              <c:layout>
                <c:manualLayout>
                  <c:x val="0.24765478424015008"/>
                  <c:y val="0.129629629629629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02-428C-81A7-C48B45D18A0C}"/>
                </c:ext>
              </c:extLst>
            </c:dLbl>
            <c:dLbl>
              <c:idx val="1"/>
              <c:layout>
                <c:manualLayout>
                  <c:x val="6.3789868667917443E-2"/>
                  <c:y val="0.319444444444444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02-428C-81A7-C48B45D18A0C}"/>
                </c:ext>
              </c:extLst>
            </c:dLbl>
            <c:dLbl>
              <c:idx val="2"/>
              <c:layout>
                <c:manualLayout>
                  <c:x val="-0.21388367729831148"/>
                  <c:y val="-2.3148148148148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02-428C-81A7-C48B45D18A0C}"/>
                </c:ext>
              </c:extLst>
            </c:dLbl>
            <c:dLbl>
              <c:idx val="3"/>
              <c:layout>
                <c:manualLayout>
                  <c:x val="-0.12195121951219513"/>
                  <c:y val="7.4074074074074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02-428C-81A7-C48B45D18A0C}"/>
                </c:ext>
              </c:extLst>
            </c:dLbl>
            <c:dLbl>
              <c:idx val="4"/>
              <c:layout>
                <c:manualLayout>
                  <c:x val="-0.17260787992495311"/>
                  <c:y val="0.240740740740740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02-428C-81A7-C48B45D18A0C}"/>
                </c:ext>
              </c:extLst>
            </c:dLbl>
            <c:dLbl>
              <c:idx val="5"/>
              <c:layout>
                <c:manualLayout>
                  <c:x val="-0.18761726078799248"/>
                  <c:y val="0.129629629629629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02-428C-81A7-C48B45D18A0C}"/>
                </c:ext>
              </c:extLst>
            </c:dLbl>
            <c:dLbl>
              <c:idx val="6"/>
              <c:layout>
                <c:manualLayout>
                  <c:x val="-0.19699812382739215"/>
                  <c:y val="-0.115740740740740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02-428C-81A7-C48B45D18A0C}"/>
                </c:ext>
              </c:extLst>
            </c:dLbl>
            <c:dLbl>
              <c:idx val="7"/>
              <c:layout>
                <c:manualLayout>
                  <c:x val="0.36210131332082551"/>
                  <c:y val="-1.38888888888889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02-428C-81A7-C48B45D18A0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'355_clustered_3'!$I$2210:$I$2217</c:f>
              <c:strCache>
                <c:ptCount val="8"/>
                <c:pt idx="0">
                  <c:v>падение Рпл рост Кпрод</c:v>
                </c:pt>
                <c:pt idx="1">
                  <c:v>изменение обводнённости и Рпл</c:v>
                </c:pt>
                <c:pt idx="2">
                  <c:v>НУР и произв ЭПО</c:v>
                </c:pt>
                <c:pt idx="3">
                  <c:v>стабильная добыча</c:v>
                </c:pt>
                <c:pt idx="4">
                  <c:v>Qн упал, Обв выросла</c:v>
                </c:pt>
                <c:pt idx="5">
                  <c:v>Q упал и по нефти, и по жидкости, Обв слабый рост</c:v>
                </c:pt>
                <c:pt idx="6">
                  <c:v>изменение Рзаб и Q</c:v>
                </c:pt>
                <c:pt idx="7">
                  <c:v>некритериальные</c:v>
                </c:pt>
              </c:strCache>
            </c:strRef>
          </c:cat>
          <c:val>
            <c:numRef>
              <c:f>'355_clustered_3'!$J$2210:$J$2217</c:f>
              <c:numCache>
                <c:formatCode>General</c:formatCode>
                <c:ptCount val="8"/>
                <c:pt idx="0">
                  <c:v>75</c:v>
                </c:pt>
                <c:pt idx="1">
                  <c:v>747</c:v>
                </c:pt>
                <c:pt idx="2">
                  <c:v>559</c:v>
                </c:pt>
                <c:pt idx="3">
                  <c:v>522</c:v>
                </c:pt>
                <c:pt idx="4">
                  <c:v>50</c:v>
                </c:pt>
                <c:pt idx="5">
                  <c:v>35</c:v>
                </c:pt>
                <c:pt idx="6">
                  <c:v>41</c:v>
                </c:pt>
                <c:pt idx="7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F02-428C-81A7-C48B45D18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4ACC5-0C41-45BF-B2C6-E535FEF81582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148E3-A55A-424D-8AA6-7D0BEA85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4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2F443-44FF-13A3-DB5A-A3FDFA96C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033B73-2895-A67A-10F4-561004E11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0D236-FAB0-EA4F-B94A-E6B8E038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775-9838-4822-B2A3-8369BD4F416C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67E3F4-95FD-1C38-57E7-356E5E83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43A781-9381-8287-1C33-49CD89CA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5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0BCD4-1A7F-46AB-7408-0F2A17B8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7D085B-8AA4-297F-71D5-7DF8AD69D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676D0B-44BD-3839-DFD3-E3E26EA1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D5CA-E13F-4576-84D9-60732DC2FB62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EA8EF-AD30-0F5D-98DC-8E60AD22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B434B-D7E3-1BA1-2E31-96C9B804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9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498FA9-6ABD-65EE-3965-9737553F3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2E654F-DAFF-A924-B9C4-9FF79F3E8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21AFB7-F0B7-282B-4C8C-374E1683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0E6-E3D2-4908-BE02-5BEDFFA9CA78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B6D80E-1954-A34E-86DD-2CC929C2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9933B-0380-2118-D93E-7E8D80C0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9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46279-EE6E-3F7E-536A-DF0286B3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4DEA9-DEFC-4CBC-E36E-5E3FA40F1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DE102-75F9-A174-B544-8B7F9362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928-A5C1-4F9E-9A96-D21133706C78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503AB-3B2E-B8AC-990B-C1596509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78380-7F5C-9656-2A7B-6D9A1DF1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2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00193-F906-8FDB-4058-D553AB05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33B98F-3402-AE22-ED3D-FF2DF3048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3A433-C2E4-66B1-B966-F185829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24C0-272C-4EEB-987B-9EFDB0D85D26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06164-C4AF-F90F-7B74-FBBEDA69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ECDC6E-7E08-C02E-E9F7-741CB9B5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8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C8B18-E9E9-8683-CDFA-8492137A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60132-C7F1-8DB7-D22F-702A0AB57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0D536F-172C-1E4D-A2E9-7E6F91BF5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F2520-1AEB-2149-896C-0A0FD6C3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F054-426D-4C2F-B181-2D949A437159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15BDB9-EEEE-1BF5-0635-404EB398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65B38C-AF04-D5CC-F1F6-F12B3063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2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9CF4E-2F8E-6CDE-839F-A5767963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AD33B-D298-9F63-B051-42450D4BA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1068FF-0D2E-E629-6461-85D300F4C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0F5B11-95CE-29B7-EC84-D7F746D72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8C4DF8-27C1-A8BD-BD7E-3E9A0BA5E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0ACBE2-A28B-78A3-10E9-704EF11A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639F-306E-4DC5-A218-9233B8AE00F0}" type="datetime1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4AD1F3-2A21-5D6C-882E-C05650FF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B31828-B8C6-2783-466E-9EC7E51E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3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CD2C-CF5F-DB5B-5FF2-4E302A1A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52C935-D86F-7ECB-0638-702C0121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6F11-0AA1-4F93-84CB-28AC601BC0DF}" type="datetime1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2371C8-9F90-33B6-136B-2E8B5F20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A03D8F-E4E0-EB5F-C84B-CDEA1FDA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6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701AA9-57FF-CED2-83B6-AA98667C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D6D0-EA42-49C8-8996-080991C55EFA}" type="datetime1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8CE0E0-B435-9685-57B8-57992253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7476C8-75BE-9199-8D58-D7F0A98A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8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5CC65-9F0E-744B-35FE-0F71518E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441E9-77FB-8B03-F8A2-B2041BCA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4ED4D-9E37-EC42-983A-FD6DCD4EF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0571E-7F0B-7A13-3B6A-756A5BF4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014-4840-462E-BD34-E1B45F4E93FD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EEE670-4BEA-8959-6257-1B880200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D5AEB8-58C0-8FFF-2935-FF4AF732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88413-1180-195B-1399-ED160FD81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0ED0A9-B945-CB6D-2ED3-FBA6B3B47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C9856A-8A6F-FEEA-486A-82855F7F2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57279B-487C-0F77-F7CB-B33320B0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B713-E339-41F4-AA72-3EA1F3385B89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9DCC7D-6144-FF19-75AC-A90026A9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8E1D46-CEB5-B3A8-09CA-9A5FC8BC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2C737-EA36-7077-46AC-ACFA02BC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ABE46F-F473-3821-4520-CB3C4F7CB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4C30C-23EB-748D-4A33-BC3418981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06CC-60DA-4639-9FE5-84453769A10E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6E5C6-7D14-DABD-506C-1D9ABABD6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91F4A0-236D-6AC8-EC61-709504C7F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ABA4-77D5-4887-BE46-FC5E87E6A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5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AE6DD-CC25-4ADF-BBA2-8C5A0EA1E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942" y="1155177"/>
            <a:ext cx="8891058" cy="2192864"/>
          </a:xfrm>
        </p:spPr>
        <p:txBody>
          <a:bodyPr>
            <a:noAutofit/>
          </a:bodyPr>
          <a:lstStyle/>
          <a:p>
            <a:r>
              <a:rPr lang="ru-RU" sz="3200" dirty="0"/>
              <a:t>Разработка подходов для оперативного определения и категоризации отклонений в добыче углеводородов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76122C-1626-48B6-B9F9-3D67B338E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Будо М.А., группа 5040103/00401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CDAB2A-BCD2-E87A-0266-D7D6121A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z="1400" smtClean="0"/>
              <a:t>1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763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891E6-63FB-D15E-2617-3BBA89BA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Агломеративная</a:t>
            </a:r>
            <a:r>
              <a:rPr lang="ru-RU" dirty="0"/>
              <a:t> кластеризация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0B0B52-616F-9830-6A9A-4DBDD159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56FB39D-D36B-8C94-5E95-D7B9FE814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808499"/>
              </p:ext>
            </p:extLst>
          </p:nvPr>
        </p:nvGraphicFramePr>
        <p:xfrm>
          <a:off x="3657600" y="1458930"/>
          <a:ext cx="7798085" cy="477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834C029-AC2F-94E1-EB3F-EEBD80C8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16327"/>
              </p:ext>
            </p:extLst>
          </p:nvPr>
        </p:nvGraphicFramePr>
        <p:xfrm>
          <a:off x="503435" y="1964933"/>
          <a:ext cx="2948682" cy="3798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6719">
                  <a:extLst>
                    <a:ext uri="{9D8B030D-6E8A-4147-A177-3AD203B41FA5}">
                      <a16:colId xmlns:a16="http://schemas.microsoft.com/office/drawing/2014/main" val="1146813408"/>
                    </a:ext>
                  </a:extLst>
                </a:gridCol>
                <a:gridCol w="621963">
                  <a:extLst>
                    <a:ext uri="{9D8B030D-6E8A-4147-A177-3AD203B41FA5}">
                      <a16:colId xmlns:a16="http://schemas.microsoft.com/office/drawing/2014/main" val="3635028498"/>
                    </a:ext>
                  </a:extLst>
                </a:gridCol>
              </a:tblGrid>
              <a:tr h="42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Падение Рпл рост Кпрод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502393"/>
                  </a:ext>
                </a:extLst>
              </a:tr>
              <a:tr h="42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Изменение обводнённости и Рпл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987336"/>
                  </a:ext>
                </a:extLst>
              </a:tr>
              <a:tr h="42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НУР и произв ЭПО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444147"/>
                  </a:ext>
                </a:extLst>
              </a:tr>
              <a:tr h="42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Стабильная добыча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439697"/>
                  </a:ext>
                </a:extLst>
              </a:tr>
              <a:tr h="42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Qн упал, Обв выросла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082916"/>
                  </a:ext>
                </a:extLst>
              </a:tr>
              <a:tr h="812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Q упал и по нефти, и по жидкости, обводнённость слабый рост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308953"/>
                  </a:ext>
                </a:extLst>
              </a:tr>
              <a:tr h="42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Изменение Рзаб и Q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122965"/>
                  </a:ext>
                </a:extLst>
              </a:tr>
              <a:tr h="42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Некритериальные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177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868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56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9D29-9071-5C07-44E3-C7CCAD4E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пересыпания ствола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A5226-9D2A-300F-D28D-592FC0AA11FE}"/>
              </a:ext>
            </a:extLst>
          </p:cNvPr>
          <p:cNvSpPr txBox="1"/>
          <p:nvPr/>
        </p:nvSpPr>
        <p:spPr>
          <a:xfrm>
            <a:off x="3089096" y="5894685"/>
            <a:ext cx="65069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Срок снижения дебита до 3 месяцев для условно подошедших.</a:t>
            </a:r>
          </a:p>
          <a:p>
            <a:r>
              <a:rPr lang="ru-RU" dirty="0"/>
              <a:t>Ухудшением можно считать коэффициент </a:t>
            </a:r>
            <a:r>
              <a:rPr lang="en-GB" dirty="0" err="1"/>
              <a:t>aq</a:t>
            </a:r>
            <a:r>
              <a:rPr lang="en-US" dirty="0"/>
              <a:t> </a:t>
            </a:r>
            <a:r>
              <a:rPr lang="ru-RU" dirty="0"/>
              <a:t>ниже -0,0015.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CF035D-B6BD-2408-6586-DF8EA82F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6E53680-CC87-B355-7B5B-65139A833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31213"/>
              </p:ext>
            </p:extLst>
          </p:nvPr>
        </p:nvGraphicFramePr>
        <p:xfrm>
          <a:off x="6837302" y="2103350"/>
          <a:ext cx="5265907" cy="3424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267">
                  <a:extLst>
                    <a:ext uri="{9D8B030D-6E8A-4147-A177-3AD203B41FA5}">
                      <a16:colId xmlns:a16="http://schemas.microsoft.com/office/drawing/2014/main" val="3381407479"/>
                    </a:ext>
                  </a:extLst>
                </a:gridCol>
                <a:gridCol w="760287">
                  <a:extLst>
                    <a:ext uri="{9D8B030D-6E8A-4147-A177-3AD203B41FA5}">
                      <a16:colId xmlns:a16="http://schemas.microsoft.com/office/drawing/2014/main" val="1034305337"/>
                    </a:ext>
                  </a:extLst>
                </a:gridCol>
                <a:gridCol w="786539">
                  <a:extLst>
                    <a:ext uri="{9D8B030D-6E8A-4147-A177-3AD203B41FA5}">
                      <a16:colId xmlns:a16="http://schemas.microsoft.com/office/drawing/2014/main" val="1736647766"/>
                    </a:ext>
                  </a:extLst>
                </a:gridCol>
                <a:gridCol w="852354">
                  <a:extLst>
                    <a:ext uri="{9D8B030D-6E8A-4147-A177-3AD203B41FA5}">
                      <a16:colId xmlns:a16="http://schemas.microsoft.com/office/drawing/2014/main" val="4276163515"/>
                    </a:ext>
                  </a:extLst>
                </a:gridCol>
                <a:gridCol w="857660">
                  <a:extLst>
                    <a:ext uri="{9D8B030D-6E8A-4147-A177-3AD203B41FA5}">
                      <a16:colId xmlns:a16="http://schemas.microsoft.com/office/drawing/2014/main" val="2508162301"/>
                    </a:ext>
                  </a:extLst>
                </a:gridCol>
                <a:gridCol w="842800">
                  <a:extLst>
                    <a:ext uri="{9D8B030D-6E8A-4147-A177-3AD203B41FA5}">
                      <a16:colId xmlns:a16="http://schemas.microsoft.com/office/drawing/2014/main" val="391619302"/>
                    </a:ext>
                  </a:extLst>
                </a:gridCol>
              </a:tblGrid>
              <a:tr h="1145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Месторождение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подошли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условно подошли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ошибка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не подошли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852363"/>
                  </a:ext>
                </a:extLst>
              </a:tr>
              <a:tr h="856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Вынгаяхинское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61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64965"/>
                  </a:ext>
                </a:extLst>
              </a:tr>
              <a:tr h="856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Вынгапуровское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56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907498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Суторминское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8735809"/>
                  </a:ext>
                </a:extLst>
              </a:tr>
            </a:tbl>
          </a:graphicData>
        </a:graphic>
      </p:graphicFrame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16539BC-4885-7E06-E449-4A8DCFD2B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869" y="2103350"/>
            <a:ext cx="5959830" cy="34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9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EC1B2-1B94-EE9A-D0D2-9B0F9D9A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9172F-DDAE-C711-6695-4E3DA8B04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Алгоритм на основе классификатора отклонений позволяет выяснять основные причины отклонений в добыче</a:t>
            </a:r>
          </a:p>
          <a:p>
            <a:r>
              <a:rPr lang="ru-RU" dirty="0"/>
              <a:t>Методы машинного обучения на основе экспертных данных применимы для поиска некоторых причин</a:t>
            </a:r>
          </a:p>
          <a:p>
            <a:r>
              <a:rPr lang="ru-RU" dirty="0" err="1"/>
              <a:t>Агломеративная</a:t>
            </a:r>
            <a:r>
              <a:rPr lang="ru-RU" dirty="0"/>
              <a:t> кластеризация позволяет искать группы причин, требуется экспертное решение по точной причине</a:t>
            </a:r>
          </a:p>
          <a:p>
            <a:r>
              <a:rPr lang="ru-RU" dirty="0"/>
              <a:t>Машинное обучение со сжатием данных даёт высокую точность, но чувствительно к выборке входной – отсутствие примеров причин не позволит охватить в полной мере</a:t>
            </a:r>
          </a:p>
          <a:p>
            <a:r>
              <a:rPr lang="ru-RU" dirty="0"/>
              <a:t>Алгоритм поиска пересыпания ствола скважины может обнаружить пересыпание, длящееся до 3 месяцев, по косвенным данным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148188-B480-836E-7614-403CEAAC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8BCB5-06A6-0708-01B5-02A12DA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7CC53-AB43-96B0-BA07-D3340F2BB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Цели: Создать систему оперативного выявления и категоризации отклонений в добыче углеводородов</a:t>
            </a:r>
          </a:p>
          <a:p>
            <a:r>
              <a:rPr lang="ru-RU" dirty="0"/>
              <a:t>Задачи:</a:t>
            </a:r>
          </a:p>
          <a:p>
            <a:r>
              <a:rPr lang="ru-RU" dirty="0"/>
              <a:t>Создать на основе имеющейся классификации алгоритм проверки данных по главным причинам</a:t>
            </a:r>
          </a:p>
          <a:p>
            <a:r>
              <a:rPr lang="ru-RU" dirty="0"/>
              <a:t>Проверить возможность использования методов машинного обучения для классификации отклонений</a:t>
            </a:r>
          </a:p>
          <a:p>
            <a:r>
              <a:rPr lang="ru-RU" dirty="0"/>
              <a:t>Создать алгоритм поиска пересыпания ствола скважины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C0388B-432C-F336-3D76-6FF17844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7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55A56-C344-5D14-13A5-A0C8E54B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причин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E80F2-D110-F692-3451-A162BC7CC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Разделение причин: по классу, по типу, общие и детальные.</a:t>
            </a:r>
          </a:p>
          <a:p>
            <a:r>
              <a:rPr lang="ru-RU" dirty="0"/>
              <a:t>Класс – геологические, технологические, технические.</a:t>
            </a:r>
          </a:p>
          <a:p>
            <a:r>
              <a:rPr lang="ru-RU" dirty="0"/>
              <a:t>Тип – привязка к фактору снижения</a:t>
            </a:r>
          </a:p>
          <a:p>
            <a:r>
              <a:rPr lang="ru-RU" dirty="0"/>
              <a:t>Общие – причины без деталей, могут включать в себя несколько детальных</a:t>
            </a:r>
          </a:p>
          <a:p>
            <a:r>
              <a:rPr lang="ru-RU" dirty="0"/>
              <a:t>Детальные – итоговая причина отклонения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47B2C5-D1F6-C855-5E82-EF2B6573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1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BE0D2-AA10-DBF7-2EBA-66FCF34D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Выбранные причины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5AF28-61F2-4B94-48E3-9ABFA53C9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Рост </a:t>
            </a:r>
            <a:r>
              <a:rPr lang="ru-RU" dirty="0" err="1"/>
              <a:t>обводнённости</a:t>
            </a:r>
            <a:endParaRPr lang="ru-RU" dirty="0"/>
          </a:p>
          <a:p>
            <a:pPr algn="ctr"/>
            <a:r>
              <a:rPr lang="ru-RU" dirty="0"/>
              <a:t>Снижение/рост пластового давления</a:t>
            </a:r>
          </a:p>
          <a:p>
            <a:pPr algn="ctr"/>
            <a:r>
              <a:rPr lang="ru-RU" dirty="0"/>
              <a:t>Снижение/рост </a:t>
            </a:r>
            <a:r>
              <a:rPr lang="ru-RU" dirty="0" err="1"/>
              <a:t>Кпрод</a:t>
            </a:r>
            <a:endParaRPr lang="ru-RU" dirty="0"/>
          </a:p>
          <a:p>
            <a:pPr algn="ctr"/>
            <a:r>
              <a:rPr lang="ru-RU" dirty="0"/>
              <a:t>Рост/снижение производительности ЭЦН</a:t>
            </a:r>
          </a:p>
          <a:p>
            <a:pPr algn="ctr"/>
            <a:r>
              <a:rPr lang="ru-RU" dirty="0"/>
              <a:t>Ограничение/</a:t>
            </a:r>
            <a:r>
              <a:rPr lang="ru-RU" dirty="0" err="1"/>
              <a:t>разжатие</a:t>
            </a:r>
            <a:r>
              <a:rPr lang="ru-RU" dirty="0"/>
              <a:t> штуцера</a:t>
            </a:r>
          </a:p>
          <a:p>
            <a:pPr algn="ctr"/>
            <a:r>
              <a:rPr lang="ru-RU" dirty="0"/>
              <a:t>Рост/снижение </a:t>
            </a:r>
            <a:r>
              <a:rPr lang="ru-RU" dirty="0" err="1"/>
              <a:t>Рлин</a:t>
            </a:r>
            <a:endParaRPr lang="ru-RU" dirty="0"/>
          </a:p>
          <a:p>
            <a:pPr algn="ctr"/>
            <a:r>
              <a:rPr lang="ru-RU" dirty="0"/>
              <a:t>Изменение частоты УЭЦН</a:t>
            </a:r>
          </a:p>
          <a:p>
            <a:pPr algn="ctr"/>
            <a:r>
              <a:rPr lang="ru-RU" dirty="0"/>
              <a:t>Заморозка коллектора ФА-АГЗУ, обратного клапана ФА</a:t>
            </a:r>
          </a:p>
          <a:p>
            <a:pPr algn="ctr"/>
            <a:r>
              <a:rPr lang="ru-RU" dirty="0"/>
              <a:t>Засорение штуцера</a:t>
            </a:r>
          </a:p>
          <a:p>
            <a:pPr algn="ctr"/>
            <a:r>
              <a:rPr lang="ru-RU" dirty="0"/>
              <a:t>Негерметичность обратного клапана ФА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55ABA6-2017-8DDF-977A-2359326A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0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BF434-F4B5-17C4-0F98-7BD0F603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Данные для анализа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E8AFF-2C23-2DBF-3400-B6F821DE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4224866" cy="364913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Дебит среднесуточный по жидкости</a:t>
            </a:r>
          </a:p>
          <a:p>
            <a:r>
              <a:rPr lang="ru-RU" dirty="0"/>
              <a:t>Давление забойное</a:t>
            </a:r>
          </a:p>
          <a:p>
            <a:r>
              <a:rPr lang="ru-RU" dirty="0"/>
              <a:t>Давление буферное</a:t>
            </a:r>
          </a:p>
          <a:p>
            <a:r>
              <a:rPr lang="ru-RU" dirty="0"/>
              <a:t>Давление линейное</a:t>
            </a:r>
          </a:p>
          <a:p>
            <a:r>
              <a:rPr lang="ru-RU" dirty="0" err="1"/>
              <a:t>Обводнённость</a:t>
            </a:r>
            <a:endParaRPr lang="ru-RU" dirty="0"/>
          </a:p>
          <a:p>
            <a:r>
              <a:rPr lang="ru-RU" dirty="0"/>
              <a:t>Давление </a:t>
            </a:r>
            <a:r>
              <a:rPr lang="ru-RU" dirty="0" err="1"/>
              <a:t>затрубное</a:t>
            </a:r>
            <a:endParaRPr lang="ru-RU" dirty="0"/>
          </a:p>
          <a:p>
            <a:r>
              <a:rPr lang="ru-RU" dirty="0"/>
              <a:t>Давление пластовое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AFA0D-D8B4-60E9-47B2-926CE072DB51}"/>
              </a:ext>
            </a:extLst>
          </p:cNvPr>
          <p:cNvSpPr txBox="1"/>
          <p:nvPr/>
        </p:nvSpPr>
        <p:spPr>
          <a:xfrm>
            <a:off x="5938462" y="2142067"/>
            <a:ext cx="53322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За дату отсчёта берется первая дата выбранного промежутка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 выходе за коридор значений выполняется проверка условий для каждой причины, причин может быть несколько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Дата отклонения становится новой датой отсчёта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 переходе к другой скважине алгоритм повторяется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95DAB3-8FB4-DF2E-DCEF-0318EB98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2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A06B-B9E4-0D9B-4F3A-CF4DC6DD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F0F6343-2B84-484F-2A5D-14904DFB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01BBF07-C7E8-5473-CD7D-8F5D9BF67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681693"/>
              </p:ext>
            </p:extLst>
          </p:nvPr>
        </p:nvGraphicFramePr>
        <p:xfrm>
          <a:off x="6433923" y="2113280"/>
          <a:ext cx="5186149" cy="374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16D9829-AC7E-4129-4D4B-F57C75842D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757043"/>
              </p:ext>
            </p:extLst>
          </p:nvPr>
        </p:nvGraphicFramePr>
        <p:xfrm>
          <a:off x="974332" y="2113279"/>
          <a:ext cx="5186149" cy="374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746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FBFA0-951A-FC33-A459-6E61B407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 с сжатием данных</a:t>
            </a:r>
          </a:p>
        </p:txBody>
      </p:sp>
      <p:pic>
        <p:nvPicPr>
          <p:cNvPr id="4" name="Объект 3" descr="Understanding Categorical Cross-Entropy Loss, Binary Cross-Entropy Loss,  Softmax Loss, Logistic Loss, Focal Loss and all those confusing names">
            <a:extLst>
              <a:ext uri="{FF2B5EF4-FFF2-40B4-BE49-F238E27FC236}">
                <a16:creationId xmlns:a16="http://schemas.microsoft.com/office/drawing/2014/main" id="{DE143A00-8145-3A60-EC65-7FC7425A0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7" y="2095929"/>
            <a:ext cx="5657983" cy="21857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CFC0B5-2D14-D872-54A6-5B66272EF3DB}"/>
              </a:ext>
            </a:extLst>
          </p:cNvPr>
          <p:cNvSpPr txBox="1"/>
          <p:nvPr/>
        </p:nvSpPr>
        <p:spPr>
          <a:xfrm>
            <a:off x="1142572" y="5338583"/>
            <a:ext cx="9906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Используется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Encoder-decoder LSTM,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входной и выходной слои, 5 слоёв, ошибка ищется с помощью кросс-энтропии.</a:t>
            </a:r>
          </a:p>
          <a:p>
            <a:r>
              <a:rPr lang="ru-RU" dirty="0">
                <a:latin typeface="Times New Roman" panose="02020603050405020304" pitchFamily="18" charset="0"/>
              </a:rPr>
              <a:t>Использовалось 2 месторождения, 2000 эпох, часть данных для обучения, остальное как проверочные данные.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C93C4B-D7A6-FEA0-E694-C957F7D0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E9FFCA1-6271-4816-8CF9-9840C301D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950155"/>
              </p:ext>
            </p:extLst>
          </p:nvPr>
        </p:nvGraphicFramePr>
        <p:xfrm>
          <a:off x="6324600" y="1928570"/>
          <a:ext cx="5542052" cy="322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83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35F86-9648-F1DB-3B9E-2C2135BB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 на основе экспертных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42626-261C-2DC1-291A-E1837821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Выбран алгоритм</a:t>
            </a:r>
            <a:r>
              <a:rPr lang="en-US" sz="2000" dirty="0"/>
              <a:t> </a:t>
            </a:r>
            <a:r>
              <a:rPr lang="ru-RU" sz="2000" dirty="0"/>
              <a:t>градиентного </a:t>
            </a:r>
            <a:r>
              <a:rPr lang="ru-RU" sz="2000" dirty="0" err="1"/>
              <a:t>бустинга</a:t>
            </a:r>
            <a:r>
              <a:rPr lang="ru-RU" sz="2000" dirty="0"/>
              <a:t> </a:t>
            </a:r>
            <a:r>
              <a:rPr lang="en-US" sz="2000" dirty="0" err="1"/>
              <a:t>LightGBM</a:t>
            </a:r>
            <a:r>
              <a:rPr lang="ru-RU" sz="2000" dirty="0"/>
              <a:t> – быстрее конкурентов работает при схожести итоговых данных. Базируется на ветвях решений (оптимально для табличных данных)</a:t>
            </a:r>
          </a:p>
          <a:p>
            <a:pPr marL="257175" indent="-257175">
              <a:buAutoNum type="arabicPeriod"/>
            </a:pPr>
            <a:r>
              <a:rPr lang="ru-RU" sz="2000" dirty="0"/>
              <a:t>Обработанные данные делятся на 5 частей</a:t>
            </a:r>
            <a:r>
              <a:rPr lang="en-US" sz="2000" dirty="0"/>
              <a:t>: </a:t>
            </a:r>
            <a:r>
              <a:rPr lang="ru-RU" sz="2000" dirty="0"/>
              <a:t>4 части используется для обучения и одна для валидации</a:t>
            </a:r>
          </a:p>
          <a:p>
            <a:pPr marL="257175" indent="-257175">
              <a:buAutoNum type="arabicPeriod"/>
            </a:pPr>
            <a:r>
              <a:rPr lang="ru-RU" sz="2000" dirty="0"/>
              <a:t>Обучается пять моделей. Каждая модель обучается и </a:t>
            </a:r>
            <a:r>
              <a:rPr lang="ru-RU" sz="2000" dirty="0" err="1"/>
              <a:t>валидируется</a:t>
            </a:r>
            <a:r>
              <a:rPr lang="ru-RU" sz="2000" dirty="0"/>
              <a:t> на своем уникальном наборе данных</a:t>
            </a:r>
          </a:p>
          <a:p>
            <a:pPr marL="257175" indent="-257175">
              <a:buAutoNum type="arabicPeriod"/>
            </a:pPr>
            <a:r>
              <a:rPr lang="ru-RU" sz="2000" dirty="0"/>
              <a:t>Ошибка считается как среднее между ошибками на </a:t>
            </a:r>
            <a:r>
              <a:rPr lang="ru-RU" sz="2000" dirty="0" err="1"/>
              <a:t>валидационных</a:t>
            </a:r>
            <a:r>
              <a:rPr lang="ru-RU" sz="2000" dirty="0"/>
              <a:t> частях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Модель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LightGBM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убрала самые малозначимые признаки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При проверке на других месторождениях с наибольшей точностью выявлялись такие причины, как неустановившийся режим (НУР) и некорректный предыдущий замер с точностью 90 и 83% соответственно</a:t>
            </a:r>
            <a:endParaRPr lang="ru-RU" sz="2000" dirty="0"/>
          </a:p>
          <a:p>
            <a:pPr marL="257175" indent="-257175">
              <a:buAutoNum type="arabicPeriod"/>
            </a:pP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C60A66-A7E9-0A20-CCC8-01DBA6EC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0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5E5A7-4C7E-D01A-B5DD-D202B92C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МО с экспертными данными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2B28DD0-9373-4915-AACC-D344919A1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" y="1690688"/>
            <a:ext cx="6213745" cy="38014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B8AA0A-AF07-48B1-87B1-91C857578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861" y="1577082"/>
            <a:ext cx="4878939" cy="471954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FC3BAB-55DC-D92E-ABFE-9C2D0B45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ABA4-77D5-4887-BE46-FC5E87E6AD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66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</TotalTime>
  <Words>625</Words>
  <Application>Microsoft Office PowerPoint</Application>
  <PresentationFormat>Широкоэкранный</PresentationFormat>
  <Paragraphs>142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Разработка подходов для оперативного определения и категоризации отклонений в добыче углеводородов</vt:lpstr>
      <vt:lpstr>Цели и задачи</vt:lpstr>
      <vt:lpstr>Классификация причин</vt:lpstr>
      <vt:lpstr>Выбранные причины</vt:lpstr>
      <vt:lpstr>Данные для анализа</vt:lpstr>
      <vt:lpstr>Алгоритм</vt:lpstr>
      <vt:lpstr>МО с сжатием данных</vt:lpstr>
      <vt:lpstr>МО на основе экспертных данных</vt:lpstr>
      <vt:lpstr>Итоги МО с экспертными данными</vt:lpstr>
      <vt:lpstr>Агломеративная кластеризация</vt:lpstr>
      <vt:lpstr>Проверка пересыпания ствола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Будо Михаил Анатольевич</dc:creator>
  <cp:lastModifiedBy>Будо Михаил Анатольевич</cp:lastModifiedBy>
  <cp:revision>20</cp:revision>
  <dcterms:created xsi:type="dcterms:W3CDTF">2022-05-11T11:45:21Z</dcterms:created>
  <dcterms:modified xsi:type="dcterms:W3CDTF">2022-06-17T19:03:47Z</dcterms:modified>
</cp:coreProperties>
</file>