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1" r:id="rId3"/>
    <p:sldId id="337" r:id="rId4"/>
    <p:sldId id="332" r:id="rId5"/>
    <p:sldId id="330" r:id="rId6"/>
    <p:sldId id="317" r:id="rId7"/>
    <p:sldId id="315" r:id="rId8"/>
    <p:sldId id="333" r:id="rId9"/>
    <p:sldId id="326" r:id="rId10"/>
    <p:sldId id="262" r:id="rId11"/>
    <p:sldId id="329" r:id="rId12"/>
    <p:sldId id="320" r:id="rId13"/>
    <p:sldId id="328" r:id="rId14"/>
    <p:sldId id="323" r:id="rId15"/>
    <p:sldId id="325" r:id="rId16"/>
    <p:sldId id="327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ey Sudar" initials="AS" lastIdx="1" clrIdx="0">
    <p:extLst>
      <p:ext uri="{19B8F6BF-5375-455C-9EA6-DF929625EA0E}">
        <p15:presenceInfo xmlns:p15="http://schemas.microsoft.com/office/powerpoint/2012/main" userId="8f298070964c33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618"/>
    <a:srgbClr val="111111"/>
    <a:srgbClr val="3F4040"/>
    <a:srgbClr val="3D3D3D"/>
    <a:srgbClr val="BA77BC"/>
    <a:srgbClr val="FAA49A"/>
    <a:srgbClr val="F3EBC4"/>
    <a:srgbClr val="FF7170"/>
    <a:srgbClr val="4040A0"/>
    <a:srgbClr val="A0A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1AA0D-FC78-4252-B543-83F8D42CC87E}" v="10" dt="2020-05-18T07:55:10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240" autoAdjust="0"/>
  </p:normalViewPr>
  <p:slideViewPr>
    <p:cSldViewPr snapToGrid="0">
      <p:cViewPr varScale="1">
        <p:scale>
          <a:sx n="79" d="100"/>
          <a:sy n="79" d="100"/>
        </p:scale>
        <p:origin x="6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ударь Алексей Юрьевич" userId="ad7f656c-a39e-43f2-9100-e72855d5a22b" providerId="ADAL" clId="{2961AA0D-FC78-4252-B543-83F8D42CC87E}"/>
    <pc:docChg chg="undo custSel modSld">
      <pc:chgData name="Сударь Алексей Юрьевич" userId="ad7f656c-a39e-43f2-9100-e72855d5a22b" providerId="ADAL" clId="{2961AA0D-FC78-4252-B543-83F8D42CC87E}" dt="2020-05-18T07:58:37.359" v="527" actId="1038"/>
      <pc:docMkLst>
        <pc:docMk/>
      </pc:docMkLst>
      <pc:sldChg chg="delSp modSp">
        <pc:chgData name="Сударь Алексей Юрьевич" userId="ad7f656c-a39e-43f2-9100-e72855d5a22b" providerId="ADAL" clId="{2961AA0D-FC78-4252-B543-83F8D42CC87E}" dt="2020-05-18T07:58:37.359" v="527" actId="1038"/>
        <pc:sldMkLst>
          <pc:docMk/>
          <pc:sldMk cId="1406857257" sldId="256"/>
        </pc:sldMkLst>
        <pc:spChg chg="mod">
          <ac:chgData name="Сударь Алексей Юрьевич" userId="ad7f656c-a39e-43f2-9100-e72855d5a22b" providerId="ADAL" clId="{2961AA0D-FC78-4252-B543-83F8D42CC87E}" dt="2020-05-18T07:57:12.248" v="443" actId="1035"/>
          <ac:spMkLst>
            <pc:docMk/>
            <pc:sldMk cId="1406857257" sldId="256"/>
            <ac:spMk id="11" creationId="{00000000-0000-0000-0000-000000000000}"/>
          </ac:spMkLst>
        </pc:spChg>
        <pc:spChg chg="mod">
          <ac:chgData name="Сударь Алексей Юрьевич" userId="ad7f656c-a39e-43f2-9100-e72855d5a22b" providerId="ADAL" clId="{2961AA0D-FC78-4252-B543-83F8D42CC87E}" dt="2020-05-18T07:56:52.527" v="422" actId="1076"/>
          <ac:spMkLst>
            <pc:docMk/>
            <pc:sldMk cId="1406857257" sldId="256"/>
            <ac:spMk id="12" creationId="{00000000-0000-0000-0000-000000000000}"/>
          </ac:spMkLst>
        </pc:spChg>
        <pc:spChg chg="mod">
          <ac:chgData name="Сударь Алексей Юрьевич" userId="ad7f656c-a39e-43f2-9100-e72855d5a22b" providerId="ADAL" clId="{2961AA0D-FC78-4252-B543-83F8D42CC87E}" dt="2020-05-18T07:57:16.512" v="453" actId="1036"/>
          <ac:spMkLst>
            <pc:docMk/>
            <pc:sldMk cId="1406857257" sldId="256"/>
            <ac:spMk id="16" creationId="{08739668-174B-4283-8C3A-8987D763F0BE}"/>
          </ac:spMkLst>
        </pc:spChg>
        <pc:spChg chg="mod">
          <ac:chgData name="Сударь Алексей Юрьевич" userId="ad7f656c-a39e-43f2-9100-e72855d5a22b" providerId="ADAL" clId="{2961AA0D-FC78-4252-B543-83F8D42CC87E}" dt="2020-05-18T07:57:04.984" v="435" actId="1035"/>
          <ac:spMkLst>
            <pc:docMk/>
            <pc:sldMk cId="1406857257" sldId="256"/>
            <ac:spMk id="18" creationId="{00000000-0000-0000-0000-000000000000}"/>
          </ac:spMkLst>
        </pc:spChg>
        <pc:spChg chg="mod">
          <ac:chgData name="Сударь Алексей Юрьевич" userId="ad7f656c-a39e-43f2-9100-e72855d5a22b" providerId="ADAL" clId="{2961AA0D-FC78-4252-B543-83F8D42CC87E}" dt="2020-05-18T07:53:01.252" v="253" actId="6549"/>
          <ac:spMkLst>
            <pc:docMk/>
            <pc:sldMk cId="1406857257" sldId="256"/>
            <ac:spMk id="19" creationId="{00000000-0000-0000-0000-000000000000}"/>
          </ac:spMkLst>
        </pc:spChg>
        <pc:grpChg chg="del">
          <ac:chgData name="Сударь Алексей Юрьевич" userId="ad7f656c-a39e-43f2-9100-e72855d5a22b" providerId="ADAL" clId="{2961AA0D-FC78-4252-B543-83F8D42CC87E}" dt="2020-05-18T07:53:04.624" v="254" actId="478"/>
          <ac:grpSpMkLst>
            <pc:docMk/>
            <pc:sldMk cId="1406857257" sldId="256"/>
            <ac:grpSpMk id="3" creationId="{00000000-0000-0000-0000-000000000000}"/>
          </ac:grpSpMkLst>
        </pc:grpChg>
        <pc:picChg chg="mod">
          <ac:chgData name="Сударь Алексей Юрьевич" userId="ad7f656c-a39e-43f2-9100-e72855d5a22b" providerId="ADAL" clId="{2961AA0D-FC78-4252-B543-83F8D42CC87E}" dt="2020-05-18T07:58:24.038" v="511" actId="1038"/>
          <ac:picMkLst>
            <pc:docMk/>
            <pc:sldMk cId="1406857257" sldId="256"/>
            <ac:picMk id="5" creationId="{4C24C973-C785-46C1-BEF4-45A3B74898C0}"/>
          </ac:picMkLst>
        </pc:picChg>
        <pc:picChg chg="mod">
          <ac:chgData name="Сударь Алексей Юрьевич" userId="ad7f656c-a39e-43f2-9100-e72855d5a22b" providerId="ADAL" clId="{2961AA0D-FC78-4252-B543-83F8D42CC87E}" dt="2020-05-18T07:58:30.435" v="522" actId="1038"/>
          <ac:picMkLst>
            <pc:docMk/>
            <pc:sldMk cId="1406857257" sldId="256"/>
            <ac:picMk id="6" creationId="{00000000-0000-0000-0000-000000000000}"/>
          </ac:picMkLst>
        </pc:picChg>
        <pc:picChg chg="mod">
          <ac:chgData name="Сударь Алексей Юрьевич" userId="ad7f656c-a39e-43f2-9100-e72855d5a22b" providerId="ADAL" clId="{2961AA0D-FC78-4252-B543-83F8D42CC87E}" dt="2020-05-18T07:58:37.359" v="527" actId="1038"/>
          <ac:picMkLst>
            <pc:docMk/>
            <pc:sldMk cId="1406857257" sldId="256"/>
            <ac:picMk id="9" creationId="{A41CCF18-82E8-488A-A137-1380A59B1D10}"/>
          </ac:picMkLst>
        </pc:picChg>
      </pc:sldChg>
      <pc:sldChg chg="addSp delSp modSp">
        <pc:chgData name="Сударь Алексей Юрьевич" userId="ad7f656c-a39e-43f2-9100-e72855d5a22b" providerId="ADAL" clId="{2961AA0D-FC78-4252-B543-83F8D42CC87E}" dt="2020-05-17T14:15:16.786" v="231" actId="1035"/>
        <pc:sldMkLst>
          <pc:docMk/>
          <pc:sldMk cId="2567897563" sldId="262"/>
        </pc:sldMkLst>
        <pc:spChg chg="mod ord">
          <ac:chgData name="Сударь Алексей Юрьевич" userId="ad7f656c-a39e-43f2-9100-e72855d5a22b" providerId="ADAL" clId="{2961AA0D-FC78-4252-B543-83F8D42CC87E}" dt="2020-05-17T14:15:16.786" v="231" actId="1035"/>
          <ac:spMkLst>
            <pc:docMk/>
            <pc:sldMk cId="2567897563" sldId="262"/>
            <ac:spMk id="11" creationId="{AB522EB4-F722-40EC-83CC-CC805C686122}"/>
          </ac:spMkLst>
        </pc:spChg>
        <pc:picChg chg="add del mod">
          <ac:chgData name="Сударь Алексей Юрьевич" userId="ad7f656c-a39e-43f2-9100-e72855d5a22b" providerId="ADAL" clId="{2961AA0D-FC78-4252-B543-83F8D42CC87E}" dt="2020-05-17T13:51:14.130" v="4" actId="478"/>
          <ac:picMkLst>
            <pc:docMk/>
            <pc:sldMk cId="2567897563" sldId="262"/>
            <ac:picMk id="3" creationId="{6A6A560A-09C4-4137-B892-A4A2A8B8C70C}"/>
          </ac:picMkLst>
        </pc:picChg>
        <pc:picChg chg="add mod">
          <ac:chgData name="Сударь Алексей Юрьевич" userId="ad7f656c-a39e-43f2-9100-e72855d5a22b" providerId="ADAL" clId="{2961AA0D-FC78-4252-B543-83F8D42CC87E}" dt="2020-05-17T14:15:06.970" v="214" actId="1035"/>
          <ac:picMkLst>
            <pc:docMk/>
            <pc:sldMk cId="2567897563" sldId="262"/>
            <ac:picMk id="5" creationId="{1A0066FE-A851-4EB3-B914-A25543CD3195}"/>
          </ac:picMkLst>
        </pc:picChg>
        <pc:picChg chg="add mod">
          <ac:chgData name="Сударь Алексей Юрьевич" userId="ad7f656c-a39e-43f2-9100-e72855d5a22b" providerId="ADAL" clId="{2961AA0D-FC78-4252-B543-83F8D42CC87E}" dt="2020-05-17T14:15:12.452" v="226" actId="1036"/>
          <ac:picMkLst>
            <pc:docMk/>
            <pc:sldMk cId="2567897563" sldId="262"/>
            <ac:picMk id="7" creationId="{EABE5136-A493-43AD-8AB9-C25622B40CA8}"/>
          </ac:picMkLst>
        </pc:picChg>
        <pc:picChg chg="add mod">
          <ac:chgData name="Сударь Алексей Юрьевич" userId="ad7f656c-a39e-43f2-9100-e72855d5a22b" providerId="ADAL" clId="{2961AA0D-FC78-4252-B543-83F8D42CC87E}" dt="2020-05-17T14:15:12.452" v="226" actId="1036"/>
          <ac:picMkLst>
            <pc:docMk/>
            <pc:sldMk cId="2567897563" sldId="262"/>
            <ac:picMk id="9" creationId="{0A7F45D6-F2AF-442A-80BD-8C17BD46656A}"/>
          </ac:picMkLst>
        </pc:picChg>
        <pc:picChg chg="del">
          <ac:chgData name="Сударь Алексей Юрьевич" userId="ad7f656c-a39e-43f2-9100-e72855d5a22b" providerId="ADAL" clId="{2961AA0D-FC78-4252-B543-83F8D42CC87E}" dt="2020-05-17T13:47:13.248" v="0" actId="478"/>
          <ac:picMkLst>
            <pc:docMk/>
            <pc:sldMk cId="2567897563" sldId="262"/>
            <ac:picMk id="1025" creationId="{4986F6B6-478B-4CD7-A6B6-CB2870A7C917}"/>
          </ac:picMkLst>
        </pc:picChg>
        <pc:picChg chg="del">
          <ac:chgData name="Сударь Алексей Юрьевич" userId="ad7f656c-a39e-43f2-9100-e72855d5a22b" providerId="ADAL" clId="{2961AA0D-FC78-4252-B543-83F8D42CC87E}" dt="2020-05-17T13:47:14.597" v="1" actId="478"/>
          <ac:picMkLst>
            <pc:docMk/>
            <pc:sldMk cId="2567897563" sldId="262"/>
            <ac:picMk id="1026" creationId="{E0C30D07-3874-4283-9152-8347FACF1C84}"/>
          </ac:picMkLst>
        </pc:picChg>
        <pc:picChg chg="del">
          <ac:chgData name="Сударь Алексей Юрьевич" userId="ad7f656c-a39e-43f2-9100-e72855d5a22b" providerId="ADAL" clId="{2961AA0D-FC78-4252-B543-83F8D42CC87E}" dt="2020-05-17T13:47:15.994" v="2" actId="478"/>
          <ac:picMkLst>
            <pc:docMk/>
            <pc:sldMk cId="2567897563" sldId="262"/>
            <ac:picMk id="1027" creationId="{6A9229FD-419A-4730-A935-47A4E33C9B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A17AD-7CF5-4F79-B9AB-88D107B86324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702FE-F4FC-41BA-BD49-F28B20A94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53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2C38-86BA-4DCB-BFDC-3552016270D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C8161-23C7-478D-9A16-8B3F0EB85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7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C8161-23C7-478D-9A16-8B3F0EB85A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9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7566A-6161-4AB1-A63F-0B1668620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960F1F-BC1B-4880-BF03-CDB411D57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D42DE-6EDE-4982-B0B7-7DDCE57A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C38E-7E1E-4CA9-8217-334ED4E00EE7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43B503-3262-4E45-99CF-2D792C7C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D99A43-761C-4C0E-93FE-8D1ED336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8610C-F421-4360-9FB6-7E7ACA9C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07214-3F37-4CDE-8CF5-B0D2B54D6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9D68FC-1135-4934-A700-06AC4E78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DDC2-CA65-4E4E-9BDA-CE7FB5331FAC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A4E66-2DAE-40C3-A6C0-2345C69C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9AA4-8B33-40F7-96AD-59667C3C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4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579FA1-D2C8-40D2-ADE0-630046A9C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3FA844-E56D-4647-968E-2317235B0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C669F-52F4-4510-A476-5183E7D3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27C5-7DE4-4E5F-97E8-3C1F088168C0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54336-5CAC-408B-9B2C-8F85E5C5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AF32D-E50F-46A0-81EA-B507B7E0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3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42957-7430-4FD1-9750-B215BDF0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B164A-470A-4F00-980B-08137538C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C0CFA-19C4-41E4-85AF-F57CCEEF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BEEA-CA0C-4206-9F68-018E1EAB1E27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7E681-BF11-4597-82E8-192F1673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4D6950-396A-4A91-A28B-6C058611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6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02696-6A84-4FBC-85F5-75E51A84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FC4DBE-D074-4C0C-B895-95806F3A0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61229B-E525-4D94-AA9A-BAE66B14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127A-4FF2-48B5-B70B-60914AAEE343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17258-C782-4F53-B711-3F94B924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CFAAD-1674-4EAC-88E6-2CD340F8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F32D9-B652-4F20-A02F-ABEB8526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E438D-1949-4BDA-999E-64B37E9A7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14107-9A36-49DE-A0F0-B095113B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3A0CA-2B38-4419-9C6B-9EFBC860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51C5-1F03-4E5E-BB67-DD72F7C52D6C}" type="datetime1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62047-1914-4282-88F5-0B91FB87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952356-7F53-4C1A-846E-E1DFB6EB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3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0A114-31FE-43DC-8605-F06F54FC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1A5872-A99B-4B5E-9581-8BBD6CFCB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859099-F66D-400D-83DA-6A9D021F5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47DB5A-5D8A-4DF8-A248-734CBB5D7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55CA2B-D308-4786-8A8E-E8967A3B7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0A5495-F077-4913-8536-DE2D5138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9DF3-B80E-43A7-87B7-B32E7933573F}" type="datetime1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F265A6-CC10-4983-9073-D61A210D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8959BB-9470-4A5C-B374-49ACC696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2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6734C-161F-47FF-84B1-4DCEB26D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4A7A6C-5CF7-45F4-9E24-766ACB86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E11D-33FB-480D-B837-4E94D3FC2004}" type="datetime1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BAF7EE-952A-4E73-90C0-0485CDAE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64B9D-6869-4D1D-8B4C-411194E3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6B64ED-E365-47CC-B8B1-6F7733C7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0FA5-8053-41F5-B1A8-4A4475C9C648}" type="datetime1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09C819-C284-4761-8144-CF8BA903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13DE79-D110-45A7-99FC-2751B66E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3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4324D-8D90-414F-913C-BFF94FD8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A3E035-E56B-4EE8-8FC4-2F6382F0B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7C4ECB-9EAE-4EB0-B2AD-C977B02BC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5018C-D49E-4470-8410-5223C82A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0FC6-026E-4C15-BD7D-28EE982D2EFA}" type="datetime1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CEF0D-B32C-483D-98E4-D1FDC2B2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A42F79-9B06-4EC5-A156-6F96BF90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37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C2B9F-CC1D-4672-9CDE-FC10AA70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A03625-A85A-4CDD-9668-2D7F2D978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B92C-A2F5-433F-BF9B-967B419BB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8CE00-6C38-4CBE-85DE-13BEB155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EFE-C4AE-4FE6-8824-B4E3E0F2BCCC}" type="datetime1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002FEE-2CD7-47FC-A530-F763E903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53F1BD-98D5-4603-A2BA-961FC4F4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7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D1F6-5DF1-4ECF-9629-BFE09EB1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F4F58A-C339-4CCA-AD3A-AD8350A2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894FBF-506A-4820-B8AD-D5A279AE2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65A19-B0C8-469A-BCBC-8D7235C89A7B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47C3F-6252-49E4-8696-5FA386D9A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13B4F-7A25-4843-B5F3-4AA7D12A3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DEB6-3254-420E-A7E7-81044B35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8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93331" y="6170550"/>
            <a:ext cx="240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849926" y="1855460"/>
            <a:ext cx="8485762" cy="2355676"/>
          </a:xfrm>
          <a:prstGeom prst="rect">
            <a:avLst/>
          </a:prstGeom>
          <a:ln>
            <a:noFill/>
          </a:ln>
        </p:spPr>
        <p:txBody>
          <a:bodyPr tIns="0"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4" indent="0" algn="ctr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Определение зависимости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82294" indent="0" algn="ctr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дополнительного модуля упругости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82294" indent="0" algn="ctr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криволинейного стержня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82294" indent="0" algn="ctr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от параметров сечения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6429" y="4343931"/>
            <a:ext cx="87591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Выполнил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студент гр.</a:t>
            </a:r>
            <a:r>
              <a:rPr lang="ru-RU" sz="1600" dirty="0"/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3640103/80101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						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Сударь А.Ю.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Руководитель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профессор высшей школы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теоретической механики</a:t>
            </a:r>
          </a:p>
          <a:p>
            <a:r>
              <a:rPr lang="ru-RU" sz="1400" dirty="0" err="1">
                <a:latin typeface="Arial" pitchFamily="34" charset="0"/>
                <a:cs typeface="Arial" pitchFamily="34" charset="0"/>
              </a:rPr>
              <a:t>д.ф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.­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м.н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								Иванова Е.А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t="9402" r="13505" b="5743"/>
          <a:stretch/>
        </p:blipFill>
        <p:spPr>
          <a:xfrm>
            <a:off x="317014" y="238966"/>
            <a:ext cx="1448554" cy="161649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739668-174B-4283-8C3A-8987D763F0BE}"/>
              </a:ext>
            </a:extLst>
          </p:cNvPr>
          <p:cNvSpPr/>
          <p:nvPr/>
        </p:nvSpPr>
        <p:spPr>
          <a:xfrm>
            <a:off x="1963470" y="249285"/>
            <a:ext cx="8265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науки и высшего образования Российской Федерации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Санкт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­Петербургский политехнический университет Петра Великого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Институт прикладной математики и механики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Высшая школа теоретической механики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24C973-C785-46C1-BEF4-45A3B74898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0"/>
          <a:stretch/>
        </p:blipFill>
        <p:spPr>
          <a:xfrm>
            <a:off x="10374605" y="109201"/>
            <a:ext cx="1311866" cy="13184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1CCF18-82E8-488A-A137-1380A59B1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12748" r="11847"/>
          <a:stretch/>
        </p:blipFill>
        <p:spPr>
          <a:xfrm>
            <a:off x="10420046" y="1268727"/>
            <a:ext cx="1408945" cy="6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5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0C2C041-0158-4DA7-9BB9-A828F13C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2" y="491887"/>
            <a:ext cx="5580000" cy="3233444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9B829B9-AD99-4E5F-B07F-3B48BD23A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9" y="484764"/>
            <a:ext cx="5580000" cy="322632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362C43F-A860-4002-9038-5E69A067F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2" y="3647706"/>
            <a:ext cx="5580000" cy="323344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Сходимость решения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DD1E6E-D186-4EB7-9AC0-6F894C29D528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10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pic>
        <p:nvPicPr>
          <p:cNvPr id="8" name="Рисунок 7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ED682E3-2695-41FE-8CD3-01A45C92B2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4" t="9528" r="71424" b="66736"/>
          <a:stretch/>
        </p:blipFill>
        <p:spPr>
          <a:xfrm>
            <a:off x="8414488" y="4593219"/>
            <a:ext cx="1538550" cy="13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9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расчетных случаев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B35FD-FF00-4367-ACC2-B1D3739ED0E0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11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6DB372-B616-4650-BF5C-FB5869EBA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48" y="1809000"/>
            <a:ext cx="4203592" cy="324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C4C65CF-D135-4E45-87AD-726A22E83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662" y="1328688"/>
            <a:ext cx="3723047" cy="33550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CDFB04-2AED-47BB-B1C7-6FDD72F1EBB2}"/>
              </a:ext>
            </a:extLst>
          </p:cNvPr>
          <p:cNvSpPr txBox="1"/>
          <p:nvPr/>
        </p:nvSpPr>
        <p:spPr>
          <a:xfrm>
            <a:off x="6925660" y="4876310"/>
            <a:ext cx="386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Всего 75 расчетных случаев</a:t>
            </a:r>
          </a:p>
        </p:txBody>
      </p:sp>
    </p:spTree>
    <p:extLst>
      <p:ext uri="{BB962C8B-B14F-4D97-AF65-F5344CB8AC3E}">
        <p14:creationId xmlns:p14="http://schemas.microsoft.com/office/powerpoint/2010/main" val="276545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>
                <a:extLst>
                  <a:ext uri="{FF2B5EF4-FFF2-40B4-BE49-F238E27FC236}">
                    <a16:creationId xmlns:a16="http://schemas.microsoft.com/office/drawing/2014/main" id="{AB522EB4-F722-40EC-83CC-CC805C6861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9744" y="194900"/>
                <a:ext cx="6512511" cy="782960"/>
              </a:xfrm>
              <a:prstGeom prst="rect">
                <a:avLst/>
              </a:prstGeom>
            </p:spPr>
            <p:txBody>
              <a:bodyPr>
                <a:normAutofit fontScale="97500"/>
              </a:bodyPr>
              <a:lstStyle>
                <a:lvl1pPr algn="l" defTabSz="914400" rtl="0" eaLnBrk="1" latinLnBrk="0" hangingPunct="1">
                  <a:lnSpc>
                    <a:spcPct val="85000"/>
                  </a:lnSpc>
                  <a:spcBef>
                    <a:spcPct val="0"/>
                  </a:spcBef>
                  <a:buNone/>
                  <a:defRPr sz="4800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Определение</a:t>
                </a:r>
                <a:r>
                  <a:rPr lang="en-US" sz="2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ru-RU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ru-RU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𝟑𝟐</m:t>
                                    </m:r>
                                  </m:sub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ru-RU" sz="24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ru-RU" sz="24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Заголовок 1">
                <a:extLst>
                  <a:ext uri="{FF2B5EF4-FFF2-40B4-BE49-F238E27FC236}">
                    <a16:creationId xmlns:a16="http://schemas.microsoft.com/office/drawing/2014/main" id="{AB522EB4-F722-40EC-83CC-CC805C686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744" y="194900"/>
                <a:ext cx="6512511" cy="782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F596784-8C1C-402A-9D0E-068F6DDEB536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12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9AA294-44B3-4F83-91E7-06ACE6602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010" y="5853891"/>
            <a:ext cx="2442858" cy="720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888EA9F-1C61-45D8-BEF0-38AD9E80F0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r="7570"/>
          <a:stretch/>
        </p:blipFill>
        <p:spPr>
          <a:xfrm>
            <a:off x="770000" y="1494053"/>
            <a:ext cx="5387201" cy="40571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A82666-24AB-40E3-8756-9D77358C6F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34888" r="89863" b="50609"/>
          <a:stretch/>
        </p:blipFill>
        <p:spPr>
          <a:xfrm rot="5400000">
            <a:off x="834133" y="1120663"/>
            <a:ext cx="336036" cy="5335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74537F-E324-49A4-9DDE-5117DA2E4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45"/>
          <a:stretch/>
        </p:blipFill>
        <p:spPr>
          <a:xfrm>
            <a:off x="316754" y="1060978"/>
            <a:ext cx="379662" cy="618026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6D527747-3C15-448C-BEDA-00307A96CD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/>
          <a:stretch/>
        </p:blipFill>
        <p:spPr>
          <a:xfrm>
            <a:off x="6658654" y="1601461"/>
            <a:ext cx="5387202" cy="38473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F81F38-D1FA-42F9-95EA-534C31F72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45"/>
          <a:stretch/>
        </p:blipFill>
        <p:spPr>
          <a:xfrm>
            <a:off x="6349563" y="1339836"/>
            <a:ext cx="363360" cy="570661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485EFF6-8673-4A9F-B476-78DAC4A3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32577" r="94260" b="56651"/>
          <a:stretch/>
        </p:blipFill>
        <p:spPr bwMode="auto">
          <a:xfrm rot="5400000">
            <a:off x="6792794" y="1452584"/>
            <a:ext cx="222262" cy="33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3F1942A-4DB2-4EF5-AEDA-5E53EA40D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51903" r="92802" b="41874"/>
          <a:stretch/>
        </p:blipFill>
        <p:spPr bwMode="auto">
          <a:xfrm rot="5400000">
            <a:off x="6111089" y="1553839"/>
            <a:ext cx="283111" cy="1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6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9F0E6-CC30-4CEA-925D-0BD19CBFD145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13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CFD7C7-A22B-496E-897E-BACD4A3F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37" y="985099"/>
            <a:ext cx="1150720" cy="52506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E75CF4-7528-4B73-9AFE-FA4829DB3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971" y="4311947"/>
            <a:ext cx="2449597" cy="9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4ECCCB-BDB3-4DE5-95F6-E7500FA25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104" y="4311947"/>
            <a:ext cx="2493145" cy="90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D08AAF-ED3C-45DD-B702-406699C57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179" y="5452426"/>
            <a:ext cx="1164293" cy="61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8E7021-225C-4B1B-84DE-5372360BC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039" y="5447880"/>
            <a:ext cx="1221460" cy="612000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0D8CBD4-53C8-4BDD-B717-1F869D6F73F5}"/>
              </a:ext>
            </a:extLst>
          </p:cNvPr>
          <p:cNvGrpSpPr/>
          <p:nvPr/>
        </p:nvGrpSpPr>
        <p:grpSpPr>
          <a:xfrm>
            <a:off x="7567036" y="659979"/>
            <a:ext cx="4111304" cy="3392266"/>
            <a:chOff x="7119996" y="659979"/>
            <a:chExt cx="4111304" cy="3392266"/>
          </a:xfrm>
        </p:grpSpPr>
        <p:pic>
          <p:nvPicPr>
            <p:cNvPr id="3075" name="Picture 3">
              <a:extLst>
                <a:ext uri="{FF2B5EF4-FFF2-40B4-BE49-F238E27FC236}">
                  <a16:creationId xmlns:a16="http://schemas.microsoft.com/office/drawing/2014/main" id="{43DF5C2F-2F85-437D-8F2A-10785F3F7C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8"/>
            <a:stretch/>
          </p:blipFill>
          <p:spPr bwMode="auto">
            <a:xfrm>
              <a:off x="7254239" y="812245"/>
              <a:ext cx="3977061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ED888471-A49A-4302-B206-C18F60CF06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" t="32577" r="92061" b="43258"/>
            <a:stretch/>
          </p:blipFill>
          <p:spPr bwMode="auto">
            <a:xfrm rot="5400000">
              <a:off x="7348916" y="431059"/>
              <a:ext cx="325120" cy="78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7ABBAB-30FE-4434-9091-F8ECE8642AAC}"/>
              </a:ext>
            </a:extLst>
          </p:cNvPr>
          <p:cNvGrpSpPr/>
          <p:nvPr/>
        </p:nvGrpSpPr>
        <p:grpSpPr>
          <a:xfrm>
            <a:off x="2331389" y="659979"/>
            <a:ext cx="4123863" cy="3392266"/>
            <a:chOff x="2331389" y="659979"/>
            <a:chExt cx="4123863" cy="3392266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CF508E59-DC20-4880-A4C4-C21846ACC0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8"/>
            <a:stretch/>
          </p:blipFill>
          <p:spPr bwMode="auto">
            <a:xfrm>
              <a:off x="2478191" y="812245"/>
              <a:ext cx="3977061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3D1279D7-351D-4FC0-B638-C44F41CE75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" t="32577" r="92061" b="43258"/>
            <a:stretch/>
          </p:blipFill>
          <p:spPr bwMode="auto">
            <a:xfrm rot="5400000">
              <a:off x="2560309" y="431059"/>
              <a:ext cx="325120" cy="78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3" name="Picture 1">
            <a:extLst>
              <a:ext uri="{FF2B5EF4-FFF2-40B4-BE49-F238E27FC236}">
                <a16:creationId xmlns:a16="http://schemas.microsoft.com/office/drawing/2014/main" id="{E39DAFBA-D93E-4223-AC32-A645B62A2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2" t="9918" r="11349" b="59073"/>
          <a:stretch/>
        </p:blipFill>
        <p:spPr bwMode="auto">
          <a:xfrm>
            <a:off x="6414085" y="1704147"/>
            <a:ext cx="1159623" cy="117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5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Вычисление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56261-0AE8-40ED-9F56-0D5B2DE372C4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</a:t>
            </a:r>
            <a:r>
              <a:rPr lang="en-US" dirty="0"/>
              <a:t>4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1BE4F9-BF7E-4966-90E6-DC4DBB3DF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10" y="5853891"/>
            <a:ext cx="2442858" cy="72000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57A9E5A-252D-44B6-947F-5BEB8A437043}"/>
              </a:ext>
            </a:extLst>
          </p:cNvPr>
          <p:cNvGrpSpPr/>
          <p:nvPr/>
        </p:nvGrpSpPr>
        <p:grpSpPr>
          <a:xfrm>
            <a:off x="2249547" y="593619"/>
            <a:ext cx="7692903" cy="5052704"/>
            <a:chOff x="2249547" y="593619"/>
            <a:chExt cx="7692903" cy="5052704"/>
          </a:xfrm>
        </p:grpSpPr>
        <p:pic>
          <p:nvPicPr>
            <p:cNvPr id="4" name="Рисунок 3" descr="Изображение выглядит как карта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6A074CF8-9C28-40C4-8B68-554E5C888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8" r="8454"/>
            <a:stretch/>
          </p:blipFill>
          <p:spPr>
            <a:xfrm>
              <a:off x="2830449" y="899457"/>
              <a:ext cx="7112001" cy="4746866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карта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FE0B8D01-1E3F-4142-A2C7-D875C67173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7" t="34888" r="89578" b="40637"/>
            <a:stretch/>
          </p:blipFill>
          <p:spPr>
            <a:xfrm rot="5400000">
              <a:off x="2622168" y="220998"/>
              <a:ext cx="416560" cy="1161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77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1331088" y="202139"/>
            <a:ext cx="9792183" cy="7238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модуля от параметров сечения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215814F-1B70-46AD-BE37-463E0D3E4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04650"/>
            <a:ext cx="5747499" cy="43106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53C3E2-0F4B-4614-A42D-6837DA0B5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/>
          <a:stretch/>
        </p:blipFill>
        <p:spPr>
          <a:xfrm>
            <a:off x="190433" y="1655274"/>
            <a:ext cx="5747499" cy="39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9EBB0A-0729-40D4-AEF7-C75B42091CAA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</a:t>
            </a:r>
            <a:r>
              <a:rPr lang="en-US" dirty="0"/>
              <a:t>5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E593BC61-252E-48FA-A597-7B09DDD9FC54}"/>
              </a:ext>
            </a:extLst>
          </p:cNvPr>
          <p:cNvSpPr txBox="1">
            <a:spLocks/>
          </p:cNvSpPr>
          <p:nvPr/>
        </p:nvSpPr>
        <p:spPr>
          <a:xfrm>
            <a:off x="856895" y="1089115"/>
            <a:ext cx="4414574" cy="4310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ru-RU" sz="2400" dirty="0"/>
              <a:t>Результаты численного решения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9E9C5B9D-73DE-4976-B624-34CFDB1C41A7}"/>
              </a:ext>
            </a:extLst>
          </p:cNvPr>
          <p:cNvSpPr txBox="1">
            <a:spLocks/>
          </p:cNvSpPr>
          <p:nvPr/>
        </p:nvSpPr>
        <p:spPr>
          <a:xfrm>
            <a:off x="7083755" y="1089115"/>
            <a:ext cx="4414574" cy="4310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ru-RU" sz="2400" dirty="0"/>
              <a:t>Интерполяция результатов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AEFC528-59C2-4437-B9CD-1C5EA1536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082" y="5789205"/>
            <a:ext cx="272219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1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1331088" y="202139"/>
            <a:ext cx="9792183" cy="7238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модуля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коэффициента Пуассона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9EBB0A-0729-40D4-AEF7-C75B42091CAA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</a:t>
            </a:r>
            <a:r>
              <a:rPr lang="en-US" dirty="0"/>
              <a:t>6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7F6E0FD-F8CA-4072-99A0-BD2080458F23}"/>
              </a:ext>
            </a:extLst>
          </p:cNvPr>
          <p:cNvGrpSpPr/>
          <p:nvPr/>
        </p:nvGrpSpPr>
        <p:grpSpPr>
          <a:xfrm>
            <a:off x="5604446" y="925974"/>
            <a:ext cx="5518825" cy="4835643"/>
            <a:chOff x="5473431" y="971789"/>
            <a:chExt cx="5518825" cy="4835643"/>
          </a:xfrm>
        </p:grpSpPr>
        <p:pic>
          <p:nvPicPr>
            <p:cNvPr id="9" name="Рисунок 8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DF077AEF-A571-4C73-9745-C592D6CE6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" r="6756"/>
            <a:stretch/>
          </p:blipFill>
          <p:spPr>
            <a:xfrm>
              <a:off x="5593404" y="1127432"/>
              <a:ext cx="5398852" cy="4680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98A6C64A-AD91-4B3F-A434-981E63338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" t="40368" r="93531" b="45992"/>
            <a:stretch/>
          </p:blipFill>
          <p:spPr>
            <a:xfrm rot="5400000">
              <a:off x="5629073" y="816147"/>
              <a:ext cx="311285" cy="622570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EA94A2-15DF-4977-BAEB-8927C64B6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72" y="1866948"/>
            <a:ext cx="437212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2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F592DB6-8B5A-4220-85B7-A75D2AE7A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843" y="1523206"/>
            <a:ext cx="10872314" cy="3811588"/>
          </a:xfrm>
        </p:spPr>
        <p:txBody>
          <a:bodyPr>
            <a:normAutofit fontScale="55000" lnSpcReduction="20000"/>
          </a:bodyPr>
          <a:lstStyle/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r>
              <a:rPr lang="ru-RU" sz="4500" dirty="0"/>
              <a:t>Модуль жесткости </a:t>
            </a:r>
            <a:r>
              <a:rPr lang="en-US" sz="4500" dirty="0"/>
              <a:t>B</a:t>
            </a:r>
            <a:r>
              <a:rPr lang="en-US" sz="4500" baseline="-25000" dirty="0"/>
              <a:t>32 </a:t>
            </a:r>
            <a:r>
              <a:rPr lang="ru-RU" sz="4500" dirty="0"/>
              <a:t>в случае прямоугольного сечения стержня пропорционален модулю жесткости </a:t>
            </a:r>
            <a:r>
              <a:rPr lang="en-US" sz="4500" dirty="0"/>
              <a:t>C</a:t>
            </a:r>
            <a:r>
              <a:rPr lang="en-US" sz="4500" baseline="-25000" dirty="0"/>
              <a:t>2</a:t>
            </a:r>
            <a:r>
              <a:rPr lang="ru-RU" sz="4500" dirty="0"/>
              <a:t>.</a:t>
            </a:r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r>
              <a:rPr lang="ru-RU" sz="4500" dirty="0"/>
              <a:t>Коэффициент пропорциональности равен 0,6.</a:t>
            </a:r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r>
              <a:rPr lang="ru-RU" sz="4500" dirty="0"/>
              <a:t>Коэффициент пропорциональности не зависит от коэффициента Пуассона.</a:t>
            </a:r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r>
              <a:rPr lang="ru-RU" sz="4500" dirty="0"/>
              <a:t>При обработке экспериментальных данных необходимо использовать экспериментально определенный модуль жесткости </a:t>
            </a:r>
            <a:r>
              <a:rPr lang="en-US" sz="4500" dirty="0"/>
              <a:t>C</a:t>
            </a:r>
            <a:r>
              <a:rPr lang="en-US" sz="4500" baseline="-25000" dirty="0"/>
              <a:t>2</a:t>
            </a:r>
            <a:r>
              <a:rPr lang="en-US" sz="4500" dirty="0"/>
              <a:t>.</a:t>
            </a:r>
            <a:endParaRPr lang="ru-RU" sz="4500" dirty="0"/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r>
              <a:rPr lang="ru-RU" sz="4500" dirty="0"/>
              <a:t>Вычисление интеграла путем интерполяции полученных с помощью численного расчета значений позволяет получать достаточно точные результаты и экономить вычислительные ресурсы.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A83D358-D87D-4C99-8955-C1958289DD0C}"/>
              </a:ext>
            </a:extLst>
          </p:cNvPr>
          <p:cNvSpPr txBox="1">
            <a:spLocks/>
          </p:cNvSpPr>
          <p:nvPr/>
        </p:nvSpPr>
        <p:spPr>
          <a:xfrm>
            <a:off x="1331088" y="202139"/>
            <a:ext cx="9792183" cy="7238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2E72F-80EC-4D8E-ABD0-604934D0FA24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</a:t>
            </a:r>
            <a:r>
              <a:rPr lang="en-US" dirty="0"/>
              <a:t>7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89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и цель  работы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0A8F4-0D7D-4544-ABC8-FBAA33ECA37C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</a:t>
            </a:r>
            <a:r>
              <a:rPr lang="ru-RU" dirty="0"/>
              <a:t>/</a:t>
            </a:r>
            <a:r>
              <a:rPr lang="en-US" dirty="0"/>
              <a:t>17</a:t>
            </a:r>
          </a:p>
        </p:txBody>
      </p:sp>
      <p:pic>
        <p:nvPicPr>
          <p:cNvPr id="4098" name="Picture 2" descr="Почему Керченский мост такой кривой">
            <a:extLst>
              <a:ext uri="{FF2B5EF4-FFF2-40B4-BE49-F238E27FC236}">
                <a16:creationId xmlns:a16="http://schemas.microsoft.com/office/drawing/2014/main" id="{3B03AABC-62F6-4689-B732-00014EFE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45" y="4313793"/>
            <a:ext cx="2349453" cy="15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95AD890-4A51-4CED-B0EF-9357DF035424}"/>
              </a:ext>
            </a:extLst>
          </p:cNvPr>
          <p:cNvSpPr txBox="1">
            <a:spLocks/>
          </p:cNvSpPr>
          <p:nvPr/>
        </p:nvSpPr>
        <p:spPr>
          <a:xfrm>
            <a:off x="527763" y="4138037"/>
            <a:ext cx="2153920" cy="3623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</a:t>
            </a:r>
          </a:p>
          <a:p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E1252C-FD3A-43D1-B5E7-641D0A974853}"/>
              </a:ext>
            </a:extLst>
          </p:cNvPr>
          <p:cNvSpPr txBox="1"/>
          <p:nvPr/>
        </p:nvSpPr>
        <p:spPr>
          <a:xfrm>
            <a:off x="388865" y="4543956"/>
            <a:ext cx="7905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Определение зависимости одного из упругих модулей в теории П.А. Жилина от параметров сечения стержня.</a:t>
            </a:r>
            <a:endParaRPr lang="en-US" sz="2400" dirty="0"/>
          </a:p>
          <a:p>
            <a:pPr algn="just"/>
            <a:r>
              <a:rPr lang="ru-RU" sz="2400" dirty="0"/>
              <a:t>Метод: сравнение модели теории стержней с моделью задачи теории упругости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B0EE21D-5601-4F7C-AA6A-2F1F4BCD7609}"/>
              </a:ext>
            </a:extLst>
          </p:cNvPr>
          <p:cNvSpPr txBox="1">
            <a:spLocks/>
          </p:cNvSpPr>
          <p:nvPr/>
        </p:nvSpPr>
        <p:spPr>
          <a:xfrm>
            <a:off x="527763" y="742882"/>
            <a:ext cx="2153920" cy="3623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</a:p>
          <a:p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8B23C-C99A-46C4-8249-7A01E1180489}"/>
              </a:ext>
            </a:extLst>
          </p:cNvPr>
          <p:cNvSpPr txBox="1"/>
          <p:nvPr/>
        </p:nvSpPr>
        <p:spPr>
          <a:xfrm>
            <a:off x="377289" y="1148801"/>
            <a:ext cx="11427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Стержневые конструкции (в том числе и криволинейные) имеют частое применение в различных областях строительства и техники.</a:t>
            </a:r>
          </a:p>
          <a:p>
            <a:pPr algn="just"/>
            <a:r>
              <a:rPr lang="ru-RU" sz="2400" dirty="0"/>
              <a:t>Теорией стержней занимались С.П. Тимошенко</a:t>
            </a:r>
            <a:r>
              <a:rPr lang="en-US" sz="2400" dirty="0"/>
              <a:t>, </a:t>
            </a:r>
            <a:r>
              <a:rPr lang="ru-RU" sz="2400" dirty="0"/>
              <a:t>Г. Кирхгофф, В.З. Власов</a:t>
            </a:r>
            <a:r>
              <a:rPr lang="en-US" sz="2400" dirty="0"/>
              <a:t>, </a:t>
            </a:r>
            <a:r>
              <a:rPr lang="ru-RU" sz="2400" dirty="0"/>
              <a:t>Э. </a:t>
            </a:r>
            <a:r>
              <a:rPr lang="ru-RU" sz="2400" dirty="0" err="1"/>
              <a:t>Рейсснер</a:t>
            </a:r>
            <a:r>
              <a:rPr lang="en-US" sz="2400" dirty="0"/>
              <a:t>,</a:t>
            </a:r>
            <a:r>
              <a:rPr lang="ru-RU" sz="2400" dirty="0"/>
              <a:t> В.И. </a:t>
            </a:r>
            <a:r>
              <a:rPr lang="ru-RU" sz="2400" dirty="0" err="1"/>
              <a:t>Сливкер</a:t>
            </a:r>
            <a:r>
              <a:rPr lang="en-US" sz="2400" dirty="0"/>
              <a:t>, </a:t>
            </a:r>
            <a:r>
              <a:rPr lang="ru-RU" sz="2400" dirty="0"/>
              <a:t>М. </a:t>
            </a:r>
            <a:r>
              <a:rPr lang="ru-RU" sz="2400" dirty="0" err="1"/>
              <a:t>Юрак</a:t>
            </a:r>
            <a:r>
              <a:rPr lang="en-US" sz="2400" dirty="0"/>
              <a:t>, </a:t>
            </a:r>
            <a:r>
              <a:rPr lang="ru-RU" sz="2400" dirty="0"/>
              <a:t>М.Б. Рубин и др.</a:t>
            </a:r>
            <a:endParaRPr lang="en-US" sz="2400" dirty="0"/>
          </a:p>
          <a:p>
            <a:pPr algn="just"/>
            <a:r>
              <a:rPr lang="ru-RU" sz="2400" dirty="0"/>
              <a:t>П.А. Жилин предложил новую теорию стрежней, которая в настоящий момент остается недостаточно развитой для того, чтобы применять ее для расчета реальных объектов.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470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энергия стержня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0A8F4-0D7D-4544-ABC8-FBAA33ECA37C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3</a:t>
            </a:r>
            <a:r>
              <a:rPr lang="ru-RU" dirty="0"/>
              <a:t>/</a:t>
            </a:r>
            <a:r>
              <a:rPr lang="en-US" dirty="0"/>
              <a:t>17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136C2-AC64-48F2-A3CE-F21A44A4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187" y="1188867"/>
            <a:ext cx="5573624" cy="6373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1AC3AC-8FCD-4C80-8243-584BE50D0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87" y="2586975"/>
            <a:ext cx="9286822" cy="18771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4AA282-5583-4C93-B3FF-53F664428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639" y="4981571"/>
            <a:ext cx="4334717" cy="10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Стержневая модель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0A8F4-0D7D-4544-ABC8-FBAA33ECA37C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0417E2-14F8-41C3-945E-BBFE429E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001" y="1696360"/>
            <a:ext cx="2349077" cy="8155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F5BFD-E947-43CD-9876-F2500CB74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634" y="3262655"/>
            <a:ext cx="2623969" cy="7829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0C7A02-2F92-4C41-9046-1EC3E0DBA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634" y="4750938"/>
            <a:ext cx="2212324" cy="8761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0BF946-66D7-4669-AEF1-A2EBA1944DDF}"/>
              </a:ext>
            </a:extLst>
          </p:cNvPr>
          <p:cNvSpPr txBox="1"/>
          <p:nvPr/>
        </p:nvSpPr>
        <p:spPr>
          <a:xfrm>
            <a:off x="8175695" y="1229277"/>
            <a:ext cx="336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Уравнения равновесия: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D09A54-CA5D-466D-AD50-64C318BF4921}"/>
              </a:ext>
            </a:extLst>
          </p:cNvPr>
          <p:cNvSpPr txBox="1"/>
          <p:nvPr/>
        </p:nvSpPr>
        <p:spPr>
          <a:xfrm>
            <a:off x="8175695" y="4289273"/>
            <a:ext cx="303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Деформации: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C52E6-0BA0-4D8B-8FA9-1CCF34D7A1D3}"/>
              </a:ext>
            </a:extLst>
          </p:cNvPr>
          <p:cNvSpPr txBox="1"/>
          <p:nvPr/>
        </p:nvSpPr>
        <p:spPr>
          <a:xfrm>
            <a:off x="8175695" y="2800990"/>
            <a:ext cx="3611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Соотношения упругости: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AFABC2D-1663-47DD-B519-E0E2665BB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446" y="2508115"/>
            <a:ext cx="1988412" cy="108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CEE0F4-5394-4ABE-8931-49F7D6542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446" y="3632980"/>
            <a:ext cx="1402991" cy="108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9CA8D3-D132-487C-B31E-08AD60062BC2}"/>
              </a:ext>
            </a:extLst>
          </p:cNvPr>
          <p:cNvSpPr txBox="1"/>
          <p:nvPr/>
        </p:nvSpPr>
        <p:spPr>
          <a:xfrm>
            <a:off x="5053316" y="2050224"/>
            <a:ext cx="303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Граничные условия: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0A1C92-C3C1-4EEC-91C3-A8AE03BA6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82" y="1231421"/>
            <a:ext cx="4037818" cy="43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0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задачи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теории стержней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E473BE-C10E-4493-BB9D-17AF60F8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451" y="2169000"/>
            <a:ext cx="6066041" cy="25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70A8F4-0D7D-4544-ABC8-FBAA33ECA37C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FE61A1-BCF1-4715-8F60-907081A0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83" y="1351445"/>
            <a:ext cx="4348043" cy="427272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905996A-7BDD-40F3-B957-1EC7A69D6E2B}"/>
              </a:ext>
            </a:extLst>
          </p:cNvPr>
          <p:cNvGrpSpPr/>
          <p:nvPr/>
        </p:nvGrpSpPr>
        <p:grpSpPr>
          <a:xfrm>
            <a:off x="4335200" y="4521745"/>
            <a:ext cx="1078652" cy="1384285"/>
            <a:chOff x="4203662" y="4233855"/>
            <a:chExt cx="1078652" cy="138428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2163360-997F-45CB-B79A-60246175A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3662" y="4233855"/>
              <a:ext cx="1078652" cy="103853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25FCFBE-993F-41BF-B6A9-56BF5BB84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1790" y="5400162"/>
              <a:ext cx="777652" cy="217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073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теории упругости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70A8F4-0D7D-4544-ABC8-FBAA33ECA37C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pic>
        <p:nvPicPr>
          <p:cNvPr id="7" name="Рисунок 6" descr="Изображение выглядит как зонт&#10;&#10;Автоматически созданное описание">
            <a:extLst>
              <a:ext uri="{FF2B5EF4-FFF2-40B4-BE49-F238E27FC236}">
                <a16:creationId xmlns:a16="http://schemas.microsoft.com/office/drawing/2014/main" id="{31D6A9AE-3FAB-43C5-A9A0-9C844A24E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05" y="1684761"/>
            <a:ext cx="3541397" cy="3816838"/>
          </a:xfrm>
          <a:prstGeom prst="rect">
            <a:avLst/>
          </a:prstGeom>
        </p:spPr>
      </p:pic>
      <p:pic>
        <p:nvPicPr>
          <p:cNvPr id="2050" name="Picture 2" descr="Внутреннее представление элементов Лагранжа второго порядка с отображением средних узлов">
            <a:extLst>
              <a:ext uri="{FF2B5EF4-FFF2-40B4-BE49-F238E27FC236}">
                <a16:creationId xmlns:a16="http://schemas.microsoft.com/office/drawing/2014/main" id="{DBD4A3F5-3E20-4E39-B7EF-F0250ECB5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67"/>
          <a:stretch/>
        </p:blipFill>
        <p:spPr bwMode="auto">
          <a:xfrm>
            <a:off x="9354411" y="2148363"/>
            <a:ext cx="1306339" cy="16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099AD2-9665-4218-9588-02054BF47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38" y="1748656"/>
            <a:ext cx="3530852" cy="3816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C3FB29-322E-40F2-A51C-311B016F905A}"/>
              </a:ext>
            </a:extLst>
          </p:cNvPr>
          <p:cNvSpPr txBox="1"/>
          <p:nvPr/>
        </p:nvSpPr>
        <p:spPr>
          <a:xfrm>
            <a:off x="8291440" y="1523862"/>
            <a:ext cx="3541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ru-RU" sz="2400" dirty="0"/>
              <a:t>Квадратичные конечные элементы: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1A511-8B3A-4311-BAB9-B1829547C8D0}"/>
              </a:ext>
            </a:extLst>
          </p:cNvPr>
          <p:cNvSpPr txBox="1"/>
          <p:nvPr/>
        </p:nvSpPr>
        <p:spPr>
          <a:xfrm>
            <a:off x="8291438" y="3941969"/>
            <a:ext cx="3432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ru-RU" sz="2400" dirty="0"/>
              <a:t>Линейно упругий материал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F4BF3-3AE0-445B-BA76-46922E1E30B7}"/>
              </a:ext>
            </a:extLst>
          </p:cNvPr>
          <p:cNvSpPr txBox="1"/>
          <p:nvPr/>
        </p:nvSpPr>
        <p:spPr>
          <a:xfrm>
            <a:off x="882086" y="1148871"/>
            <a:ext cx="343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Постановка задачи: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1C427-EBAD-43A3-9AF7-3BF1320CA9F7}"/>
              </a:ext>
            </a:extLst>
          </p:cNvPr>
          <p:cNvSpPr txBox="1"/>
          <p:nvPr/>
        </p:nvSpPr>
        <p:spPr>
          <a:xfrm>
            <a:off x="4788534" y="1148870"/>
            <a:ext cx="343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Модель </a:t>
            </a:r>
            <a:r>
              <a:rPr lang="en-US" sz="2400" dirty="0"/>
              <a:t>ANSYS</a:t>
            </a:r>
            <a:r>
              <a:rPr lang="ru-RU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513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задачи теории стержней и</a:t>
            </a:r>
            <a:b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задачи теории упругости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9CF95-3207-4EF6-9F9F-78F280387CDC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7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9AFDB-CEAA-42A2-96B7-EE88C1545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990" y="1753377"/>
            <a:ext cx="7119588" cy="360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576ACB-E102-4A47-8589-C621D04A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1" y="1376513"/>
            <a:ext cx="3409622" cy="3072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DBE14C-ED02-46AA-A916-F88C59063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401" y="4647656"/>
            <a:ext cx="896080" cy="7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определения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2400" b="1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9CF95-3207-4EF6-9F9F-78F280387CDC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8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9AFDB-CEAA-42A2-96B7-EE88C1545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61"/>
          <a:stretch/>
        </p:blipFill>
        <p:spPr>
          <a:xfrm>
            <a:off x="2536202" y="2580522"/>
            <a:ext cx="7119588" cy="1139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0EC789-EF79-472D-9426-3ECB02E35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930"/>
          <a:stretch/>
        </p:blipFill>
        <p:spPr>
          <a:xfrm>
            <a:off x="3062975" y="1391330"/>
            <a:ext cx="6066041" cy="78296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07978D0-BEC7-4858-9C42-3640FB740F27}"/>
              </a:ext>
            </a:extLst>
          </p:cNvPr>
          <p:cNvGrpSpPr/>
          <p:nvPr/>
        </p:nvGrpSpPr>
        <p:grpSpPr>
          <a:xfrm>
            <a:off x="1562552" y="4125754"/>
            <a:ext cx="9066885" cy="1139001"/>
            <a:chOff x="3959158" y="4623128"/>
            <a:chExt cx="9066885" cy="113900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7EDA4FA-866A-46EC-88F0-1BE125E1D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995" t="68930"/>
            <a:stretch/>
          </p:blipFill>
          <p:spPr>
            <a:xfrm>
              <a:off x="3959158" y="4801147"/>
              <a:ext cx="3882567" cy="782961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8E7AF6B-03A0-41E5-A69C-D8E1899F9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58" t="68361"/>
            <a:stretch/>
          </p:blipFill>
          <p:spPr>
            <a:xfrm>
              <a:off x="6280829" y="4623128"/>
              <a:ext cx="6745214" cy="1139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240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B522EB4-F722-40EC-83CC-CC805C686122}"/>
              </a:ext>
            </a:extLst>
          </p:cNvPr>
          <p:cNvSpPr txBox="1">
            <a:spLocks/>
          </p:cNvSpPr>
          <p:nvPr/>
        </p:nvSpPr>
        <p:spPr>
          <a:xfrm>
            <a:off x="2839744" y="202139"/>
            <a:ext cx="6512511" cy="7829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Интерполяция численного решения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B35FD-FF00-4367-ACC2-B1D3739ED0E0}"/>
              </a:ext>
            </a:extLst>
          </p:cNvPr>
          <p:cNvSpPr txBox="1"/>
          <p:nvPr/>
        </p:nvSpPr>
        <p:spPr>
          <a:xfrm>
            <a:off x="10648709" y="6389225"/>
            <a:ext cx="130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9</a:t>
            </a:r>
            <a:r>
              <a:rPr lang="ru-RU" dirty="0"/>
              <a:t>/</a:t>
            </a:r>
            <a:r>
              <a:rPr lang="en-US" dirty="0"/>
              <a:t>17</a:t>
            </a:r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DBAC76C-D3C7-4947-9D83-D4D47250FECB}"/>
              </a:ext>
            </a:extLst>
          </p:cNvPr>
          <p:cNvGrpSpPr/>
          <p:nvPr/>
        </p:nvGrpSpPr>
        <p:grpSpPr>
          <a:xfrm>
            <a:off x="538955" y="1512011"/>
            <a:ext cx="5389049" cy="3960000"/>
            <a:chOff x="538955" y="1308811"/>
            <a:chExt cx="5389049" cy="3960000"/>
          </a:xfrm>
        </p:grpSpPr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A9C674B1-AF8F-4B4D-9785-A0BEA4D01B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0"/>
            <a:stretch/>
          </p:blipFill>
          <p:spPr bwMode="auto">
            <a:xfrm>
              <a:off x="983281" y="1308811"/>
              <a:ext cx="4944723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6F31DB9-5882-4E5C-A1AF-F00463843B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" t="39188" r="93390" b="46856"/>
            <a:stretch/>
          </p:blipFill>
          <p:spPr bwMode="auto">
            <a:xfrm rot="5400000">
              <a:off x="679632" y="1567542"/>
              <a:ext cx="271306" cy="552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17B1B14-8ADB-435F-BF1B-F727A2E5BFD3}"/>
              </a:ext>
            </a:extLst>
          </p:cNvPr>
          <p:cNvGrpSpPr/>
          <p:nvPr/>
        </p:nvGrpSpPr>
        <p:grpSpPr>
          <a:xfrm>
            <a:off x="5760122" y="1512011"/>
            <a:ext cx="5448597" cy="3960000"/>
            <a:chOff x="5760122" y="1308811"/>
            <a:chExt cx="5448597" cy="3960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7DF5974-BC75-4417-A4B5-750980E771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0"/>
            <a:stretch/>
          </p:blipFill>
          <p:spPr bwMode="auto">
            <a:xfrm>
              <a:off x="6263996" y="1308811"/>
              <a:ext cx="4944723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990AFA2-5785-4E73-9E45-409533B870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" t="39188" r="93390" b="46856"/>
            <a:stretch/>
          </p:blipFill>
          <p:spPr bwMode="auto">
            <a:xfrm rot="5400000">
              <a:off x="5900799" y="1567543"/>
              <a:ext cx="271306" cy="552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FBD03886-494E-4ABB-8A52-A2860F358D7B}"/>
              </a:ext>
            </a:extLst>
          </p:cNvPr>
          <p:cNvSpPr txBox="1">
            <a:spLocks/>
          </p:cNvSpPr>
          <p:nvPr/>
        </p:nvSpPr>
        <p:spPr>
          <a:xfrm>
            <a:off x="1621878" y="1089115"/>
            <a:ext cx="4414574" cy="4310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ru-RU" sz="2400" dirty="0"/>
              <a:t>Результаты расчета </a:t>
            </a:r>
            <a:r>
              <a:rPr lang="en-US" sz="2400" dirty="0"/>
              <a:t>ANSYS</a:t>
            </a:r>
            <a:endParaRPr lang="ru-RU" sz="2400" dirty="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063D0821-583F-417D-9A98-B1C7628CDF9B}"/>
              </a:ext>
            </a:extLst>
          </p:cNvPr>
          <p:cNvSpPr txBox="1">
            <a:spLocks/>
          </p:cNvSpPr>
          <p:nvPr/>
        </p:nvSpPr>
        <p:spPr>
          <a:xfrm>
            <a:off x="7733995" y="1089115"/>
            <a:ext cx="2710485" cy="4310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ru-RU" sz="2400" dirty="0"/>
              <a:t>Интерполяция</a:t>
            </a:r>
          </a:p>
        </p:txBody>
      </p:sp>
    </p:spTree>
    <p:extLst>
      <p:ext uri="{BB962C8B-B14F-4D97-AF65-F5344CB8AC3E}">
        <p14:creationId xmlns:p14="http://schemas.microsoft.com/office/powerpoint/2010/main" val="1712557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14048</TotalTime>
  <Words>364</Words>
  <Application>Microsoft Office PowerPoint</Application>
  <PresentationFormat>Широкоэкранный</PresentationFormat>
  <Paragraphs>75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ave</dc:creator>
  <cp:lastModifiedBy>Alexey Sudar</cp:lastModifiedBy>
  <cp:revision>408</cp:revision>
  <dcterms:created xsi:type="dcterms:W3CDTF">2015-04-23T21:09:35Z</dcterms:created>
  <dcterms:modified xsi:type="dcterms:W3CDTF">2020-06-19T14:08:32Z</dcterms:modified>
</cp:coreProperties>
</file>