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3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4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4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2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5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4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9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1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D868-5DD5-491F-B6A9-054369E5E1EC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5954-8C07-4B3C-8510-45F65CED1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2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.com/neuron/abstract/S0896-6273(14)00895-2" TargetMode="External"/><Relationship Id="rId2" Type="http://schemas.openxmlformats.org/officeDocument/2006/relationships/hyperlink" Target="http://www.nature.com/nature/journal/v484/n7394/full/nature11028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err="1" smtClean="0"/>
              <a:t>Нейротехнологии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Аня </a:t>
            </a:r>
            <a:r>
              <a:rPr lang="ru-RU" dirty="0" err="1" smtClean="0"/>
              <a:t>Лобас</a:t>
            </a:r>
            <a:r>
              <a:rPr lang="ru-RU" dirty="0" smtClean="0"/>
              <a:t> 13604/1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1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96" y="2564904"/>
            <a:ext cx="5715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Через несколько недель беззаботной жизни мозг мышей был облучен по оптоволокну. В момент облучения мыши замирали. То есть вели себя так, будто оказались в страшной клетке А. Этот эффект наблюдался только у тех мышей, у которых был «включен» индикатор запоминания.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66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Наоборот. Стирание памяти.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000218" cy="3484984"/>
          </a:xfrm>
        </p:spPr>
      </p:pic>
      <p:sp>
        <p:nvSpPr>
          <p:cNvPr id="7" name="TextBox 6"/>
          <p:cNvSpPr txBox="1"/>
          <p:nvPr/>
        </p:nvSpPr>
        <p:spPr>
          <a:xfrm>
            <a:off x="539552" y="1556792"/>
            <a:ext cx="37444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 снова мышам пришлось запомнить злосчастную клетку А. Но на этот раз им не пришлось испытывать страх, так как в этом эксперименте перед повторным помещением животных в клетку А их облучали по оптоволокну и стирали воспоминания. И каждый раз, попадая в клетку А, мыши вели себя как ни в чем не бывало.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60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Оптогенетические</a:t>
            </a:r>
            <a:r>
              <a:rPr lang="ru-RU" sz="2400" dirty="0"/>
              <a:t> методы исследования деятельности мозга появились лишь в начале текущего </a:t>
            </a:r>
            <a:r>
              <a:rPr lang="ru-RU" sz="2400" dirty="0" smtClean="0"/>
              <a:t>века.</a:t>
            </a:r>
          </a:p>
          <a:p>
            <a:r>
              <a:rPr lang="ru-RU" sz="2400" dirty="0" smtClean="0"/>
              <a:t>Тем </a:t>
            </a:r>
            <a:r>
              <a:rPr lang="ru-RU" sz="2400" dirty="0"/>
              <a:t>не менее, уже сейчас это стандарт </a:t>
            </a:r>
            <a:r>
              <a:rPr lang="ru-RU" sz="2400" dirty="0" smtClean="0"/>
              <a:t>для </a:t>
            </a:r>
            <a:r>
              <a:rPr lang="ru-RU" sz="2400" dirty="0"/>
              <a:t>передовых работ в области </a:t>
            </a:r>
            <a:r>
              <a:rPr lang="ru-RU" sz="2400" dirty="0" err="1" smtClean="0"/>
              <a:t>нейробиологии</a:t>
            </a:r>
            <a:r>
              <a:rPr lang="ru-RU" sz="2400" dirty="0" smtClean="0"/>
              <a:t>, </a:t>
            </a:r>
            <a:r>
              <a:rPr lang="ru-RU" sz="2400" dirty="0"/>
              <a:t>позволяющий ставить эффективные поведенческие эксперименты и раскрывать их нейронные механизмы.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96" y="2784996"/>
            <a:ext cx="5707608" cy="38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988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Вдохновением стали: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статья из журнала </a:t>
            </a:r>
            <a:r>
              <a:rPr lang="en-US" sz="2400" b="1" dirty="0" smtClean="0"/>
              <a:t>Nature </a:t>
            </a:r>
            <a:r>
              <a:rPr lang="en-US" sz="2400" dirty="0" smtClean="0"/>
              <a:t>“</a:t>
            </a:r>
            <a:r>
              <a:rPr lang="en-US" sz="2400" dirty="0" err="1"/>
              <a:t>Optogenetic</a:t>
            </a:r>
            <a:r>
              <a:rPr lang="en-US" sz="2400" dirty="0"/>
              <a:t> stimulation of a hippocampal engram activates fear memory </a:t>
            </a:r>
            <a:r>
              <a:rPr lang="en-US" sz="2400" dirty="0" smtClean="0"/>
              <a:t>recall”</a:t>
            </a:r>
          </a:p>
          <a:p>
            <a:r>
              <a:rPr lang="en-US" sz="2400" dirty="0" smtClean="0">
                <a:hlinkClick r:id="rId2"/>
              </a:rPr>
              <a:t>http://www.nature.com/nature/journal/v484/n7394/full/nature11028.html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ru-RU" sz="2400" dirty="0" smtClean="0"/>
              <a:t>татья из журнала </a:t>
            </a:r>
            <a:r>
              <a:rPr lang="en-US" sz="2400" b="1" dirty="0" smtClean="0"/>
              <a:t>Neuron </a:t>
            </a:r>
            <a:r>
              <a:rPr lang="en-US" sz="2400" dirty="0" smtClean="0"/>
              <a:t>“</a:t>
            </a:r>
            <a:r>
              <a:rPr lang="en-US" sz="2400" dirty="0"/>
              <a:t>Cortical Representations Are Reinstated by the Hippocampus during Memory </a:t>
            </a:r>
            <a:r>
              <a:rPr lang="en-US" sz="2400" dirty="0" smtClean="0"/>
              <a:t>Retrieval”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http://www.cell.com/neuron/abstract/S0896-6273(14)00895-2</a:t>
            </a:r>
            <a:endParaRPr lang="ru-RU" sz="2400" dirty="0" smtClean="0"/>
          </a:p>
          <a:p>
            <a:endParaRPr lang="en-US" sz="2400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00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916832"/>
            <a:ext cx="3469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Спасибо!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1428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Нейробиология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3384376" cy="31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Нейробиология</a:t>
            </a:r>
            <a:r>
              <a:rPr lang="ru-RU" sz="2400" dirty="0"/>
              <a:t> </a:t>
            </a:r>
            <a:r>
              <a:rPr lang="ru-RU" sz="2400" dirty="0" smtClean="0"/>
              <a:t>—</a:t>
            </a:r>
          </a:p>
          <a:p>
            <a:r>
              <a:rPr lang="ru-RU" sz="2400" dirty="0" smtClean="0"/>
              <a:t>наука</a:t>
            </a:r>
            <a:r>
              <a:rPr lang="ru-RU" sz="2400" dirty="0"/>
              <a:t>, изучающая устройство, функционирование, развитие, </a:t>
            </a:r>
            <a:r>
              <a:rPr lang="ru-RU" sz="2400" dirty="0" smtClean="0"/>
              <a:t>генетику,</a:t>
            </a:r>
          </a:p>
          <a:p>
            <a:r>
              <a:rPr lang="ru-RU" sz="2400" dirty="0" smtClean="0"/>
              <a:t>биохимию, физиологию</a:t>
            </a:r>
          </a:p>
          <a:p>
            <a:r>
              <a:rPr lang="ru-RU" sz="2400" dirty="0" smtClean="0"/>
              <a:t>и </a:t>
            </a:r>
            <a:r>
              <a:rPr lang="ru-RU" sz="2400" dirty="0"/>
              <a:t>патологию нервной системы.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744416" cy="4953302"/>
          </a:xfrm>
        </p:spPr>
      </p:pic>
    </p:spTree>
    <p:extLst>
      <p:ext uri="{BB962C8B-B14F-4D97-AF65-F5344CB8AC3E}">
        <p14:creationId xmlns:p14="http://schemas.microsoft.com/office/powerpoint/2010/main" val="8962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57697"/>
            <a:ext cx="4984010" cy="3983842"/>
          </a:xfrm>
        </p:spPr>
      </p:pic>
      <p:sp>
        <p:nvSpPr>
          <p:cNvPr id="5" name="TextBox 4"/>
          <p:cNvSpPr txBox="1"/>
          <p:nvPr/>
        </p:nvSpPr>
        <p:spPr>
          <a:xfrm>
            <a:off x="395536" y="1390124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Мозг</a:t>
            </a:r>
            <a:r>
              <a:rPr lang="ru-RU" sz="2400" dirty="0" smtClean="0"/>
              <a:t> —</a:t>
            </a:r>
          </a:p>
          <a:p>
            <a:r>
              <a:rPr lang="ru-RU" sz="2400" dirty="0" smtClean="0"/>
              <a:t>центральный отдел нервной системы, представляющий собой компактное скопление нервных клеток и их островков.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61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Нейрон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2198">
            <a:off x="4476392" y="2299216"/>
            <a:ext cx="4988507" cy="3741380"/>
          </a:xfrm>
        </p:spPr>
      </p:pic>
      <p:sp>
        <p:nvSpPr>
          <p:cNvPr id="5" name="TextBox 4"/>
          <p:cNvSpPr txBox="1"/>
          <p:nvPr/>
        </p:nvSpPr>
        <p:spPr>
          <a:xfrm>
            <a:off x="407191" y="1556792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Нейрон</a:t>
            </a:r>
            <a:r>
              <a:rPr lang="ru-RU" sz="2400" dirty="0" smtClean="0"/>
              <a:t> — это структурно-функциональная клетка нервной системы. Нейрон состоит из ядра и отростков.</a:t>
            </a:r>
          </a:p>
          <a:p>
            <a:r>
              <a:rPr lang="ru-RU" sz="2400" dirty="0" smtClean="0"/>
              <a:t>Выделяют два вида отростков: </a:t>
            </a:r>
            <a:r>
              <a:rPr lang="ru-RU" sz="2400" b="1" dirty="0" smtClean="0"/>
              <a:t>аксон</a:t>
            </a:r>
            <a:r>
              <a:rPr lang="ru-RU" sz="2400" dirty="0" smtClean="0"/>
              <a:t> и </a:t>
            </a:r>
            <a:r>
              <a:rPr lang="ru-RU" sz="2400" b="1" dirty="0" smtClean="0"/>
              <a:t>дендриты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6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Синапс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8803" y="2094005"/>
            <a:ext cx="4896544" cy="3678102"/>
          </a:xfrm>
        </p:spPr>
      </p:pic>
      <p:sp>
        <p:nvSpPr>
          <p:cNvPr id="5" name="TextBox 4"/>
          <p:cNvSpPr txBox="1"/>
          <p:nvPr/>
        </p:nvSpPr>
        <p:spPr>
          <a:xfrm>
            <a:off x="528967" y="1484784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Синапс</a:t>
            </a:r>
            <a:r>
              <a:rPr lang="ru-RU" sz="2400" dirty="0" smtClean="0"/>
              <a:t> — место контакта двух нейронов. Служит для передачи нервного импульса между клетками. Передача осуществляется электрическим путем посредством перехода ионов из одной клетки в другую.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 позволили экспериментально подтвердить теории о работе нервной системы.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836712"/>
            <a:ext cx="67984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 работает память?</a:t>
            </a:r>
          </a:p>
          <a:p>
            <a:endParaRPr lang="ru-RU" sz="2400" dirty="0"/>
          </a:p>
          <a:p>
            <a:r>
              <a:rPr lang="ru-RU" sz="2400" dirty="0" smtClean="0"/>
              <a:t>Можно ли вызвать искусственные воспоминания?</a:t>
            </a:r>
          </a:p>
          <a:p>
            <a:endParaRPr lang="ru-RU" sz="2400" dirty="0"/>
          </a:p>
          <a:p>
            <a:r>
              <a:rPr lang="ru-RU" sz="2400" dirty="0" smtClean="0"/>
              <a:t>Можно ли стереть воспоминания?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67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7" y="170080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Формирование памяти сопровождается синтезом белка в нейронах.</a:t>
            </a:r>
          </a:p>
          <a:p>
            <a:r>
              <a:rPr lang="ru-RU" sz="2400" dirty="0" smtClean="0"/>
              <a:t>Запоминающие нейроны сосредоточены в </a:t>
            </a:r>
            <a:r>
              <a:rPr lang="ru-RU" sz="2400" dirty="0" err="1" smtClean="0"/>
              <a:t>гиппокампе</a:t>
            </a:r>
            <a:r>
              <a:rPr lang="ru-RU" sz="2400" dirty="0" smtClean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384555" cy="4014580"/>
          </a:xfrm>
        </p:spPr>
      </p:pic>
    </p:spTree>
    <p:extLst>
      <p:ext uri="{BB962C8B-B14F-4D97-AF65-F5344CB8AC3E}">
        <p14:creationId xmlns:p14="http://schemas.microsoft.com/office/powerpoint/2010/main" val="10762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экспериментам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87276"/>
            <a:ext cx="6156176" cy="4370724"/>
          </a:xfrm>
        </p:spPr>
      </p:pic>
      <p:sp>
        <p:nvSpPr>
          <p:cNvPr id="5" name="TextBox 4"/>
          <p:cNvSpPr txBox="1"/>
          <p:nvPr/>
        </p:nvSpPr>
        <p:spPr>
          <a:xfrm>
            <a:off x="251520" y="177281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Специально выведенные мыши вместе с образованием «запоминающего» белка синтезировали вещество-индикатор.</a:t>
            </a:r>
          </a:p>
          <a:p>
            <a:r>
              <a:rPr lang="ru-RU" sz="2400" dirty="0" smtClean="0"/>
              <a:t>Вещество-индикатор может быть блокировано с помощью специального</a:t>
            </a:r>
          </a:p>
          <a:p>
            <a:r>
              <a:rPr lang="ru-RU" sz="2400" dirty="0" smtClean="0"/>
              <a:t>антибиотика. Таким образом, ученые</a:t>
            </a:r>
          </a:p>
          <a:p>
            <a:r>
              <a:rPr lang="ru-RU" sz="2400" dirty="0" smtClean="0"/>
              <a:t>Могли «включать» и «выключать»</a:t>
            </a:r>
          </a:p>
          <a:p>
            <a:r>
              <a:rPr lang="ru-RU" sz="2400" dirty="0" smtClean="0"/>
              <a:t>индикатор запоминания.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27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</a:t>
            </a:r>
            <a:r>
              <a:rPr lang="ru-RU" dirty="0" err="1" smtClean="0"/>
              <a:t>Сусуму</a:t>
            </a:r>
            <a:r>
              <a:rPr lang="ru-RU" dirty="0" smtClean="0"/>
              <a:t> </a:t>
            </a:r>
            <a:r>
              <a:rPr lang="ru-RU" dirty="0" err="1" smtClean="0"/>
              <a:t>Тонегавы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1" y="1408708"/>
            <a:ext cx="8064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Мышей помещали в клетку А, разительно отличающуюся внешне от клетки В, где мыши были в «безопасности», и подвергали небольшому, но неприятному удару током.</a:t>
            </a:r>
          </a:p>
          <a:p>
            <a:r>
              <a:rPr lang="ru-RU" sz="2400" dirty="0" smtClean="0"/>
              <a:t>Чтобы убедиться в том, что мыши усвоили горький опыт, мышей помещали в клетку А еще раз. Те замирали в страхе быть ударенными током  снова – рефлекс Павлова.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68997"/>
            <a:ext cx="3168352" cy="2712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98" y="3766145"/>
            <a:ext cx="3562350" cy="254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6298116"/>
            <a:ext cx="130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Клетка В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6300967"/>
            <a:ext cx="131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Клетка 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86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352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Нейротехнологии</vt:lpstr>
      <vt:lpstr>Нейробиология</vt:lpstr>
      <vt:lpstr>Мозг</vt:lpstr>
      <vt:lpstr>Нейрон</vt:lpstr>
      <vt:lpstr>Синапс</vt:lpstr>
      <vt:lpstr>Современные нейротехнологии позволили экспериментально подтвердить теории о работе нервной системы.</vt:lpstr>
      <vt:lpstr>Память</vt:lpstr>
      <vt:lpstr>Подготовка к экспериментам</vt:lpstr>
      <vt:lpstr>Эксперимент Сусуму Тонегавы</vt:lpstr>
      <vt:lpstr>Презентация PowerPoint</vt:lpstr>
      <vt:lpstr>Наоборот. Стирание памяти.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нейротехнологии</dc:title>
  <dc:creator>Ирина</dc:creator>
  <cp:lastModifiedBy>Ирина</cp:lastModifiedBy>
  <cp:revision>19</cp:revision>
  <dcterms:created xsi:type="dcterms:W3CDTF">2014-12-22T21:17:05Z</dcterms:created>
  <dcterms:modified xsi:type="dcterms:W3CDTF">2014-12-23T00:58:59Z</dcterms:modified>
</cp:coreProperties>
</file>