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9" r:id="rId3"/>
    <p:sldId id="279" r:id="rId4"/>
    <p:sldId id="278" r:id="rId5"/>
    <p:sldId id="287" r:id="rId6"/>
    <p:sldId id="270" r:id="rId7"/>
    <p:sldId id="283" r:id="rId8"/>
    <p:sldId id="293" r:id="rId9"/>
    <p:sldId id="294" r:id="rId10"/>
    <p:sldId id="273" r:id="rId11"/>
    <p:sldId id="281" r:id="rId12"/>
    <p:sldId id="298" r:id="rId13"/>
    <p:sldId id="297" r:id="rId14"/>
    <p:sldId id="284" r:id="rId15"/>
    <p:sldId id="296" r:id="rId16"/>
    <p:sldId id="29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coyy2pqfFZ2posJANsZ3fpwDj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09" autoAdjust="0"/>
  </p:normalViewPr>
  <p:slideViewPr>
    <p:cSldViewPr snapToGrid="0">
      <p:cViewPr>
        <p:scale>
          <a:sx n="70" d="100"/>
          <a:sy n="70" d="100"/>
        </p:scale>
        <p:origin x="-137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9F2AEC36-5C67-46B8-9EAD-A7C7E9619B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827F986-1DA5-43A1-9435-594BC04A4D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AA90E-BC75-4A37-A56E-0DF2A9619C75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77B0D1A-16DD-490E-8818-34BDF03A1C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B7DEA7C-6D60-4C5D-9AB3-07FEAA2EAD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B9EED-7E1D-47CF-A611-EB73C2AAD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69487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6901080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76441E-19D4-48D0-A199-59C0A9DD4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0ACA001-9D6D-47B3-97EE-FA9AF197D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D16942-613B-4666-B423-AC82412A2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AF1606-C45D-4A95-9A65-B3CD6DA8E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Reztsova A.M. 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455B3C-521F-47F9-999D-2C9D3211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380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3E0D7A-0F49-475B-A89F-CFAA88003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511515B-D3E4-49EE-A6E4-42591DB71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0B6FE3-8E5C-43E5-8D6A-E1CB32B8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39B0E8-266D-436E-912F-A3CD6360C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Reztsova A.M. 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E95E31-9597-4439-ACCC-20BEB21A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18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506220B-41E7-4233-9165-0609F5205C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5B4ADB7-D80C-46A0-AF6C-6570D534A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F17495-815A-4D3A-BD6B-691B3A3DF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0ECB72-F998-411B-BEF3-E9FA335CD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Reztsova A.M. 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A2DC40-295A-4248-8C2F-9531FA01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46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1B5B4-0C61-4EAB-A999-E576A7834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6499B0-B373-4344-902F-B09FDD22C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CC9979-5957-4016-A22C-09684633C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940325-E22E-4910-9F72-CEE856EE1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Reztsova A.M. 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AD4337-77E6-4D4B-B7F4-E803AA67F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55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35DFE4-336C-4EFC-80EB-EB5349F1B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17ECADC-3C30-4E2B-A929-582970639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2CC814-2843-488D-B7E5-AB24282E8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377948-36AF-46E4-B918-5AB3236E1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Reztsova A.M. 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14EA2E-8138-413C-AC00-B0AC04FB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65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4B6790-82DA-4C0D-A760-927CBD14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68BCE8-8C59-4203-8780-4AA64EBC38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C0E0268-0252-4B66-856D-68BBA3510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4DC7508-1806-4C4B-83B2-72584F114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A0D94A-2743-4607-9F5D-78B9E9D0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Reztsova A.M. 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E1C3AE-2219-4669-9CDE-7D4A8531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6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9E3D8A-FF38-4791-BA06-308BD5AEB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FA7D96D-1489-4B8E-8D8A-739609B35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A8CF892-3490-4F21-8C01-65A306493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1082987-DA03-4D9D-B931-DBD65DBFA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764EFE4-492D-4061-8240-0072A3A21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EA26B00-398F-4170-9571-97D6D0D66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A0A48E8-C453-4861-A1FA-887B752F9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Reztsova A.M. 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32DB03B-0C0E-4B48-8C31-30111543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69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19A99A-C597-4C28-A1AF-7E1F503CB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006AD58-46FD-4B33-A190-619DFA0D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823365-7F0A-4734-82FF-395563459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Reztsova A.M. 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F068D47-4D10-4AE7-94CC-CE1F4BAF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56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156F23-E472-40E6-A9FA-943EDC3B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8A6FB90-779D-4EBE-B50F-39CD90118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Reztsova A.M. 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634E53F-DEA9-418E-97EF-E973B687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00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4EE2B4-BBB9-45DF-AC00-8A8F100BF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EFE5DF-5BEE-4AD7-8CDF-B284B4E76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D3DA0F0-A05F-4784-983F-DF802E448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E96D3B6-79A1-4F1E-AE0C-1EDE0592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E5051A4-1F44-438E-80B1-2419BEE6E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Reztsova A.M. 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CFAC614-D87B-4611-A7F5-2B0FCB451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43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74D1FC-DB50-42F7-A437-D512C1658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24955EF-1993-454C-B84A-39ACD7313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99182C-A464-42C6-BE17-1A170D2DA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F1959AD-6206-46EA-A390-BBC0BB7A4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4F10707-7C0D-4DDF-86EA-34E8ACCBD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Reztsova A.M. 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45DF61-B15A-4F20-8B18-07E1FCD2A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83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F235F2A-F853-4BA8-8733-BFEE04ED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A9218F-86BA-4ACE-9D2B-10A69A991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02CDBB-8719-4569-98E5-3D7D2B72D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211BCC-192E-43A8-A91F-2915D9EB89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Reztsova A.M. 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1E92F4-F42A-42DF-9C07-5CA2323F1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43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884018" y="1275899"/>
            <a:ext cx="779983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262626"/>
              </a:buClr>
              <a:buSzPct val="100000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НЕСТАЦИОНАРНОГО РАСПРЕДЕЛЕНИЯ ТЕПЛА В ЦЕПОЧКЕ СО СЛУЧАЙНЫМИ МАССАМИ</a:t>
            </a:r>
            <a:endParaRPr sz="3600" b="1" dirty="0">
              <a:solidFill>
                <a:srgbClr val="26262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A9D4E61-BBA2-425A-93E2-863DA0F5DFB1}"/>
              </a:ext>
            </a:extLst>
          </p:cNvPr>
          <p:cNvSpPr/>
          <p:nvPr/>
        </p:nvSpPr>
        <p:spPr>
          <a:xfrm>
            <a:off x="0" y="0"/>
            <a:ext cx="696124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B22F531A-8173-43B7-86BA-6F5D279B551C}"/>
              </a:ext>
            </a:extLst>
          </p:cNvPr>
          <p:cNvCxnSpPr/>
          <p:nvPr/>
        </p:nvCxnSpPr>
        <p:spPr>
          <a:xfrm>
            <a:off x="513244" y="1173972"/>
            <a:ext cx="831809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BA86A01-6938-415D-83AE-BC88BEBFC1E1}"/>
              </a:ext>
            </a:extLst>
          </p:cNvPr>
          <p:cNvCxnSpPr>
            <a:cxnSpLocks/>
          </p:cNvCxnSpPr>
          <p:nvPr/>
        </p:nvCxnSpPr>
        <p:spPr>
          <a:xfrm>
            <a:off x="8683850" y="954302"/>
            <a:ext cx="0" cy="270919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DF6374D8-02A5-4B22-BBDF-2AE0428E8353}"/>
              </a:ext>
            </a:extLst>
          </p:cNvPr>
          <p:cNvCxnSpPr/>
          <p:nvPr/>
        </p:nvCxnSpPr>
        <p:spPr>
          <a:xfrm>
            <a:off x="5704676" y="3598606"/>
            <a:ext cx="312665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Подзаголовок 2">
            <a:extLst>
              <a:ext uri="{FF2B5EF4-FFF2-40B4-BE49-F238E27FC236}">
                <a16:creationId xmlns="" xmlns:a16="http://schemas.microsoft.com/office/drawing/2014/main" id="{10645E6B-2921-493B-BA48-4E81EE83B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779" y="3931428"/>
            <a:ext cx="5796497" cy="1752600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Выпускная квалификационная работа</a:t>
            </a:r>
          </a:p>
          <a:p>
            <a:pPr algn="l"/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Выполнил: студент 3630103/70101 Резцова А.М.</a:t>
            </a:r>
          </a:p>
          <a:p>
            <a:pPr algn="l"/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Научный руководитель: Кузькин В.А.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3AC42F0-30F5-4291-B4A6-CAD9C179E6C0}"/>
              </a:ext>
            </a:extLst>
          </p:cNvPr>
          <p:cNvSpPr txBox="1"/>
          <p:nvPr/>
        </p:nvSpPr>
        <p:spPr>
          <a:xfrm>
            <a:off x="3874950" y="6345090"/>
            <a:ext cx="1394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Saint-Petersburg</a:t>
            </a:r>
            <a:br>
              <a:rPr lang="en-US" sz="1400" dirty="0"/>
            </a:br>
            <a:r>
              <a:rPr lang="en-US" sz="1400" dirty="0"/>
              <a:t>2021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543550"/>
            <a:ext cx="1276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4A4803-6F0B-4BBF-9CFC-9004290C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43" y="147464"/>
            <a:ext cx="7886700" cy="1325563"/>
          </a:xfrm>
        </p:spPr>
        <p:txBody>
          <a:bodyPr/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Сходимость по начальным данным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5023BF3-D200-4581-9B3C-B0CF9BA3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8179" y="6287923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10</a:t>
            </a:fld>
            <a:endParaRPr lang="ru-R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2641F6AB-FBC4-4369-8119-3109E2C79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424" y="1205359"/>
            <a:ext cx="5085052" cy="471135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en-US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sz="1800" dirty="0"/>
          </a:p>
          <a:p>
            <a:pPr marL="0" indent="0" algn="just">
              <a:lnSpc>
                <a:spcPct val="150000"/>
              </a:lnSpc>
              <a:buNone/>
            </a:pPr>
            <a:endParaRPr lang="ru-RU" sz="1800" dirty="0"/>
          </a:p>
          <a:p>
            <a:pPr marL="0" indent="0" algn="ctr">
              <a:buNone/>
            </a:pPr>
            <a:endParaRPr lang="ru-RU" sz="180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="" xmlns:a16="http://schemas.microsoft.com/office/drawing/2014/main" id="{EC1A96A2-94CA-4946-8417-39630BCE3F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73457" y="1232243"/>
                <a:ext cx="4633701" cy="2787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/>
                  <a:t>Для выбора оптимальных параметров дальнейших вычислений введем параметр сходимости к аналитическому распределению. Обозначим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- </a:t>
                </a:r>
                <a:r>
                  <a:rPr lang="ru-RU" sz="2000" dirty="0"/>
                  <a:t>осредненное значение температуры </a:t>
                </a:r>
                <a:r>
                  <a:rPr lang="en-US" sz="2000" i="1" dirty="0"/>
                  <a:t>i</a:t>
                </a:r>
                <a:r>
                  <a:rPr lang="en-US" sz="2000" dirty="0"/>
                  <a:t>-</a:t>
                </a:r>
                <a:r>
                  <a:rPr lang="ru-RU" sz="2000" dirty="0"/>
                  <a:t>той частицы, тогда параметр </a:t>
                </a:r>
                <a:r>
                  <a:rPr lang="en-US" sz="2000" i="1" dirty="0"/>
                  <a:t>s</a:t>
                </a:r>
                <a:r>
                  <a:rPr lang="en-US" sz="2000" dirty="0"/>
                  <a:t> </a:t>
                </a:r>
                <a:r>
                  <a:rPr lang="ru-RU" sz="2000" dirty="0"/>
                  <a:t>будет определяться по формуле: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𝑠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[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𝐻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𝜀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1+</m:t>
                                              </m:r>
                                              <m:r>
                                                <a:rPr lang="en-US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𝑠𝑖𝑛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en-US" sz="20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sz="20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2</m:t>
                                                  </m:r>
                                                  <m:r>
                                                    <a:rPr lang="en-US" sz="20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𝜋</m:t>
                                                  </m:r>
                                                  <m:r>
                                                    <a:rPr lang="en-US" sz="20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𝑖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sz="20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𝑁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]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ru-RU" sz="2000" dirty="0" smtClean="0"/>
              </a:p>
              <a:p>
                <a:pPr marL="0" indent="0" algn="just">
                  <a:buNone/>
                </a:pPr>
                <a:r>
                  <a:rPr lang="ru-RU" sz="2000" dirty="0" smtClean="0"/>
                  <a:t>Сравнение для 100 реализаций</a:t>
                </a:r>
                <a:r>
                  <a:rPr lang="en-US" sz="2000" dirty="0" smtClean="0"/>
                  <a:t> </a:t>
                </a:r>
                <a:r>
                  <a:rPr lang="ru-RU" sz="2000" dirty="0" smtClean="0"/>
                  <a:t>представлено в таблице ниже.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endParaRPr lang="en-US" sz="1600" dirty="0"/>
              </a:p>
              <a:p>
                <a:pPr marL="0" indent="0" algn="just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endParaRPr lang="en-US" sz="1800" dirty="0"/>
              </a:p>
              <a:p>
                <a:pPr marL="0" indent="0" algn="just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endParaRPr lang="ru-RU" sz="1800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ru-RU" sz="1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xmlns="" id="{EC1A96A2-94CA-4946-8417-39630BCE3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457" y="1232243"/>
                <a:ext cx="4633701" cy="2787963"/>
              </a:xfrm>
              <a:prstGeom prst="rect">
                <a:avLst/>
              </a:prstGeom>
              <a:blipFill rotWithShape="1">
                <a:blip r:embed="rId2"/>
                <a:stretch>
                  <a:fillRect l="-789" t="-656" r="-6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362E3F-CAFC-4F86-ABBD-77DD26C599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31"/>
          <a:stretch/>
        </p:blipFill>
        <p:spPr>
          <a:xfrm>
            <a:off x="8607159" y="-1"/>
            <a:ext cx="536841" cy="5368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5646951-56F2-42FB-917F-2AB1561436C1}"/>
              </a:ext>
            </a:extLst>
          </p:cNvPr>
          <p:cNvSpPr/>
          <p:nvPr/>
        </p:nvSpPr>
        <p:spPr>
          <a:xfrm>
            <a:off x="0" y="0"/>
            <a:ext cx="8607158" cy="5368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58" y="0"/>
            <a:ext cx="536842" cy="5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2" y="1232244"/>
            <a:ext cx="3426618" cy="164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2" y="2906076"/>
            <a:ext cx="3426618" cy="188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1" y="4929385"/>
            <a:ext cx="3383701" cy="172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823064"/>
              </p:ext>
            </p:extLst>
          </p:nvPr>
        </p:nvGraphicFramePr>
        <p:xfrm>
          <a:off x="4004854" y="3941378"/>
          <a:ext cx="4177048" cy="2725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8762"/>
                <a:gridCol w="2078286"/>
              </a:tblGrid>
              <a:tr h="89716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частиц,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отклонения от аналитики, град. С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605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0.0321</a:t>
                      </a:r>
                      <a:endParaRPr lang="ru-RU" sz="1400" dirty="0"/>
                    </a:p>
                  </a:txBody>
                  <a:tcPr/>
                </a:tc>
              </a:tr>
              <a:tr h="27605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0.0264</a:t>
                      </a:r>
                      <a:endParaRPr lang="ru-RU" sz="1400" dirty="0"/>
                    </a:p>
                  </a:txBody>
                  <a:tcPr/>
                </a:tc>
              </a:tr>
              <a:tr h="27605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0.0161</a:t>
                      </a:r>
                      <a:endParaRPr lang="ru-RU" sz="1400" dirty="0"/>
                    </a:p>
                  </a:txBody>
                  <a:tcPr/>
                </a:tc>
              </a:tr>
              <a:tr h="27605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0.0114</a:t>
                      </a:r>
                      <a:endParaRPr lang="ru-RU" sz="1400" dirty="0"/>
                    </a:p>
                  </a:txBody>
                  <a:tcPr/>
                </a:tc>
              </a:tr>
              <a:tr h="27605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0.0084</a:t>
                      </a:r>
                      <a:endParaRPr lang="ru-RU" sz="1400" dirty="0"/>
                    </a:p>
                  </a:txBody>
                  <a:tcPr/>
                </a:tc>
              </a:tr>
              <a:tr h="276051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10000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0.0026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3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C8ACA6-9F9B-4E6F-8F13-BCE928829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98" y="730288"/>
            <a:ext cx="7886700" cy="6344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CF7D463-DE5D-4526-81E8-4ACC8B22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1058" y="6324517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2AF68EA-1A85-4020-BEF5-CD18D0BB7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1"/>
          <a:stretch/>
        </p:blipFill>
        <p:spPr>
          <a:xfrm>
            <a:off x="8607159" y="-1"/>
            <a:ext cx="536841" cy="53684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9F7857D-932C-4E69-86E1-A2962EA2C020}"/>
              </a:ext>
            </a:extLst>
          </p:cNvPr>
          <p:cNvSpPr/>
          <p:nvPr/>
        </p:nvSpPr>
        <p:spPr>
          <a:xfrm>
            <a:off x="0" y="0"/>
            <a:ext cx="8607158" cy="5368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58" y="0"/>
            <a:ext cx="536842" cy="5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0325" y="5662411"/>
            <a:ext cx="468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Распределение температуры </a:t>
            </a:r>
            <a:r>
              <a:rPr lang="ru-RU" sz="1400" dirty="0" smtClean="0"/>
              <a:t>для</a:t>
            </a:r>
            <a:r>
              <a:rPr lang="en-US" sz="1400" dirty="0" smtClean="0"/>
              <a:t> </a:t>
            </a:r>
            <a:r>
              <a:rPr lang="ru-RU" sz="1400" dirty="0" smtClean="0"/>
              <a:t>гармонической </a:t>
            </a:r>
            <a:r>
              <a:rPr lang="ru-RU" sz="1400" dirty="0"/>
              <a:t>цепочки с одинаковыми </a:t>
            </a:r>
            <a:r>
              <a:rPr lang="ru-RU" sz="1400" dirty="0" smtClean="0"/>
              <a:t>массами, для большого </a:t>
            </a:r>
            <a:r>
              <a:rPr lang="ru-RU" sz="1400" smtClean="0"/>
              <a:t>количества </a:t>
            </a:r>
            <a:r>
              <a:rPr lang="ru-RU" sz="1400" smtClean="0"/>
              <a:t>частиц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649335" y="5662411"/>
            <a:ext cx="32262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Сравнение разных значений параметра нелинейности для гармонической цепочки с одинаковыми массами</a:t>
            </a:r>
            <a:endParaRPr lang="ru-RU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4" y="2762831"/>
            <a:ext cx="4697235" cy="289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78" y="2650844"/>
            <a:ext cx="3566600" cy="301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ontent Placeholder 2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588DF30B-0163-4383-B799-4A93768B6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839" y="1224339"/>
            <a:ext cx="8355319" cy="153849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en-US" sz="2400" dirty="0" smtClean="0"/>
              <a:t> </a:t>
            </a:r>
            <a:r>
              <a:rPr lang="ru-RU" sz="2400" dirty="0" smtClean="0"/>
              <a:t>Для изучения характера распространения температуры в цепочке со случайными массами, сначала рассматривается случай одинаковых масс в гармонической цепочке.</a:t>
            </a:r>
            <a:endParaRPr lang="en-US" sz="1800" dirty="0"/>
          </a:p>
          <a:p>
            <a:pPr marL="0" indent="0" algn="just">
              <a:lnSpc>
                <a:spcPct val="150000"/>
              </a:lnSpc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i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C8ACA6-9F9B-4E6F-8F13-BCE928829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46" y="440597"/>
            <a:ext cx="78867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CF7D463-DE5D-4526-81E8-4ACC8B22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1058" y="6324517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2AF68EA-1A85-4020-BEF5-CD18D0BB7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1"/>
          <a:stretch/>
        </p:blipFill>
        <p:spPr>
          <a:xfrm>
            <a:off x="8607159" y="-1"/>
            <a:ext cx="536841" cy="53684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9F7857D-932C-4E69-86E1-A2962EA2C020}"/>
              </a:ext>
            </a:extLst>
          </p:cNvPr>
          <p:cNvSpPr/>
          <p:nvPr/>
        </p:nvSpPr>
        <p:spPr>
          <a:xfrm>
            <a:off x="0" y="0"/>
            <a:ext cx="8607158" cy="5368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58" y="0"/>
            <a:ext cx="536842" cy="5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/>
          <p:nvPr/>
        </p:nvPicPr>
        <p:blipFill>
          <a:blip r:embed="rId4"/>
          <a:stretch>
            <a:fillRect/>
          </a:stretch>
        </p:blipFill>
        <p:spPr>
          <a:xfrm>
            <a:off x="675903" y="1146414"/>
            <a:ext cx="3750505" cy="2091518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26" y="1146414"/>
            <a:ext cx="3814266" cy="20985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8460" y="3257793"/>
            <a:ext cx="6032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Распределение температуры для цепочки с одинаковыми массами (слева) и </a:t>
            </a:r>
            <a:r>
              <a:rPr lang="en-US" sz="1400" dirty="0"/>
              <a:t>c </a:t>
            </a:r>
            <a:r>
              <a:rPr lang="ru-RU" sz="1400" dirty="0"/>
              <a:t>разными массами (справа) для </a:t>
            </a:r>
            <a:r>
              <a:rPr lang="en-US" sz="1400" dirty="0"/>
              <a:t>N</a:t>
            </a:r>
            <a:r>
              <a:rPr lang="ru-RU" sz="1400" dirty="0"/>
              <a:t> = 1200, </a:t>
            </a:r>
            <a:r>
              <a:rPr lang="en-US" sz="1400" dirty="0"/>
              <a:t>C</a:t>
            </a:r>
            <a:r>
              <a:rPr lang="ru-RU" sz="1400" dirty="0"/>
              <a:t> = 100, β = 0.0.</a:t>
            </a:r>
          </a:p>
          <a:p>
            <a:pPr algn="ctr"/>
            <a:endParaRPr lang="ru-RU" sz="1400" dirty="0"/>
          </a:p>
        </p:txBody>
      </p:sp>
      <p:pic>
        <p:nvPicPr>
          <p:cNvPr id="22" name="Рисунок 21"/>
          <p:cNvPicPr/>
          <p:nvPr/>
        </p:nvPicPr>
        <p:blipFill>
          <a:blip r:embed="rId6"/>
          <a:stretch>
            <a:fillRect/>
          </a:stretch>
        </p:blipFill>
        <p:spPr>
          <a:xfrm>
            <a:off x="675903" y="3835224"/>
            <a:ext cx="3750505" cy="2026285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617" y="3832684"/>
            <a:ext cx="3694175" cy="202882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808098" y="5861509"/>
            <a:ext cx="6032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Распределение температуры для цепочки с одинаковыми массами (слева) и </a:t>
            </a:r>
            <a:r>
              <a:rPr lang="en-US" sz="1400" dirty="0"/>
              <a:t>c </a:t>
            </a:r>
            <a:r>
              <a:rPr lang="ru-RU" sz="1400" dirty="0"/>
              <a:t>разными массами (справа) для </a:t>
            </a:r>
            <a:r>
              <a:rPr lang="en-US" sz="1400" dirty="0"/>
              <a:t>N</a:t>
            </a:r>
            <a:r>
              <a:rPr lang="ru-RU" sz="1400" dirty="0"/>
              <a:t> = 1200, </a:t>
            </a:r>
            <a:r>
              <a:rPr lang="en-US" sz="1400" dirty="0"/>
              <a:t>C</a:t>
            </a:r>
            <a:r>
              <a:rPr lang="ru-RU" sz="1400" dirty="0"/>
              <a:t> = 100, β = 0.09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2424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C8ACA6-9F9B-4E6F-8F13-BCE928829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46" y="440597"/>
            <a:ext cx="78867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CF7D463-DE5D-4526-81E8-4ACC8B22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1058" y="6324517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2AF68EA-1A85-4020-BEF5-CD18D0BB7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1"/>
          <a:stretch/>
        </p:blipFill>
        <p:spPr>
          <a:xfrm>
            <a:off x="8607159" y="-1"/>
            <a:ext cx="536841" cy="53684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9F7857D-932C-4E69-86E1-A2962EA2C020}"/>
              </a:ext>
            </a:extLst>
          </p:cNvPr>
          <p:cNvSpPr/>
          <p:nvPr/>
        </p:nvSpPr>
        <p:spPr>
          <a:xfrm>
            <a:off x="0" y="0"/>
            <a:ext cx="8607158" cy="5368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58" y="0"/>
            <a:ext cx="536842" cy="5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808098" y="4808208"/>
            <a:ext cx="6032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Распределение температуры для цепочки с одинаковыми массами (слева) и </a:t>
            </a:r>
            <a:r>
              <a:rPr lang="en-US" sz="1400" dirty="0"/>
              <a:t>c </a:t>
            </a:r>
            <a:r>
              <a:rPr lang="ru-RU" sz="1400" dirty="0"/>
              <a:t>разными массами (справа) для </a:t>
            </a:r>
            <a:r>
              <a:rPr lang="en-US" sz="1400" dirty="0"/>
              <a:t>N</a:t>
            </a:r>
            <a:r>
              <a:rPr lang="ru-RU" sz="1400" dirty="0"/>
              <a:t> = 1200, </a:t>
            </a:r>
            <a:r>
              <a:rPr lang="en-US" sz="1400" dirty="0"/>
              <a:t>C</a:t>
            </a:r>
            <a:r>
              <a:rPr lang="ru-RU" sz="1400" dirty="0"/>
              <a:t> = 100, β = 0.15.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4"/>
          <a:stretch>
            <a:fillRect/>
          </a:stretch>
        </p:blipFill>
        <p:spPr>
          <a:xfrm>
            <a:off x="334709" y="1777212"/>
            <a:ext cx="4489544" cy="2931266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253" y="1777211"/>
            <a:ext cx="4051326" cy="293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8FC9A8-429B-4BBF-BE3A-FEC6CF207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40" y="268419"/>
            <a:ext cx="78867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48D9BC-B67E-430F-8D2E-8219B9103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840" y="1396085"/>
            <a:ext cx="7886700" cy="43513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ru-RU" sz="2400" dirty="0" smtClean="0"/>
              <a:t>Подобраны </a:t>
            </a:r>
            <a:r>
              <a:rPr lang="ru-RU" sz="2400" dirty="0"/>
              <a:t>параметры численного моделирования, при которых случайные начальные условия сходятся к аналитическому решению. Такими оказались параметры </a:t>
            </a:r>
            <a:r>
              <a:rPr lang="en-US" sz="2400" dirty="0"/>
              <a:t>N = 1000, C = 1000.</a:t>
            </a:r>
            <a:r>
              <a:rPr lang="ru-RU" sz="2400" dirty="0"/>
              <a:t> 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ru-RU" sz="2400" dirty="0" smtClean="0"/>
              <a:t>Полученное </a:t>
            </a:r>
            <a:r>
              <a:rPr lang="ru-RU" sz="2400" dirty="0"/>
              <a:t>решение стохастической задачи совпадает с аналитическим решением дифференциального уравнения (1) с точностью до малых тепловых осцилляций. </a:t>
            </a:r>
          </a:p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5A7DF31-8719-4978-AB93-5418FFCB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14</a:t>
            </a:fld>
            <a:endParaRPr lang="ru-RU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17943C2-4794-4534-8505-3EAA9C08A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1"/>
          <a:stretch/>
        </p:blipFill>
        <p:spPr>
          <a:xfrm>
            <a:off x="8607159" y="-1"/>
            <a:ext cx="536841" cy="5368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5281928-251D-49EC-A6A7-ECA65A2F25CC}"/>
              </a:ext>
            </a:extLst>
          </p:cNvPr>
          <p:cNvSpPr/>
          <p:nvPr/>
        </p:nvSpPr>
        <p:spPr>
          <a:xfrm>
            <a:off x="0" y="0"/>
            <a:ext cx="8607158" cy="5368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58" y="0"/>
            <a:ext cx="536842" cy="5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579" y="4088208"/>
            <a:ext cx="4180117" cy="247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79" y="4262582"/>
            <a:ext cx="3877108" cy="212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8FC9A8-429B-4BBF-BE3A-FEC6CF207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40" y="268419"/>
            <a:ext cx="78867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48D9BC-B67E-430F-8D2E-8219B9103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840" y="1396085"/>
            <a:ext cx="7886700" cy="43513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ru-RU" sz="2400" dirty="0" smtClean="0"/>
              <a:t>Значения </a:t>
            </a:r>
            <a:r>
              <a:rPr lang="ru-RU" sz="2400" dirty="0"/>
              <a:t>параметра </a:t>
            </a:r>
            <a:r>
              <a:rPr lang="el-GR" sz="2400" dirty="0"/>
              <a:t>β</a:t>
            </a:r>
            <a:r>
              <a:rPr lang="ru-RU" sz="2400" dirty="0"/>
              <a:t>, полученные в ходе данной работы, могут представлять научный интерес в изучении поведения асимметричных нанотрубок.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ru-RU" sz="2400" dirty="0" smtClean="0"/>
              <a:t>При </a:t>
            </a:r>
            <a:r>
              <a:rPr lang="ru-RU" sz="2400" dirty="0"/>
              <a:t>подстановке параметров реальных материалов, построенная ранее модель может описывать распределение температуры, а также механические свойства конкретного одномерного ангармонического кристалла, состоящего из различных частиц углерода</a:t>
            </a:r>
          </a:p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5A7DF31-8719-4978-AB93-5418FFCB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15</a:t>
            </a:fld>
            <a:endParaRPr lang="ru-RU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17943C2-4794-4534-8505-3EAA9C08A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1"/>
          <a:stretch/>
        </p:blipFill>
        <p:spPr>
          <a:xfrm>
            <a:off x="8607159" y="-1"/>
            <a:ext cx="536841" cy="5368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5281928-251D-49EC-A6A7-ECA65A2F25CC}"/>
              </a:ext>
            </a:extLst>
          </p:cNvPr>
          <p:cNvSpPr/>
          <p:nvPr/>
        </p:nvSpPr>
        <p:spPr>
          <a:xfrm>
            <a:off x="0" y="0"/>
            <a:ext cx="8607158" cy="5368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58" y="0"/>
            <a:ext cx="536842" cy="5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s://pbs.twimg.com/media/DiztT3LX0AAoaGe.jpg: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434" y="4373600"/>
            <a:ext cx="4745682" cy="224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86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79797D-1D2B-4720-B6A1-858768C49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701" y="1170080"/>
            <a:ext cx="3441905" cy="430126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0EF4FC0-099B-4617-A5F3-67AC4C312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16</a:t>
            </a:fld>
            <a:endParaRPr lang="ru-RU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CAECF9A-83BB-4DF7-8A1C-57C2C32C58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1"/>
          <a:stretch/>
        </p:blipFill>
        <p:spPr>
          <a:xfrm>
            <a:off x="8607159" y="-1"/>
            <a:ext cx="536841" cy="5368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A3ECE8F-D496-44FA-AD88-BD6115EA3F52}"/>
              </a:ext>
            </a:extLst>
          </p:cNvPr>
          <p:cNvSpPr/>
          <p:nvPr/>
        </p:nvSpPr>
        <p:spPr>
          <a:xfrm>
            <a:off x="0" y="0"/>
            <a:ext cx="8607158" cy="5368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58" y="0"/>
            <a:ext cx="536842" cy="5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2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C815D6-BB1A-43F7-9018-3D4D35382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42" y="332218"/>
            <a:ext cx="4739783" cy="1119776"/>
          </a:xfrm>
        </p:spPr>
        <p:txBody>
          <a:bodyPr/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2A38D8-9996-48E3-BC62-8938E6162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33" y="1262292"/>
            <a:ext cx="8428746" cy="465631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момент одной из наиболее активно развивающихся областей современной механики является механика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наноструктур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нанотехнологиям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возможность получать практически идеальные, бездефектные материалы [1], для этого нужно уметь предугадывать свойства и поведение таких материалов.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	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[2] получено аналитическое решение, позволяющее определить колебания кинетической и потенциальной энергии в линейном одномерном кристалле через функцию в Бесселя первого рода.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работе рассмотрен случай, который не встречался ранее в литературе и статьях – цепочка с разными массами с нелинейным взаимодействием частиц, исследуется колебание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задании синусоидального профиля начальной скорости частиц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B817F89-B28A-416E-98CD-333BD106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</a:t>
            </a:fld>
            <a:endParaRPr lang="ru-RU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E97EFFF-FC74-45EF-8658-4D15219784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1"/>
          <a:stretch/>
        </p:blipFill>
        <p:spPr>
          <a:xfrm>
            <a:off x="8607159" y="-1"/>
            <a:ext cx="536841" cy="5368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7B34DC5-4E28-4BA8-B870-B5C1FABA4DAC}"/>
              </a:ext>
            </a:extLst>
          </p:cNvPr>
          <p:cNvSpPr/>
          <p:nvPr/>
        </p:nvSpPr>
        <p:spPr>
          <a:xfrm>
            <a:off x="0" y="0"/>
            <a:ext cx="8607158" cy="5368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58" y="0"/>
            <a:ext cx="536842" cy="5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8633" y="6017763"/>
            <a:ext cx="79585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1. </a:t>
            </a:r>
            <a:r>
              <a:rPr lang="ru-RU" sz="1400" i="1" dirty="0"/>
              <a:t>Кривцов А.М., Морозов Н.Ф. О механических характеристиках </a:t>
            </a:r>
            <a:r>
              <a:rPr lang="ru-RU" sz="1400" i="1" dirty="0" err="1"/>
              <a:t>наноразмерных</a:t>
            </a:r>
            <a:r>
              <a:rPr lang="ru-RU" sz="1400" i="1" dirty="0"/>
              <a:t> </a:t>
            </a:r>
            <a:r>
              <a:rPr lang="ru-RU" sz="1400" i="1" dirty="0" smtClean="0"/>
              <a:t>объектов. Физика</a:t>
            </a:r>
          </a:p>
          <a:p>
            <a:r>
              <a:rPr lang="ru-RU" sz="1400" i="1" dirty="0" smtClean="0"/>
              <a:t> </a:t>
            </a:r>
            <a:r>
              <a:rPr lang="ru-RU" sz="1400" i="1" dirty="0"/>
              <a:t>твердого тела. 2002. Т. 44. № 12. С. 2158–2163.</a:t>
            </a:r>
          </a:p>
          <a:p>
            <a:r>
              <a:rPr lang="ru-RU" sz="1400" i="1" dirty="0"/>
              <a:t>2. Кривцов А.М. Колебания энергий в одномерном кристалле ДАН. 2014, том 458, № 3, с. 279–281.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225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C815D6-BB1A-43F7-9018-3D4D35382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80" y="145589"/>
            <a:ext cx="4827942" cy="1325563"/>
          </a:xfrm>
        </p:spPr>
        <p:txBody>
          <a:bodyPr/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работы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E92A38D8-9996-48E3-BC62-8938E6162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711" y="1068795"/>
            <a:ext cx="8475868" cy="212886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теплопереноса играет важнейшую роль в электронных микросхемах. Нелинейные компоненты заменяют диоды, транзисторы и т.п. Для соединения двух материалов в тепловом диоде (рис.1) используется асимметричная нанотрубка (рис.2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Распространение тепла в ней можно моделировать колебаниями тепла в одномерном ангармоническом кристалле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работе.</a:t>
            </a:r>
          </a:p>
          <a:p>
            <a:pPr algn="just">
              <a:lnSpc>
                <a:spcPct val="10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672DB14-CFA3-4471-A281-BDD31131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</a:t>
            </a:fld>
            <a:endParaRPr lang="ru-RU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75E8A86-03DA-4574-B9A1-73C4E3D435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1"/>
          <a:stretch/>
        </p:blipFill>
        <p:spPr>
          <a:xfrm>
            <a:off x="8607159" y="-1"/>
            <a:ext cx="536841" cy="5368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C0E27C8-112B-42F1-92A4-18819CD12381}"/>
              </a:ext>
            </a:extLst>
          </p:cNvPr>
          <p:cNvSpPr/>
          <p:nvPr/>
        </p:nvSpPr>
        <p:spPr>
          <a:xfrm>
            <a:off x="0" y="0"/>
            <a:ext cx="8607158" cy="5368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58" y="0"/>
            <a:ext cx="536842" cy="5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49" y="3102122"/>
            <a:ext cx="3982413" cy="208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422" y="3102122"/>
            <a:ext cx="3081206" cy="217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9989" y="5343577"/>
            <a:ext cx="4021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Рис. 1. Схема теплового диода, состоящего</a:t>
            </a:r>
          </a:p>
          <a:p>
            <a:r>
              <a:rPr lang="ru-RU" sz="1600" b="1" dirty="0" smtClean="0"/>
              <a:t>из медного проводника на левом конце и</a:t>
            </a:r>
            <a:br>
              <a:rPr lang="ru-RU" sz="1600" b="1" dirty="0" smtClean="0"/>
            </a:br>
            <a:r>
              <a:rPr lang="ru-RU" sz="1600" b="1" dirty="0" smtClean="0"/>
              <a:t>оксида меди на правом конце.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41082" y="5370828"/>
            <a:ext cx="4102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Рис.2. Изображение </a:t>
            </a:r>
            <a:r>
              <a:rPr lang="ru-RU" sz="1600" b="1" dirty="0" err="1" smtClean="0"/>
              <a:t>нанотрубки</a:t>
            </a:r>
            <a:r>
              <a:rPr lang="ru-RU" sz="1600" b="1" dirty="0" smtClean="0"/>
              <a:t>, </a:t>
            </a:r>
          </a:p>
          <a:p>
            <a:r>
              <a:rPr lang="ru-RU" sz="1600" b="1" dirty="0" smtClean="0"/>
              <a:t>расположенной между двумя электродами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0807" y="6230446"/>
            <a:ext cx="1065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3</a:t>
            </a:r>
            <a:r>
              <a:rPr lang="ru-RU" sz="1400" i="1" dirty="0" smtClean="0"/>
              <a:t>. </a:t>
            </a:r>
            <a:r>
              <a:rPr lang="en-US" sz="1400" i="1" dirty="0"/>
              <a:t>N. Li, J. </a:t>
            </a:r>
            <a:r>
              <a:rPr lang="en-US" sz="1400" i="1" dirty="0" err="1"/>
              <a:t>Ren</a:t>
            </a:r>
            <a:r>
              <a:rPr lang="en-US" sz="1400" i="1" dirty="0"/>
              <a:t>, L. Wang, G. Zhang, P. </a:t>
            </a:r>
            <a:r>
              <a:rPr lang="en-US" sz="1400" i="1" dirty="0" err="1"/>
              <a:t>H¨anggi</a:t>
            </a:r>
            <a:r>
              <a:rPr lang="en-US" sz="1400" i="1" dirty="0"/>
              <a:t>, and B. </a:t>
            </a:r>
            <a:r>
              <a:rPr lang="en-US" sz="1400" i="1" dirty="0" smtClean="0"/>
              <a:t>Li, Colloquium</a:t>
            </a:r>
            <a:r>
              <a:rPr lang="en-US" sz="1400" i="1" dirty="0"/>
              <a:t>: </a:t>
            </a:r>
            <a:r>
              <a:rPr lang="en-US" sz="1400" i="1" dirty="0" err="1"/>
              <a:t>Phononics</a:t>
            </a:r>
            <a:r>
              <a:rPr lang="en-US" sz="1400" i="1" dirty="0"/>
              <a:t>: Manipulating heat flow with</a:t>
            </a:r>
          </a:p>
          <a:p>
            <a:r>
              <a:rPr lang="en-US" sz="1400" i="1" dirty="0"/>
              <a:t>electronic analogs and beyond, Rev. Mod. Phys. 84, </a:t>
            </a:r>
            <a:r>
              <a:rPr lang="en-US" sz="1400" i="1" dirty="0" smtClean="0"/>
              <a:t>1045 </a:t>
            </a:r>
            <a:r>
              <a:rPr lang="ru-RU" sz="1400" i="1" dirty="0" smtClean="0"/>
              <a:t>(2012</a:t>
            </a:r>
            <a:r>
              <a:rPr lang="ru-RU" sz="1400" i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576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C815D6-BB1A-43F7-9018-3D4D35382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93" y="139150"/>
            <a:ext cx="5607345" cy="1325563"/>
          </a:xfrm>
        </p:spPr>
        <p:txBody>
          <a:bodyPr/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2A38D8-9996-48E3-BC62-8938E6162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59" y="1281875"/>
            <a:ext cx="8380020" cy="523213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является в процессе математического и компьютерного моделирования установить характеристики закона распространения теплоты внутри ангармонического кристалла с разными массами частиц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Рассмотреть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изотопов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углерода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существующих материалов применительно к данной модели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Изучить влияние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нелинейности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тепла в кристалле, содержащем разные изотопы углерода.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BE66BC8-054A-4CED-9BC1-D927E9B4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4</a:t>
            </a:fld>
            <a:endParaRPr lang="ru-RU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0B6AC72-13BA-4304-A2C1-9576FBE51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1"/>
          <a:stretch/>
        </p:blipFill>
        <p:spPr>
          <a:xfrm>
            <a:off x="8607159" y="-1"/>
            <a:ext cx="536841" cy="5368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F8D5DAC-6A4B-46D4-B1D6-34993DA8054B}"/>
              </a:ext>
            </a:extLst>
          </p:cNvPr>
          <p:cNvSpPr/>
          <p:nvPr/>
        </p:nvSpPr>
        <p:spPr>
          <a:xfrm>
            <a:off x="0" y="0"/>
            <a:ext cx="8607158" cy="5368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58" y="0"/>
            <a:ext cx="536842" cy="5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64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C815D6-BB1A-43F7-9018-3D4D35382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89" y="408973"/>
            <a:ext cx="8481690" cy="1325563"/>
          </a:xfrm>
        </p:spPr>
        <p:txBody>
          <a:bodyPr/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тепла в кристалле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982E05-3FA3-4684-9135-7C9200E0B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</a:t>
            </a:fld>
            <a:endParaRPr lang="ru-RU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FCCF03B-4230-4055-AC63-647E9F8BEF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1"/>
          <a:stretch/>
        </p:blipFill>
        <p:spPr>
          <a:xfrm>
            <a:off x="8607159" y="-1"/>
            <a:ext cx="536841" cy="5368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7592223-9A8C-4CD0-9252-83DAE40DDA04}"/>
              </a:ext>
            </a:extLst>
          </p:cNvPr>
          <p:cNvSpPr/>
          <p:nvPr/>
        </p:nvSpPr>
        <p:spPr>
          <a:xfrm>
            <a:off x="0" y="0"/>
            <a:ext cx="8607158" cy="5368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58" y="0"/>
            <a:ext cx="536842" cy="5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60228" y="1443488"/>
                <a:ext cx="4544575" cy="4351338"/>
              </a:xfrm>
            </p:spPr>
            <p:txBody>
              <a:bodyPr>
                <a:normAutofit fontScale="92500"/>
              </a:bodyPr>
              <a:lstStyle/>
              <a:p>
                <a:pPr algn="just">
                  <a:lnSpc>
                    <a:spcPct val="100000"/>
                  </a:lnSpc>
                  <a:buFont typeface="Wingdings" pitchFamily="2" charset="2"/>
                  <a:buChar char="Ø"/>
                </a:pPr>
                <a:r>
                  <a:rPr lang="ru-RU" dirty="0" smtClean="0"/>
                  <a:t> На </a:t>
                </a:r>
                <a:r>
                  <a:rPr lang="ru-RU" dirty="0"/>
                  <a:t>макроскопическом уровне </a:t>
                </a:r>
                <a:r>
                  <a:rPr lang="ru-RU" dirty="0" smtClean="0"/>
                  <a:t>распространение </a:t>
                </a:r>
                <a:r>
                  <a:rPr lang="ru-RU" dirty="0"/>
                  <a:t>тепла в большинстве материалов </a:t>
                </a:r>
                <a:r>
                  <a:rPr lang="ru-RU" dirty="0" smtClean="0"/>
                  <a:t>описывается </a:t>
                </a:r>
                <a:r>
                  <a:rPr lang="ru-RU" dirty="0"/>
                  <a:t>законом Фурье, согласно которому тепловой поток пропорционален градиенту температуры.</a:t>
                </a:r>
                <a:endParaRPr lang="ru-RU" dirty="0" smtClean="0"/>
              </a:p>
              <a:p>
                <a:pPr algn="just">
                  <a:lnSpc>
                    <a:spcPct val="100000"/>
                  </a:lnSpc>
                  <a:buFont typeface="Wingdings" pitchFamily="2" charset="2"/>
                  <a:buChar char="Ø"/>
                </a:pPr>
                <a:r>
                  <a:rPr lang="ru-RU" dirty="0" smtClean="0"/>
                  <a:t> Уравнение </a:t>
                </a:r>
                <a:r>
                  <a:rPr lang="ru-RU" dirty="0"/>
                  <a:t>распределения тепла в бесконечном </a:t>
                </a:r>
                <a:r>
                  <a:rPr lang="ru-RU" dirty="0" smtClean="0"/>
                  <a:t>одномерном гармони-</a:t>
                </a:r>
                <a:r>
                  <a:rPr lang="ru-RU" dirty="0" err="1" smtClean="0"/>
                  <a:t>ческом</a:t>
                </a:r>
                <a:r>
                  <a:rPr lang="ru-RU" dirty="0" smtClean="0"/>
                  <a:t> </a:t>
                </a:r>
                <a:r>
                  <a:rPr lang="ru-RU" dirty="0"/>
                  <a:t>кристалле было описано в работе </a:t>
                </a:r>
                <a:r>
                  <a:rPr lang="en-US" dirty="0"/>
                  <a:t>[4]:</a:t>
                </a:r>
                <a:endParaRPr lang="ru-RU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</m:acc>
                    <m:r>
                      <a:rPr lang="ru-RU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𝑡</m:t>
                        </m:r>
                      </m:den>
                    </m:f>
                    <m:acc>
                      <m:accPr>
                        <m:chr m:val="̇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i="1">
                            <a:latin typeface="Cambria Math"/>
                          </a:rPr>
                          <m:t>𝑇</m:t>
                        </m:r>
                      </m:e>
                    </m:acc>
                    <m:r>
                      <a:rPr lang="ru-RU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ru-RU" dirty="0"/>
                  <a:t>     </a:t>
                </a:r>
                <a:r>
                  <a:rPr lang="ru-RU" b="1" dirty="0"/>
                  <a:t>(1)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ru-RU" dirty="0" smtClean="0"/>
                  <a:t> Граничные условия – периодические.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228" y="1443488"/>
                <a:ext cx="4544575" cy="4351338"/>
              </a:xfrm>
              <a:blipFill rotWithShape="1">
                <a:blip r:embed="rId4"/>
                <a:stretch>
                  <a:fillRect l="-938" t="-700" r="-12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95757" y="6211950"/>
            <a:ext cx="8479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4. Кривцов </a:t>
            </a:r>
            <a:r>
              <a:rPr lang="ru-RU" sz="1400" i="1" dirty="0"/>
              <a:t>А. М.</a:t>
            </a:r>
            <a:r>
              <a:rPr lang="ru-RU" sz="1400" i="1" dirty="0" smtClean="0"/>
              <a:t> Распространение </a:t>
            </a:r>
            <a:r>
              <a:rPr lang="ru-RU" sz="1400" i="1" dirty="0"/>
              <a:t>тепла </a:t>
            </a:r>
            <a:r>
              <a:rPr lang="ru-RU" sz="1400" i="1" dirty="0" smtClean="0"/>
              <a:t>в бесконечном одномерном </a:t>
            </a:r>
            <a:r>
              <a:rPr lang="ru-RU" sz="1400" i="1" dirty="0"/>
              <a:t>гармоническом </a:t>
            </a:r>
            <a:r>
              <a:rPr lang="ru-RU" sz="1400" i="1" dirty="0" smtClean="0"/>
              <a:t>кристалле, доклады</a:t>
            </a:r>
            <a:br>
              <a:rPr lang="ru-RU" sz="1400" i="1" dirty="0" smtClean="0"/>
            </a:br>
            <a:r>
              <a:rPr lang="ru-RU" sz="1400" i="1" dirty="0" smtClean="0"/>
              <a:t>Академии наук</a:t>
            </a:r>
            <a:r>
              <a:rPr lang="ru-RU" sz="1400" i="1" dirty="0"/>
              <a:t>, </a:t>
            </a:r>
            <a:r>
              <a:rPr lang="ru-RU" sz="1400" i="1" dirty="0" smtClean="0"/>
              <a:t>т. 464</a:t>
            </a:r>
            <a:r>
              <a:rPr lang="ru-RU" sz="1400" i="1" dirty="0"/>
              <a:t>, № 2, с. </a:t>
            </a:r>
            <a:r>
              <a:rPr lang="ru-RU" sz="1400" i="1" dirty="0" smtClean="0"/>
              <a:t>162–166, </a:t>
            </a:r>
            <a:r>
              <a:rPr lang="ru-RU" sz="1400" i="1" dirty="0"/>
              <a:t>2015 г.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411" y="1606455"/>
            <a:ext cx="3882168" cy="296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04804" y="4718479"/>
            <a:ext cx="397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Рис. 3. Сравнение численного, аналитического (1) решений и решения по закону Фурье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7000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63E04E-B36B-4C14-84AE-9F302FF36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88" y="136524"/>
            <a:ext cx="7886700" cy="1325563"/>
          </a:xfrm>
        </p:spPr>
        <p:txBody>
          <a:bodyPr/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Начальное распределение температуры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588DF30B-0163-4383-B799-4A93768B68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840" y="1224339"/>
                <a:ext cx="4272456" cy="4955744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 </a:t>
                </a:r>
                <a:r>
                  <a:rPr lang="ru-RU" sz="2000" dirty="0" smtClean="0"/>
                  <a:t>Постановка начальных условий для уравнения (1) требует понимания физики процесса, а также экспериментальной важности задачи.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Согласно </a:t>
                </a:r>
                <a:r>
                  <a:rPr lang="ru-RU" sz="2000" dirty="0"/>
                  <a:t>работе [3], нагревание кристалла </a:t>
                </a:r>
                <a:r>
                  <a:rPr lang="ru-RU" sz="2000" dirty="0" smtClean="0"/>
                  <a:t>возможно с </a:t>
                </a:r>
                <a:r>
                  <a:rPr lang="ru-RU" sz="2000" dirty="0"/>
                  <a:t>помощью воздействия на него двух лазерных лучей</a:t>
                </a:r>
                <a:r>
                  <a:rPr lang="ru-RU" sz="2000" dirty="0" smtClean="0"/>
                  <a:t>, что </a:t>
                </a:r>
                <a:r>
                  <a:rPr lang="ru-RU" sz="2000" dirty="0"/>
                  <a:t>порождает распределение температуры по синусоидальному </a:t>
                </a:r>
                <a:r>
                  <a:rPr lang="ru-RU" sz="2000" dirty="0" smtClean="0"/>
                  <a:t>закону: </a:t>
                </a:r>
                <a:br>
                  <a:rPr lang="ru-RU" sz="2000" dirty="0" smtClean="0"/>
                </a:b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+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𝜀</m:t>
                    </m:r>
                    <m:d>
                      <m:d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1+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𝑠𝑖𝑛</m:t>
                        </m:r>
                        <m:f>
                          <m:fPr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den>
                        </m:f>
                      </m:e>
                    </m:d>
                    <m:r>
                      <a:rPr lang="ru-RU" sz="1600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ru-RU" sz="1800" dirty="0" smtClean="0"/>
                  <a:t> - внешняя температура, </a:t>
                </a:r>
                <a:br>
                  <a:rPr lang="ru-RU" sz="1800" dirty="0" smtClean="0"/>
                </a:b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ru-RU" sz="1800" dirty="0" smtClean="0"/>
                  <a:t> – температура нагрева лазерного луча.</a:t>
                </a:r>
                <a:endParaRPr lang="en-US" sz="1800" dirty="0" smtClean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ru-RU" sz="2000" dirty="0"/>
                  <a:t>При начальном условиях решение уравнения 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/>
                        <m:t>𝑇</m:t>
                      </m:r>
                      <m:r>
                        <a:rPr lang="ru-RU" sz="2000"/>
                        <m:t>(</m:t>
                      </m:r>
                      <m:r>
                        <a:rPr lang="en-US" sz="2000"/>
                        <m:t>𝑥</m:t>
                      </m:r>
                      <m:r>
                        <a:rPr lang="en-US" sz="2000"/>
                        <m:t>,</m:t>
                      </m:r>
                      <m:r>
                        <a:rPr lang="en-US" sz="2000"/>
                        <m:t>𝑡</m:t>
                      </m:r>
                      <m:r>
                        <a:rPr lang="ru-RU" sz="2000"/>
                        <m:t>)=</m:t>
                      </m:r>
                      <m:sSub>
                        <m:sSubPr>
                          <m:ctrlPr>
                            <a:rPr lang="ru-RU" sz="2000"/>
                          </m:ctrlPr>
                        </m:sSubPr>
                        <m:e>
                          <m:r>
                            <a:rPr lang="ru-RU" sz="2000"/>
                            <m:t>𝑇</m:t>
                          </m:r>
                        </m:e>
                        <m:sub>
                          <m:r>
                            <a:rPr lang="ru-RU" sz="2000"/>
                            <m:t>𝑏</m:t>
                          </m:r>
                        </m:sub>
                      </m:sSub>
                      <m:r>
                        <a:rPr lang="ru-RU" sz="2000"/>
                        <m:t>+</m:t>
                      </m:r>
                      <m:r>
                        <a:rPr lang="ru-RU" sz="2000"/>
                        <m:t>𝛥</m:t>
                      </m:r>
                      <m:r>
                        <a:rPr lang="ru-RU" sz="2000"/>
                        <m:t>𝑇</m:t>
                      </m:r>
                      <m:sSub>
                        <m:sSubPr>
                          <m:ctrlPr>
                            <a:rPr lang="ru-RU" sz="2000"/>
                          </m:ctrlPr>
                        </m:sSubPr>
                        <m:e>
                          <m:r>
                            <a:rPr lang="en-US" sz="2000"/>
                            <m:t>𝐽</m:t>
                          </m:r>
                        </m:e>
                        <m:sub>
                          <m:r>
                            <a:rPr lang="ru-RU" sz="2000"/>
                            <m:t>0</m:t>
                          </m:r>
                        </m:sub>
                      </m:sSub>
                      <m:d>
                        <m:dPr>
                          <m:ctrlPr>
                            <a:rPr lang="ru-RU" sz="2000"/>
                          </m:ctrlPr>
                        </m:dPr>
                        <m:e>
                          <m:r>
                            <a:rPr lang="ru-RU" sz="2000"/>
                            <m:t>𝜔</m:t>
                          </m:r>
                          <m:r>
                            <a:rPr lang="ru-RU" sz="2000"/>
                            <m:t>𝑡</m:t>
                          </m:r>
                        </m:e>
                      </m:d>
                      <m:r>
                        <a:rPr lang="ru-RU" sz="2000"/>
                        <m:t>𝑠𝑖𝑛</m:t>
                      </m:r>
                      <m:d>
                        <m:dPr>
                          <m:ctrlPr>
                            <a:rPr lang="ru-RU" sz="2000"/>
                          </m:ctrlPr>
                        </m:dPr>
                        <m:e>
                          <m:r>
                            <a:rPr lang="ru-RU" sz="2000"/>
                            <m:t>𝜆</m:t>
                          </m:r>
                          <m:r>
                            <a:rPr lang="ru-RU" sz="2000"/>
                            <m:t>𝑥</m:t>
                          </m:r>
                        </m:e>
                      </m:d>
                    </m:oMath>
                  </m:oMathPara>
                </a14:m>
                <a:endParaRPr lang="ru-RU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8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ru-RU" sz="1800" dirty="0" smtClean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n-US" sz="180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ru-RU" sz="1800" dirty="0"/>
              </a:p>
              <a:p>
                <a:pPr marL="0" indent="0" algn="ctr">
                  <a:buNone/>
                </a:pPr>
                <a:endParaRPr lang="ru-RU" sz="18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88DF30B-0163-4383-B799-4A93768B6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840" y="1224339"/>
                <a:ext cx="4272456" cy="4955744"/>
              </a:xfrm>
              <a:blipFill rotWithShape="1">
                <a:blip r:embed="rId2"/>
                <a:stretch>
                  <a:fillRect l="-1284" t="-1599" r="-15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0A8E8A3-2D42-4A08-824C-95A43B42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</a:t>
            </a:fld>
            <a:endParaRPr lang="ru-RU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A5991A0-9083-47F3-803D-7BAC378D92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31"/>
          <a:stretch/>
        </p:blipFill>
        <p:spPr>
          <a:xfrm>
            <a:off x="8607159" y="-1"/>
            <a:ext cx="536841" cy="5368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1C073A8-C681-480C-A11D-709553EE3BD2}"/>
              </a:ext>
            </a:extLst>
          </p:cNvPr>
          <p:cNvSpPr/>
          <p:nvPr/>
        </p:nvSpPr>
        <p:spPr>
          <a:xfrm>
            <a:off x="0" y="0"/>
            <a:ext cx="8607158" cy="5368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58" y="0"/>
            <a:ext cx="536842" cy="5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20" y="1224340"/>
            <a:ext cx="4361809" cy="234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801633" y="3681249"/>
            <a:ext cx="4059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Рис. 4. Схема распределения тепла по </a:t>
            </a:r>
          </a:p>
          <a:p>
            <a:r>
              <a:rPr lang="ru-RU" b="1" dirty="0" smtClean="0"/>
              <a:t>синусоидальному закону в кристалле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66908" y="6223865"/>
            <a:ext cx="1065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3</a:t>
            </a:r>
            <a:r>
              <a:rPr lang="ru-RU" sz="1400" i="1" dirty="0" smtClean="0"/>
              <a:t>. </a:t>
            </a:r>
            <a:r>
              <a:rPr lang="en-US" sz="1400" i="1" dirty="0"/>
              <a:t>N. Li, J. </a:t>
            </a:r>
            <a:r>
              <a:rPr lang="en-US" sz="1400" i="1" dirty="0" err="1"/>
              <a:t>Ren</a:t>
            </a:r>
            <a:r>
              <a:rPr lang="en-US" sz="1400" i="1" dirty="0"/>
              <a:t>, L. Wang, G. Zhang, P. </a:t>
            </a:r>
            <a:r>
              <a:rPr lang="en-US" sz="1400" i="1" dirty="0" err="1"/>
              <a:t>H¨anggi</a:t>
            </a:r>
            <a:r>
              <a:rPr lang="en-US" sz="1400" i="1" dirty="0"/>
              <a:t>, and B. </a:t>
            </a:r>
            <a:r>
              <a:rPr lang="en-US" sz="1400" i="1" dirty="0" smtClean="0"/>
              <a:t>Li, Colloquium</a:t>
            </a:r>
            <a:r>
              <a:rPr lang="en-US" sz="1400" i="1" dirty="0"/>
              <a:t>: </a:t>
            </a:r>
            <a:r>
              <a:rPr lang="en-US" sz="1400" i="1" dirty="0" err="1"/>
              <a:t>Phononics</a:t>
            </a:r>
            <a:r>
              <a:rPr lang="en-US" sz="1400" i="1" dirty="0"/>
              <a:t>: Manipulating heat flow with</a:t>
            </a:r>
          </a:p>
          <a:p>
            <a:r>
              <a:rPr lang="en-US" sz="1400" i="1" dirty="0"/>
              <a:t>electronic analogs and beyond, Rev. Mod. Phys. 84, </a:t>
            </a:r>
            <a:r>
              <a:rPr lang="en-US" sz="1400" i="1" dirty="0" smtClean="0"/>
              <a:t>1045 </a:t>
            </a:r>
            <a:r>
              <a:rPr lang="ru-RU" sz="1400" i="1" dirty="0" smtClean="0"/>
              <a:t>(2012</a:t>
            </a:r>
            <a:r>
              <a:rPr lang="ru-RU" sz="1400" i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3723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63E04E-B36B-4C14-84AE-9F302FF36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99" y="182616"/>
            <a:ext cx="7886700" cy="1227066"/>
          </a:xfrm>
        </p:spPr>
        <p:txBody>
          <a:bodyPr/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нелинейной задачи 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588DF30B-0163-4383-B799-4A93768B68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7099" y="1324303"/>
                <a:ext cx="5097176" cy="52540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оделирования бесконечного одномерного кристалла в данной работе используется следующая структура – рис. 3. Частицы с массами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m,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соединенные пружинами с жесткостью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нелинейностью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/>
                      </a:rPr>
                      <m:t>𝛽</m:t>
                    </m:r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Уравнение движения приводится через гамильтониан к следующему виду:</a:t>
                </a:r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𝑚</m:t>
                    </m:r>
                    <m:acc>
                      <m:accPr>
                        <m:chr m:val="̈"/>
                        <m:ctrlPr>
                          <a:rPr lang="ru-RU" sz="16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ru-RU" sz="1600" i="1">
                        <a:latin typeface="Cambria Math"/>
                      </a:rPr>
                      <m:t>=</m:t>
                    </m:r>
                    <m:r>
                      <a:rPr lang="ru-RU" sz="1600" i="1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ru-RU" sz="1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𝑛</m:t>
                            </m:r>
                            <m:r>
                              <a:rPr lang="ru-RU" sz="16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ru-RU" sz="1600" i="1">
                            <a:latin typeface="Cambria Math"/>
                          </a:rPr>
                          <m:t>−2</m:t>
                        </m:r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ru-RU" sz="16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𝑛</m:t>
                            </m:r>
                            <m:r>
                              <a:rPr lang="ru-RU" sz="1600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ru-RU" sz="1600" i="1">
                        <a:latin typeface="Cambria Math"/>
                      </a:rPr>
                      <m:t>−</m:t>
                    </m:r>
                    <m:r>
                      <a:rPr lang="ru-RU" sz="1600" i="1">
                        <a:latin typeface="Cambria Math"/>
                      </a:rPr>
                      <m:t>𝛽</m:t>
                    </m:r>
                    <m:sSup>
                      <m:sSupPr>
                        <m:ctrlPr>
                          <a:rPr lang="ru-RU" sz="16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600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ru-RU" sz="16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ru-RU" sz="1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600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ru-RU" sz="16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ru-RU" sz="1600" i="1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ru-RU" sz="16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1600" i="1">
                        <a:latin typeface="Cambria Math"/>
                      </a:rPr>
                      <m:t>+</m:t>
                    </m:r>
                    <m:r>
                      <a:rPr lang="ru-RU" sz="1600" i="1">
                        <a:latin typeface="Cambria Math"/>
                      </a:rPr>
                      <m:t>𝛽</m:t>
                    </m:r>
                    <m:sSup>
                      <m:sSupPr>
                        <m:ctrlPr>
                          <a:rPr lang="ru-RU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6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𝑛</m:t>
                            </m:r>
                            <m:r>
                              <a:rPr lang="ru-RU" sz="1600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ru-RU" sz="16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ru-RU" sz="16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ru-RU" sz="16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 (2)</a:t>
                </a:r>
                <a:endParaRPr lang="en-US" sz="16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Углерод имеет два стабильных изотопа.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90%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 всей массы составляет углерод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b="0">
                            <a:latin typeface="Cambria Math"/>
                            <a:cs typeface="Times New Roman" panose="02020603050405020304" pitchFamily="18" charset="0"/>
                          </a:rPr>
                          <m:t>С</m:t>
                        </m:r>
                      </m:e>
                      <m:sub>
                        <m:r>
                          <a:rPr lang="ru-RU" sz="1600" b="0">
                            <a:latin typeface="Cambria Math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оставшийся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10%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приходится 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b="0">
                            <a:latin typeface="Cambria Math"/>
                            <a:cs typeface="Times New Roman" panose="02020603050405020304" pitchFamily="18" charset="0"/>
                          </a:rPr>
                          <m:t>С</m:t>
                        </m:r>
                      </m:e>
                      <m:sub>
                        <m:r>
                          <a:rPr lang="ru-RU" sz="1600" b="0">
                            <a:latin typeface="Cambria Math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моделировании кристалла в данной работе также используется модель, когда часть масс отличается от основной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Уравнение движения запишется: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𝑛</m:t>
                        </m:r>
                      </m:sub>
                    </m:sSub>
                    <m:acc>
                      <m:accPr>
                        <m:chr m:val="̈"/>
                        <m:ctrlPr>
                          <a:rPr lang="ru-RU" sz="16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ru-RU" sz="1600" i="1">
                        <a:latin typeface="Cambria Math"/>
                      </a:rPr>
                      <m:t>=</m:t>
                    </m:r>
                    <m:r>
                      <a:rPr lang="ru-RU" sz="1600" i="1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ru-RU" sz="1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𝑛</m:t>
                            </m:r>
                            <m:r>
                              <a:rPr lang="ru-RU" sz="16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ru-RU" sz="1600" i="1">
                            <a:latin typeface="Cambria Math"/>
                          </a:rPr>
                          <m:t>−2</m:t>
                        </m:r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ru-RU" sz="16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𝑛</m:t>
                            </m:r>
                            <m:r>
                              <a:rPr lang="ru-RU" sz="1600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ru-RU" sz="1600" i="1">
                        <a:latin typeface="Cambria Math"/>
                      </a:rPr>
                      <m:t>−</m:t>
                    </m:r>
                    <m:r>
                      <a:rPr lang="ru-RU" sz="1600" i="1">
                        <a:latin typeface="Cambria Math"/>
                      </a:rPr>
                      <m:t>𝛽</m:t>
                    </m:r>
                    <m:sSup>
                      <m:sSupPr>
                        <m:ctrlPr>
                          <a:rPr lang="ru-RU" sz="16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600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ru-RU" sz="16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ru-RU" sz="1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600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ru-RU" sz="16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ru-RU" sz="1600" i="1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ru-RU" sz="16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1600" i="1">
                        <a:latin typeface="Cambria Math"/>
                      </a:rPr>
                      <m:t>+</m:t>
                    </m:r>
                    <m:r>
                      <a:rPr lang="ru-RU" sz="1600" i="1">
                        <a:latin typeface="Cambria Math"/>
                      </a:rPr>
                      <m:t>𝛽</m:t>
                    </m:r>
                    <m:sSup>
                      <m:sSupPr>
                        <m:ctrlPr>
                          <a:rPr lang="ru-RU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6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60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𝑛</m:t>
                            </m:r>
                            <m:r>
                              <a:rPr lang="ru-RU" sz="1600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ru-RU" sz="16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ru-RU" sz="16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ru-RU" sz="16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(3)</a:t>
                </a:r>
              </a:p>
              <a:p>
                <a:pPr algn="just">
                  <a:lnSpc>
                    <a:spcPct val="120000"/>
                  </a:lnSpc>
                  <a:buFont typeface="Wingdings" pitchFamily="2" charset="2"/>
                  <a:buChar char="Ø"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ru-RU" sz="1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88DF30B-0163-4383-B799-4A93768B6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099" y="1324303"/>
                <a:ext cx="5097176" cy="5254038"/>
              </a:xfrm>
              <a:blipFill rotWithShape="1">
                <a:blip r:embed="rId2"/>
                <a:stretch>
                  <a:fillRect l="-478" r="-5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CB591B9-739B-4102-8CB0-28F16FD53492}"/>
              </a:ext>
            </a:extLst>
          </p:cNvPr>
          <p:cNvSpPr txBox="1"/>
          <p:nvPr/>
        </p:nvSpPr>
        <p:spPr>
          <a:xfrm>
            <a:off x="6813625" y="5971914"/>
            <a:ext cx="813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Figure 6.</a:t>
            </a:r>
            <a:endParaRPr lang="ru-RU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21F105-696A-4526-9C5B-50E435E9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2051" y="642594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7</a:t>
            </a:fld>
            <a:endParaRPr lang="ru-RU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96E77922-2D9D-4628-9442-7D4EBBC4BB97}"/>
              </a:ext>
            </a:extLst>
          </p:cNvPr>
          <p:cNvCxnSpPr>
            <a:cxnSpLocks/>
          </p:cNvCxnSpPr>
          <p:nvPr/>
        </p:nvCxnSpPr>
        <p:spPr>
          <a:xfrm flipH="1">
            <a:off x="-5898" y="206477"/>
            <a:ext cx="91498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320EBD5-3B32-4533-BC92-29D7C071FA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31"/>
          <a:stretch/>
        </p:blipFill>
        <p:spPr>
          <a:xfrm>
            <a:off x="8607159" y="-1"/>
            <a:ext cx="536841" cy="53684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5ADF4BC-756C-40C7-8036-E878FB3449F4}"/>
              </a:ext>
            </a:extLst>
          </p:cNvPr>
          <p:cNvSpPr/>
          <p:nvPr/>
        </p:nvSpPr>
        <p:spPr>
          <a:xfrm>
            <a:off x="0" y="0"/>
            <a:ext cx="8607158" cy="5368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62A6494E-C6EA-4D8F-939E-12A268FF6047}"/>
              </a:ext>
            </a:extLst>
          </p:cNvPr>
          <p:cNvSpPr txBox="1">
            <a:spLocks/>
          </p:cNvSpPr>
          <p:nvPr/>
        </p:nvSpPr>
        <p:spPr>
          <a:xfrm>
            <a:off x="6604451" y="657834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58" y="0"/>
            <a:ext cx="536842" cy="5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06" y="1327274"/>
            <a:ext cx="3604873" cy="136971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75" y="3610492"/>
            <a:ext cx="3511303" cy="133416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74008" y="2707367"/>
            <a:ext cx="3891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Рис. 5. Схема нелинейной цепочки с частицами</a:t>
            </a:r>
          </a:p>
          <a:p>
            <a:pPr algn="ctr"/>
            <a:r>
              <a:rPr lang="ru-RU" sz="1400" b="1" dirty="0"/>
              <a:t>о</a:t>
            </a:r>
            <a:r>
              <a:rPr lang="ru-RU" sz="1400" b="1" dirty="0" smtClean="0"/>
              <a:t>динаковой массы</a:t>
            </a:r>
            <a:endParaRPr lang="ru-RU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52165" y="5105992"/>
            <a:ext cx="3891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Рис. </a:t>
            </a:r>
            <a:r>
              <a:rPr lang="ru-RU" sz="1400" b="1" dirty="0"/>
              <a:t>6</a:t>
            </a:r>
            <a:r>
              <a:rPr lang="ru-RU" sz="1400" b="1" dirty="0" smtClean="0"/>
              <a:t>. Схема нелинейной цепочки с частицами</a:t>
            </a:r>
          </a:p>
          <a:p>
            <a:pPr algn="ctr"/>
            <a:r>
              <a:rPr lang="ru-RU" sz="1400" b="1" dirty="0" smtClean="0"/>
              <a:t>разной массы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307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63E04E-B36B-4C14-84AE-9F302FF36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88" y="136524"/>
            <a:ext cx="7886700" cy="1325563"/>
          </a:xfrm>
        </p:spPr>
        <p:txBody>
          <a:bodyPr/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Начальные условия 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588DF30B-0163-4383-B799-4A93768B68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839" y="1224339"/>
                <a:ext cx="8355319" cy="4955744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>
                  <a:lnSpc>
                    <a:spcPct val="100000"/>
                  </a:lnSpc>
                  <a:buFont typeface="Wingdings" pitchFamily="2" charset="2"/>
                  <a:buChar char="Ø"/>
                </a:pPr>
                <a:r>
                  <a:rPr lang="ru-RU" sz="2400" dirty="0" smtClean="0"/>
                  <a:t> </a:t>
                </a:r>
                <a:r>
                  <a:rPr lang="en-US" sz="2400" dirty="0" smtClean="0"/>
                  <a:t> </a:t>
                </a:r>
                <a:r>
                  <a:rPr lang="ru-RU" sz="2400" dirty="0" smtClean="0"/>
                  <a:t>Переход от механических колебаний к колебаниям температуры происходит следующим образом. Температура для одномерной цепочки вводится как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  <m:r>
                          <a:rPr lang="en-US" sz="2400" i="1">
                            <a:latin typeface="Cambria Math"/>
                          </a:rPr>
                          <m:t>=&lt;</m:t>
                        </m:r>
                        <m:r>
                          <a:rPr lang="ru-RU" sz="2400" i="1">
                            <a:latin typeface="Cambria Math"/>
                          </a:rPr>
                          <m:t>𝐾</m:t>
                        </m:r>
                        <m:r>
                          <a:rPr lang="en-US" sz="2400" i="1">
                            <a:latin typeface="Cambria Math"/>
                          </a:rPr>
                          <m:t>&gt;,  </m:t>
                        </m:r>
                        <m:r>
                          <a:rPr lang="ru-RU" sz="2400" b="0" i="1" smtClean="0">
                            <a:latin typeface="Cambria Math"/>
                          </a:rPr>
                          <m:t>где </m:t>
                        </m:r>
                        <m:r>
                          <a:rPr lang="ru-RU" sz="2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𝑚</m:t>
                        </m:r>
                        <m:acc>
                          <m:accPr>
                            <m:chr m:val="̇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ru-RU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acc>
                      </m:num>
                      <m:den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24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sz="2400" dirty="0" smtClean="0"/>
                  <a:t> Таким образом,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𝑇</m:t>
                    </m:r>
                    <m:r>
                      <a:rPr lang="en-US" sz="24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&lt;</m:t>
                    </m:r>
                    <m:acc>
                      <m:accPr>
                        <m:chr m:val="̇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𝑢</m:t>
                            </m:r>
                          </m:e>
                          <m:sub/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acc>
                    <m:r>
                      <a:rPr lang="en-US" sz="2400" i="1">
                        <a:latin typeface="Cambria Math"/>
                      </a:rPr>
                      <m:t>&gt;</m:t>
                    </m:r>
                    <m:r>
                      <a:rPr lang="ru-RU" sz="2400" b="0" i="0" smtClean="0">
                        <a:latin typeface="Cambria Math"/>
                      </a:rPr>
                      <m:t>.</m:t>
                    </m:r>
                  </m:oMath>
                </a14:m>
                <a:endParaRPr lang="ru-RU" sz="2400" dirty="0" smtClean="0"/>
              </a:p>
              <a:p>
                <a:pPr algn="just">
                  <a:lnSpc>
                    <a:spcPct val="100000"/>
                  </a:lnSpc>
                  <a:buFont typeface="Wingdings" pitchFamily="2" charset="2"/>
                  <a:buChar char="Ø"/>
                </a:pPr>
                <a:r>
                  <a:rPr lang="ru-RU" sz="2400" dirty="0" smtClean="0"/>
                  <a:t> </a:t>
                </a:r>
                <a:r>
                  <a:rPr lang="en-US" sz="2400" dirty="0"/>
                  <a:t> </a:t>
                </a:r>
                <a:r>
                  <a:rPr lang="ru-RU" sz="2400" dirty="0" smtClean="0"/>
                  <a:t>Для дифференциально-разностного уравнения (2) и (3) зададим </a:t>
                </a:r>
                <a:r>
                  <a:rPr lang="ru-RU" sz="2400" dirty="0"/>
                  <a:t>начальное распределение </a:t>
                </a:r>
                <a:r>
                  <a:rPr lang="ru-RU" sz="2400" dirty="0" smtClean="0"/>
                  <a:t>скоростей:</a:t>
                </a:r>
                <a:endParaRPr lang="ru-RU" sz="2400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|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𝑡</m:t>
                          </m:r>
                          <m:r>
                            <a:rPr lang="en-US" sz="1800" i="1">
                              <a:latin typeface="Cambria Math"/>
                            </a:rPr>
                            <m:t>=0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ru-RU" sz="1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ru-RU" sz="18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1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1800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ad>
                        <m:radPr>
                          <m:degHide m:val="on"/>
                          <m:ctrlPr>
                            <a:rPr lang="ru-RU" sz="18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ru-RU" sz="1800" i="1">
                              <a:latin typeface="Cambria Math"/>
                            </a:rPr>
                            <m:t>+</m:t>
                          </m:r>
                          <m:r>
                            <a:rPr lang="ru-RU" sz="1800" i="1">
                              <a:latin typeface="Cambria Math"/>
                            </a:rPr>
                            <m:t>𝜀</m:t>
                          </m:r>
                          <m:r>
                            <a:rPr lang="ru-RU" sz="1800" i="1">
                              <a:latin typeface="Cambria Math"/>
                            </a:rPr>
                            <m:t>(1+</m:t>
                          </m:r>
                          <m:r>
                            <a:rPr lang="ru-RU" sz="1800" i="1">
                              <a:latin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sz="1800" i="1">
                                  <a:latin typeface="Cambria Math"/>
                                </a:rPr>
                                <m:t>𝜋</m:t>
                              </m:r>
                              <m:r>
                                <a:rPr lang="ru-RU" sz="18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ru-RU" sz="1800" i="1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  <m:r>
                            <a:rPr lang="ru-RU" sz="1800" i="1">
                              <a:latin typeface="Cambria Math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ru-RU" sz="2400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ru-RU" sz="2400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400" dirty="0"/>
                  <a:t> - нормальная стандартная случайная </a:t>
                </a:r>
                <a:r>
                  <a:rPr lang="ru-RU" sz="2400" dirty="0" smtClean="0"/>
                  <a:t>величина</a:t>
                </a:r>
                <a:r>
                  <a:rPr lang="ru-RU" sz="2400" dirty="0"/>
                  <a:t>.  Тогда</a:t>
                </a:r>
                <a:r>
                  <a:rPr lang="en-US" sz="2400" dirty="0"/>
                  <a:t> </a:t>
                </a:r>
                <a:r>
                  <a:rPr lang="ru-RU" sz="2400" dirty="0" smtClean="0"/>
                  <a:t>если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&gt; =1</m:t>
                    </m:r>
                  </m:oMath>
                </a14:m>
                <a:r>
                  <a:rPr lang="en-US" sz="2400" dirty="0" smtClean="0"/>
                  <a:t>,</a:t>
                </a:r>
                <a:r>
                  <a:rPr lang="ru-RU" sz="2400" dirty="0" smtClean="0"/>
                  <a:t> то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̇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𝑢</m:t>
                                </m:r>
                              </m:e>
                            </m:acc>
                          </m:e>
                          <m:sub/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|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=0</m:t>
                        </m:r>
                      </m:sub>
                    </m:sSub>
                  </m:oMath>
                </a14:m>
                <a:r>
                  <a:rPr lang="en-US" sz="2400" dirty="0"/>
                  <a:t>&gt;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2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2400" dirty="0" smtClean="0"/>
                  <a:t>- начальное условие для аналитической задачи (1).</a:t>
                </a:r>
                <a:endParaRPr lang="ru-RU" sz="2400" dirty="0"/>
              </a:p>
              <a:p>
                <a:pPr algn="just">
                  <a:lnSpc>
                    <a:spcPct val="100000"/>
                  </a:lnSpc>
                  <a:buFont typeface="Wingdings" pitchFamily="2" charset="2"/>
                  <a:buChar char="Ø"/>
                </a:pPr>
                <a:r>
                  <a:rPr lang="ru-RU" sz="2400" b="1" dirty="0" smtClean="0"/>
                  <a:t>  Граничные условия</a:t>
                </a:r>
                <a:r>
                  <a:rPr lang="ru-RU" sz="2400" dirty="0" smtClean="0"/>
                  <a:t> на колебание цепочки ставятся периодические.</a:t>
                </a:r>
                <a:endParaRPr lang="ru-RU" sz="240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n-US" sz="180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ru-RU" sz="1800" dirty="0"/>
              </a:p>
              <a:p>
                <a:pPr marL="0" indent="0" algn="just">
                  <a:buNone/>
                </a:pPr>
                <a:endParaRPr lang="ru-RU" sz="1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88DF30B-0163-4383-B799-4A93768B6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839" y="1224339"/>
                <a:ext cx="8355319" cy="4955744"/>
              </a:xfrm>
              <a:blipFill rotWithShape="1">
                <a:blip r:embed="rId2"/>
                <a:stretch>
                  <a:fillRect l="-875" t="-1476" r="-948" b="-1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0A8E8A3-2D42-4A08-824C-95A43B42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8</a:t>
            </a:fld>
            <a:endParaRPr lang="ru-RU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A5991A0-9083-47F3-803D-7BAC378D92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31"/>
          <a:stretch/>
        </p:blipFill>
        <p:spPr>
          <a:xfrm>
            <a:off x="8607159" y="-1"/>
            <a:ext cx="536841" cy="5368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1C073A8-C681-480C-A11D-709553EE3BD2}"/>
              </a:ext>
            </a:extLst>
          </p:cNvPr>
          <p:cNvSpPr/>
          <p:nvPr/>
        </p:nvSpPr>
        <p:spPr>
          <a:xfrm>
            <a:off x="0" y="0"/>
            <a:ext cx="8607158" cy="5368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58" y="0"/>
            <a:ext cx="536842" cy="5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2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C8ACA6-9F9B-4E6F-8F13-BCE928829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46" y="549779"/>
            <a:ext cx="78867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Численное моделирование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D38DBB61-0F2C-4CF3-AEBF-0BD966FE7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9159" y="1311354"/>
                <a:ext cx="8337999" cy="296555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ru-RU" sz="1800" dirty="0" smtClean="0"/>
                  <a:t> Удобно ввести величину, которая будет зависеть от одной переменной и характеризовать изменение температуры для разных параметров нелинейности.</a:t>
                </a:r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ru-RU" sz="1800" dirty="0" smtClean="0"/>
                  <a:t> Найдем </a:t>
                </a:r>
                <a:r>
                  <a:rPr lang="ru-RU" sz="1800" dirty="0"/>
                  <a:t>температуру левой и правой половин цепочки: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800" i="1"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en-US" sz="1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ru-RU" sz="1800" i="1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ru-RU" sz="1800" i="1">
                            <a:latin typeface="Cambria Math"/>
                          </a:rPr>
                          <m:t>𝜆</m:t>
                        </m:r>
                      </m:sup>
                      <m:e>
                        <m:r>
                          <a:rPr lang="en-US" sz="1800" i="1">
                            <a:latin typeface="Cambria Math"/>
                          </a:rPr>
                          <m:t>𝑇𝑑𝑥</m:t>
                        </m:r>
                        <m:r>
                          <a:rPr lang="en-US" sz="1800" i="1">
                            <a:latin typeface="Cambria Math"/>
                          </a:rPr>
                          <m:t>,    </m:t>
                        </m:r>
                      </m:e>
                    </m:nary>
                  </m:oMath>
                </a14:m>
                <a:r>
                  <a:rPr lang="ru-RU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800" i="1"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en-US" sz="18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ru-RU" sz="1800" i="1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ru-RU" sz="1800" i="1">
                            <a:latin typeface="Cambria Math"/>
                          </a:rPr>
                          <m:t>𝜆</m:t>
                        </m:r>
                      </m:sub>
                      <m:sup>
                        <m:r>
                          <a:rPr lang="ru-RU" sz="1800" i="1">
                            <a:latin typeface="Cambria Math"/>
                          </a:rPr>
                          <m:t>2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ru-RU" sz="1800" i="1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ru-RU" sz="1800" i="1">
                            <a:latin typeface="Cambria Math"/>
                          </a:rPr>
                          <m:t>𝜆</m:t>
                        </m:r>
                      </m:sup>
                      <m:e>
                        <m:r>
                          <a:rPr lang="en-US" sz="1800" i="1">
                            <a:latin typeface="Cambria Math"/>
                          </a:rPr>
                          <m:t>𝑇𝑑𝑥</m:t>
                        </m:r>
                        <m:r>
                          <a:rPr lang="en-US" sz="1800" i="1">
                            <a:latin typeface="Cambria Math"/>
                          </a:rPr>
                          <m:t>    </m:t>
                        </m:r>
                      </m:e>
                    </m:nary>
                    <m:r>
                      <a:rPr lang="ru-RU" sz="1800" b="0" i="0" smtClean="0">
                        <a:latin typeface="Cambria Math"/>
                      </a:rPr>
                      <m:t>,   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800" dirty="0"/>
                  <a:t>  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 </m:t>
                        </m:r>
                        <m:r>
                          <a:rPr lang="en-US" sz="1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ru-RU" sz="1800" dirty="0" smtClean="0"/>
                  <a:t>.</a:t>
                </a:r>
                <a:endParaRPr lang="en-US" sz="1800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ru-RU" sz="1800" dirty="0"/>
                  <a:t>Тогда разность температур </a:t>
                </a:r>
                <a:r>
                  <a:rPr lang="en-US" sz="1800" dirty="0"/>
                  <a:t>:</a:t>
                </a:r>
                <a:r>
                  <a:rPr lang="ru-RU" sz="1800" dirty="0"/>
                  <a:t> </a:t>
                </a:r>
                <a14:m>
                  <m:oMath xmlns:m="http://schemas.openxmlformats.org/officeDocument/2006/math">
                    <m:r>
                      <a:rPr lang="ru-RU" sz="1800" b="0" i="0" smtClean="0">
                        <a:latin typeface="Cambria Math"/>
                        <a:ea typeface="Cambria Math"/>
                      </a:rPr>
                      <m:t>   </m:t>
                    </m:r>
                    <m:r>
                      <a:rPr lang="ru-RU" sz="1800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𝐿</m:t>
                        </m:r>
                      </m:sub>
                    </m:sSub>
                    <m:r>
                      <a:rPr lang="en-US" sz="1800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𝑅</m:t>
                        </m:r>
                      </m:sub>
                    </m:sSub>
                    <m:r>
                      <a:rPr lang="en-US" sz="18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  <m:r>
                      <a:rPr lang="en-US" sz="1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𝑇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𝐽</m:t>
                        </m:r>
                      </m:e>
                      <m:sub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800" dirty="0"/>
                  <a:t>,    </a:t>
                </a:r>
                <a:r>
                  <a:rPr lang="ru-RU" sz="1800" dirty="0"/>
                  <a:t>где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ru-RU" sz="18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1800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ru-RU" sz="1800" i="1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𝑁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sz="1800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18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den>
                        </m:f>
                      </m:e>
                    </m:rad>
                  </m:oMath>
                </a14:m>
                <a:r>
                  <a:rPr lang="ru-RU" sz="1800" dirty="0" smtClean="0"/>
                  <a:t>. В дискретном случае интеграл заменяется суммой.</a:t>
                </a:r>
                <a:endParaRPr lang="ru-RU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38DBB61-0F2C-4CF3-AEBF-0BD966FE7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159" y="1311354"/>
                <a:ext cx="8337999" cy="2965553"/>
              </a:xfrm>
              <a:blipFill rotWithShape="1">
                <a:blip r:embed="rId2"/>
                <a:stretch>
                  <a:fillRect l="-585" r="-5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CF7D463-DE5D-4526-81E8-4ACC8B22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2AF68EA-1A85-4020-BEF5-CD18D0BB7D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31"/>
          <a:stretch/>
        </p:blipFill>
        <p:spPr>
          <a:xfrm>
            <a:off x="8607159" y="-1"/>
            <a:ext cx="536841" cy="53684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9F7857D-932C-4E69-86E1-A2962EA2C020}"/>
              </a:ext>
            </a:extLst>
          </p:cNvPr>
          <p:cNvSpPr/>
          <p:nvPr/>
        </p:nvSpPr>
        <p:spPr>
          <a:xfrm>
            <a:off x="0" y="0"/>
            <a:ext cx="8607158" cy="5368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58" y="0"/>
            <a:ext cx="536842" cy="5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4">
                <a:extLst>
                  <a:ext uri="{FF2B5EF4-FFF2-40B4-BE49-F238E27FC236}">
                    <a16:creationId xmlns="" xmlns:a16="http://schemas.microsoft.com/office/drawing/2014/main" id="{57C18E0E-394F-4B74-AFE7-E0FAD8DA22F1}"/>
                  </a:ext>
                </a:extLst>
              </p:cNvPr>
              <p:cNvSpPr/>
              <p:nvPr/>
            </p:nvSpPr>
            <p:spPr>
              <a:xfrm>
                <a:off x="430583" y="4631750"/>
                <a:ext cx="2528369" cy="1577982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acc>
                      <m:accPr>
                        <m:chr m:val="̈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𝑛</m:t>
                            </m:r>
                            <m:r>
                              <a:rPr lang="ru-RU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</a:rPr>
                          <m:t>−2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𝑛</m:t>
                            </m:r>
                            <m:r>
                              <a:rPr lang="ru-RU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/>
                      </a:rPr>
                      <m:t>−</m:t>
                    </m:r>
                    <m:r>
                      <a:rPr lang="ru-RU" i="1">
                        <a:latin typeface="Cambria Math"/>
                      </a:rPr>
                      <m:t>𝛽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ru-RU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+</m:t>
                    </m:r>
                    <m:r>
                      <a:rPr lang="ru-RU" i="1">
                        <a:latin typeface="Cambria Math"/>
                      </a:rPr>
                      <m:t>𝛽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𝑛</m:t>
                            </m:r>
                            <m:r>
                              <a:rPr lang="ru-RU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4" name="Rectangle: Rounded Corners 14">
                <a:extLst>
                  <a:ext uri="{FF2B5EF4-FFF2-40B4-BE49-F238E27FC236}">
                    <a16:creationId xmlns:a16="http://schemas.microsoft.com/office/drawing/2014/main" xmlns="" id="{57C18E0E-394F-4B74-AFE7-E0FAD8DA2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83" y="4631750"/>
                <a:ext cx="2528369" cy="1577982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12">
                <a:extLst>
                  <a:ext uri="{FF2B5EF4-FFF2-40B4-BE49-F238E27FC236}">
                    <a16:creationId xmlns="" xmlns:a16="http://schemas.microsoft.com/office/drawing/2014/main" id="{093ED5C8-EE32-4EE9-B245-CF7B0ED05FD6}"/>
                  </a:ext>
                </a:extLst>
              </p:cNvPr>
              <p:cNvSpPr/>
              <p:nvPr/>
            </p:nvSpPr>
            <p:spPr>
              <a:xfrm>
                <a:off x="3573141" y="4631751"/>
                <a:ext cx="1708544" cy="1577981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  <m:r>
                        <a:rPr lang="en-US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/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acc>
                        </m:e>
                      </m:nary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8" name="Rectangle: Rounded Corners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93ED5C8-EE32-4EE9-B245-CF7B0ED05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141" y="4631751"/>
                <a:ext cx="1708544" cy="1577981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16">
                <a:extLst>
                  <a:ext uri="{FF2B5EF4-FFF2-40B4-BE49-F238E27FC236}">
                    <a16:creationId xmlns="" xmlns:a16="http://schemas.microsoft.com/office/drawing/2014/main" id="{B7E9D036-9601-415A-BAAD-843AE83BCFA4}"/>
                  </a:ext>
                </a:extLst>
              </p:cNvPr>
              <p:cNvSpPr/>
              <p:nvPr/>
            </p:nvSpPr>
            <p:spPr>
              <a:xfrm>
                <a:off x="5827594" y="4631749"/>
                <a:ext cx="3047985" cy="1577981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1200" i="1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1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1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1200" i="1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u-RU" sz="1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200" i="1">
                              <a:latin typeface="Cambria Math"/>
                            </a:rPr>
                            <m:t>𝑛</m:t>
                          </m:r>
                          <m:r>
                            <a:rPr lang="en-US" sz="12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200" i="1">
                              <a:latin typeface="Cambria Math"/>
                            </a:rPr>
                            <m:t>−1</m:t>
                          </m:r>
                        </m:sup>
                        <m:e>
                          <m:r>
                            <a:rPr lang="en-US" sz="1200" i="1">
                              <a:latin typeface="Cambria Math"/>
                            </a:rPr>
                            <m:t>&lt;</m:t>
                          </m:r>
                          <m:sSub>
                            <m:sSub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&gt;−</m:t>
                          </m:r>
                          <m:f>
                            <m:f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  <m:sup>
                              <m:r>
                                <a:rPr lang="en-US" sz="1200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/>
                                </a:rPr>
                                <m:t>&gt;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: Rounded Corners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7E9D036-9601-415A-BAAD-843AE83BCF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594" y="4631749"/>
                <a:ext cx="3047985" cy="1577981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 стрелкой 27"/>
          <p:cNvCxnSpPr>
            <a:stCxn id="14" idx="3"/>
            <a:endCxn id="18" idx="1"/>
          </p:cNvCxnSpPr>
          <p:nvPr/>
        </p:nvCxnSpPr>
        <p:spPr>
          <a:xfrm>
            <a:off x="2958952" y="5420741"/>
            <a:ext cx="614189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281346" y="5420738"/>
            <a:ext cx="614189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23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2031</TotalTime>
  <Words>1474</Words>
  <Application>Microsoft Office PowerPoint</Application>
  <PresentationFormat>Экран (4:3)</PresentationFormat>
  <Paragraphs>128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МОДЕЛИРОВАНИЕ НЕСТАЦИОНАРНОГО РАСПРЕДЕЛЕНИЯ ТЕПЛА В ЦЕПОЧКЕ СО СЛУЧАЙНЫМИ МАССАМИ</vt:lpstr>
      <vt:lpstr>Введение</vt:lpstr>
      <vt:lpstr>Актуальность работы</vt:lpstr>
      <vt:lpstr>Цели и задачи</vt:lpstr>
      <vt:lpstr>Распределение тепла в кристалле</vt:lpstr>
      <vt:lpstr>Начальное распределение температуры</vt:lpstr>
      <vt:lpstr>Постановка нелинейной задачи </vt:lpstr>
      <vt:lpstr>Начальные условия </vt:lpstr>
      <vt:lpstr>Численное моделирование  </vt:lpstr>
      <vt:lpstr>Сходимость по начальным данным</vt:lpstr>
      <vt:lpstr>Результаты </vt:lpstr>
      <vt:lpstr>Результаты </vt:lpstr>
      <vt:lpstr>Результаты </vt:lpstr>
      <vt:lpstr>Заключение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модель динамики прогиба ледового поля</dc:title>
  <dc:creator>user</dc:creator>
  <cp:lastModifiedBy>1</cp:lastModifiedBy>
  <cp:revision>107</cp:revision>
  <dcterms:created xsi:type="dcterms:W3CDTF">2018-09-04T12:10:47Z</dcterms:created>
  <dcterms:modified xsi:type="dcterms:W3CDTF">2021-06-30T15:14:46Z</dcterms:modified>
</cp:coreProperties>
</file>