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72" r:id="rId5"/>
    <p:sldId id="295" r:id="rId6"/>
    <p:sldId id="274" r:id="rId7"/>
    <p:sldId id="262" r:id="rId8"/>
    <p:sldId id="296" r:id="rId9"/>
    <p:sldId id="297" r:id="rId10"/>
    <p:sldId id="276" r:id="rId11"/>
    <p:sldId id="298" r:id="rId12"/>
    <p:sldId id="281" r:id="rId13"/>
    <p:sldId id="278" r:id="rId14"/>
    <p:sldId id="300" r:id="rId15"/>
    <p:sldId id="306" r:id="rId16"/>
    <p:sldId id="307" r:id="rId17"/>
    <p:sldId id="305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9" r:id="rId29"/>
    <p:sldId id="320" r:id="rId30"/>
    <p:sldId id="321" r:id="rId31"/>
    <p:sldId id="322" r:id="rId32"/>
    <p:sldId id="323" r:id="rId33"/>
    <p:sldId id="324" r:id="rId34"/>
    <p:sldId id="318" r:id="rId35"/>
    <p:sldId id="325" r:id="rId36"/>
    <p:sldId id="32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5012" autoAdjust="0"/>
  </p:normalViewPr>
  <p:slideViewPr>
    <p:cSldViewPr snapToGrid="0">
      <p:cViewPr varScale="1">
        <p:scale>
          <a:sx n="82" d="100"/>
          <a:sy n="82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50009-7165-4B2D-AE1E-363385F1C63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8E614-AF82-42AC-A404-D8E2C887E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7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F797C-D834-46D4-A8B4-797821EF6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D82014-4088-4F0D-9AFF-6154F13F7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F439A-3CA0-495A-9FA0-C261366A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9911-3CD4-455C-B3F8-D77B31400579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EF3E7-96BF-40F9-9F8B-DE2C8585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871EA6-C8D3-4BD9-BD7A-F7BACE86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2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52CA0-7F19-40E5-9146-D3F25E547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38381D-9907-4B33-8882-DE269B508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75344B-A6E5-474B-A455-E6A95B32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5F6E-0777-4841-9683-80336BF8E39B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B9BAE-7864-4D35-9EFA-6395AAB7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CE9D0-1987-4C13-AB86-72A33EC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3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5EA96F-75B2-471F-973E-97432AAD3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93ACCE-0657-4B46-9FEC-2CE1C9FAB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D3F779-2AA5-4034-974B-003E7AE9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1D2E-4E5D-4CBF-B7FB-662914BC6A81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73342-7C51-4210-A3B8-F7269560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55736-C995-487F-8D12-646F59A9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2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D094A-8945-4892-9193-6488ADB0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08F3-2167-4A62-92E8-31AB6D0D5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58558-95B3-471D-872A-DAAD02EC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384E-C53E-4CD2-8FF6-A8E6E8BA4ED2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DF2EC9-9A10-4DD5-91BE-805BF686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41BC9-604A-41A1-ACAF-80B78C3D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746" y="182562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FF4AC39-E19F-4343-91A6-97CB31EAB3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43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2FDF6-FADA-4AC8-B759-7A1EA1D3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D25A34-5030-40D7-A093-1C5C160F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6FA56D-33D7-4357-A9BF-376489BA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6D11-7B3D-47A7-852B-347B15AC98AB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8D3D4-F383-437F-9395-F4029659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2A6CD-32AC-4BA8-A50D-AFC21B44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7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9EC28-D594-45F7-B32D-C6249342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C314CE-FCD4-4A05-944B-7281AB88E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9B0C4F-FBD8-4D32-95B0-CFFD7FC89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DEE0C6-5FFE-48BD-93D2-D9B9D5D5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E78-FDEF-44A1-A997-5DE6F62CDE35}" type="datetime1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1D8791-0CCD-4EAE-9627-4DE55286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6F530D-EF50-4C04-88EA-95FE53A2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2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314E9-6AF5-405D-9B82-3A3B83D6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8207B-EFA7-4A27-8F24-E8C31E80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37CC7A-DCEE-4148-B167-4E1E38E5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217C8D-CB01-4A60-AB24-2A1D21118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15EB73-2857-4C48-9164-8D3038C6D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DE3F5B-C25E-46BD-A4D2-B605BA50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0AA7-83F8-480A-9640-2C1C6410814E}" type="datetime1">
              <a:rPr lang="ru-RU" smtClean="0"/>
              <a:t>30.06.2020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C984B2-9BE1-4D0C-9A32-4C855660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1F52D4-B757-4D59-B544-4E01BCEA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0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4A40C-0ECE-4641-90B1-49B89016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F87DFB-A9BA-491B-82CC-D9E6AE81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697E-EBB3-4966-B53C-42466E9C46B4}" type="datetime1">
              <a:rPr lang="ru-RU" smtClean="0"/>
              <a:t>30.06.2020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6112F6-18C9-4BB6-97B3-D7650D8A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0A6974-23FF-4231-A04D-7A22AB66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5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5BFDE0-F832-439D-B4CD-5116C23F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86AF-4F05-4F63-B786-03A6EC5B25B5}" type="datetime1">
              <a:rPr lang="ru-RU" smtClean="0"/>
              <a:t>30.06.2020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CDDDFC-51D7-47E2-AAD7-4A0ED7A7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7D5DB3-FFB7-4673-A51D-E3C2CC90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1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01285-8335-42BA-BC74-A0F90F7B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AF3C29-5080-4129-A4D5-75E8C979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87A8C8-4A3A-4C4F-AFF1-2FC455DC9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B29D9-D9A7-42E4-8384-B7A34246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2866-A08F-46FE-AF13-75D4A0B23969}" type="datetime1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EDFE2E-6228-44D5-AEC8-DF20D89B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4AC133-CE6A-448E-8115-9621FD7D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B0A9E-1AAD-4888-979B-A5B7E2F0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4EA48A-B936-4755-8D21-E8EAEB86C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8ACD0A-A08D-48E4-9EC2-A205EC779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7BE3F5-56C1-420E-A304-6C8E2CB4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B770-05F6-46DD-BC7C-8340748478EC}" type="datetime1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04935-AF02-4566-A847-63B31BDE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F802B2-390C-4DC1-92F8-2F8FBDC5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8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7A2BF-F622-49F7-A05C-0F5BA91F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A1A8E-B48C-462B-A8DA-27E3904D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E39E6D-87D0-4FCD-A34F-3C0569C3C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1B46-EE25-445D-AFD3-34426307102A}" type="datetime1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32564-3DCD-4DF2-9017-0BD275875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EC74C-5F7A-4230-A574-ABCAED28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AC39-E19F-4343-91A6-97CB31EAB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9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A3D6B-E128-429A-9593-6D25D8EE8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Отслоение сетчатки глаза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E6A8C3-1D7B-4995-B0C5-8EE7F94FC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Анализ разрыва сетчатки и ее взаимодействия со стекловидным телом</a:t>
            </a:r>
          </a:p>
        </p:txBody>
      </p:sp>
    </p:spTree>
    <p:extLst>
      <p:ext uri="{BB962C8B-B14F-4D97-AF65-F5344CB8AC3E}">
        <p14:creationId xmlns:p14="http://schemas.microsoft.com/office/powerpoint/2010/main" val="278631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52D40-0C98-420D-8A7D-F70D538E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Граничные и начальные условия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0161B6-C04E-4475-B383-AE4E4BB484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3000" u="sng" dirty="0"/>
                  <a:t>Граничные условия:</a:t>
                </a:r>
                <a:endParaRPr lang="ru-RU" sz="3000" i="1" u="sng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0.01,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                                         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0.0185,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0.0185,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0.0187,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0.0187,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0.0185,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0.0185,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0.0187,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0.0187,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0.019,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ru-RU" dirty="0"/>
              </a:p>
              <a:p>
                <a:pPr marL="0" indent="0" algn="ctr">
                  <a:buNone/>
                </a:pPr>
                <a:br>
                  <a:rPr lang="ru-RU" i="1" dirty="0">
                    <a:cs typeface="Times New Roman" panose="02020603050405020304" pitchFamily="18" charset="0"/>
                  </a:rPr>
                </a:br>
                <a:r>
                  <a:rPr lang="ru-RU" u="sng" dirty="0">
                    <a:cs typeface="Times New Roman" panose="02020603050405020304" pitchFamily="18" charset="0"/>
                  </a:rPr>
                  <a:t>Начальные условия</a:t>
                </a:r>
                <a:r>
                  <a:rPr lang="ru-RU" dirty="0">
                    <a:cs typeface="Times New Roman" panose="02020603050405020304" pitchFamily="18" charset="0"/>
                  </a:rPr>
                  <a:t> возьмем нулевые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cs typeface="Times New Roman" panose="02020603050405020304" pitchFamily="18" charset="0"/>
                  </a:rPr>
                  <a:t>)</a:t>
                </a:r>
              </a:p>
              <a:p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0161B6-C04E-4475-B383-AE4E4BB484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b="-2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183EAD0-8B6F-4C3C-909E-030D6051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6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40EFB06-9985-46FD-97DC-6F04452B32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3600" dirty="0"/>
                  <a:t>Определение модуля релаксаци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sz="3200">
                            <a:latin typeface="Cambria Math" panose="02040503050406030204" pitchFamily="18" charset="0"/>
                          </a:rPr>
                          <m:t>𝑣𝑖𝑡𝑟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40EFB06-9985-46FD-97DC-6F04452B3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id="{2B8A03AF-5C0A-43AC-B964-5DF6F63B9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Вязкоупругое поведение тела можно однозначно описать с помощью  </a:t>
            </a:r>
            <a:r>
              <a:rPr lang="ru-RU" u="sng" dirty="0"/>
              <a:t>функций релаксации </a:t>
            </a:r>
            <a:r>
              <a:rPr lang="en-US" u="sng" dirty="0"/>
              <a:t>G(t)</a:t>
            </a:r>
            <a:r>
              <a:rPr lang="ru-RU" dirty="0"/>
              <a:t>, </a:t>
            </a:r>
            <a:r>
              <a:rPr lang="ru-RU" u="sng" dirty="0"/>
              <a:t>либо функций ползучести</a:t>
            </a:r>
            <a:r>
              <a:rPr lang="en-US" u="sng" dirty="0"/>
              <a:t> J(t)</a:t>
            </a:r>
            <a:r>
              <a:rPr lang="ru-RU" dirty="0"/>
              <a:t>. Эти функции находятся экспериментально. Они между собой эквиваленты, и существует переход с помощью преобразования Лапласа: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C7BBEF3B-DFC6-4ABD-8C81-7796069F01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9602596"/>
                  </p:ext>
                </p:extLst>
              </p:nvPr>
            </p:nvGraphicFramePr>
            <p:xfrm>
              <a:off x="2032000" y="4624510"/>
              <a:ext cx="8128000" cy="8496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87861">
                      <a:extLst>
                        <a:ext uri="{9D8B030D-6E8A-4147-A177-3AD203B41FA5}">
                          <a16:colId xmlns:a16="http://schemas.microsoft.com/office/drawing/2014/main" val="975739435"/>
                        </a:ext>
                      </a:extLst>
                    </a:gridCol>
                    <a:gridCol w="540139">
                      <a:extLst>
                        <a:ext uri="{9D8B030D-6E8A-4147-A177-3AD203B41FA5}">
                          <a16:colId xmlns:a16="http://schemas.microsoft.com/office/drawing/2014/main" val="41468677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ru-RU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ru-RU" sz="2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p>
                                        <m:r>
                                          <a:rPr lang="ru-RU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acc>
                                      <m:accPr>
                                        <m:chr m:val="̅"/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240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ru-R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40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(4)</a:t>
                          </a:r>
                          <a:endParaRPr lang="ru-RU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1397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C7BBEF3B-DFC6-4ABD-8C81-7796069F01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9602596"/>
                  </p:ext>
                </p:extLst>
              </p:nvPr>
            </p:nvGraphicFramePr>
            <p:xfrm>
              <a:off x="2032000" y="4624510"/>
              <a:ext cx="8128000" cy="8496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87861">
                      <a:extLst>
                        <a:ext uri="{9D8B030D-6E8A-4147-A177-3AD203B41FA5}">
                          <a16:colId xmlns:a16="http://schemas.microsoft.com/office/drawing/2014/main" val="975739435"/>
                        </a:ext>
                      </a:extLst>
                    </a:gridCol>
                    <a:gridCol w="540139">
                      <a:extLst>
                        <a:ext uri="{9D8B030D-6E8A-4147-A177-3AD203B41FA5}">
                          <a16:colId xmlns:a16="http://schemas.microsoft.com/office/drawing/2014/main" val="4146867761"/>
                        </a:ext>
                      </a:extLst>
                    </a:gridCol>
                  </a:tblGrid>
                  <a:tr h="8496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7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(4)</a:t>
                          </a:r>
                          <a:endParaRPr lang="ru-RU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1397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163460-0EDC-438C-929E-D2A122BB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9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FC2D967-E1B0-479F-8A5E-BC59CC0A3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78" y="1436698"/>
            <a:ext cx="5114727" cy="3779241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3A2CB90C-1BC8-445F-AB34-E5E4F314C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982"/>
            <a:ext cx="4685706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В статье </a:t>
            </a:r>
            <a:r>
              <a:rPr lang="en-US" sz="2000" dirty="0" err="1"/>
              <a:t>Andreia</a:t>
            </a:r>
            <a:r>
              <a:rPr lang="en-US" sz="2000" dirty="0"/>
              <a:t> F</a:t>
            </a:r>
            <a:r>
              <a:rPr lang="ru-RU" sz="2000" dirty="0"/>
              <a:t>. </a:t>
            </a:r>
            <a:r>
              <a:rPr lang="en-US" sz="2000" dirty="0"/>
              <a:t>Silva</a:t>
            </a:r>
            <a:r>
              <a:rPr lang="en-US" dirty="0"/>
              <a:t> </a:t>
            </a:r>
            <a:r>
              <a:rPr lang="en-US" sz="2000" dirty="0"/>
              <a:t>“</a:t>
            </a:r>
            <a:r>
              <a:rPr lang="en-US" sz="2000" i="1" dirty="0"/>
              <a:t>Rheological behavior of vitreous humor</a:t>
            </a:r>
            <a:r>
              <a:rPr lang="en-US" sz="2000" dirty="0"/>
              <a:t>” </a:t>
            </a:r>
            <a:r>
              <a:rPr lang="ru-RU" sz="2000" dirty="0"/>
              <a:t>вязкоупругие свойства СТ представлены в виде графика ползучести</a:t>
            </a:r>
            <a:r>
              <a:rPr lang="en-US" sz="2000" dirty="0"/>
              <a:t> J(t)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/>
              <a:t>Каждой реологической модели соответствует своя функция ползучести. Во многих статьях стекловидное тело моделируют в виде обобщенной модели Кельвина-</a:t>
            </a:r>
            <a:r>
              <a:rPr lang="ru-RU" sz="2000" dirty="0" err="1"/>
              <a:t>Фойгта</a:t>
            </a:r>
            <a:r>
              <a:rPr lang="ru-RU" sz="2000" dirty="0"/>
              <a:t>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Соответственно, функция ползучести СТ имеет экспоненциальный вид.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69D970-15C6-4D32-BC10-C368E49260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03" y="4389860"/>
            <a:ext cx="1923300" cy="929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>
                <a:extLst>
                  <a:ext uri="{FF2B5EF4-FFF2-40B4-BE49-F238E27FC236}">
                    <a16:creationId xmlns:a16="http://schemas.microsoft.com/office/drawing/2014/main" id="{89A443A1-1E11-4062-BCDA-F6EDAD9330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/>
                  <a:t>Определение модуля релаксаци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sz="3200">
                            <a:latin typeface="Cambria Math" panose="02040503050406030204" pitchFamily="18" charset="0"/>
                          </a:rPr>
                          <m:t>𝑣𝑖𝑡𝑟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Заголовок 1">
                <a:extLst>
                  <a:ext uri="{FF2B5EF4-FFF2-40B4-BE49-F238E27FC236}">
                    <a16:creationId xmlns:a16="http://schemas.microsoft.com/office/drawing/2014/main" id="{89A443A1-1E11-4062-BCDA-F6EDAD9330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272D2715-0509-4CC4-9803-CDDE499861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3878" y="5444670"/>
                <a:ext cx="5599922" cy="10482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ru-RU" u="sng" dirty="0"/>
                  <a:t>Функция ползучести: </a:t>
                </a:r>
              </a:p>
              <a:p>
                <a:pPr marL="0" indent="0">
                  <a:lnSpc>
                    <a:spcPct val="20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=2.961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0.02072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−0.959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−0.4372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272D2715-0509-4CC4-9803-CDDE49986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878" y="5444670"/>
                <a:ext cx="5599922" cy="1048204"/>
              </a:xfrm>
              <a:prstGeom prst="rect">
                <a:avLst/>
              </a:prstGeom>
              <a:blipFill>
                <a:blip r:embed="rId5"/>
                <a:stretch>
                  <a:fillRect t="-12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43E1B085-976A-4DB7-AEE2-B034F5CE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5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9724ABE0-58C9-4F63-ACAD-01DF7EC668EA}"/>
                  </a:ext>
                </a:extLst>
              </p:cNvPr>
              <p:cNvSpPr/>
              <p:nvPr/>
            </p:nvSpPr>
            <p:spPr>
              <a:xfrm>
                <a:off x="2896694" y="1586286"/>
                <a:ext cx="639861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=0.2461 + 0.165∙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−0.2406781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 + 0.13701∙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9724ABE0-58C9-4F63-ACAD-01DF7EC66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694" y="1586286"/>
                <a:ext cx="639861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>
                <a:extLst>
                  <a:ext uri="{FF2B5EF4-FFF2-40B4-BE49-F238E27FC236}">
                    <a16:creationId xmlns:a16="http://schemas.microsoft.com/office/drawing/2014/main" id="{CD967338-8AFE-4E32-81BE-AE307BF5E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/>
                  <a:t>Определение модуля релаксаци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sz="3200">
                            <a:latin typeface="Cambria Math" panose="02040503050406030204" pitchFamily="18" charset="0"/>
                          </a:rPr>
                          <m:t>𝑣𝑖𝑡𝑟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Заголовок 1">
                <a:extLst>
                  <a:ext uri="{FF2B5EF4-FFF2-40B4-BE49-F238E27FC236}">
                    <a16:creationId xmlns:a16="http://schemas.microsoft.com/office/drawing/2014/main" id="{CD967338-8AFE-4E32-81BE-AE307BF5E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962258E-5D2E-43F5-8386-7693A8DB9089}"/>
                  </a:ext>
                </a:extLst>
              </p:cNvPr>
              <p:cNvSpPr/>
              <p:nvPr/>
            </p:nvSpPr>
            <p:spPr>
              <a:xfrm>
                <a:off x="5146123" y="2190839"/>
                <a:ext cx="1899751" cy="676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𝑣𝑖𝑡𝑟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962258E-5D2E-43F5-8386-7693A8DB9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23" y="2190839"/>
                <a:ext cx="1899751" cy="676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1F7133-5625-487C-958E-0EB95D7A8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18" y="3031283"/>
            <a:ext cx="5048960" cy="3640105"/>
          </a:xfrm>
          <a:prstGeom prst="rect">
            <a:avLst/>
          </a:prstGeom>
        </p:spPr>
      </p:pic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D9CB05A8-445C-4667-B8DB-BFD62F4E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0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722A6-1402-41FD-8C56-464EFE00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Аналитическое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04406-4DD7-455E-ABAA-A36FF41C3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Были получены выражения для напряжений и перемещений для каждого слоя сферы. Например, радиальные напряжения в сетчатке: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A0865CC-E7DB-41E0-8B72-F65AD537B604}"/>
                  </a:ext>
                </a:extLst>
              </p:cNvPr>
              <p:cNvSpPr/>
              <p:nvPr/>
            </p:nvSpPr>
            <p:spPr>
              <a:xfrm>
                <a:off x="763555" y="2843295"/>
                <a:ext cx="1421287" cy="371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𝑅𝑅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𝑟𝑒𝑡</m:t>
                          </m:r>
                        </m:sup>
                      </m:sSub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A0865CC-E7DB-41E0-8B72-F65AD537B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55" y="2843295"/>
                <a:ext cx="1421287" cy="371255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943B71-F458-4845-B740-4E154DBD30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55" y="3305486"/>
            <a:ext cx="8243235" cy="18534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44324A9-1FA9-4A16-8213-84B8AA40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6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51C632-E17C-460B-9E16-6F6A48954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731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Из работ </a:t>
            </a:r>
            <a:r>
              <a:rPr lang="ru-RU" dirty="0" err="1"/>
              <a:t>Русановской</a:t>
            </a:r>
            <a:r>
              <a:rPr lang="ru-RU" dirty="0"/>
              <a:t> А.В. и Тагиева Г.Н. можно сделать вывод, что причиной отслоения сетчатки являются главные напряжения, а, в свою очередь, ее разрыв обеспечивают касательные напряжения.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ea typeface="Cambria Math" panose="02040503050406030204" pitchFamily="18" charset="0"/>
              </a:rPr>
              <a:t>Главные напряжения достигли критического значения→ </a:t>
            </a:r>
            <a:r>
              <a:rPr lang="ru-RU" b="1" dirty="0"/>
              <a:t>отслоение</a:t>
            </a:r>
          </a:p>
          <a:p>
            <a:pPr marL="0" indent="0">
              <a:buNone/>
            </a:pPr>
            <a:r>
              <a:rPr lang="ru-RU" dirty="0">
                <a:ea typeface="Cambria Math" panose="02040503050406030204" pitchFamily="18" charset="0"/>
              </a:rPr>
              <a:t>Касательные напряжения достигли критического значения→ </a:t>
            </a:r>
            <a:r>
              <a:rPr lang="ru-RU" b="1" dirty="0"/>
              <a:t>разрыв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1B8493-69A8-476D-BF3E-D455A722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Аналитическое решение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A4CF782-2945-4670-BB7E-DC5F3490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5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7FAE884-4718-46BD-ADEA-74D789BC9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0443"/>
                <a:ext cx="10515600" cy="46165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Согласно пособию Захарова И.Н «</a:t>
                </a:r>
                <a:r>
                  <a:rPr lang="ru-RU" i="1" dirty="0"/>
                  <a:t>Критерии прочности и пластичности</a:t>
                </a:r>
                <a:r>
                  <a:rPr lang="ru-RU" dirty="0"/>
                  <a:t>» существуют несколько критериев прочности материала. Рассматривая </a:t>
                </a:r>
                <a:r>
                  <a:rPr lang="ru-RU" u="sng" dirty="0"/>
                  <a:t>отслоение</a:t>
                </a:r>
                <a:r>
                  <a:rPr lang="ru-RU" dirty="0"/>
                  <a:t>, воспользуемся первым критерием. Тогда условие прочности для композитной сферы запишется в виде: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кр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Тогда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𝑅𝑅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𝑟𝑒𝑡</m:t>
                          </m:r>
                        </m:sup>
                      </m:sSub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0.0187, 1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кр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𝑅𝑅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𝑟𝑒𝑡</m:t>
                          </m:r>
                        </m:sup>
                      </m:sSub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0.0187, 1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=0.997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кр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⇒ 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кр</m:t>
                          </m:r>
                        </m:sup>
                      </m:sSubSup>
                      <m:r>
                        <a:rPr lang="ru-RU" i="1">
                          <a:latin typeface="Cambria Math" panose="02040503050406030204" pitchFamily="18" charset="0"/>
                        </a:rPr>
                        <m:t>=1.003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кр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7FAE884-4718-46BD-ADEA-74D789BC9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0443"/>
                <a:ext cx="10515600" cy="4616520"/>
              </a:xfrm>
              <a:blipFill>
                <a:blip r:embed="rId2"/>
                <a:stretch>
                  <a:fillRect l="-1217" t="-2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D10F9CF-9AD9-4478-91ED-4F9E4373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Аналитическое решение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DB15735-1A6E-4A66-8457-39ECA770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3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CAC192-A4C3-40ED-A398-03F09465D6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77" y="2282733"/>
            <a:ext cx="8696149" cy="38848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8D7345-01F7-451B-9771-BD4193854C92}"/>
              </a:ext>
            </a:extLst>
          </p:cNvPr>
          <p:cNvSpPr/>
          <p:nvPr/>
        </p:nvSpPr>
        <p:spPr>
          <a:xfrm>
            <a:off x="5317485" y="1606713"/>
            <a:ext cx="155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Геометрия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89707FDA-E00E-41FF-93BB-9D654CA9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квазистатической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A074114B-971D-4F51-BC4E-E6E91D49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ADA317-9E69-4D6E-A791-141E684D68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75" y="2457467"/>
            <a:ext cx="8317049" cy="3656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424308-A025-4522-8765-E0ABB1D88209}"/>
              </a:ext>
            </a:extLst>
          </p:cNvPr>
          <p:cNvSpPr/>
          <p:nvPr/>
        </p:nvSpPr>
        <p:spPr>
          <a:xfrm>
            <a:off x="5643440" y="1690688"/>
            <a:ext cx="905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Сетка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15D3BD8-B1D0-48B4-8CA1-0F6FCD88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квазистатической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3E1AD94E-D805-4A24-913A-BBF4658E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3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F6A594-E779-4E6C-AE31-FA9D15F9D8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53" y="2396799"/>
            <a:ext cx="8232891" cy="35188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58D3A5-EB0A-485C-8CBD-0160CCED10A6}"/>
              </a:ext>
            </a:extLst>
          </p:cNvPr>
          <p:cNvSpPr/>
          <p:nvPr/>
        </p:nvSpPr>
        <p:spPr>
          <a:xfrm>
            <a:off x="5423539" y="1722037"/>
            <a:ext cx="1344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Нагрузка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6A944D6-9611-46D6-8E7E-389D71AA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квазистатической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05C05740-1C68-4847-AFDB-49F3DA8F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7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9799E-B8BB-4672-966D-3A0443CA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A7A407-1302-4B66-B57E-658F8735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7465" cy="435133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/>
              <a:t>Отслойка сетчатки </a:t>
            </a:r>
            <a:r>
              <a:rPr lang="ru-RU" dirty="0"/>
              <a:t>– это такое патологическое состояние, при котором сетчатка теряет контакт с сосудистой оболочкой глаза и отходит от нее внутрь полости глаза.  Основными причинами возникновения этой патологии являются многочисленные травмы, хирургические ошибки, отслоение стекловидного тела, воспаление сосудистого тракта.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3E2ADB-887C-4FCF-ACD5-75DDCFC35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665" y="1701736"/>
            <a:ext cx="3916692" cy="345452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F800F5-A95F-4618-8A54-75DB795F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532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AF4B39-6976-4832-BD1F-570FEEC9C5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4" y="2731366"/>
            <a:ext cx="5857556" cy="255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AAB259-1D17-4512-A6F6-BC72457B01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1367"/>
            <a:ext cx="5913892" cy="25529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B0CD44-655D-46A3-BF41-6072290FD6E8}"/>
              </a:ext>
            </a:extLst>
          </p:cNvPr>
          <p:cNvSpPr/>
          <p:nvPr/>
        </p:nvSpPr>
        <p:spPr>
          <a:xfrm>
            <a:off x="4735018" y="1573679"/>
            <a:ext cx="2721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Граничные условия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2F67EE4-D84F-4E52-B397-CF5B1567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квазистатической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A4D271DE-700E-4600-A123-6A2C2EEB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74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BE0F4A-8009-480D-B6A4-59747ABA0E37}"/>
              </a:ext>
            </a:extLst>
          </p:cNvPr>
          <p:cNvSpPr/>
          <p:nvPr/>
        </p:nvSpPr>
        <p:spPr>
          <a:xfrm>
            <a:off x="4632381" y="1170714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Результаты вычислений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32D42A-4EE5-4D8B-BDCA-DC92C32419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80" y="1987421"/>
            <a:ext cx="9624839" cy="41334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F11792A-BF98-46EB-A681-2D6229B0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квазистатической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47924489-B191-4002-9665-3B904E38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8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A2357C-6DC6-4F75-BE99-0BA5344195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21" y="1821545"/>
            <a:ext cx="9715157" cy="41313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8D61B66-A5C4-4569-B1FA-10851D81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квазистатической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2A24F6-E542-41E3-8846-3DE8802F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43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5E105AA-93A2-4CCB-B679-069263D8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квазистатической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0E752B-930A-42A8-927D-9949712A4AC3}"/>
              </a:ext>
            </a:extLst>
          </p:cNvPr>
          <p:cNvSpPr/>
          <p:nvPr/>
        </p:nvSpPr>
        <p:spPr>
          <a:xfrm>
            <a:off x="737449" y="1027008"/>
            <a:ext cx="10717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График зависимости максимальных главных напряжений на выбранном участке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70BC92-D52C-418F-BA31-4388779F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" y="1689515"/>
            <a:ext cx="2387019" cy="2210681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44FFFF7-FC37-4D03-8EAD-E4889257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23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3B4BD2-7808-4F34-922C-6E651761C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317" y="1689515"/>
            <a:ext cx="9629255" cy="41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86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1984D47-5FF9-44D5-9904-31D46930A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dirty="0"/>
                  <a:t>Перейдем в модуль </a:t>
                </a:r>
                <a:r>
                  <a:rPr lang="en-US" dirty="0"/>
                  <a:t>transient structural, </a:t>
                </a:r>
                <a:r>
                  <a:rPr lang="ru-RU" dirty="0"/>
                  <a:t>предназначенный для решения динамических задач. В отличие от</a:t>
                </a:r>
                <a:r>
                  <a:rPr lang="en-US" dirty="0"/>
                  <a:t> static structural, </a:t>
                </a:r>
                <a:r>
                  <a:rPr lang="ru-RU" dirty="0"/>
                  <a:t>в данном модуле решается дифференциальное уравнение с учетом инерционного слагаемого.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𝜌</m:t>
                    </m:r>
                    <m:acc>
                      <m:accPr>
                        <m:chr m:val="̈"/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1984D47-5FF9-44D5-9904-31D46930A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9379A50-33A0-4BD6-94A4-C0FA3708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Численное решение динамической задачи в </a:t>
            </a:r>
            <a:r>
              <a:rPr lang="en-US" sz="4000" dirty="0"/>
              <a:t>ANSYS</a:t>
            </a:r>
            <a:endParaRPr lang="ru-RU" sz="4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7A4DC-B125-4707-881D-F730B647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76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964F2AC-95DA-425C-AB4C-3C10E3E3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динамической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1DD585A-CBE1-4DFE-8799-E515E1CDB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1. </a:t>
            </a:r>
            <a:r>
              <a:rPr lang="ru-RU" sz="2400" u="sng" dirty="0"/>
              <a:t>Длительное постоянное воздействие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12228A-7A71-4E56-850C-0508430D8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19" y="1739599"/>
            <a:ext cx="10989162" cy="4744188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A8EA98-EAF1-49CE-9298-85FAE178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18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E377BAA-EE89-48F2-9A28-49A84A6E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динамической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192664-741E-44FB-9CD5-8A4B817C5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05" y="1688677"/>
            <a:ext cx="10620389" cy="4621636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1E026159-B00A-4D15-9EEB-844F6A85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Максимальные касательные напряжения в стекловидном теле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E194C262-8B97-4BBD-89ED-F96BAF77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33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410FF4-E7C5-4E71-ABDC-668C5B70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Максимальные касательные напряжения в сетчатке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40EF68-A621-4D6F-A1B8-79A40E6B9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7" y="1576201"/>
            <a:ext cx="11206825" cy="473411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BC74F65-0D2B-4FAF-BC56-A518E494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динамической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0A96DB55-8EC6-4A37-B529-1D6863A8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05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8B3B308-BC7C-48E6-8B63-2578A085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динамической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4BAE129-BA30-4E9F-9030-3F6951FC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2. </a:t>
            </a:r>
            <a:r>
              <a:rPr lang="ru-RU" sz="2400" u="sng" dirty="0"/>
              <a:t>Резкое, кратковременное воздействие </a:t>
            </a:r>
            <a:endParaRPr lang="ru-RU" sz="2400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F1F55E-E797-415B-91B8-2DC42CDAA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8738"/>
            <a:ext cx="10515600" cy="4897400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DB1E0435-5D92-499B-8F2C-9233BCF6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97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7A3FC0A-BBD4-4706-841F-FB80651C6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динамической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E3CCEE-5F99-4BED-B89E-ED0330124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31" y="1708304"/>
            <a:ext cx="11158938" cy="4791108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D6A9D080-EAA1-4076-A90E-812D60A1C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Максимальные касательные напряжения в стекловидном теле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77D102D-A3C6-4C2C-8815-74F6511E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2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FFE41-F8BF-4707-B7FE-9BAE4E41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глаза</a:t>
            </a:r>
          </a:p>
        </p:txBody>
      </p:sp>
      <p:pic>
        <p:nvPicPr>
          <p:cNvPr id="1026" name="Picture 2" descr="Строение глаза">
            <a:extLst>
              <a:ext uri="{FF2B5EF4-FFF2-40B4-BE49-F238E27FC236}">
                <a16:creationId xmlns:a16="http://schemas.microsoft.com/office/drawing/2014/main" id="{55E842C9-7072-431C-A17D-B59949D4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36" y="1690688"/>
            <a:ext cx="6446528" cy="47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87211F4-C145-4F70-96B5-9D68D771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67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8317F6A-34C1-45F5-9ED9-BE33469A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динамической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AB994D-71B3-49FC-AC02-164F5BE19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16" y="1693398"/>
            <a:ext cx="11068168" cy="4783191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B6EA396A-4A46-4A94-AB2D-EA395E5D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Максимальные касательные напряжения в сетчатке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E3FE7AC9-EC94-4CC7-88D6-90BC307D2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74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2233663-76D9-4864-8CD2-3150716F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динамической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755125-E9DD-43C3-80DC-44E6219C3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14" y="1782763"/>
            <a:ext cx="10425572" cy="4695181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236FC30D-805C-4055-BB00-066F32B4D128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3</a:t>
            </a:r>
            <a:r>
              <a:rPr lang="ru-RU" dirty="0"/>
              <a:t>. </a:t>
            </a:r>
            <a:r>
              <a:rPr lang="ru-RU" sz="2400" u="sng" dirty="0"/>
              <a:t>Воздействие, возрастающее по линейному закону</a:t>
            </a:r>
            <a:endParaRPr lang="ru-RU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24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86DAA90-B713-4C0B-B4CA-EC3C5923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1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BA683BE-EE3D-443D-BDC3-DCF12C33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динамической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D9DBDF3-4540-4878-9125-E0B71CD94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Максимальные касательные напряжения в стекловидном теле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EF8D75-9059-4B9E-B0CC-7E1E6779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53" y="1782763"/>
            <a:ext cx="10743093" cy="4634562"/>
          </a:xfrm>
          <a:prstGeom prst="rect">
            <a:avLst/>
          </a:prstGeom>
        </p:spPr>
      </p:pic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7C762DFB-02A8-4C14-BC3C-A6E18441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11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D703F10-8545-4637-93B9-484166EA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Численное решение динамической задачи в </a:t>
            </a:r>
            <a:r>
              <a:rPr lang="en-US" sz="3200" dirty="0"/>
              <a:t>ANSYS</a:t>
            </a:r>
            <a:endParaRPr lang="ru-RU" sz="32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59CC9953-AB97-4A74-9187-8B1519F67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Максимальные касательные напряжения в сетчатке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7288C8-7750-4E63-90CD-3618CB8A5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96" y="1782763"/>
            <a:ext cx="10195208" cy="4388072"/>
          </a:xfrm>
          <a:prstGeom prst="rect">
            <a:avLst/>
          </a:prstGeom>
        </p:spPr>
      </p:pic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E52451D-7881-4BA9-BEDE-FE80C0D8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98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817A9-0B32-4A59-971F-CDAE1671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3713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Сравнение максимальных касательных напряжений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6B265BD-FDE5-436F-BD40-ED5D8CA30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43456"/>
              </p:ext>
            </p:extLst>
          </p:nvPr>
        </p:nvGraphicFramePr>
        <p:xfrm>
          <a:off x="2507472" y="2276668"/>
          <a:ext cx="7177055" cy="327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7917">
                  <a:extLst>
                    <a:ext uri="{9D8B030D-6E8A-4147-A177-3AD203B41FA5}">
                      <a16:colId xmlns:a16="http://schemas.microsoft.com/office/drawing/2014/main" val="3806880431"/>
                    </a:ext>
                  </a:extLst>
                </a:gridCol>
                <a:gridCol w="4059138">
                  <a:extLst>
                    <a:ext uri="{9D8B030D-6E8A-4147-A177-3AD203B41FA5}">
                      <a16:colId xmlns:a16="http://schemas.microsoft.com/office/drawing/2014/main" val="3081025650"/>
                    </a:ext>
                  </a:extLst>
                </a:gridCol>
              </a:tblGrid>
              <a:tr h="825195"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/>
                        <a:t>Нагрузка </a:t>
                      </a:r>
                      <a:r>
                        <a:rPr lang="en-US" sz="1800" u="sng" dirty="0"/>
                        <a:t>p=10000</a:t>
                      </a:r>
                      <a:r>
                        <a:rPr lang="ru-RU" sz="1800" u="sng" dirty="0"/>
                        <a:t> Па</a:t>
                      </a:r>
                      <a:endParaRPr lang="ru-RU" sz="1800" u="sng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22" marR="90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Максимальное касательное напряжение в сетчатке, Па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22" marR="90022" marT="0" marB="0" anchor="ctr"/>
                </a:tc>
                <a:extLst>
                  <a:ext uri="{0D108BD9-81ED-4DB2-BD59-A6C34878D82A}">
                    <a16:rowId xmlns:a16="http://schemas.microsoft.com/office/drawing/2014/main" val="1502113678"/>
                  </a:ext>
                </a:extLst>
              </a:tr>
              <a:tr h="825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Длительное постоянное воздействие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22" marR="90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576,23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22" marR="90022" marT="0" marB="0" anchor="ctr"/>
                </a:tc>
                <a:extLst>
                  <a:ext uri="{0D108BD9-81ED-4DB2-BD59-A6C34878D82A}">
                    <a16:rowId xmlns:a16="http://schemas.microsoft.com/office/drawing/2014/main" val="2685899320"/>
                  </a:ext>
                </a:extLst>
              </a:tr>
              <a:tr h="825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Кратковременное воздействие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22" marR="90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960,41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22" marR="90022" marT="0" marB="0" anchor="ctr"/>
                </a:tc>
                <a:extLst>
                  <a:ext uri="{0D108BD9-81ED-4DB2-BD59-A6C34878D82A}">
                    <a16:rowId xmlns:a16="http://schemas.microsoft.com/office/drawing/2014/main" val="3518041572"/>
                  </a:ext>
                </a:extLst>
              </a:tr>
              <a:tr h="79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Линейное воздействие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22" marR="900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571,8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22" marR="90022" marT="0" marB="0" anchor="ctr"/>
                </a:tc>
                <a:extLst>
                  <a:ext uri="{0D108BD9-81ED-4DB2-BD59-A6C34878D82A}">
                    <a16:rowId xmlns:a16="http://schemas.microsoft.com/office/drawing/2014/main" val="785856567"/>
                  </a:ext>
                </a:extLst>
              </a:tr>
            </a:tbl>
          </a:graphicData>
        </a:graphic>
      </p:graphicFrame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4889DD3A-13C5-484B-B753-78CCDD47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78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3716C514-4A6D-4365-8855-12EB68BD50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Условие прочности на разрыв сетчатки: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≤1100 Па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Тогда, прикладывая, например, воздействие величиной </a:t>
                </a:r>
                <a:r>
                  <a:rPr lang="en-US" i="1" dirty="0"/>
                  <a:t>P</a:t>
                </a:r>
                <a:r>
                  <a:rPr lang="en-US" dirty="0"/>
                  <a:t>=12000</a:t>
                </a:r>
                <a:r>
                  <a:rPr lang="ru-RU" dirty="0"/>
                  <a:t> Па, то при первом методе воздействия, максимальное касательное напряжение за время приложения достигнет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=691,38</m:t>
                    </m:r>
                  </m:oMath>
                </a14:m>
                <a:r>
                  <a:rPr lang="ru-RU" dirty="0"/>
                  <a:t> Па. </a:t>
                </a:r>
              </a:p>
              <a:p>
                <a:pPr marL="0" indent="0">
                  <a:buNone/>
                </a:pPr>
                <a:r>
                  <a:rPr lang="ru-RU" dirty="0"/>
                  <a:t>Если же приложить нагрузку той же величины, но по второму методу, то есть резко, то максимальное касательное напряжение за время приложения достигнет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/>
                      <m:t>1152,5 Па</m:t>
                    </m:r>
                  </m:oMath>
                </a14:m>
                <a:r>
                  <a:rPr lang="ru-RU" dirty="0"/>
                  <a:t>, что приведет к разрыву.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3716C514-4A6D-4365-8855-12EB68BD5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17" t="-2241" r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35DEE43-E63A-401A-9994-F64607A1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45" y="337133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Сравнение максимальных касательных напряжений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A2D8CE-2AD2-4801-BBA3-B34025C8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39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7F901-3ACA-4B10-A78B-CEF351CC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10586-CAC6-4FFD-A195-1CFF2B71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Поставлена задача исследования воздействия на СТ, приводящего к отслоению/разрыву.</a:t>
            </a:r>
          </a:p>
          <a:p>
            <a:r>
              <a:rPr lang="ru-RU" dirty="0"/>
              <a:t>Аналитически решена квазистатическая задача и найдено критическое воздействие, вызывающее отслоение сетчатки. </a:t>
            </a:r>
          </a:p>
          <a:p>
            <a:r>
              <a:rPr lang="ru-RU" dirty="0"/>
              <a:t>Решена динамическая задача в </a:t>
            </a:r>
            <a:r>
              <a:rPr lang="en-US" dirty="0"/>
              <a:t>ANSYS Workbench</a:t>
            </a:r>
            <a:endParaRPr lang="ru-RU" dirty="0"/>
          </a:p>
          <a:p>
            <a:r>
              <a:rPr lang="ru-RU" dirty="0"/>
              <a:t>Сравнив полученные тремя разными методами максимальные касательные напряжения, было показано, что при проведении операции метод постепенной возрастающей нагрузки будет наиболее безопасным.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6A87C-95D6-4E48-A2DE-EC918458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0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D911AD-DC3E-4582-8C7D-790B83D5DD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403705"/>
            <a:ext cx="9927772" cy="60505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C2253E-0CAD-4AB7-9384-D5DC5BB2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3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8778C-CB28-4C72-BD22-E5E57A1B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Витрэктомия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CC060-7EFA-4BF0-A77D-B7BA21197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77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Витрэктомия </a:t>
            </a:r>
            <a:r>
              <a:rPr lang="ru-RU" dirty="0"/>
              <a:t>– хирургическая операция, направленная на лечение отслоения сетчатки глаза. Первый этап – удаление СТ хирургическими щипцами.</a:t>
            </a:r>
          </a:p>
          <a:p>
            <a:pPr marL="0" indent="0">
              <a:buNone/>
            </a:pPr>
            <a:r>
              <a:rPr lang="ru-RU" dirty="0"/>
              <a:t>При неправильном воздействии появляется вероятность разрыва сетчатки.</a:t>
            </a:r>
          </a:p>
          <a:p>
            <a:pPr marL="0" indent="0">
              <a:buNone/>
            </a:pPr>
            <a:r>
              <a:rPr lang="ru-RU" dirty="0"/>
              <a:t>Задача состоит в том, чтобы найти величину и характер воздействия на сетчатку, при котором происходит ее разрыв</a:t>
            </a:r>
            <a:r>
              <a:rPr lang="en-US" dirty="0"/>
              <a:t> </a:t>
            </a:r>
            <a:r>
              <a:rPr lang="ru-RU" dirty="0"/>
              <a:t>или отслоение. 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Витрэктомия глаза: цены на операцию, консультация офтальмолога в ...">
            <a:extLst>
              <a:ext uri="{FF2B5EF4-FFF2-40B4-BE49-F238E27FC236}">
                <a16:creationId xmlns:a16="http://schemas.microsoft.com/office/drawing/2014/main" id="{0535CB58-2096-4B25-AE52-C5E5B7AB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44" y="1825625"/>
            <a:ext cx="5428429" cy="40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84DA36-A547-4E2C-979A-75A3ADB5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52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3C33-EB7C-43AC-A80C-8B6E78CA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Математическое моделирование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FA8EBC-EAE7-4BDA-85B5-F0B6D060FF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554893"/>
                <a:ext cx="5935823" cy="513515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/>
                  <a:t>внутренняя часть (</a:t>
                </a:r>
                <a:r>
                  <a:rPr lang="en-US" dirty="0"/>
                  <a:t>a&lt;R&lt;b</a:t>
                </a:r>
                <a:r>
                  <a:rPr lang="ru-RU" dirty="0"/>
                  <a:t>) – стекловидное тело, материал вязкоупругий;</a:t>
                </a:r>
                <a:r>
                  <a:rPr lang="en-US" dirty="0"/>
                  <a:t> </a:t>
                </a:r>
                <a:endParaRPr lang="ru-RU" dirty="0"/>
              </a:p>
              <a:p>
                <a:r>
                  <a:rPr lang="ru-RU" dirty="0"/>
                  <a:t>промежуточный слой (</a:t>
                </a:r>
                <a:r>
                  <a:rPr lang="en-US" dirty="0"/>
                  <a:t>b&lt;R&lt;c</a:t>
                </a:r>
                <a:r>
                  <a:rPr lang="ru-RU" dirty="0"/>
                  <a:t>) – сетчатка, материал упругий;</a:t>
                </a:r>
              </a:p>
              <a:p>
                <a:r>
                  <a:rPr lang="ru-RU" dirty="0"/>
                  <a:t>внешний слой</a:t>
                </a:r>
                <a:r>
                  <a:rPr lang="en-US" dirty="0"/>
                  <a:t> (c&lt;R&lt;d)</a:t>
                </a:r>
                <a:r>
                  <a:rPr lang="ru-RU" dirty="0"/>
                  <a:t> – сосудистая оболочка, материал упругий.</a:t>
                </a:r>
              </a:p>
              <a:p>
                <a:endParaRPr lang="ru-RU" dirty="0"/>
              </a:p>
              <a:p>
                <a:pPr marL="0" indent="0" algn="ctr">
                  <a:buNone/>
                </a:pPr>
                <a:r>
                  <a:rPr lang="ru-RU" u="sng" dirty="0"/>
                  <a:t>Размеры:</a:t>
                </a: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=10 мм=0.01 м,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=18.5 мм=0.0185 м,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=18.7 мм=0.0187 м,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=19 мм=0.019 м.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FA8EBC-EAE7-4BDA-85B5-F0B6D060F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554893"/>
                <a:ext cx="5935823" cy="5135156"/>
              </a:xfrm>
              <a:blipFill>
                <a:blip r:embed="rId2"/>
                <a:stretch>
                  <a:fillRect l="-1644" t="-29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36AF55-1123-4498-8E7F-78AAA4873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1554893"/>
            <a:ext cx="4210050" cy="432435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99DE5-39F1-404D-9F55-4EDAE147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7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8CD76-8CA3-4E2F-8281-64B1023D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Математическое моделирование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3AFCB-1CC9-439C-BD3B-39B2333BF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399"/>
            <a:ext cx="6178420" cy="4351338"/>
          </a:xfrm>
        </p:spPr>
        <p:txBody>
          <a:bodyPr>
            <a:normAutofit/>
          </a:bodyPr>
          <a:lstStyle/>
          <a:p>
            <a:r>
              <a:rPr lang="ru-RU" dirty="0"/>
              <a:t>к внутренней поверхности сферы прикладывается нагрузка;</a:t>
            </a:r>
          </a:p>
          <a:p>
            <a:r>
              <a:rPr lang="ru-RU" dirty="0"/>
              <a:t>внешняя поверхность зафиксирована. Ставится запрет на перемещение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AE6A92-79F5-438B-8563-6AD30F272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1554893"/>
            <a:ext cx="4210050" cy="4324350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18A7055-701A-439C-8724-E85238FB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8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5FF13-0C13-4463-B436-037AD96E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Аналитическое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DB4D9-5F02-4B50-85DB-313B5494F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/>
              <a:t>Начнем с решения задачи. Применим некоторые допущения:</a:t>
            </a:r>
          </a:p>
          <a:p>
            <a:r>
              <a:rPr lang="ru-RU" sz="2400" dirty="0"/>
              <a:t>перемещения происходят только по радиальной координате, задача симметрична;</a:t>
            </a:r>
          </a:p>
          <a:p>
            <a:pPr lvl="0"/>
            <a:r>
              <a:rPr lang="ru-RU" sz="2400" dirty="0"/>
              <a:t>все слои сферы изотропны;</a:t>
            </a:r>
          </a:p>
          <a:p>
            <a:pPr lvl="0"/>
            <a:r>
              <a:rPr lang="ru-RU" sz="2400" dirty="0"/>
              <a:t>не учитывается сила тяжести и другие сторонние силы;</a:t>
            </a:r>
          </a:p>
          <a:p>
            <a:pPr lvl="0"/>
            <a:r>
              <a:rPr lang="ru-RU" sz="2400" dirty="0"/>
              <a:t>изнури, сфера подвергается равномерному растяжению.</a:t>
            </a:r>
          </a:p>
          <a:p>
            <a:pPr marL="0" indent="0" algn="ctr">
              <a:buNone/>
            </a:pPr>
            <a:r>
              <a:rPr lang="ru-RU" sz="2400" u="sng" dirty="0"/>
              <a:t>В сферической системе координат: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0CA6ABB4-366C-4220-85E9-E28BEEE65D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901655"/>
                  </p:ext>
                </p:extLst>
              </p:nvPr>
            </p:nvGraphicFramePr>
            <p:xfrm>
              <a:off x="1962539" y="4862556"/>
              <a:ext cx="8266922" cy="13144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80299">
                      <a:extLst>
                        <a:ext uri="{9D8B030D-6E8A-4147-A177-3AD203B41FA5}">
                          <a16:colId xmlns:a16="http://schemas.microsoft.com/office/drawing/2014/main" val="914233965"/>
                        </a:ext>
                      </a:extLst>
                    </a:gridCol>
                    <a:gridCol w="786623">
                      <a:extLst>
                        <a:ext uri="{9D8B030D-6E8A-4147-A177-3AD203B41FA5}">
                          <a16:colId xmlns:a16="http://schemas.microsoft.com/office/drawing/2014/main" val="109170874"/>
                        </a:ext>
                      </a:extLst>
                    </a:gridCol>
                  </a:tblGrid>
                  <a:tr h="1314407"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400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ru-RU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2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400" dirty="0"/>
                        </a:p>
                        <a:p>
                          <a:pPr marL="0" indent="0"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ru-RU" sz="2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ru-RU" sz="24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ru-RU" sz="2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ru-RU" sz="2400" dirty="0"/>
                        </a:p>
                        <a:p>
                          <a:pPr marL="0" indent="0" algn="ctr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ru-RU" sz="2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ru-RU" sz="24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ru-RU" sz="2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sz="2400" b="1" i="1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oMath>
                          </a14:m>
                          <a:endParaRPr lang="ru-RU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01171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0CA6ABB4-366C-4220-85E9-E28BEEE65D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901655"/>
                  </p:ext>
                </p:extLst>
              </p:nvPr>
            </p:nvGraphicFramePr>
            <p:xfrm>
              <a:off x="1962539" y="4862556"/>
              <a:ext cx="8266922" cy="13144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480299">
                      <a:extLst>
                        <a:ext uri="{9D8B030D-6E8A-4147-A177-3AD203B41FA5}">
                          <a16:colId xmlns:a16="http://schemas.microsoft.com/office/drawing/2014/main" val="914233965"/>
                        </a:ext>
                      </a:extLst>
                    </a:gridCol>
                    <a:gridCol w="786623">
                      <a:extLst>
                        <a:ext uri="{9D8B030D-6E8A-4147-A177-3AD203B41FA5}">
                          <a16:colId xmlns:a16="http://schemas.microsoft.com/office/drawing/2014/main" val="109170874"/>
                        </a:ext>
                      </a:extLst>
                    </a:gridCol>
                  </a:tblGrid>
                  <a:tr h="131440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104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01171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22AA0A-7354-402F-B69A-F59708B58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0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B93D4-CFB3-41BB-953D-3FFC75B0B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Используемые уравнения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>
                <a:extLst>
                  <a:ext uri="{FF2B5EF4-FFF2-40B4-BE49-F238E27FC236}">
                    <a16:creationId xmlns:a16="http://schemas.microsoft.com/office/drawing/2014/main" id="{1E8D432A-44CB-4D30-B8DA-4638D32F4D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6764126"/>
                  </p:ext>
                </p:extLst>
              </p:nvPr>
            </p:nvGraphicFramePr>
            <p:xfrm>
              <a:off x="2336541" y="1243933"/>
              <a:ext cx="8619930" cy="202533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103324">
                      <a:extLst>
                        <a:ext uri="{9D8B030D-6E8A-4147-A177-3AD203B41FA5}">
                          <a16:colId xmlns:a16="http://schemas.microsoft.com/office/drawing/2014/main" val="1753192536"/>
                        </a:ext>
                      </a:extLst>
                    </a:gridCol>
                    <a:gridCol w="516606">
                      <a:extLst>
                        <a:ext uri="{9D8B030D-6E8A-4147-A177-3AD203B41FA5}">
                          <a16:colId xmlns:a16="http://schemas.microsoft.com/office/drawing/2014/main" val="1455754724"/>
                        </a:ext>
                      </a:extLst>
                    </a:gridCol>
                  </a:tblGrid>
                  <a:tr h="202533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d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</m:d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(2)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711963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>
                <a:extLst>
                  <a:ext uri="{FF2B5EF4-FFF2-40B4-BE49-F238E27FC236}">
                    <a16:creationId xmlns:a16="http://schemas.microsoft.com/office/drawing/2014/main" id="{1E8D432A-44CB-4D30-B8DA-4638D32F4D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6764126"/>
                  </p:ext>
                </p:extLst>
              </p:nvPr>
            </p:nvGraphicFramePr>
            <p:xfrm>
              <a:off x="2336541" y="1243933"/>
              <a:ext cx="8619930" cy="2025332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103324">
                      <a:extLst>
                        <a:ext uri="{9D8B030D-6E8A-4147-A177-3AD203B41FA5}">
                          <a16:colId xmlns:a16="http://schemas.microsoft.com/office/drawing/2014/main" val="1753192536"/>
                        </a:ext>
                      </a:extLst>
                    </a:gridCol>
                    <a:gridCol w="516606">
                      <a:extLst>
                        <a:ext uri="{9D8B030D-6E8A-4147-A177-3AD203B41FA5}">
                          <a16:colId xmlns:a16="http://schemas.microsoft.com/office/drawing/2014/main" val="1455754724"/>
                        </a:ext>
                      </a:extLst>
                    </a:gridCol>
                  </a:tblGrid>
                  <a:tr h="202533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r="-6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(2)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711963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DB8D1B3F-3668-4B6D-B7A5-662999E944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81245"/>
                  </p:ext>
                </p:extLst>
              </p:nvPr>
            </p:nvGraphicFramePr>
            <p:xfrm>
              <a:off x="2733869" y="2841171"/>
              <a:ext cx="8619931" cy="203193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795099">
                      <a:extLst>
                        <a:ext uri="{9D8B030D-6E8A-4147-A177-3AD203B41FA5}">
                          <a16:colId xmlns:a16="http://schemas.microsoft.com/office/drawing/2014/main" val="2240520666"/>
                        </a:ext>
                      </a:extLst>
                    </a:gridCol>
                    <a:gridCol w="824832">
                      <a:extLst>
                        <a:ext uri="{9D8B030D-6E8A-4147-A177-3AD203B41FA5}">
                          <a16:colId xmlns:a16="http://schemas.microsoft.com/office/drawing/2014/main" val="234491743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ru-RU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𝑟𝑒𝑡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𝑟𝑒𝑡</m:t>
                                    </m:r>
                                  </m:sub>
                                </m:sSub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h𝑜𝑟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с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h𝑜𝑟</m:t>
                                    </m:r>
                                  </m:sub>
                                </m:sSub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d>
                                  <m:d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𝑣𝑖𝑡𝑟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ru-RU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ru-RU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ru-RU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nary>
                                  <m:naryPr>
                                    <m:limLoc m:val="subSup"/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𝑣𝑖𝑡𝑟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</m:nary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  <m:d>
                                      <m:d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(3)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00757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>
                <a:extLst>
                  <a:ext uri="{FF2B5EF4-FFF2-40B4-BE49-F238E27FC236}">
                    <a16:creationId xmlns:a16="http://schemas.microsoft.com/office/drawing/2014/main" id="{DB8D1B3F-3668-4B6D-B7A5-662999E944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281245"/>
                  </p:ext>
                </p:extLst>
              </p:nvPr>
            </p:nvGraphicFramePr>
            <p:xfrm>
              <a:off x="2733869" y="2841171"/>
              <a:ext cx="8619931" cy="202533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7795099">
                      <a:extLst>
                        <a:ext uri="{9D8B030D-6E8A-4147-A177-3AD203B41FA5}">
                          <a16:colId xmlns:a16="http://schemas.microsoft.com/office/drawing/2014/main" val="2240520666"/>
                        </a:ext>
                      </a:extLst>
                    </a:gridCol>
                    <a:gridCol w="824832">
                      <a:extLst>
                        <a:ext uri="{9D8B030D-6E8A-4147-A177-3AD203B41FA5}">
                          <a16:colId xmlns:a16="http://schemas.microsoft.com/office/drawing/2014/main" val="2344917434"/>
                        </a:ext>
                      </a:extLst>
                    </a:gridCol>
                  </a:tblGrid>
                  <a:tr h="202533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r="-10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(3)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00757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32E0C6AC-94B9-46BA-BB1A-494363A5F6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0260687"/>
                  </p:ext>
                </p:extLst>
              </p:nvPr>
            </p:nvGraphicFramePr>
            <p:xfrm>
              <a:off x="3638938" y="5005659"/>
              <a:ext cx="7714862" cy="190087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716534">
                      <a:extLst>
                        <a:ext uri="{9D8B030D-6E8A-4147-A177-3AD203B41FA5}">
                          <a16:colId xmlns:a16="http://schemas.microsoft.com/office/drawing/2014/main" val="3245929641"/>
                        </a:ext>
                      </a:extLst>
                    </a:gridCol>
                    <a:gridCol w="998328">
                      <a:extLst>
                        <a:ext uri="{9D8B030D-6E8A-4147-A177-3AD203B41FA5}">
                          <a16:colId xmlns:a16="http://schemas.microsoft.com/office/drawing/2014/main" val="319488836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𝑅𝑅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𝑅𝑅</m:t>
                                        </m:r>
                                      </m:sub>
                                    </m:sSub>
                                    <m:r>
                                      <a:rPr lang="ru-RU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ru-RU" sz="2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𝜃𝜃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  <m:r>
                                  <a:rPr lang="ru-RU" sz="2400">
                                    <a:effectLst/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</m:oMath>
                            </m:oMathPara>
                          </a14:m>
                          <a:endParaRPr lang="ru-RU" sz="24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 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(4)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997235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32E0C6AC-94B9-46BA-BB1A-494363A5F6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0260687"/>
                  </p:ext>
                </p:extLst>
              </p:nvPr>
            </p:nvGraphicFramePr>
            <p:xfrm>
              <a:off x="3638938" y="5005659"/>
              <a:ext cx="7714862" cy="190087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716534">
                      <a:extLst>
                        <a:ext uri="{9D8B030D-6E8A-4147-A177-3AD203B41FA5}">
                          <a16:colId xmlns:a16="http://schemas.microsoft.com/office/drawing/2014/main" val="3245929641"/>
                        </a:ext>
                      </a:extLst>
                    </a:gridCol>
                    <a:gridCol w="998328">
                      <a:extLst>
                        <a:ext uri="{9D8B030D-6E8A-4147-A177-3AD203B41FA5}">
                          <a16:colId xmlns:a16="http://schemas.microsoft.com/office/drawing/2014/main" val="3194888361"/>
                        </a:ext>
                      </a:extLst>
                    </a:gridCol>
                  </a:tblGrid>
                  <a:tr h="190087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r="-14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(4)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997235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79C4BF-4A1F-491E-AEFC-9E4EBB96B401}"/>
              </a:ext>
            </a:extLst>
          </p:cNvPr>
          <p:cNvSpPr/>
          <p:nvPr/>
        </p:nvSpPr>
        <p:spPr>
          <a:xfrm>
            <a:off x="502144" y="1842976"/>
            <a:ext cx="2466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Связь деформаций</a:t>
            </a:r>
          </a:p>
          <a:p>
            <a:pPr algn="ctr"/>
            <a:r>
              <a:rPr lang="ru-RU" sz="2000" dirty="0"/>
              <a:t> через перемещение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3AB87B6-78BB-4D24-8156-C0FFB6A83D73}"/>
              </a:ext>
            </a:extLst>
          </p:cNvPr>
          <p:cNvSpPr/>
          <p:nvPr/>
        </p:nvSpPr>
        <p:spPr>
          <a:xfrm>
            <a:off x="146597" y="3132410"/>
            <a:ext cx="31777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Определяющее уравнение </a:t>
            </a:r>
          </a:p>
          <a:p>
            <a:pPr algn="ctr"/>
            <a:r>
              <a:rPr lang="ru-RU" sz="2000" dirty="0"/>
              <a:t>связи напряжений и </a:t>
            </a:r>
          </a:p>
          <a:p>
            <a:pPr algn="ctr"/>
            <a:r>
              <a:rPr lang="ru-RU" sz="2000" dirty="0"/>
              <a:t>деформаций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288279-8728-46EF-905E-92AD1967BADD}"/>
              </a:ext>
            </a:extLst>
          </p:cNvPr>
          <p:cNvSpPr/>
          <p:nvPr/>
        </p:nvSpPr>
        <p:spPr>
          <a:xfrm>
            <a:off x="388457" y="5555985"/>
            <a:ext cx="2694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Уравнение равновесия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C367972-F4C4-4A83-A7C3-39F312D3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AC39-E19F-4343-91A6-97CB31EAB3CD}" type="slidenum">
              <a:rPr lang="ru-RU" smtClean="0"/>
              <a:t>9</a:t>
            </a:fld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61333D-F04D-419F-A45A-9BFAE23F225A}"/>
              </a:ext>
            </a:extLst>
          </p:cNvPr>
          <p:cNvSpPr/>
          <p:nvPr/>
        </p:nvSpPr>
        <p:spPr>
          <a:xfrm>
            <a:off x="4504314" y="3244334"/>
            <a:ext cx="101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сетчатка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4E6B903-9FE2-4BA2-BA56-D9538A978C59}"/>
              </a:ext>
            </a:extLst>
          </p:cNvPr>
          <p:cNvSpPr/>
          <p:nvPr/>
        </p:nvSpPr>
        <p:spPr>
          <a:xfrm>
            <a:off x="7496369" y="3256800"/>
            <a:ext cx="226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Сосудистая оболочка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C24CF22-6502-41FE-8CA8-097216A5E8E1}"/>
              </a:ext>
            </a:extLst>
          </p:cNvPr>
          <p:cNvSpPr/>
          <p:nvPr/>
        </p:nvSpPr>
        <p:spPr>
          <a:xfrm>
            <a:off x="6009704" y="4497172"/>
            <a:ext cx="206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Стекловидное тело</a:t>
            </a:r>
          </a:p>
        </p:txBody>
      </p:sp>
    </p:spTree>
    <p:extLst>
      <p:ext uri="{BB962C8B-B14F-4D97-AF65-F5344CB8AC3E}">
        <p14:creationId xmlns:p14="http://schemas.microsoft.com/office/powerpoint/2010/main" val="347298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17287</TotalTime>
  <Words>1076</Words>
  <Application>Microsoft Office PowerPoint</Application>
  <PresentationFormat>Широкоэкранный</PresentationFormat>
  <Paragraphs>185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Times New Roman</vt:lpstr>
      <vt:lpstr>Тема Office</vt:lpstr>
      <vt:lpstr>Отслоение сетчатки глаза</vt:lpstr>
      <vt:lpstr>Проблема</vt:lpstr>
      <vt:lpstr>Строение глаза</vt:lpstr>
      <vt:lpstr>Презентация PowerPoint</vt:lpstr>
      <vt:lpstr>Витрэктомия</vt:lpstr>
      <vt:lpstr>Математическое моделирование</vt:lpstr>
      <vt:lpstr>Математическое моделирование</vt:lpstr>
      <vt:lpstr>Аналитическое решение</vt:lpstr>
      <vt:lpstr>Используемые уравнения </vt:lpstr>
      <vt:lpstr>Граничные и начальные условия </vt:lpstr>
      <vt:lpstr>Определение модуля релаксаци μ_vitr (t)  </vt:lpstr>
      <vt:lpstr>Определение модуля релаксаци μ_vitr (t)  </vt:lpstr>
      <vt:lpstr>Определение модуля релаксаци μ_vitr (t)  </vt:lpstr>
      <vt:lpstr>Аналитическое решение</vt:lpstr>
      <vt:lpstr>Аналитическое решение</vt:lpstr>
      <vt:lpstr>Аналитическое решение</vt:lpstr>
      <vt:lpstr>Численное решение квазистатической задачи в ANSYS</vt:lpstr>
      <vt:lpstr>Численное решение квазистатической задачи в ANSYS</vt:lpstr>
      <vt:lpstr>Численное решение квазистатической задачи в ANSYS</vt:lpstr>
      <vt:lpstr>Численное решение квазистатической задачи в ANSYS</vt:lpstr>
      <vt:lpstr>Численное решение квазистатической задачи в ANSYS</vt:lpstr>
      <vt:lpstr>Численное решение квазистатической задачи в ANSYS</vt:lpstr>
      <vt:lpstr>Численное решение квазистатической задачи в ANSYS</vt:lpstr>
      <vt:lpstr>Численное решение динамической задачи в ANSYS</vt:lpstr>
      <vt:lpstr>Численное решение динамической задачи в ANSYS</vt:lpstr>
      <vt:lpstr>Численное решение динамической задачи в ANSYS</vt:lpstr>
      <vt:lpstr>Численное решение динамической задачи в ANSYS</vt:lpstr>
      <vt:lpstr>Численное решение динамической задачи в ANSYS</vt:lpstr>
      <vt:lpstr>Численное решение динамической задачи в ANSYS</vt:lpstr>
      <vt:lpstr>Численное решение динамической задачи в ANSYS</vt:lpstr>
      <vt:lpstr>Численное решение динамической задачи в ANSYS</vt:lpstr>
      <vt:lpstr>Численное решение динамической задачи в ANSYS</vt:lpstr>
      <vt:lpstr>Численное решение динамической задачи в ANSYS</vt:lpstr>
      <vt:lpstr>Сравнение максимальных касательных напряжений</vt:lpstr>
      <vt:lpstr>Сравнение максимальных касательных напряжений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Отслоение сетчатки глаза</dc:title>
  <dc:creator>Admin</dc:creator>
  <cp:lastModifiedBy>Admin</cp:lastModifiedBy>
  <cp:revision>137</cp:revision>
  <dcterms:created xsi:type="dcterms:W3CDTF">2020-03-04T18:57:45Z</dcterms:created>
  <dcterms:modified xsi:type="dcterms:W3CDTF">2020-07-03T15:14:48Z</dcterms:modified>
</cp:coreProperties>
</file>