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8086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09FA-80CB-43E1-878B-05A7FCE4003E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47F3F-1734-4A89-B3A2-A97578C51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2"/>
                </a:solidFill>
              </a:rPr>
              <a:t>Системы динамического позиционирования и навигации судов</a:t>
            </a:r>
            <a:endParaRPr lang="ru-RU" sz="54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smtClean="0">
                <a:solidFill>
                  <a:srgbClr val="928086"/>
                </a:solidFill>
              </a:rPr>
              <a:t>Кафедра </a:t>
            </a:r>
            <a:r>
              <a:rPr lang="ru-RU" smtClean="0">
                <a:solidFill>
                  <a:srgbClr val="928086"/>
                </a:solidFill>
              </a:rPr>
              <a:t>«Теоретическая </a:t>
            </a:r>
            <a:r>
              <a:rPr lang="ru-RU" dirty="0" smtClean="0">
                <a:solidFill>
                  <a:srgbClr val="928086"/>
                </a:solidFill>
              </a:rPr>
              <a:t>механика»</a:t>
            </a:r>
            <a:endParaRPr lang="ru-RU" dirty="0" smtClean="0">
              <a:solidFill>
                <a:srgbClr val="928086"/>
              </a:solidFill>
            </a:endParaRPr>
          </a:p>
          <a:p>
            <a:r>
              <a:rPr lang="ru-RU" dirty="0" smtClean="0">
                <a:solidFill>
                  <a:srgbClr val="928086"/>
                </a:solidFill>
              </a:rPr>
              <a:t>Группа </a:t>
            </a:r>
            <a:r>
              <a:rPr lang="ru-RU" dirty="0" smtClean="0">
                <a:solidFill>
                  <a:srgbClr val="928086"/>
                </a:solidFill>
              </a:rPr>
              <a:t>13604/1</a:t>
            </a:r>
            <a:endParaRPr lang="ru-RU" dirty="0" smtClean="0">
              <a:solidFill>
                <a:srgbClr val="928086"/>
              </a:solidFill>
            </a:endParaRPr>
          </a:p>
          <a:p>
            <a:r>
              <a:rPr lang="ru-RU" dirty="0" smtClean="0">
                <a:solidFill>
                  <a:srgbClr val="928086"/>
                </a:solidFill>
              </a:rPr>
              <a:t>Логинов Александр</a:t>
            </a:r>
            <a:endParaRPr lang="ru-RU" dirty="0">
              <a:solidFill>
                <a:srgbClr val="92808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Радиоволновые датчики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 ARTEMIS – для определения позиции по расстоянию и угла поворота антенн береговой и находящейся на судне радиолокационных станций (точность 1 м на </a:t>
            </a:r>
            <a:r>
              <a:rPr lang="ru-RU" dirty="0" smtClean="0"/>
              <a:t>дистанции </a:t>
            </a:r>
            <a:r>
              <a:rPr lang="ru-RU" dirty="0"/>
              <a:t>600 м, 2 м на дальности 9 км</a:t>
            </a:r>
            <a:r>
              <a:rPr lang="ru-RU" dirty="0" smtClean="0"/>
              <a:t>);</a:t>
            </a:r>
          </a:p>
          <a:p>
            <a:r>
              <a:rPr lang="en-US" dirty="0" err="1" smtClean="0"/>
              <a:t>RadaScan</a:t>
            </a:r>
            <a:r>
              <a:rPr lang="ru-RU" dirty="0" smtClean="0"/>
              <a:t> – аналог </a:t>
            </a:r>
            <a:r>
              <a:rPr lang="en-US" dirty="0" smtClean="0"/>
              <a:t>ARTEMIS</a:t>
            </a:r>
            <a:r>
              <a:rPr lang="ru-RU" dirty="0" smtClean="0"/>
              <a:t>, но имеет намного меньший вес ввиду отсутствия вращающейся части (используется на расстояниях до 1 км)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Электромеханические датчики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Одним из древнейших таких датчиков является </a:t>
            </a:r>
            <a:r>
              <a:rPr lang="en-US" dirty="0" smtClean="0"/>
              <a:t>Taut Wire</a:t>
            </a:r>
            <a:r>
              <a:rPr lang="ru-RU" dirty="0" smtClean="0"/>
              <a:t>. На дно опускается тяжелый груз, подвешенный на тросе. Датчик меряет силу натяжения троса и угол отклонения от вертикали, определяя таким образом, как изменилось положение судна. Также, датчик поддерживает силу натяжения троса, если судно совершает движения по вертикали ( на волнах). Основной недостаток – невозможность использования на большой глубине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7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/>
              <a:t>Гидроакустические датчики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Система для определения относительного местоположения между передатчиком и приемником под водой. Зная скорость звука в воде и время, которое шел сигнал, датчик определяет расстояние, на которое отклонилось судно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Пропульсивная</a:t>
            </a:r>
            <a:r>
              <a:rPr lang="ru-RU" dirty="0" smtClean="0"/>
              <a:t> установка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Система всех судовых двигателей носит название </a:t>
            </a:r>
            <a:r>
              <a:rPr lang="ru-RU" b="1" i="1" dirty="0" err="1" smtClean="0"/>
              <a:t>пропульсивной</a:t>
            </a:r>
            <a:r>
              <a:rPr lang="ru-RU" b="1" i="1" dirty="0" smtClean="0"/>
              <a:t> установки</a:t>
            </a:r>
            <a:endParaRPr lang="ru-RU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Органы управления судном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	Подруливающее устройство( </a:t>
            </a:r>
            <a:r>
              <a:rPr lang="en-US" b="1" dirty="0" smtClean="0"/>
              <a:t>Tunnel Thruster)   </a:t>
            </a:r>
            <a:r>
              <a:rPr lang="ru-RU" dirty="0" smtClean="0"/>
              <a:t> — судовое устройство, предназначенное для активного управления судном; рабочий орган (винт) в сквозном канале, проходящем от одного борта судна к другому борту, перпендикулярно его диаметральной плоскости.</a:t>
            </a:r>
          </a:p>
          <a:p>
            <a:r>
              <a:rPr lang="ru-RU" dirty="0" smtClean="0"/>
              <a:t>Устанавливается в носовой части судна или в носовой и кормовой частях одновременно;</a:t>
            </a:r>
          </a:p>
          <a:p>
            <a:r>
              <a:rPr lang="ru-RU" dirty="0" smtClean="0"/>
              <a:t>Позволяет улучшить управляемость судном на малых скоростях или при остановленном главном двигателе, при сравнительно больших скоростях хода (ориентировочно, более 5 узлов) подруливающее устройство теряет эффективность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Азимутальное подруливающее устройство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	</a:t>
            </a:r>
            <a:r>
              <a:rPr lang="ru-RU" dirty="0" smtClean="0"/>
              <a:t>	Гребной винт, расположенный в поворачивающейся на 360° колонке. Такое устройство заменяет руль и позволяет швартоваться в стеснённых условиях, не привлекая буксир.</a:t>
            </a:r>
          </a:p>
          <a:p>
            <a:pPr>
              <a:buNone/>
            </a:pPr>
            <a:r>
              <a:rPr lang="ru-RU" dirty="0" smtClean="0"/>
              <a:t>    Это устройство может быть как дополнительным движителем корабля, так и основным. Главный недостаток – сложность ремонта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система динамического позиционирования (</a:t>
            </a:r>
            <a:r>
              <a:rPr lang="en-US" dirty="0" smtClean="0"/>
              <a:t>DP)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Система динамического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позиционирования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 — (англ. 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</a:rPr>
              <a:t>dynamic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</a:rPr>
              <a:t>positioning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2">
                    <a:lumMod val="10000"/>
                  </a:schemeClr>
                </a:solidFill>
              </a:rPr>
              <a:t>system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) —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система управления, обеспечивающая удержание судна в заданной позиции с заданным курсом. Удержание судна обеспечивается совместным использованием основных и дополнительных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пропульсивных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установок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</a:t>
            </a:r>
            <a:r>
              <a:rPr lang="en-US" dirty="0" smtClean="0"/>
              <a:t>DP </a:t>
            </a:r>
            <a:r>
              <a:rPr lang="ru-RU" dirty="0" smtClean="0"/>
              <a:t>систем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Широкое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распространение системы динамического позиционирования нашли на вспомогательных судах нефтегазовой отрасли, а именно: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судах снабжения;</a:t>
            </a: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буксирах-якорезаводчиках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судах-кабелеукладчиках и трубоукладчиках;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судах сейсмической разведки;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буровых судах и мобильных буровых платформах;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судах обеспечения водолазных работ (DSV,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diving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support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vessels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</a:t>
            </a:r>
            <a:r>
              <a:rPr lang="ru-RU" dirty="0"/>
              <a:t>систем </a:t>
            </a:r>
            <a:r>
              <a:rPr lang="en-US" dirty="0" smtClean="0"/>
              <a:t>DP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Системы </a:t>
            </a:r>
            <a:r>
              <a:rPr lang="en-US" dirty="0" smtClean="0"/>
              <a:t>DP </a:t>
            </a:r>
            <a:r>
              <a:rPr lang="ru-RU" dirty="0" smtClean="0"/>
              <a:t>подразделяются </a:t>
            </a:r>
            <a:r>
              <a:rPr lang="ru-RU" dirty="0"/>
              <a:t>на три класса </a:t>
            </a:r>
            <a:r>
              <a:rPr lang="ru-RU" dirty="0" smtClean="0"/>
              <a:t>(по степени устойчивости к единичным отказам):</a:t>
            </a:r>
            <a:endParaRPr lang="ru-RU" dirty="0"/>
          </a:p>
          <a:p>
            <a:r>
              <a:rPr lang="ru-RU" b="1" dirty="0"/>
              <a:t>Класс 1</a:t>
            </a:r>
            <a:r>
              <a:rPr lang="ru-RU" dirty="0"/>
              <a:t> (DP 1). «Потеря» заданной позиции судном может произойти в случае любой единичной неисправности.</a:t>
            </a:r>
          </a:p>
          <a:p>
            <a:r>
              <a:rPr lang="ru-RU" b="1" dirty="0"/>
              <a:t>Класс 2</a:t>
            </a:r>
            <a:r>
              <a:rPr lang="ru-RU" dirty="0"/>
              <a:t> (DP 2). «Потеря» позиции не происходит в случае единичной неисправности любой подсистемы или компонента (движителя, сенсора, консоли управления и прочего), включая кабели, трубы и т. д.</a:t>
            </a:r>
          </a:p>
          <a:p>
            <a:r>
              <a:rPr lang="ru-RU" b="1" dirty="0"/>
              <a:t>Класс 3</a:t>
            </a:r>
            <a:r>
              <a:rPr lang="ru-RU" dirty="0"/>
              <a:t> (DP 3). Термин «единичная неисправность» включает, помимо неисправностей, указанных для класса DP-2, полный выход из строя всех компонентов в пределах одного водонепроницаемого или </a:t>
            </a:r>
            <a:r>
              <a:rPr lang="ru-RU" dirty="0" err="1"/>
              <a:t>огненепроницаемого</a:t>
            </a:r>
            <a:r>
              <a:rPr lang="ru-RU" dirty="0"/>
              <a:t> отсека из-за пожара или </a:t>
            </a:r>
            <a:r>
              <a:rPr lang="ru-RU" dirty="0" smtClean="0"/>
              <a:t>затопления</a:t>
            </a:r>
            <a:endParaRPr lang="ru-RU" dirty="0"/>
          </a:p>
          <a:p>
            <a:pPr>
              <a:buNone/>
            </a:pPr>
            <a:r>
              <a:rPr lang="ru-RU" dirty="0" smtClean="0"/>
              <a:t>		Также, выделяется система </a:t>
            </a:r>
            <a:r>
              <a:rPr lang="en-US" dirty="0" smtClean="0"/>
              <a:t>DP 0</a:t>
            </a:r>
            <a:r>
              <a:rPr lang="ru-RU" dirty="0" smtClean="0"/>
              <a:t>, не имеющая класса. Она позволяет держать заданный курс, но не может обеспечивать точное позиционирование. Как и в классе </a:t>
            </a:r>
            <a:r>
              <a:rPr lang="en-US" dirty="0" smtClean="0"/>
              <a:t>DP 1</a:t>
            </a:r>
            <a:r>
              <a:rPr lang="ru-RU" dirty="0" smtClean="0"/>
              <a:t>, потеря позиции происходит в случае любой единичной неисправности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Элементы системы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r>
              <a:rPr lang="ru-RU" dirty="0"/>
              <a:t>система энергоснабжения;</a:t>
            </a:r>
          </a:p>
          <a:p>
            <a:r>
              <a:rPr lang="ru-RU" dirty="0" err="1" smtClean="0"/>
              <a:t>пропульсивная</a:t>
            </a:r>
            <a:r>
              <a:rPr lang="ru-RU" dirty="0" smtClean="0"/>
              <a:t> установка;</a:t>
            </a:r>
            <a:endParaRPr lang="ru-RU" dirty="0"/>
          </a:p>
          <a:p>
            <a:r>
              <a:rPr lang="ru-RU" dirty="0" smtClean="0"/>
              <a:t>интегрированная система управления </a:t>
            </a:r>
            <a:r>
              <a:rPr lang="ru-RU" dirty="0" err="1" smtClean="0"/>
              <a:t>пропульсивной</a:t>
            </a:r>
            <a:r>
              <a:rPr lang="ru-RU" dirty="0" smtClean="0"/>
              <a:t> установкой</a:t>
            </a:r>
          </a:p>
          <a:p>
            <a:r>
              <a:rPr lang="ru-RU" dirty="0" smtClean="0"/>
              <a:t>датчики определения положения судна и датчики, измеряющие внешнее возмущение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система определяет местоположение судна и его отклонение от заданного 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	</a:t>
            </a:r>
            <a:r>
              <a:rPr lang="en-US" dirty="0"/>
              <a:t>	</a:t>
            </a:r>
            <a:r>
              <a:rPr lang="ru-RU" dirty="0" smtClean="0"/>
              <a:t>Существуют абсолютные датчики</a:t>
            </a:r>
            <a:r>
              <a:rPr lang="en-US" dirty="0" smtClean="0"/>
              <a:t>(GPS </a:t>
            </a:r>
            <a:r>
              <a:rPr lang="ru-RU" dirty="0" smtClean="0"/>
              <a:t>и </a:t>
            </a:r>
            <a:r>
              <a:rPr lang="en-US" dirty="0" smtClean="0"/>
              <a:t>DGPS)</a:t>
            </a:r>
            <a:r>
              <a:rPr lang="ru-RU" dirty="0" smtClean="0"/>
              <a:t>, позволяющие определить местоположение судна с привязкой к карте и датчики относительные, определяющие положение относительно какого-либо объекта, курс судна определяется гирокомпасом и </a:t>
            </a:r>
            <a:r>
              <a:rPr lang="en-US" dirty="0" smtClean="0"/>
              <a:t>GPS-</a:t>
            </a:r>
            <a:r>
              <a:rPr lang="ru-RU" dirty="0" smtClean="0"/>
              <a:t>компасом, также, все системы оснащены датчиком ветра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Абсолютный датчик - </a:t>
            </a:r>
            <a:r>
              <a:rPr lang="en-US" dirty="0" smtClean="0"/>
              <a:t>DGPS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ru-RU" dirty="0" smtClean="0"/>
              <a:t>Дифференциальный </a:t>
            </a:r>
            <a:r>
              <a:rPr lang="ru-RU" dirty="0"/>
              <a:t>GPS (DGPS) работает путем размещения приемника GPS, который является базовой </a:t>
            </a:r>
            <a:r>
              <a:rPr lang="ru-RU" dirty="0" smtClean="0"/>
              <a:t>станцией </a:t>
            </a:r>
            <a:r>
              <a:rPr lang="ru-RU" dirty="0"/>
              <a:t>в известном местоположении.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Станция измеряет расстояние до каждого спутника. Затем </a:t>
            </a:r>
            <a:r>
              <a:rPr lang="ru-RU" dirty="0" smtClean="0"/>
              <a:t>она </a:t>
            </a:r>
            <a:r>
              <a:rPr lang="ru-RU" dirty="0"/>
              <a:t>использует измеренные расстояния и рассчитывает фактическое расстояние, используя свою известную позицию.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Разница </a:t>
            </a:r>
            <a:r>
              <a:rPr lang="ru-RU" dirty="0"/>
              <a:t>между измеренным и вычисленным расстоянием является "дифференциальной коррекцией".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Дифференциальные коррекции затем передаются DGPS приемникам.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Относительные датчики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ru-RU" dirty="0" smtClean="0"/>
              <a:t>К относительным датчикам относятся:</a:t>
            </a:r>
            <a:endParaRPr lang="en-US" dirty="0" smtClean="0"/>
          </a:p>
          <a:p>
            <a:pPr lvl="1">
              <a:buNone/>
            </a:pP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/>
              <a:t>лазерно-оптические </a:t>
            </a:r>
            <a:r>
              <a:rPr lang="ru-RU" dirty="0" smtClean="0"/>
              <a:t>(</a:t>
            </a:r>
            <a:r>
              <a:rPr lang="en-US" dirty="0" err="1" smtClean="0"/>
              <a:t>CyScan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радиоволновые </a:t>
            </a:r>
            <a:r>
              <a:rPr lang="ru-RU" dirty="0"/>
              <a:t>(</a:t>
            </a:r>
            <a:r>
              <a:rPr lang="en-US" dirty="0"/>
              <a:t>Artemis, </a:t>
            </a:r>
            <a:r>
              <a:rPr lang="en-US" dirty="0" err="1" smtClean="0"/>
              <a:t>Radascan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электромеханические </a:t>
            </a:r>
            <a:r>
              <a:rPr lang="ru-RU" dirty="0"/>
              <a:t>(</a:t>
            </a:r>
            <a:r>
              <a:rPr lang="en-US" dirty="0"/>
              <a:t>Taut Wire</a:t>
            </a:r>
            <a:r>
              <a:rPr lang="en-US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ru-RU" dirty="0" err="1" smtClean="0"/>
              <a:t>гидроакуститческие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Hydroacoustic</a:t>
            </a:r>
            <a:r>
              <a:rPr lang="en-US" dirty="0" smtClean="0"/>
              <a:t> sensor)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Лазерно-оптический датчик</a:t>
            </a:r>
            <a:r>
              <a:rPr lang="en-US" dirty="0"/>
              <a:t> </a:t>
            </a:r>
            <a:r>
              <a:rPr lang="en-US" dirty="0" err="1" smtClean="0"/>
              <a:t>CyScan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/>
              <a:t>		Лазерная система позиционирования </a:t>
            </a:r>
            <a:r>
              <a:rPr lang="en-US" dirty="0" err="1" smtClean="0"/>
              <a:t>CyScan</a:t>
            </a:r>
            <a:r>
              <a:rPr lang="en-US" dirty="0" smtClean="0"/>
              <a:t> </a:t>
            </a:r>
            <a:r>
              <a:rPr lang="ru-RU" dirty="0"/>
              <a:t>состоит из вращающегося на стабилизирующей платформе ротора и отражателя, находящемся на неподвижном объекте. Измеряя разницу во времени прохождения сигнала и угла, под которым луч возвращается, прибор определяет изменение положения </a:t>
            </a:r>
            <a:r>
              <a:rPr lang="ru-RU" dirty="0" smtClean="0"/>
              <a:t>судна</a:t>
            </a:r>
            <a:r>
              <a:rPr lang="en-US" dirty="0" smtClean="0"/>
              <a:t>. </a:t>
            </a:r>
            <a:r>
              <a:rPr lang="ru-RU" dirty="0" smtClean="0"/>
              <a:t>Радиус действия около 500 метров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116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Системы динамического позиционирования и навигации судов</vt:lpstr>
      <vt:lpstr>Что такое система динамического позиционирования (DP)</vt:lpstr>
      <vt:lpstr>Применение DP систем</vt:lpstr>
      <vt:lpstr>Классификация систем DP </vt:lpstr>
      <vt:lpstr>Элементы системы </vt:lpstr>
      <vt:lpstr>Как система определяет местоположение судна и его отклонение от заданного курса</vt:lpstr>
      <vt:lpstr>Абсолютный датчик - DGPS</vt:lpstr>
      <vt:lpstr>Относительные датчики</vt:lpstr>
      <vt:lpstr>Лазерно-оптический датчик CyScan</vt:lpstr>
      <vt:lpstr>Радиоволновые датчики</vt:lpstr>
      <vt:lpstr>Электромеханические датчики</vt:lpstr>
      <vt:lpstr>Гидроакустические датчики</vt:lpstr>
      <vt:lpstr>Пропульсивная установка</vt:lpstr>
      <vt:lpstr>Органы управления судном</vt:lpstr>
      <vt:lpstr>Азимутальное подруливающее устройство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Kozulski</dc:creator>
  <cp:lastModifiedBy>Kozulski</cp:lastModifiedBy>
  <cp:revision>40</cp:revision>
  <dcterms:created xsi:type="dcterms:W3CDTF">2014-12-07T20:55:24Z</dcterms:created>
  <dcterms:modified xsi:type="dcterms:W3CDTF">2014-12-22T18:33:05Z</dcterms:modified>
</cp:coreProperties>
</file>