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92" r:id="rId6"/>
    <p:sldId id="293" r:id="rId7"/>
    <p:sldId id="268" r:id="rId8"/>
    <p:sldId id="294" r:id="rId9"/>
    <p:sldId id="269" r:id="rId10"/>
    <p:sldId id="265" r:id="rId11"/>
    <p:sldId id="274" r:id="rId12"/>
    <p:sldId id="272" r:id="rId13"/>
    <p:sldId id="299" r:id="rId14"/>
    <p:sldId id="311" r:id="rId15"/>
    <p:sldId id="295" r:id="rId16"/>
    <p:sldId id="300" r:id="rId17"/>
    <p:sldId id="279" r:id="rId18"/>
    <p:sldId id="298" r:id="rId19"/>
    <p:sldId id="310" r:id="rId20"/>
    <p:sldId id="306" r:id="rId21"/>
    <p:sldId id="286" r:id="rId22"/>
    <p:sldId id="307" r:id="rId23"/>
    <p:sldId id="308" r:id="rId24"/>
    <p:sldId id="309" r:id="rId25"/>
    <p:sldId id="304" r:id="rId26"/>
    <p:sldId id="305" r:id="rId27"/>
    <p:sldId id="264" r:id="rId28"/>
    <p:sldId id="276" r:id="rId29"/>
    <p:sldId id="27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A22A-8457-420A-9847-5D3458EC1B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7B2F-C2DC-4425-9BA9-E404FE1D5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2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7B2F-C2DC-4425-9BA9-E404FE1D5D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7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7B2F-C2DC-4425-9BA9-E404FE1D5D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1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7B2F-C2DC-4425-9BA9-E404FE1D5D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3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7B2F-C2DC-4425-9BA9-E404FE1D5D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5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7B2F-C2DC-4425-9BA9-E404FE1D5D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4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7B2F-C2DC-4425-9BA9-E404FE1D5DE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6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B376-85DC-4F1B-80AB-0DEE36C798ED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2591-F4BC-479A-80F1-A474CBDA12D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3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3FE-882E-4876-926B-B9A2EAC721C5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D562-1F62-49FB-81A6-18985F7DE605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1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CC3-883E-48FA-9446-8910226BC452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0A46-D6BC-4FC9-94C2-A1492C23F225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8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9D43-0024-42EA-9419-CBA618A6C275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DF55-1CFB-4A11-8823-0CB0A7FD86D7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4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6CFA-1B30-4CEF-BB46-D50358BD6DC9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FB7-E431-47B9-AA31-BEF74442A660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410-3AB4-4204-BB4B-A390B72AC4E2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FB8D-0537-4824-868A-AE1C4D62A51A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C3B9-9B1D-43FF-A243-89AFE32A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3" Type="http://schemas.openxmlformats.org/officeDocument/2006/relationships/image" Target="../media/image19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.png"/><Relationship Id="rId2" Type="http://schemas.openxmlformats.org/officeDocument/2006/relationships/image" Target="../media/image18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.png"/><Relationship Id="rId10" Type="http://schemas.openxmlformats.org/officeDocument/2006/relationships/image" Target="../media/image270.png"/><Relationship Id="rId4" Type="http://schemas.openxmlformats.org/officeDocument/2006/relationships/image" Target="../media/image200.png"/><Relationship Id="rId9" Type="http://schemas.openxmlformats.org/officeDocument/2006/relationships/image" Target="../media/image260.png"/><Relationship Id="rId1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1974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коэффициентов взаимного влияния однотипных скважин для нефтяных месторождений с применением TDP-модели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9229" y="4909752"/>
            <a:ext cx="1733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Боринских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СПБПУ 5030103/90301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4022" y="4909752"/>
            <a:ext cx="110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7272" y="5556083"/>
            <a:ext cx="257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9273" y="5556083"/>
            <a:ext cx="2100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О.С. Лобода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к.ф.-м.н.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решать задачу оптимизации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методы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штрафных функций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Оптимизатор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(Сингулярный спектральный анализ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покоординатного спуска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штрафных функций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06662"/>
                <a:ext cx="605898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Исходная задача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ограничения.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Новая задача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штрафная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06662"/>
                <a:ext cx="6058989" cy="4351338"/>
              </a:xfrm>
              <a:blipFill rotWithShape="0">
                <a:blip r:embed="rId2"/>
                <a:stretch>
                  <a:fillRect l="-2115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5" y="2947624"/>
            <a:ext cx="4688119" cy="3516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444344" y="2173968"/>
                <a:ext cx="5629389" cy="982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−30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−0.5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 выполнено;</m:t>
                      </m:r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 не выполнено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4" y="2173968"/>
                <a:ext cx="5629389" cy="98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83905" y="1690688"/>
            <a:ext cx="374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штрафная функция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ограничения вида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&gt; 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оптимизации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Используется библиотека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Tensorflow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Adam: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𝑙𝑜𝑠𝑠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𝑙𝑜𝑠𝑠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=0.9,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=0.99,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learning rate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оптимизируемая величина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17028"/>
            <a:ext cx="3838303" cy="15533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входного сигнала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шум.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749" y="1645964"/>
            <a:ext cx="7285408" cy="4495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2593808"/>
            <a:ext cx="177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покоординатного спуска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нём логичнее рассказать чуть позже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8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методов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59" y="1459706"/>
            <a:ext cx="3719526" cy="52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задача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8951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действий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Ищется тренд реального дебита для обучения моделей с использованием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83" y="3424391"/>
            <a:ext cx="8297433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задача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8951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действий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CRMP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рассматривая систему: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нагнетательная скважина,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добывающие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нагнетательная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скважина,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добывающие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39762" y="3286897"/>
            <a:ext cx="5792301" cy="357110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задача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8951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действий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коэффициенты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начальное приближение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шагу.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TDP модель для всего пласта.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226" y="3399840"/>
            <a:ext cx="5017711" cy="335617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задача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8951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действий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коэффициенты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начальное приближение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шагу.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Метод покоординатного спуска.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разработки месторождения есть необходимость оперативной оценки гидродинамической связи скважин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оперативная оценка?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пластового давления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неожиданных случаев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взаимосвязь удаленных друг от друга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самопроизвольного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взаимосвязь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непроводящего разлома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покоординатного спуска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Пусть,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потерь                                                        зависит лишь от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значений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ru-RU" i="1" dirty="0" err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dirty="0" err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 dirty="0" err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𝑝𝑟𝑜𝑑</m:t>
                            </m:r>
                          </m:sub>
                        </m:sSub>
                      </m:sub>
                    </m:sSub>
                    <m:r>
                      <a:rPr lang="ru-RU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Остальные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параметры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константы.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Задаётся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∆τ=1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Вычисляется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начальное значение функции потерь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Поочерёдно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выбирается параметр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sSub>
                      <m:sSubPr>
                        <m:ctrlPr>
                          <a:rPr lang="ru-RU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𝑝𝑟𝑜𝑑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вводится возмущение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 снова вычисляется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потерь.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если в направлении увеличения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функция уменьшается, то делаются шаги по ∆τ, пока она не начнет увеличиваться.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если в направлении увеличения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функция увеличивается, то делаются шаги по ∆τ в другую сторону.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повторяется, пока не останется направлений ни по одной координате, при которых шаг в ∆τ приводит к уменьшению целевой функции.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Задаётся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∆τ=0.1 и повторяется пункт 4, после чего производится выход из алгоритма.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727713" y="1580335"/>
                <a:ext cx="5312417" cy="709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доб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наг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доб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13" y="1580335"/>
                <a:ext cx="5312417" cy="7097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3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57" y="26058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 для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238375"/>
            <a:ext cx="12172952" cy="2028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2430629"/>
            <a:ext cx="12172952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286"/>
            <a:ext cx="12192000" cy="2031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618873"/>
            <a:ext cx="12172946" cy="202882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88"/>
            <a:ext cx="12192000" cy="2031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2430629"/>
            <a:ext cx="12172952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4618873"/>
            <a:ext cx="12172952" cy="2028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238374"/>
            <a:ext cx="12172952" cy="20288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978569" y="1690688"/>
          <a:ext cx="4268537" cy="446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953"/>
                <a:gridCol w="1565752"/>
                <a:gridCol w="1509832"/>
              </a:tblGrid>
              <a:tr h="3722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Обучающая </a:t>
                      </a:r>
                      <a:r>
                        <a:rPr lang="ru-RU" sz="2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выборка</a:t>
                      </a:r>
                      <a:r>
                        <a:rPr lang="en-US" sz="2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MAE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скважина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CRMP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TDP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/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19.875013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16.638437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19.875013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3.4638045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7.334099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4.9110312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5.114286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4.0503445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9.148834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3.80535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6.610407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4.578495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6.639547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4.8967195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6.146447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4.47113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48.46109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39.228733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5.980548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3.896594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3" marR="18613" marT="18613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524369" y="1664871"/>
          <a:ext cx="4433726" cy="446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811"/>
                <a:gridCol w="1632418"/>
                <a:gridCol w="1511497"/>
              </a:tblGrid>
              <a:tr h="3722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Предикт</a:t>
                      </a:r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MAE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56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скважина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CRMP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TDP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b"/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6.5434537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6.930296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5.328689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5.786158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8.342198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7.010847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10.857483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9.311291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4.899117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3.0496864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3.2152627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7.572889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8.3094015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5.8567443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6.231495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2.0879877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16.59812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14.460587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6.8341975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2.247528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2" marR="19402" marT="19402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8569" y="1690688"/>
          <a:ext cx="4268537" cy="4466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174"/>
                <a:gridCol w="1562590"/>
                <a:gridCol w="1511773"/>
              </a:tblGrid>
              <a:tr h="37222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Обучающая выборка</a:t>
                      </a:r>
                      <a:r>
                        <a:rPr lang="en-US" sz="1400" dirty="0">
                          <a:effectLst/>
                        </a:rPr>
                        <a:t>, MAPE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скважина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CRMP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TDP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b"/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45.75 %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38.92</a:t>
                      </a:r>
                      <a:r>
                        <a:rPr lang="en-US" sz="1400" dirty="0">
                          <a:effectLst/>
                        </a:rPr>
                        <a:t>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8.09 %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8.47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9.76 %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9.67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16.56 %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14.12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21.36 %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11.15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10.72 %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9.81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9.49 %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10.20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12.27 %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10.65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6.08%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5.94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  <a:tr h="37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21.25 %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15.56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1" marR="18421" marT="18421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524369" y="1662132"/>
          <a:ext cx="4433726" cy="446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115"/>
                <a:gridCol w="1634144"/>
                <a:gridCol w="1507467"/>
              </a:tblGrid>
              <a:tr h="37225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Предикт</a:t>
                      </a:r>
                      <a:r>
                        <a:rPr lang="en-US" sz="1400" dirty="0">
                          <a:effectLst/>
                        </a:rPr>
                        <a:t>, MAPE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скважина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CRMP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TDP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b"/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16.86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15.21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19.91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20.92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22.59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21.20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46.24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44.22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14.30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6.77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5.18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4.80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20.32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19.63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25.33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22.43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0.93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0.94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  <a:tr h="37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30.39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24.83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83" marR="19183" marT="1918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688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ограничения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8200" y="3233197"/>
                <a:ext cx="5861861" cy="66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Pзаб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меняются мало (близки к константам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𝑖𝑗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между ними не может быть достоверно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определено.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33197"/>
                <a:ext cx="5861861" cy="668645"/>
              </a:xfrm>
              <a:prstGeom prst="rect">
                <a:avLst/>
              </a:prstGeom>
              <a:blipFill rotWithShape="0">
                <a:blip r:embed="rId2"/>
                <a:stretch>
                  <a:fillRect l="-728" t="-4545" r="-10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 вправо 7"/>
          <p:cNvSpPr/>
          <p:nvPr/>
        </p:nvSpPr>
        <p:spPr>
          <a:xfrm>
            <a:off x="963828" y="3645254"/>
            <a:ext cx="154459" cy="1318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958319" y="3382172"/>
            <a:ext cx="154459" cy="1318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38659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числе добывающих скважин более 10,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стать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неустойчивой.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4413510"/>
            <a:ext cx="613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крайне требовательна к точности данных по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Pзаб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17681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результатах видно, что достаточно хорошо улавливается взаимосвязь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скважин в пласте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модель позволяет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достойной точностью предсказывать дебит скважин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8200" y="4807181"/>
            <a:ext cx="14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8199" y="5275042"/>
            <a:ext cx="9346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ограничения, и на то, что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является новой и не до конца изученной,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показали, что в некоторых случаях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существенному улучшению сходимости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CRMP.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7843069">
            <a:off x="6887047" y="4430452"/>
            <a:ext cx="1315044" cy="1636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632855" y="43913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4964" y="2920507"/>
            <a:ext cx="4790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 обучающей выборки лучше 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 для каждой скважины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7 из 10 случаев прогноз лучше!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57" y="2605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задача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790038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нагнетательные, 2 добывающие скважины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Упругая энергия пласта равна нулю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(время отклика скважины стремится к нулю)</a:t>
                </a:r>
                <a:endParaRPr lang="en-US" sz="20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sup>
                    </m:sSup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790038" cy="4351338"/>
              </a:xfrm>
              <a:blipFill rotWithShape="0">
                <a:blip r:embed="rId2"/>
                <a:stretch>
                  <a:fillRect l="-898" t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-515324" y="3651655"/>
                <a:ext cx="3470189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324" y="3651655"/>
                <a:ext cx="3470189" cy="13255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6130" y="3772934"/>
                <a:ext cx="6892840" cy="984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𝑖𝑛𝑗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30" y="3772934"/>
                <a:ext cx="6892840" cy="9843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8515109" y="1483412"/>
            <a:ext cx="350577" cy="3505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252469" y="2896138"/>
            <a:ext cx="350577" cy="3505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10252469" y="1506291"/>
            <a:ext cx="339634" cy="29399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8520580" y="2952716"/>
            <a:ext cx="339634" cy="29399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8283757" y="2237032"/>
            <a:ext cx="813280" cy="23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18458401">
            <a:off x="9462645" y="1617631"/>
            <a:ext cx="245145" cy="156719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0017884" y="2237032"/>
            <a:ext cx="813280" cy="23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9164525" y="2975326"/>
            <a:ext cx="813280" cy="23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9164525" y="1533515"/>
            <a:ext cx="813280" cy="23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46636" y="2168730"/>
                <a:ext cx="6165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6" y="2168730"/>
                <a:ext cx="61651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91753" y="3037549"/>
                <a:ext cx="5373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753" y="3037549"/>
                <a:ext cx="53732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64200" y="306204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200" y="3062049"/>
                <a:ext cx="36580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44299" y="127222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99" y="1272228"/>
                <a:ext cx="36580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61586" y="119515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586" y="1195158"/>
                <a:ext cx="36580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262908" y="3214876"/>
                <a:ext cx="5729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908" y="3214876"/>
                <a:ext cx="572977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67411" y="2150474"/>
                <a:ext cx="5617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411" y="2150474"/>
                <a:ext cx="561757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64037" y="1133728"/>
                <a:ext cx="566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37" y="1133728"/>
                <a:ext cx="566052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73999" y="2388530"/>
                <a:ext cx="6683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999" y="2388530"/>
                <a:ext cx="668324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61308" y="1930797"/>
                <a:ext cx="548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308" y="1930797"/>
                <a:ext cx="54899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8278182" y="3780290"/>
            <a:ext cx="146204" cy="146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8264082" y="4136517"/>
            <a:ext cx="174404" cy="12715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35504" y="4473694"/>
            <a:ext cx="234202" cy="7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235504" y="4758612"/>
            <a:ext cx="234202" cy="73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513890" y="3668726"/>
            <a:ext cx="265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добывающая скважина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13890" y="4012605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нагнетательная скважина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13889" y="4322972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разнотипная связь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13888" y="4607886"/>
            <a:ext cx="209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однотипная связь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3492" y="4897490"/>
                <a:ext cx="538994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492" y="4897490"/>
                <a:ext cx="538994" cy="66864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19452" y="5239916"/>
                <a:ext cx="550215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452" y="5239916"/>
                <a:ext cx="550215" cy="66864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24372" y="4951765"/>
            <a:ext cx="24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взаимовлияния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8424" y="5267691"/>
            <a:ext cx="303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проводимости между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добывающими скважинами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3299" y="4848101"/>
            <a:ext cx="5988120" cy="1417542"/>
          </a:xfrm>
          <a:prstGeom prst="rect">
            <a:avLst/>
          </a:prstGeom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тестовой задаче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1825625"/>
            <a:ext cx="8621328" cy="2019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3992418"/>
            <a:ext cx="8516539" cy="199503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задача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имеем?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обезличенные данные с реального месторождения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олную формулу 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37" y="1363635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 Resistive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емкостно-резистивная модель, которая на основе уравнений материального баланса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Дюпюи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рассчитывать гидродинамическую связь между скважинами.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Transmissibility defined productivity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модификаций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учитывающая взаимовлияние однотипных скважин.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9917" y="4666014"/>
            <a:ext cx="435935" cy="4359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9916" y="5830252"/>
            <a:ext cx="435935" cy="4359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4683414" y="5287965"/>
            <a:ext cx="414670" cy="48909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2169344">
            <a:off x="3767908" y="5018805"/>
            <a:ext cx="813280" cy="201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809704">
            <a:off x="3772783" y="5765932"/>
            <a:ext cx="813280" cy="208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3408646" y="5149394"/>
            <a:ext cx="175777" cy="63341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92294" y="4955745"/>
            <a:ext cx="146204" cy="146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6678194" y="5311972"/>
            <a:ext cx="174404" cy="12715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49616" y="5649149"/>
            <a:ext cx="234202" cy="7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649616" y="5934067"/>
            <a:ext cx="234202" cy="73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928002" y="4844181"/>
            <a:ext cx="265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добывающая скважина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8002" y="5188060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нагнетательная скважина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8001" y="5498427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разнотипная связь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8000" y="5783341"/>
            <a:ext cx="209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однотипная связь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12456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CRMP.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Каждой 𝑖-й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добывающей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доб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шт.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ставится в соответствие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наг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шт. нагнетательных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124568" cy="4351338"/>
              </a:xfrm>
              <a:blipFill rotWithShape="0">
                <a:blip r:embed="rId2"/>
                <a:stretch>
                  <a:fillRect l="-1201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38200" y="3368760"/>
                <a:ext cx="9117568" cy="1257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общая сжимаемость,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поровый объем пласта, 𝑝̅- среднее пластовое давление,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суммарная закачка в пласт,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суммарная добыча из пласта.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68760"/>
                <a:ext cx="9117568" cy="1257395"/>
              </a:xfrm>
              <a:prstGeom prst="rect">
                <a:avLst/>
              </a:prstGeom>
              <a:blipFill rotWithShape="0">
                <a:blip r:embed="rId3"/>
                <a:stretch>
                  <a:fillRect l="-1070" t="-4369" b="-10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22902"/>
            <a:ext cx="3139854" cy="61092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38868" y="40687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933953" y="4435077"/>
                <a:ext cx="12388421" cy="145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−∆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наг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nary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3953" y="4435077"/>
                <a:ext cx="12388421" cy="14509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38868" y="5663940"/>
                <a:ext cx="10515600" cy="95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12925" algn="l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дебит жидкости,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постоянная времени,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коэффициент взаимовлияния разнотипных скважин,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приемистость,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коэффициент продуктивности,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забойное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давление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68" y="5663940"/>
                <a:ext cx="10515600" cy="956800"/>
              </a:xfrm>
              <a:prstGeom prst="rect">
                <a:avLst/>
              </a:prstGeom>
              <a:blipFill rotWithShape="0">
                <a:blip r:embed="rId6"/>
                <a:stretch>
                  <a:fillRect l="-464" r="-522" b="-4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2271063">
            <a:off x="9984030" y="3234895"/>
            <a:ext cx="151439" cy="1714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98654" y="2907257"/>
            <a:ext cx="273760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 для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CRMP-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2456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CRMP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 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3153830"/>
                <a:ext cx="10612394" cy="2007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−∆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наг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nary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доб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  <m:sub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3830"/>
                <a:ext cx="10612394" cy="20079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право 10"/>
          <p:cNvSpPr/>
          <p:nvPr/>
        </p:nvSpPr>
        <p:spPr>
          <a:xfrm rot="7921983">
            <a:off x="7930364" y="2979922"/>
            <a:ext cx="1146194" cy="32566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38200" y="5161816"/>
                <a:ext cx="10515600" cy="1372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12925" algn="l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дебит жидкости,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постоянная времени,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коэффициент взаимовлияния разнотипных скважин,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приемистость,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коэффициент продуктивности,</a:t>
                </a:r>
                <a14:m>
                  <m:oMath xmlns:m="http://schemas.openxmlformats.org/officeDocument/2006/math"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забойное давление,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𝑖𝑥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коэффициент проводимости между добывающими скважинами.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61816"/>
                <a:ext cx="10515600" cy="1372299"/>
              </a:xfrm>
              <a:prstGeom prst="rect">
                <a:avLst/>
              </a:prstGeom>
              <a:blipFill rotWithShape="0">
                <a:blip r:embed="rId3"/>
                <a:stretch>
                  <a:fillRect l="-522" r="-464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98658" y="2195992"/>
            <a:ext cx="300922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формулами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9145" y="1102526"/>
            <a:ext cx="25282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 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6232371">
            <a:off x="5966221" y="2258883"/>
            <a:ext cx="1498594" cy="157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5400000">
            <a:off x="7730347" y="2519913"/>
            <a:ext cx="536895" cy="2894417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аквифера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O.Izgec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Quantifying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Nonuniform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Aquifer Strength at Individual Wells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моделирования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водоносного горизонта.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0375" y="3005242"/>
                <a:ext cx="11714204" cy="1662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−∆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−∆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наг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nary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доб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  <m:sub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005242"/>
                <a:ext cx="11714204" cy="1662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https://water-rf.ru/res_ru/0_mediagal_798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040718">
            <a:off x="9952899" y="4979327"/>
            <a:ext cx="1146194" cy="32566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01543" y="5825173"/>
            <a:ext cx="306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аквифера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10780208" y="4246671"/>
            <a:ext cx="536895" cy="411792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634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имеем и что определяем?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Приемистость нагнетательных скважин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дебит жидкости и забойное давление добывающих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18053" y="3701326"/>
                <a:ext cx="9185189" cy="2383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коэффициент взаимовлияния скважин,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доб</m:t>
                            </m:r>
                          </m:sub>
                        </m:sSub>
                      </m:e>
                    </m:acc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̅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наг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коэффициент продуктивности,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доб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инерционный параметр (для энергии пласта)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доб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проводимости между добывающими скважинами,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доб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приток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аквифера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доб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3" y="3701326"/>
                <a:ext cx="9185189" cy="2383729"/>
              </a:xfrm>
              <a:prstGeom prst="rect">
                <a:avLst/>
              </a:prstGeom>
              <a:blipFill rotWithShape="0">
                <a:blip r:embed="rId2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определяются коэффициенты?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оптимизации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85022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Функция, которую необходимо минимизировать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0" y="3338863"/>
                <a:ext cx="4657363" cy="21801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доб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≤1,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наг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38863"/>
                <a:ext cx="4657363" cy="21801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28578" y="1690688"/>
                <a:ext cx="6450522" cy="1150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доб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наг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доб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2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578" y="1690688"/>
                <a:ext cx="6450522" cy="11507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C3B9-9B1D-43FF-A243-89AFE32A28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866</Words>
  <Application>Microsoft Office PowerPoint</Application>
  <PresentationFormat>Широкоэкранный</PresentationFormat>
  <Paragraphs>336</Paragraphs>
  <Slides>29</Slides>
  <Notes>6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Определение коэффициентов взаимного влияния однотипных скважин для нефтяных месторождений с применением TDP-модели</vt:lpstr>
      <vt:lpstr>Актуальность </vt:lpstr>
      <vt:lpstr>Что такое TDP и CRM модель?</vt:lpstr>
      <vt:lpstr>CRMP модель:</vt:lpstr>
      <vt:lpstr>TDP модель</vt:lpstr>
      <vt:lpstr>Учёт аквифера в TDP модели</vt:lpstr>
      <vt:lpstr>Постановка задачи</vt:lpstr>
      <vt:lpstr>Что имеем и что определяем?</vt:lpstr>
      <vt:lpstr>Как определяются коэффициенты? Задача оптимизации!</vt:lpstr>
      <vt:lpstr>Как решать задачу оптимизации ?</vt:lpstr>
      <vt:lpstr>Метод штрафных функций</vt:lpstr>
      <vt:lpstr>Метод оптимизации</vt:lpstr>
      <vt:lpstr>SSA Метод</vt:lpstr>
      <vt:lpstr>Метод покоординатного спуска</vt:lpstr>
      <vt:lpstr>Порядок используемых методов</vt:lpstr>
      <vt:lpstr>Полная задача</vt:lpstr>
      <vt:lpstr>Полная задача</vt:lpstr>
      <vt:lpstr>Полная задача</vt:lpstr>
      <vt:lpstr>Полная задача</vt:lpstr>
      <vt:lpstr>Метод покоординатного спуска</vt:lpstr>
      <vt:lpstr>Результаты по основной задаче для TDP модели</vt:lpstr>
      <vt:lpstr>Презентация PowerPoint</vt:lpstr>
      <vt:lpstr>Презентация PowerPoint</vt:lpstr>
      <vt:lpstr>Сравнение TDP и CRMP</vt:lpstr>
      <vt:lpstr>Заключение</vt:lpstr>
      <vt:lpstr>Благодарю за внимание!</vt:lpstr>
      <vt:lpstr>Тестовая задача</vt:lpstr>
      <vt:lpstr>Результаты по тестовой задаче</vt:lpstr>
      <vt:lpstr>Полная задача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обзор по теме «Модели расчета взаимовлияния скважин на базе класса моделей CRM»</dc:title>
  <dc:creator>Учетная запись Майкрософт</dc:creator>
  <cp:lastModifiedBy>Учетная запись Майкрософт</cp:lastModifiedBy>
  <cp:revision>93</cp:revision>
  <dcterms:created xsi:type="dcterms:W3CDTF">2023-01-16T20:31:13Z</dcterms:created>
  <dcterms:modified xsi:type="dcterms:W3CDTF">2023-06-27T20:11:16Z</dcterms:modified>
</cp:coreProperties>
</file>