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39" autoAdjust="0"/>
  </p:normalViewPr>
  <p:slideViewPr>
    <p:cSldViewPr snapToGrid="0">
      <p:cViewPr varScale="1">
        <p:scale>
          <a:sx n="67" d="100"/>
          <a:sy n="67" d="100"/>
        </p:scale>
        <p:origin x="8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99AE2-E39B-4526-B757-29CD886687D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B9E53-4FE3-4ED9-8493-A4A0EE11E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36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B9E53-4FE3-4ED9-8493-A4A0EE11E9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85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B9E53-4FE3-4ED9-8493-A4A0EE11E9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39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B9E53-4FE3-4ED9-8493-A4A0EE11E9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070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Сосчитали калибровочный </a:t>
            </a:r>
            <a:r>
              <a:rPr lang="ru-RU" dirty="0" err="1" smtClean="0"/>
              <a:t>коэф-нт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B9E53-4FE3-4ED9-8493-A4A0EE11E9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448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B9E53-4FE3-4ED9-8493-A4A0EE11E9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41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B9E53-4FE3-4ED9-8493-A4A0EE11E9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10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9E04-A1DB-4F0E-B96A-2FF9521D50D0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0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91F7-DD46-4829-B684-DF3DA641D841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1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39F4-91EB-4C08-A930-1D48E1A350F5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1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F68E-D6A2-4F6B-BE2E-2225DB0A6178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04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534B-6331-4D5D-B4A9-3EDC16730939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1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6444-8E34-4629-8A92-2BE20EE261FF}" type="datetime1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9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1143-97A1-4831-BE76-A37258E72392}" type="datetime1">
              <a:rPr lang="ru-RU" smtClean="0"/>
              <a:t>28.06.2022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25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CF1D-CF3E-40E2-A0F2-45DA60DCA541}" type="datetime1">
              <a:rPr lang="ru-RU" smtClean="0"/>
              <a:t>28.06.2022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24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F717-BB72-416C-AC23-65BA8616F7FC}" type="datetime1">
              <a:rPr lang="ru-RU" smtClean="0"/>
              <a:t>28.06.2022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1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9FE9-FE1A-4C50-8BA7-974FD7E3A2FD}" type="datetime1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85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EABB8-9CB8-4047-AFBD-8BA4BEA80481}" type="datetime1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71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8E9F5-48A9-4A44-8B93-A12DF826427E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AC1B-66E7-4C8A-986D-577729D5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32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0255" y="2494972"/>
            <a:ext cx="9144000" cy="199981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ОФТАЛЬМОЛОГИЧЕСКОГО ШПАТЕЛЯ С ПЕРЕМЫЧКАМИ В СТРОМЕ РОГОВИЦЫ ГЛАЗА ПРИ ОПЕРАЦИИ RELEX SMILE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415636"/>
            <a:ext cx="9144000" cy="165576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Российской Федерации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политехнический университет Петра Великого </a:t>
            </a:r>
          </a:p>
          <a:p>
            <a:pPr>
              <a:lnSpc>
                <a:spcPct val="10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механический институт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школа теоретической механики и математической физики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0255" y="4918363"/>
            <a:ext cx="538160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гр. 5030103/80201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Прохоренкова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ВШТМиМФ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Бауэр</a:t>
            </a:r>
          </a:p>
          <a:p>
            <a:endParaRPr lang="ru-RU" dirty="0"/>
          </a:p>
        </p:txBody>
      </p:sp>
      <p:pic>
        <p:nvPicPr>
          <p:cNvPr id="5" name="Picture 2" descr="C:\Users\ALF\Desktop\Диплом\theor_m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66" y="225388"/>
            <a:ext cx="941978" cy="94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070" y="173635"/>
            <a:ext cx="1096784" cy="104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печать деталей на 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-принтере</a:t>
            </a:r>
          </a:p>
        </p:txBody>
      </p:sp>
      <p:pic>
        <p:nvPicPr>
          <p:cNvPr id="4" name="Объект 3" descr="https://sun9-24.userapi.com/impf/BRmvtdI1ZTdonvPpDeEVj80xDxNm5UiRXgItZg/bw1uKeR0VKM.jpg?size=381x400&amp;quality=96&amp;sign=3a347d4c82e5b550c26bb8b607484fc3&amp;type=albu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68" y="1237312"/>
            <a:ext cx="362902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755976" y="5197825"/>
            <a:ext cx="3859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Рис. 7 Общий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 модели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устройства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60534" y="1984145"/>
            <a:ext cx="6096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общую модель входят:</a:t>
            </a:r>
          </a:p>
          <a:p>
            <a:pPr marL="540385" indent="-18034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	крепление (насадка) на хирургический инструмент. Состоит из трёх составных частей. Функции: закрепление датчиков, защита от внешних воздействий, закрепление проводов,</a:t>
            </a:r>
          </a:p>
          <a:p>
            <a:pPr marL="540385" indent="-18034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	блок модуля приема и передачи информации, в нём находятся: Arduino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Nano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Bluetooth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-модуль HC-05, макетная плата, резисторы и провода,</a:t>
            </a:r>
          </a:p>
          <a:p>
            <a:pPr marL="540385" indent="-18034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	блок питания: фиксирует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bank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аккумулятор.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Крепление на хирургический инструмент (насадка)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sun9-71.userapi.com/impf/MQzmQEq4ltSQqLjSIW5oHRIP0OdSBzzDJ-8enw/RX4LFt6R5I4.jpg?size=377x407&amp;quality=96&amp;sign=42cee968da6dfeb996307d5f868c5f11&amp;type=album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t="4178" r="5539" b="8353"/>
          <a:stretch/>
        </p:blipFill>
        <p:spPr bwMode="auto">
          <a:xfrm>
            <a:off x="1204830" y="1690688"/>
            <a:ext cx="2127981" cy="2424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sun9-16.userapi.com/impf/a6a5wSNgrgVOajcAh_0CaUTmJMRfifmcA4pthQ/F5zdk272ZxY.jpg?size=473x447&amp;quality=96&amp;sign=eaf3b73483afc40b61c8ccf1234becef&amp;type=albu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4" t="9396" r="11264" b="9843"/>
          <a:stretch/>
        </p:blipFill>
        <p:spPr bwMode="auto">
          <a:xfrm>
            <a:off x="2392343" y="3583488"/>
            <a:ext cx="2359767" cy="23925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5827423" y="1193182"/>
            <a:ext cx="5330825" cy="34194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57800" y="487349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хирургический инструмент – офтальмологический шпатель,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оправка для хирургического инструмента,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датчики,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дополнительная оправка,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оболочка крепления.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11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5408" y="5987018"/>
            <a:ext cx="469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8 Насадка на офтальмологический шпатель (вид в разрезе и целиком)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859" y="4504166"/>
            <a:ext cx="258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9 Насадка в разрезе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Оправки и оболочка на хирургический инструмент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sun9-85.userapi.com/impf/nnxDIgCPzhfgucsx_o0tCqR4hvOfybv9iwXVvw/kXgp7-lIrxs.jpg?size=414x376&amp;quality=96&amp;sign=1b94193a02e530f42f4e0704f95478f1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" b="5851"/>
          <a:stretch/>
        </p:blipFill>
        <p:spPr bwMode="auto">
          <a:xfrm>
            <a:off x="838200" y="1690688"/>
            <a:ext cx="2710815" cy="2239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0172" y="4794231"/>
            <a:ext cx="2833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Рис. 10 Оправка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офтальмологический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шпатель</a:t>
            </a:r>
            <a:endParaRPr lang="ru-RU" dirty="0"/>
          </a:p>
        </p:txBody>
      </p:sp>
      <p:pic>
        <p:nvPicPr>
          <p:cNvPr id="6" name="Рисунок 5" descr="https://sun9-36.userapi.com/impf/WrEH0NbEWen-SJsP3fk8DNVhZZzUz7Scv-46ww/kN2jDt06Xn8.jpg?size=665x557&amp;quality=96&amp;sign=a3c4297ae3b84c2417e14e7fbb19dc2a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"/>
          <a:stretch/>
        </p:blipFill>
        <p:spPr bwMode="auto">
          <a:xfrm>
            <a:off x="4391718" y="1970993"/>
            <a:ext cx="2660246" cy="21713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69262" y="4794231"/>
            <a:ext cx="2701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Рис. 11 Дополнительная оправка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офтальмологический шпатель</a:t>
            </a:r>
            <a:endParaRPr lang="ru-RU" dirty="0"/>
          </a:p>
        </p:txBody>
      </p:sp>
      <p:pic>
        <p:nvPicPr>
          <p:cNvPr id="8" name="Рисунок 7" descr="https://sun9-35.userapi.com/impf/oJ0vB105fPFFZ3XxTwHZX5KGykayFbMe5wWO9g/Dm85tx4AOaU.jpg?size=495x382&amp;quality=96&amp;sign=2b7f0494d6f344d33156a0f16ce41b51&amp;type=album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7" b="9868"/>
          <a:stretch/>
        </p:blipFill>
        <p:spPr bwMode="auto">
          <a:xfrm>
            <a:off x="7490749" y="1409920"/>
            <a:ext cx="4107180" cy="2732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058002" y="4790125"/>
            <a:ext cx="2972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Рис. 12 Оболочка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крепления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Крепление на хирургический инструмент (насадка)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" b="2863"/>
          <a:stretch/>
        </p:blipFill>
        <p:spPr bwMode="auto">
          <a:xfrm>
            <a:off x="838200" y="1872932"/>
            <a:ext cx="3434080" cy="3294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1" y="5167312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Рис. 13 Схематическое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изображение насадки в поперечном разрезе.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67200" y="4152627"/>
            <a:ext cx="724101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обозначения: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Д1, Д2, Д3, Д4 – датчики с соответствующими номерами 1, 2, 3, 4;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шпатель для микрохирургии глаза,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оправка для хирургического инструмента,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 дополнительная оправка и оболочка крепления.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" b="6114"/>
          <a:stretch/>
        </p:blipFill>
        <p:spPr bwMode="auto">
          <a:xfrm>
            <a:off x="6447269" y="1153531"/>
            <a:ext cx="5060950" cy="2257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611678" y="3356973"/>
            <a:ext cx="5465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Рис. 14 Схематическое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изображение установленной на хирургический инструмент насадки в виде сбоку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модуля приема и передачи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Блок питания</a:t>
            </a:r>
            <a:endParaRPr lang="ru-RU" dirty="0"/>
          </a:p>
        </p:txBody>
      </p:sp>
      <p:pic>
        <p:nvPicPr>
          <p:cNvPr id="4" name="Рисунок 3" descr="https://sun9-87.userapi.com/impf/G0LIhTyfYMwqZvwReIrTMgn73gsk-rg_nlLr8g/D0ak1ZVJC1Q.jpg?size=308x218&amp;quality=96&amp;sign=b0aa969a3374b01183d55c8e363950e7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/>
          <a:stretch/>
        </p:blipFill>
        <p:spPr bwMode="auto">
          <a:xfrm>
            <a:off x="558742" y="1838268"/>
            <a:ext cx="3613765" cy="2619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1" y="4557712"/>
            <a:ext cx="3054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Рис. 15 Блок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модуля приёма и передачи информации</a:t>
            </a:r>
            <a:endParaRPr lang="ru-RU" dirty="0"/>
          </a:p>
        </p:txBody>
      </p:sp>
      <p:pic>
        <p:nvPicPr>
          <p:cNvPr id="6" name="Рисунок 5" descr="https://sun9-32.userapi.com/impf/XY6CFWpcQnFSl1fFL29V3O-v3pOAtgofizcC0A/QwkCizwBOqI.jpg?size=825x558&amp;quality=96&amp;sign=fa5a790e6b815426c3b7a35910572395&amp;type=albu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" b="4695"/>
          <a:stretch/>
        </p:blipFill>
        <p:spPr bwMode="auto">
          <a:xfrm>
            <a:off x="4264174" y="1982774"/>
            <a:ext cx="3849275" cy="2394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06107" y="4557712"/>
            <a:ext cx="3365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Рис. 16 Оболочка блока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питания</a:t>
            </a:r>
            <a:endParaRPr lang="ru-RU" dirty="0"/>
          </a:p>
        </p:txBody>
      </p:sp>
      <p:pic>
        <p:nvPicPr>
          <p:cNvPr id="8" name="Рисунок 7" descr="https://sun9-54.userapi.com/impf/FVv4gfWpFnTvSeY-Fdfo0UTlxcL38FmLKEwFKA/5jHiwA1JXvQ.jpg?size=854x581&amp;quality=96&amp;sign=e54627b2e263c41257c51ad2d50023cc&amp;type=album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2" b="7366"/>
          <a:stretch/>
        </p:blipFill>
        <p:spPr bwMode="auto">
          <a:xfrm>
            <a:off x="8205116" y="1838268"/>
            <a:ext cx="3986883" cy="23657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340435" y="4557712"/>
            <a:ext cx="34774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Рис. 17 Блок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питания со схематичным изображением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power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bank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аккумулятора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56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Калибровка устройства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4432"/>
            <a:ext cx="10515600" cy="522273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включении устройства на экран выводится массив данных, состоящий из 4-х столбцов и постоянно добавляющихся строчек. 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массив данных: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преобразования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массива: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этапе все значения в условных единицах, следует преобразовать их в Ньютоны. 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667" y="2477921"/>
            <a:ext cx="2096957" cy="1484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410" y="4401521"/>
            <a:ext cx="4234027" cy="152350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043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Калибровка устройства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3164"/>
                <a:ext cx="10515600" cy="4763799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j</m:t>
                    </m:r>
                    <m:r>
                      <a:rPr lang="ru-RU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рабочую поверхность шпателя подвешивается груз массой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az-Cyrl-A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кг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(погрешность весов 0,01 грамма). Устройство закрепляется в таком положении,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чтобы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калибруемый датчик находился снизу, под шпателем. Из 2 закона Ньютона делаем вывод, что груз давит на рабочую поверхность с силой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  <m:r>
                      <a:rPr lang="ru-RU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j</m:t>
                    </m:r>
                    <m:r>
                      <a:rPr lang="ru-RU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∈[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ru-RU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ru-RU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ru-RU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груз находится на рабочей поверхности шпателя. При работе устройства возникают шумы. Для снижения воздействия шумов возьмём среднее арифметическое</a:t>
                </a:r>
                <a:r>
                  <a:rPr lang="az-Cyrl-AZ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до и после подвеса груза. </a:t>
                </a:r>
                <a:endParaRPr lang="ru-RU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До:</a:t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j</m:t>
                    </m:r>
                    <m:r>
                      <a:rPr lang="ru-RU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∈[1;</m:t>
                    </m:r>
                    <m:r>
                      <m:rPr>
                        <m:sty m:val="p"/>
                      </m:rPr>
                      <a:rPr lang="ru-RU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1],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ru-RU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∈[1;4]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ru-RU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ср.арифм.</m:t>
                        </m:r>
                        <m:r>
                          <a:rPr lang="az-Cyrl-AZ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до</m:t>
                        </m:r>
                      </m:sub>
                    </m:sSub>
                    <m:r>
                      <a:rPr lang="ru-RU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ru-RU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ij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  <m:r>
                              <a:rPr lang="ru-RU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ru-RU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0"/>
                  </a:spcAft>
                  <a:buNone/>
                </a:pPr>
                <a:endParaRPr lang="ru-RU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После:</a:t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j</m:t>
                    </m:r>
                    <m:r>
                      <a:rPr lang="ru-RU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∈[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ru-RU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ru-RU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ru-RU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ru-RU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∈[1;4]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ru-RU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ср.арифм.пос</m:t>
                        </m:r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ле</m:t>
                        </m:r>
                      </m:sub>
                    </m:sSub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ru-RU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перевода значений из условных единиц в Ньютоны вычислим калибровочный коэффициент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ru-RU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∈[1;4]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𝑚𝑔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ср.арифм.после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ср.арифм.</m:t>
                              </m:r>
                              <m:r>
                                <a:rPr lang="az-Cyrl-AZ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до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3164"/>
                <a:ext cx="10515600" cy="4763799"/>
              </a:xfrm>
              <a:blipFill>
                <a:blip r:embed="rId2"/>
                <a:stretch>
                  <a:fillRect l="-522" t="-768" r="-4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5575" y="1462068"/>
            <a:ext cx="5829589" cy="33039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4766021"/>
            <a:ext cx="4854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Рис. 18 Воздействие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3 датчик 0,05 кг, значения в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усл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ед.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6356639" y="1462068"/>
            <a:ext cx="5679786" cy="32190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69934" y="4766021"/>
            <a:ext cx="4195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19 Воздействие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3 датчик 0,05 кг, с фильтром,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усл.ед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для 3 датчика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55575" y="1690688"/>
            <a:ext cx="5940425" cy="33566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5047298"/>
            <a:ext cx="4970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Рис. 20 Воздействие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3 датчик массой 0,05 кг, в Ньютонах.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6134735" y="1690688"/>
            <a:ext cx="5901690" cy="33343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78987" y="5047298"/>
            <a:ext cx="4173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Рис. 21 Воздействие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3 датчик 0,05 кг, с фильтром, в Ньютонах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для 3 датчика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6291"/>
                <a:ext cx="10515600" cy="468067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Посчитаем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погрешность измерений для каждого опыта – максимальное отклонение показаний реального и идеального датчиков. Вычислим относительную погрешность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по формуле: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идеал</m:t>
                            </m:r>
                          </m:sub>
                        </m:s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реал</m:t>
                            </m:r>
                          </m:sub>
                        </m:sSub>
                        <m:r>
                          <a:rPr lang="ru-RU" sz="240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идеал</m:t>
                            </m:r>
                          </m:sub>
                        </m:sSub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100%,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где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идеал</m:t>
                            </m:r>
                          </m:sub>
                        </m:s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реал</m:t>
                            </m:r>
                          </m:sub>
                        </m:sSub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максимальное отклонение показаний реального и идеального датчиков,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2400">
                            <a:latin typeface="Cambria Math" panose="02040503050406030204" pitchFamily="18" charset="0"/>
                          </a:rPr>
                          <m:t>идеал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ожидаемое значение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датчиках</a:t>
                </a:r>
              </a:p>
              <a:p>
                <a:pPr marL="0" indent="0" algn="just">
                  <a:buNone/>
                </a:pP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Погрешность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каждого датчика составляет 3 условные единицы или 0,07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Ньютонов после применения фильтра,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есть относительная погрешность не превосходит 15% для груза массой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0,05 кг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8% для груза массой 0,1 кг.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6291"/>
                <a:ext cx="10515600" cy="4680672"/>
              </a:xfrm>
              <a:blipFill>
                <a:blip r:embed="rId3"/>
                <a:stretch>
                  <a:fillRect l="-928" t="-1823" r="-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8763"/>
            <a:ext cx="7077075" cy="4648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рефракции – офтальмологические заболевания, не позволяющие глазу правильно фокусировать изображение (свет)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сетчатке.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Преобладающие рефракционные аномалии: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миопия (близорукость)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гиперметропия (дальнозоркость)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астигматизм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могут быть скорректированы при помощи ношения очков, контактных линз или с помощью хирургических вмешательств.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7943851" y="1293018"/>
            <a:ext cx="3419474" cy="17605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87597" y="3252698"/>
            <a:ext cx="42281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Фокусная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точка при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миопиии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I)), гиперметропии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 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II)) и эмметропии (черные линии – нормальная рефракция глаза)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9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проведения экспериментов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Энергия, задаваемая в лазерной системе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VisuMax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изменяется в спектре значений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120-170нДж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нтерфейс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сделан таким образом, что хирург вводит только индекс значения энергии, для перевода из индекса в нДж необходимо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домножить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соответствующий индекс на 5.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экспериментов: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свиной глаз фиксируется в необходимом положении под эксимерной лазерной системой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VisuMax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фирмы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Zeiss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 вводит параметры операции в систему лазерной установки. Для всех опытов значения путевого расстояния равно 4,5 мкм; значение точечного расстояния равно 4,5 мкм; изменяемый параметр – энергия, значения индекса от 24 до 32 с шагом 2;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включение измерительного прибора, с помощью него происходит отделение лентикулы и окружающих слоёв. Устройство выключается, все данные сохраняются.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происходила обработка всех полученных результатов.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было проведено 25 опытов. На каждой энергии по 5 опытов.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полученных данных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635" y="54782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Рис. 22 Энергия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24, с фильтром, значения в Ньютонах, выделение участков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44691" y="1384213"/>
            <a:ext cx="41009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Участки соответствуют следующим этапам операции: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вход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шпателя в слои роговицы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lvl="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(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 отделение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верхних слоёв и лентикулы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 и второй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полуокружности,</a:t>
            </a:r>
          </a:p>
          <a:p>
            <a:pPr lvl="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– (5) отделение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нижними слоями стромы и лентикулой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 и второй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полуокружности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21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19" y="1537451"/>
            <a:ext cx="6965854" cy="394084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" b="2863"/>
          <a:stretch/>
        </p:blipFill>
        <p:spPr bwMode="auto">
          <a:xfrm>
            <a:off x="7649489" y="4064776"/>
            <a:ext cx="2579053" cy="247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28542" y="4508237"/>
            <a:ext cx="17872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23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Схематическое изображение насадки в поперечном разрезе.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2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проведения опытов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22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65" y="1474249"/>
            <a:ext cx="5519738" cy="40505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7265" y="55655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24.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максимального значения усилия, Ньютоны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26" y="1474249"/>
            <a:ext cx="6154009" cy="392484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571617" y="5524824"/>
            <a:ext cx="5044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Рис. 25 Распределение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среднего значения усилия, Ньютоны.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3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6189"/>
            <a:ext cx="10515600" cy="4919920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насадка на офтальмологический шпатель для измерения усилия, необходимого для разрыва соединительных тканей хирургом в операции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SMILE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именно были разработаны: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структурная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схема;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управления;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для обработки данных, полученных с устройства;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спроектированы и напечатаны детали на 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-принтере.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смонтировано и проведена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калибровка;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опытов на свиной роговице с использованием разработанного устройства;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найдена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между значением задаваемой энергии и усилием хирурга: чем больше задаваемая энергия, тем меньшая сила необходима для разделения межтканевых перемычек роговичной ткани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2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выдвинуто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предположение об оптимальном значении задаваемой энергии исходя из полученных результатов: оптимальное значение индекса энергии с механической точки зрения равно 32. Сопоставляя клинические данные и вывод с данной работы можно сделать предположение: оптимальная энергия при проведении операции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SMILE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равна 28;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найдены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усилия для каждой энергии лазера – среднее значение усилия, что может в последующем внести вклад в развитие данной технологии коррекции зрения и помочь при обучении хирургов – офтальмологов.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2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291" y="2595706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Роговица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31166"/>
            <a:ext cx="5344825" cy="2420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Роговица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бессосудистая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ткань, вид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выпукло-вогнутой линзы. Роговица обеспечивает приблизительно от 65 до 75% фокусирующей способности глаза. Имеет вязкоупругие свойства.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77050" y="2083383"/>
            <a:ext cx="4476750" cy="29686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90076" y="5563545"/>
            <a:ext cx="3129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Рис. 2 Строение роговицы </a:t>
            </a: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операции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RELEX SMILE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2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Зрение приходит в норму в результате изменения кривизны роговицы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282" r="2771"/>
          <a:stretch/>
        </p:blipFill>
        <p:spPr bwMode="auto">
          <a:xfrm>
            <a:off x="1406236" y="2520392"/>
            <a:ext cx="4689764" cy="2999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4762" r="2507"/>
          <a:stretch/>
        </p:blipFill>
        <p:spPr bwMode="auto">
          <a:xfrm>
            <a:off x="6373090" y="2504063"/>
            <a:ext cx="4537364" cy="3015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85205" y="6014722"/>
            <a:ext cx="3318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операции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09102" y="5645390"/>
            <a:ext cx="208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8584" y="5582700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 операции после воздействия лазера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62" y="1308159"/>
            <a:ext cx="2106757" cy="17451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23" y="1280979"/>
            <a:ext cx="2148754" cy="177233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81" y="1300475"/>
            <a:ext cx="2100243" cy="17528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3053309"/>
            <a:ext cx="11021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Рис. 5 Пузырьковый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(при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оптимальных настройках;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непрозрачном пузырьковом слое;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наличии черных пятен).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7362" y="3955737"/>
            <a:ext cx="110212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Фемтосекундные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лазерные импульсы при воздействии на строму роговицы генерируют плазму, за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следует кавитация, она расширяется и способствует отделению тканей. Захват этих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кавитационных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пузырьков давлением всасывания приводит к образованию непрозрачного пузырькового слоя (НПС). Фактором возникновения может являться использование слишком высокой энергии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лазера.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Черные пятна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представляют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себя неполное разрушение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стромальной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ткани и возникают в следствии недостаточного воздействия лазера, трудность отделения тканей увеличивается, из-за чего может возникнуть нерегулярный астигматизм.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задачи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устройство для определения силы, необходимой для разделения перемычек в строме роговице при помощи офтальмологического шпателя: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насадку на уже существующий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шпатель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программном продукте трехмерного моделирования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SolidWorks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модель насадки,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физиологические особенности руки хирурга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оптимальное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электроники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напечатать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модель, разработать электрическую схему, произвести монтаж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код для обеспечения правильной работы устройства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откалибровать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для корректности выводимых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зависимости энергии воздействия лазера на роговицу и прикладываемого хирургом усилия, сделать вывод об оптимальной энергии лазера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94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новизна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SMILE была разработана в 2008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и исследования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области являются актуальными и зачастую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новаторскими.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Разработанное устройство является новым прибором для изучения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интраоперационных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SMILE, позволяет исследовать влияние различной энергии с помощью считывания данных об усилии, оказываемом хирургом, что играет важную роль на время восстановления пациента. Актуальность прибора обусловлена важностью здоровья человека и необходимостью развития технологий в сфере офтальмологии.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структурной схемы устройства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2024" r="1951" b="13012"/>
          <a:stretch/>
        </p:blipFill>
        <p:spPr bwMode="auto">
          <a:xfrm>
            <a:off x="2564391" y="1676621"/>
            <a:ext cx="7284889" cy="1888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67475" y="3565573"/>
            <a:ext cx="389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Рис. 6 Структурная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схема устройства.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39534" y="4134248"/>
            <a:ext cx="101346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разработанном устройстве были использованы следующие элементы: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резистивные тонкопленочные датчики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давления,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отладочная плата Arduino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Nano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ней подключен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Bluetooth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-модуль HC-05,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дающий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передавать данные сразу на компьютер,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блок питания, в него входят: аккумулятор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Bank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6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программного обеспечения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7854"/>
                <a:ext cx="10515600" cy="4959927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Код для обработки полученных значений написан на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Python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Запуск происходит в программном обеспечении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Spyder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Алгоритм обработки:</a:t>
                </a:r>
              </a:p>
              <a:p>
                <a:pPr marL="0" lvl="0" indent="0">
                  <a:lnSpc>
                    <a:spcPct val="110000"/>
                  </a:lnSpc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импорт библиотек и создание нового файла на запись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10000"/>
                  </a:lnSpc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калибровка датчиков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10000"/>
                  </a:lnSpc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использование фильтра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Баттерворта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Используемые параметры: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порядок фильтра – отвечает за скорость затухания после частоты среза.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–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𝑊𝑛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частота среза – частота, выше или ниже которой мощность выходного сигнала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фильтра снижается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√2 раза.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Wn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0.03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Функция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scipy.signal.butter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принимает на вход N и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Wn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возвращает числитель и знаменатель (B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A), которые описывают фильтр с бесконечной импульсной характеристикой (БИХ-фильтр).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B,A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signal.butter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N,Wn,output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='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');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10000"/>
                  </a:lnSpc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Построение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графиков. 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7854"/>
                <a:ext cx="10515600" cy="4959927"/>
              </a:xfrm>
              <a:blipFill>
                <a:blip r:embed="rId2"/>
                <a:stretch>
                  <a:fillRect l="-638" t="-1229" r="-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AC1B-66E7-4C8A-986D-577729D5AB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6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</TotalTime>
  <Words>1284</Words>
  <Application>Microsoft Office PowerPoint</Application>
  <PresentationFormat>Широкоэкранный</PresentationFormat>
  <Paragraphs>184</Paragraphs>
  <Slides>25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Office Theme</vt:lpstr>
      <vt:lpstr>ВЗАИМОДЕЙСТВИЯ ОФТАЛЬМОЛОГИЧЕСКОГО ШПАТЕЛЯ С ПЕРЕМЫЧКАМИ В СТРОМЕ РОГОВИЦЫ ГЛАЗА ПРИ ОПЕРАЦИИ RELEX SMILE</vt:lpstr>
      <vt:lpstr>Введение</vt:lpstr>
      <vt:lpstr>Роговица</vt:lpstr>
      <vt:lpstr>Описание операции RELEX SMILE</vt:lpstr>
      <vt:lpstr>Осложнения операции после воздействия лазера</vt:lpstr>
      <vt:lpstr>Постановка задачи </vt:lpstr>
      <vt:lpstr>Актуальность и новизна</vt:lpstr>
      <vt:lpstr>Разработка структурной схемы устройства</vt:lpstr>
      <vt:lpstr>Разработка программного обеспечения</vt:lpstr>
      <vt:lpstr>Разработка и печать деталей на 3D-принтере</vt:lpstr>
      <vt:lpstr>Крепление на хирургический инструмент (насадка)</vt:lpstr>
      <vt:lpstr>Оправки и оболочка на хирургический инструмент</vt:lpstr>
      <vt:lpstr>Крепление на хирургический инструмент (насадка)</vt:lpstr>
      <vt:lpstr>Блок модуля приема и передачи информации. Блок питания</vt:lpstr>
      <vt:lpstr>Калибровка устройства</vt:lpstr>
      <vt:lpstr>Калибровка устройства</vt:lpstr>
      <vt:lpstr>Пример для 3 датчика</vt:lpstr>
      <vt:lpstr>Пример для 3 датчика</vt:lpstr>
      <vt:lpstr>Пример для 3 датчика</vt:lpstr>
      <vt:lpstr>Описание проведения экспериментов</vt:lpstr>
      <vt:lpstr>Обработка полученных данных</vt:lpstr>
      <vt:lpstr>Результаты проведения опытов</vt:lpstr>
      <vt:lpstr>Результаты</vt:lpstr>
      <vt:lpstr>Результаты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ВЗАИМОДЕЙСТВИЯ ОФТАЛЬМОЛОГИЧЕСКОГО ШПАТЕЛЯ С ПЕРЕМЫЧКАМИ В СТРОМЕ РОГОВИЦЫ ГЛАЗА ПРИ ОПЕРАЦИИ RELEX SMILE</dc:title>
  <dc:creator>Прохоренкова Ирина Георгиевна</dc:creator>
  <cp:lastModifiedBy>Прохоренкова Ирина Георгиевна</cp:lastModifiedBy>
  <cp:revision>42</cp:revision>
  <dcterms:created xsi:type="dcterms:W3CDTF">2022-06-09T18:42:18Z</dcterms:created>
  <dcterms:modified xsi:type="dcterms:W3CDTF">2022-06-28T19:39:23Z</dcterms:modified>
</cp:coreProperties>
</file>