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8" r:id="rId9"/>
    <p:sldId id="272" r:id="rId10"/>
    <p:sldId id="263" r:id="rId11"/>
    <p:sldId id="264" r:id="rId12"/>
    <p:sldId id="270" r:id="rId13"/>
    <p:sldId id="265" r:id="rId14"/>
    <p:sldId id="267" r:id="rId15"/>
    <p:sldId id="266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B006"/>
    <a:srgbClr val="D1DA7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FA3CB-C8EF-4864-B1E5-FC562D29131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FBE8-BFEB-47E2-A42E-05E961E8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7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A2DA-7099-489A-9B19-1DDA09574F3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6E8D-634E-48AF-8C24-4326943C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1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A2DA-7099-489A-9B19-1DDA09574F3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6E8D-634E-48AF-8C24-4326943C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3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A2DA-7099-489A-9B19-1DDA09574F3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6E8D-634E-48AF-8C24-4326943C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9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A2DA-7099-489A-9B19-1DDA09574F3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6E8D-634E-48AF-8C24-4326943C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79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A2DA-7099-489A-9B19-1DDA09574F3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6E8D-634E-48AF-8C24-4326943C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19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A2DA-7099-489A-9B19-1DDA09574F3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6E8D-634E-48AF-8C24-4326943C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7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A2DA-7099-489A-9B19-1DDA09574F3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6E8D-634E-48AF-8C24-4326943C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88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A2DA-7099-489A-9B19-1DDA09574F3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6E8D-634E-48AF-8C24-4326943C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18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A2DA-7099-489A-9B19-1DDA09574F3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6E8D-634E-48AF-8C24-4326943C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6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A2DA-7099-489A-9B19-1DDA09574F3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9556E8D-634E-48AF-8C24-4326943C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4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A2DA-7099-489A-9B19-1DDA09574F3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6E8D-634E-48AF-8C24-4326943C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4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A2DA-7099-489A-9B19-1DDA09574F3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6E8D-634E-48AF-8C24-4326943C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8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A2DA-7099-489A-9B19-1DDA09574F3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6E8D-634E-48AF-8C24-4326943C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7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A2DA-7099-489A-9B19-1DDA09574F3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6E8D-634E-48AF-8C24-4326943C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7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A2DA-7099-489A-9B19-1DDA09574F3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6E8D-634E-48AF-8C24-4326943C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2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A2DA-7099-489A-9B19-1DDA09574F3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6E8D-634E-48AF-8C24-4326943C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2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A2DA-7099-489A-9B19-1DDA09574F3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6E8D-634E-48AF-8C24-4326943C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5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02A2DA-7099-489A-9B19-1DDA09574F3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556E8D-634E-48AF-8C24-4326943C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0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7826" y="2043388"/>
            <a:ext cx="9144000" cy="17526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нагрузки на мышцы коленного сустава человека при выполнении реабилитационных упражнений</a:t>
            </a:r>
            <a:endParaRPr lang="en-US" sz="36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8850" y="5682407"/>
            <a:ext cx="742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Вакильева Адель Фиратовна.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Бабенков Михаил Борисович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3476" y="156969"/>
            <a:ext cx="951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политехнический университет Петра Великого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“Теоретическая Механика”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4D571D-4A04-4046-A47E-B927B040931F}"/>
              </a:ext>
            </a:extLst>
          </p:cNvPr>
          <p:cNvSpPr txBox="1"/>
          <p:nvPr/>
        </p:nvSpPr>
        <p:spPr>
          <a:xfrm>
            <a:off x="4404331" y="1679094"/>
            <a:ext cx="465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работа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30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092" y="-31214"/>
            <a:ext cx="10710809" cy="640751"/>
          </a:xfrm>
        </p:spPr>
        <p:txBody>
          <a:bodyPr>
            <a:normAutofit/>
          </a:bodyPr>
          <a:lstStyle/>
          <a:p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Численное моделирование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0" y="851285"/>
                <a:ext cx="8623443" cy="1281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noProof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2400" b="0" i="1" noProof="1" smtClean="0">
                              <a:latin typeface="Cambria Math" panose="02040503050406030204" pitchFamily="18" charset="0"/>
                            </a:rPr>
                            <m:t>мышцы</m:t>
                          </m:r>
                        </m:sub>
                      </m:sSub>
                      <m:r>
                        <a:rPr lang="en-US" sz="2400" i="1" noProof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51285"/>
                <a:ext cx="8623443" cy="12813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01868D-7DFE-44EF-8326-6B6DDF7B1485}"/>
                  </a:ext>
                </a:extLst>
              </p:cNvPr>
              <p:cNvSpPr txBox="1"/>
              <p:nvPr/>
            </p:nvSpPr>
            <p:spPr>
              <a:xfrm>
                <a:off x="1244060" y="2588884"/>
                <a:ext cx="7328440" cy="2630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))+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m:rPr>
                                <m:nor/>
                              </m:rPr>
                              <a:rPr lang="en-US" sz="200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2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угол отклонения голени от равновесного положения в зависимости от времени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–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радиус сустава</a:t>
                </a:r>
                <a:b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жесткости пружин в модели Хилла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время конца работы мышцы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время начала работы мышцы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01868D-7DFE-44EF-8326-6B6DDF7B1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060" y="2588884"/>
                <a:ext cx="7328440" cy="2630528"/>
              </a:xfrm>
              <a:prstGeom prst="rect">
                <a:avLst/>
              </a:prstGeom>
              <a:blipFill>
                <a:blip r:embed="rId3"/>
                <a:stretch>
                  <a:fillRect l="-832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89B805-FDC9-4CF0-A812-0A9F170F6FD4}"/>
              </a:ext>
            </a:extLst>
          </p:cNvPr>
          <p:cNvCxnSpPr>
            <a:cxnSpLocks/>
          </p:cNvCxnSpPr>
          <p:nvPr/>
        </p:nvCxnSpPr>
        <p:spPr>
          <a:xfrm flipH="1">
            <a:off x="1948618" y="2001158"/>
            <a:ext cx="1112082" cy="60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89FE55-F23C-4896-90CF-84F9ECA3917F}"/>
              </a:ext>
            </a:extLst>
          </p:cNvPr>
          <p:cNvCxnSpPr>
            <a:cxnSpLocks/>
          </p:cNvCxnSpPr>
          <p:nvPr/>
        </p:nvCxnSpPr>
        <p:spPr>
          <a:xfrm flipV="1">
            <a:off x="6718819" y="2132661"/>
            <a:ext cx="1758431" cy="566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7A6886-1A27-47B5-ABD1-2D8F1E9849FD}"/>
                  </a:ext>
                </a:extLst>
              </p:cNvPr>
              <p:cNvSpPr txBox="1"/>
              <p:nvPr/>
            </p:nvSpPr>
            <p:spPr>
              <a:xfrm>
                <a:off x="7296812" y="1301664"/>
                <a:ext cx="49847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br>
                  <a:rPr lang="en-US" sz="24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:endParaRPr lang="ru-RU" sz="2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 – </a:t>
                </a:r>
                <a:r>
                  <a:rPr lang="ru-RU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амплитуда силы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7A6886-1A27-47B5-ABD1-2D8F1E984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812" y="1301664"/>
                <a:ext cx="4984750" cy="830997"/>
              </a:xfrm>
              <a:prstGeom prst="rect">
                <a:avLst/>
              </a:prstGeom>
              <a:blipFill>
                <a:blip r:embed="rId4"/>
                <a:stretch>
                  <a:fillRect l="-1956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446ED857-31A1-4157-B963-2F2ED1C9B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1119" y="3865921"/>
            <a:ext cx="4500561" cy="27954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43F6E3-A253-4733-8319-74B3F365B954}"/>
              </a:ext>
            </a:extLst>
          </p:cNvPr>
          <p:cNvSpPr/>
          <p:nvPr/>
        </p:nvSpPr>
        <p:spPr>
          <a:xfrm>
            <a:off x="6591248" y="6353720"/>
            <a:ext cx="5212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График функции силы мышечных сокращений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A(t)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05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821C35-C0BA-4B07-8172-DFF79B2D1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770" y="739755"/>
            <a:ext cx="5594621" cy="40544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1B0E40-EE4D-4A2A-80DF-40E07C5918C3}"/>
              </a:ext>
            </a:extLst>
          </p:cNvPr>
          <p:cNvSpPr txBox="1"/>
          <p:nvPr/>
        </p:nvSpPr>
        <p:spPr>
          <a:xfrm>
            <a:off x="2736850" y="0"/>
            <a:ext cx="857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 механической модели: стоппер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21B25FA-B9F2-491B-AEF5-5700DAF09603}"/>
                  </a:ext>
                </a:extLst>
              </p:cNvPr>
              <p:cNvSpPr/>
              <p:nvPr/>
            </p:nvSpPr>
            <p:spPr>
              <a:xfrm>
                <a:off x="2076450" y="5147725"/>
                <a:ext cx="12630150" cy="1184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𝜱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𝛗</m:t>
                          </m:r>
                          <m:r>
                            <m:rPr>
                              <m:lit/>
                            </m:rPr>
                            <a:rPr lang="en-US" sz="2400" b="1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@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m:rPr>
                              <m:lit/>
                            </m:rPr>
                            <a:rPr lang="en-US" sz="2400" b="1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𝛗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m:rPr>
                              <m:lit/>
                            </m:rPr>
                            <a:rPr lang="en-US" sz="2400" b="1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m:rPr>
                              <m:lit/>
                            </m:rPr>
                            <a:rPr lang="en-US" sz="2400" b="1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𝛄</m:t>
                          </m:r>
                          <m:r>
                            <m:rPr>
                              <m:lit/>
                            </m:rPr>
                            <a:rPr lang="en-US" sz="2400" b="1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𝛎</m:t>
                          </m:r>
                          <m:r>
                            <m:rPr>
                              <m:lit/>
                            </m:rPr>
                            <a:rPr lang="en-US" sz="2400" b="1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]=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𝜸𝝋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𝐔𝐧𝐢𝐭𝐒𝐭𝐞𝐩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𝐒𝐢𝐠𝐧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𝛗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𝝋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]−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𝐀𝐛𝐬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𝛗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]]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]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𝐀𝐛𝐬</m:t>
                                  </m:r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]−</m:t>
                                  </m:r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𝛗</m:t>
                                  </m:r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𝝂𝝋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′[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𝐔𝐧𝐢𝐭𝐒𝐭𝐞𝐩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𝐒𝐢𝐠𝐧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𝛗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𝝋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]−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𝐀𝐛𝐬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𝛗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21B25FA-B9F2-491B-AEF5-5700DAF09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450" y="5147725"/>
                <a:ext cx="12630150" cy="1184299"/>
              </a:xfrm>
              <a:prstGeom prst="rect">
                <a:avLst/>
              </a:prstGeom>
              <a:blipFill>
                <a:blip r:embed="rId3"/>
                <a:stretch>
                  <a:fillRect l="-145" t="-20513" b="-74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B5C351-87D0-4C24-BFB9-2664BDDBBB9E}"/>
                  </a:ext>
                </a:extLst>
              </p:cNvPr>
              <p:cNvSpPr/>
              <p:nvPr/>
            </p:nvSpPr>
            <p:spPr>
              <a:xfrm>
                <a:off x="7353300" y="796724"/>
                <a:ext cx="4546600" cy="4196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γ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коэффициент жесткости нелинейной возвращающей силы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ν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коэффициент линейной вязкости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φ0 - максимальный угол раскрытия сустава вправо, от себя, в сторону увеличения угла φ,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φ1 – максимальный угол сгибания сустава, к себе, в сторону уменьшения угла φ,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- параметр нелинейности возвращающей силы: если n = 1, возвращающая сила линейна.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B5C351-87D0-4C24-BFB9-2664BDDBB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300" y="796724"/>
                <a:ext cx="4546600" cy="4196020"/>
              </a:xfrm>
              <a:prstGeom prst="rect">
                <a:avLst/>
              </a:prstGeom>
              <a:blipFill>
                <a:blip r:embed="rId4"/>
                <a:stretch>
                  <a:fillRect l="-1340" t="-872" r="-1475" b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7B7C570-8F2D-4231-9EBF-1FF71E2DB5A4}"/>
                  </a:ext>
                </a:extLst>
              </p:cNvPr>
              <p:cNvSpPr/>
              <p:nvPr/>
            </p:nvSpPr>
            <p:spPr>
              <a:xfrm>
                <a:off x="5468813" y="905963"/>
                <a:ext cx="1458669" cy="619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000" b="1" i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𝛟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7B7C570-8F2D-4231-9EBF-1FF71E2DB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813" y="905963"/>
                <a:ext cx="1458669" cy="6198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43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61B0E40-EE4D-4A2A-80DF-40E07C5918C3}"/>
              </a:ext>
            </a:extLst>
          </p:cNvPr>
          <p:cNvSpPr txBox="1"/>
          <p:nvPr/>
        </p:nvSpPr>
        <p:spPr>
          <a:xfrm>
            <a:off x="2098150" y="0"/>
            <a:ext cx="9673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решения первичного уравнения динамики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18796D-E17F-42D0-BB70-5E11C0EDA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613" y="780644"/>
            <a:ext cx="7548671" cy="46998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443A87-D29C-403B-8D66-911936BAAB94}"/>
              </a:ext>
            </a:extLst>
          </p:cNvPr>
          <p:cNvSpPr txBox="1"/>
          <p:nvPr/>
        </p:nvSpPr>
        <p:spPr>
          <a:xfrm>
            <a:off x="2531238" y="5744636"/>
            <a:ext cx="902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зависимости угла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раскрытия сустава от времени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2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322D232-D55C-4F6B-9380-33B5D982F8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50737" y="895243"/>
            <a:ext cx="5416550" cy="3609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879297-9E0F-40A0-BFFE-A5A4320D89D2}"/>
              </a:ext>
            </a:extLst>
          </p:cNvPr>
          <p:cNvSpPr txBox="1"/>
          <p:nvPr/>
        </p:nvSpPr>
        <p:spPr>
          <a:xfrm>
            <a:off x="3377415" y="65145"/>
            <a:ext cx="8003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измерений реальной ноги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3C514-7E15-45C6-A167-AE223C519A68}"/>
              </a:ext>
            </a:extLst>
          </p:cNvPr>
          <p:cNvSpPr txBox="1"/>
          <p:nvPr/>
        </p:nvSpPr>
        <p:spPr>
          <a:xfrm>
            <a:off x="2089150" y="4334232"/>
            <a:ext cx="101028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Для снятия измерений колебаний реальной ноги была использована программа </a:t>
            </a:r>
            <a:r>
              <a:rPr lang="en-US" sz="2000" dirty="0"/>
              <a:t>Tracker. </a:t>
            </a:r>
            <a:endParaRPr lang="ru-RU" sz="2000" dirty="0"/>
          </a:p>
          <a:p>
            <a:r>
              <a:rPr lang="ru-RU" sz="2000" dirty="0"/>
              <a:t>Подопытный выполнял упражнение: поочередно сгибал и разгибал голень в коленном суставе. </a:t>
            </a:r>
          </a:p>
          <a:p>
            <a:r>
              <a:rPr lang="ru-RU" sz="2000" dirty="0"/>
              <a:t>Координаты голени фиксировались с помощью программы компьютерного зрения. </a:t>
            </a:r>
          </a:p>
          <a:p>
            <a:r>
              <a:rPr lang="ru-RU" sz="2000" dirty="0"/>
              <a:t>На ступне был прикреплена цветная метка, по которой программа отслеживала положение ступни на каждом кадре. </a:t>
            </a:r>
          </a:p>
          <a:p>
            <a:r>
              <a:rPr lang="ru-RU" sz="2000" dirty="0"/>
              <a:t>Полученные данные были визуализированы в </a:t>
            </a:r>
            <a:r>
              <a:rPr lang="en-US" sz="2000" dirty="0"/>
              <a:t>Wolfram Mathematica.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05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C67226-3D62-4605-973B-406B6929B0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34506" y="739412"/>
            <a:ext cx="7418601" cy="47261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D5149-B4CA-4DB9-953E-20F70BBC5DED}"/>
              </a:ext>
            </a:extLst>
          </p:cNvPr>
          <p:cNvSpPr txBox="1"/>
          <p:nvPr/>
        </p:nvSpPr>
        <p:spPr>
          <a:xfrm>
            <a:off x="1901378" y="11343"/>
            <a:ext cx="12102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 уравнения механической модели для реальной ноги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7033EC-9E0F-42F8-BAEF-AC12ABE7F6D9}"/>
              </a:ext>
            </a:extLst>
          </p:cNvPr>
          <p:cNvSpPr/>
          <p:nvPr/>
        </p:nvSpPr>
        <p:spPr>
          <a:xfrm>
            <a:off x="2295346" y="5594258"/>
            <a:ext cx="9102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Решение уравнения динамики моделируемой ноги (красное) и измерения, полученные от реальной ноги (синее)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7230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76349E-B81E-4EAD-98E2-7DDBD6F036BE}"/>
              </a:ext>
            </a:extLst>
          </p:cNvPr>
          <p:cNvSpPr txBox="1"/>
          <p:nvPr/>
        </p:nvSpPr>
        <p:spPr>
          <a:xfrm>
            <a:off x="5874166" y="62430"/>
            <a:ext cx="2443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89ACDD-5B5A-4FB0-900B-D2A7CCC25337}"/>
              </a:ext>
            </a:extLst>
          </p:cNvPr>
          <p:cNvSpPr/>
          <p:nvPr/>
        </p:nvSpPr>
        <p:spPr>
          <a:xfrm>
            <a:off x="1841499" y="1351508"/>
            <a:ext cx="99949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литературный обзор по строению мышц ноги и механизма сокращения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обзор существующих механических моделей мышц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моментная механическая модель мышц коленного сустава человека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основанная на модели Хилла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позволяющая настраивать индивидуальные биомеханические параметры, разнящиеся от человека к человеку. На основе модели с индивидуально определенными параметрами можно будет разработать рекомендации дли реабилитационных упражнений.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составлено уравнение динамики пары мышц «антагонист-агонист»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получено его решение, моделирующее сгибание и разгибание сустава</a:t>
            </a:r>
          </a:p>
        </p:txBody>
      </p:sp>
    </p:spTree>
    <p:extLst>
      <p:ext uri="{BB962C8B-B14F-4D97-AF65-F5344CB8AC3E}">
        <p14:creationId xmlns:p14="http://schemas.microsoft.com/office/powerpoint/2010/main" val="3650355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344237-A347-437F-94EF-7F876293911C}"/>
              </a:ext>
            </a:extLst>
          </p:cNvPr>
          <p:cNvSpPr txBox="1"/>
          <p:nvPr/>
        </p:nvSpPr>
        <p:spPr>
          <a:xfrm>
            <a:off x="2432050" y="1123950"/>
            <a:ext cx="8480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u="sng" dirty="0"/>
              <a:t>Благодарю за внимание</a:t>
            </a:r>
            <a:endParaRPr lang="en-US" sz="6000" b="1" u="sng" dirty="0"/>
          </a:p>
        </p:txBody>
      </p:sp>
    </p:spTree>
    <p:extLst>
      <p:ext uri="{BB962C8B-B14F-4D97-AF65-F5344CB8AC3E}">
        <p14:creationId xmlns:p14="http://schemas.microsoft.com/office/powerpoint/2010/main" val="284421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476" y="-40464"/>
            <a:ext cx="9692640" cy="692516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7114" y="4518801"/>
            <a:ext cx="10440516" cy="16503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Коленный сустав является наиболее сложным суставом человеческого тела и в наибольшей мере подвержен травмам. Так же он является недостаточно изученным в силу количества элементов, которые необходимо учитывать при моделировании.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механизма травм коленного сустава и выработка практических рекомендаций для реабилитации после их является одним из важнейших направлений в спортивной медицине и биомеханике.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642" y="972629"/>
            <a:ext cx="5090903" cy="3376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B371B2-EBA0-4927-B45E-9392B0A2961C}"/>
              </a:ext>
            </a:extLst>
          </p:cNvPr>
          <p:cNvSpPr/>
          <p:nvPr/>
        </p:nvSpPr>
        <p:spPr>
          <a:xfrm>
            <a:off x="238125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sustavzdorov.ru</a:t>
            </a:r>
            <a:r>
              <a:rPr lang="en-US" dirty="0"/>
              <a:t>/</a:t>
            </a:r>
            <a:r>
              <a:rPr lang="en-US" dirty="0" err="1"/>
              <a:t>koleni</a:t>
            </a:r>
            <a:r>
              <a:rPr lang="en-US" dirty="0"/>
              <a:t>/</a:t>
            </a:r>
            <a:r>
              <a:rPr lang="en-US" dirty="0" err="1"/>
              <a:t>zamena-kolennogo-sustava-321.html</a:t>
            </a:r>
            <a:endParaRPr lang="en-US" dirty="0"/>
          </a:p>
        </p:txBody>
      </p:sp>
      <p:pic>
        <p:nvPicPr>
          <p:cNvPr id="1026" name="Picture 2" descr="Эндопротезирование коленного сустава в Москве — стоимость операции ...">
            <a:extLst>
              <a:ext uri="{FF2B5EF4-FFF2-40B4-BE49-F238E27FC236}">
                <a16:creationId xmlns:a16="http://schemas.microsoft.com/office/drawing/2014/main" id="{5D1135F4-F3A3-489E-908B-62C02FF3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08" y="1064519"/>
            <a:ext cx="4291242" cy="3193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0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487" y="0"/>
            <a:ext cx="9692640" cy="692516"/>
          </a:xfrm>
        </p:spPr>
        <p:txBody>
          <a:bodyPr>
            <a:norm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работы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292" y="362663"/>
            <a:ext cx="10641307" cy="514278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механической модели коленного сустава человека.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измерений с мышц реальной ноги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распределения нагрузки на мышцы, участвующие в работе коленного сустава</a:t>
            </a:r>
          </a:p>
        </p:txBody>
      </p:sp>
    </p:spTree>
    <p:extLst>
      <p:ext uri="{BB962C8B-B14F-4D97-AF65-F5344CB8AC3E}">
        <p14:creationId xmlns:p14="http://schemas.microsoft.com/office/powerpoint/2010/main" val="124707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6639672-AA5B-48AC-9D01-63C2F4C54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89" y="825286"/>
            <a:ext cx="5118853" cy="513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222" y="42657"/>
            <a:ext cx="9692640" cy="692516"/>
          </a:xfrm>
        </p:spPr>
        <p:txBody>
          <a:bodyPr>
            <a:norm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Мышцы ноги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491733-1497-4219-801B-510CEBA65269}"/>
              </a:ext>
            </a:extLst>
          </p:cNvPr>
          <p:cNvSpPr/>
          <p:nvPr/>
        </p:nvSpPr>
        <p:spPr>
          <a:xfrm>
            <a:off x="2698743" y="6488668"/>
            <a:ext cx="3223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sportwiki.to</a:t>
            </a:r>
            <a:r>
              <a:rPr lang="en-US" dirty="0"/>
              <a:t>/</a:t>
            </a:r>
            <a:r>
              <a:rPr lang="en-US" dirty="0" err="1"/>
              <a:t>Мышцы_ног</a:t>
            </a: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E09A267-495B-4265-A466-E64E5EEF5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542" y="901817"/>
            <a:ext cx="4826800" cy="505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99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881" y="3426628"/>
            <a:ext cx="3048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0" y="122982"/>
            <a:ext cx="3048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0" y="3426628"/>
            <a:ext cx="3048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4300" y="439567"/>
            <a:ext cx="17139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мышца бедра: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участие  сгибании бедра и наклоне таза вперед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0811" y="3284806"/>
            <a:ext cx="18850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Портняжная мышца бедра: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Сгибание бедра и сгибание голени. Из-за своей особенной формы так 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супинирует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бедро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1980" y="122982"/>
            <a:ext cx="198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Латеральная мышца бедра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6109" y="1961808"/>
            <a:ext cx="1887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Четырёхглавая мышца: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Выпрямляет ногу, разгибая коленный сустав.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44300" y="3899842"/>
            <a:ext cx="1991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Медиальная широкая мышца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широкая мышца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Curved Connector 17"/>
          <p:cNvCxnSpPr>
            <a:endCxn id="15" idx="0"/>
          </p:cNvCxnSpPr>
          <p:nvPr/>
        </p:nvCxnSpPr>
        <p:spPr>
          <a:xfrm>
            <a:off x="4346917" y="886265"/>
            <a:ext cx="1832883" cy="107554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1" idx="2"/>
            <a:endCxn id="15" idx="0"/>
          </p:cNvCxnSpPr>
          <p:nvPr/>
        </p:nvCxnSpPr>
        <p:spPr>
          <a:xfrm rot="5400000">
            <a:off x="6520530" y="428584"/>
            <a:ext cx="1192495" cy="187395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6" idx="0"/>
            <a:endCxn id="15" idx="1"/>
          </p:cNvCxnSpPr>
          <p:nvPr/>
        </p:nvCxnSpPr>
        <p:spPr>
          <a:xfrm rot="5400000" flipH="1" flipV="1">
            <a:off x="4138472" y="2802205"/>
            <a:ext cx="1199370" cy="99590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6" idx="3"/>
            <a:endCxn id="15" idx="2"/>
          </p:cNvCxnSpPr>
          <p:nvPr/>
        </p:nvCxnSpPr>
        <p:spPr>
          <a:xfrm flipV="1">
            <a:off x="5236109" y="3439136"/>
            <a:ext cx="943691" cy="106087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8F3A6785-6194-4014-A9A0-4D57B85BE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80" y="12298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BF3C7B-7D8A-4A85-B871-BF063C424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831" y="1610686"/>
            <a:ext cx="5760209" cy="3926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8980"/>
            <a:ext cx="9692640" cy="692516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Механическая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0688A8-9C24-4913-8AB1-94B569A3968F}"/>
                  </a:ext>
                </a:extLst>
              </p:cNvPr>
              <p:cNvSpPr txBox="1"/>
              <p:nvPr/>
            </p:nvSpPr>
            <p:spPr>
              <a:xfrm>
                <a:off x="6640583" y="1079943"/>
                <a:ext cx="5265312" cy="1434880"/>
              </a:xfrm>
              <a:prstGeom prst="rect">
                <a:avLst/>
              </a:prstGeom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noProof="1" smtClean="0">
                        <a:latin typeface="Cambria Math" panose="02040503050406030204" pitchFamily="18" charset="0"/>
                      </a:rPr>
                      <m:t>J</m:t>
                    </m:r>
                    <m:acc>
                      <m:accPr>
                        <m:chr m:val="̈"/>
                        <m:ctrlPr>
                          <a:rPr lang="en-US" sz="2800" b="0" i="1" noProof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r>
                      <a:rPr lang="en-US" sz="2800" b="0" i="1" noProof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8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n-US" sz="28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ru-RU" sz="28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уравнение динамики</a:t>
                </a:r>
                <a:endParaRPr lang="en-US" sz="2800" noProof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800" noProof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Σ</m:t>
                      </m:r>
                      <m:r>
                        <a:rPr lang="en-US" sz="2800" i="1" noProof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nor/>
                        </m:rPr>
                        <a:rPr lang="en-US" sz="2800" b="0" i="0" noProof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sz="2800" b="0" i="1" noProof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noProof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2800" b="0" i="1" noProof="1" smtClean="0">
                              <a:latin typeface="Cambria Math" panose="02040503050406030204" pitchFamily="18" charset="0"/>
                            </a:rPr>
                            <m:t>тяж</m:t>
                          </m:r>
                        </m:sub>
                      </m:sSub>
                      <m:r>
                        <a:rPr lang="en-US" sz="2800" b="0" i="1" noProof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noProof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noProof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2800" b="0" i="1" noProof="1" smtClean="0">
                              <a:latin typeface="Cambria Math" panose="02040503050406030204" pitchFamily="18" charset="0"/>
                            </a:rPr>
                            <m:t>мышцы</m:t>
                          </m:r>
                        </m:sub>
                      </m:sSub>
                    </m:oMath>
                  </m:oMathPara>
                </a14:m>
                <a:endParaRPr lang="en-US" sz="2800" b="0" noProof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noProof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noProof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2800" i="1" noProof="1">
                              <a:latin typeface="Cambria Math" panose="02040503050406030204" pitchFamily="18" charset="0"/>
                            </a:rPr>
                            <m:t>тяж</m:t>
                          </m:r>
                        </m:sub>
                      </m:sSub>
                      <m:r>
                        <a:rPr lang="en-US" sz="2800" b="0" i="1" noProof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noProof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noProof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sz="28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i="1" noProof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noProof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2800" i="1" noProof="1">
                              <a:latin typeface="Cambria Math" panose="02040503050406030204" pitchFamily="18" charset="0"/>
                            </a:rPr>
                            <m:t>мышцы</m:t>
                          </m:r>
                        </m:sub>
                      </m:sSub>
                      <m:r>
                        <a:rPr lang="en-US" sz="2800" b="0" i="1" noProof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ru-RU" sz="2800" b="0" noProof="1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0688A8-9C24-4913-8AB1-94B569A39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583" y="1079943"/>
                <a:ext cx="5265312" cy="1434880"/>
              </a:xfrm>
              <a:prstGeom prst="rect">
                <a:avLst/>
              </a:prstGeom>
              <a:blipFill>
                <a:blip r:embed="rId3"/>
                <a:stretch>
                  <a:fillRect t="-4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84575B8-E32A-4ACD-BCC8-69AF86CB36C9}"/>
                  </a:ext>
                </a:extLst>
              </p:cNvPr>
              <p:cNvSpPr/>
              <p:nvPr/>
            </p:nvSpPr>
            <p:spPr>
              <a:xfrm>
                <a:off x="3800981" y="5874500"/>
                <a:ext cx="4756880" cy="478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0" smtClean="0">
                          <a:latin typeface="Cambria Math" panose="02040503050406030204" pitchFamily="18" charset="0"/>
                        </a:rPr>
                        <m:t>начальные условия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ϕ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=0, 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</m:acc>
                      <m:r>
                        <a:rPr lang="en-US" sz="24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84575B8-E32A-4ACD-BCC8-69AF86CB3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981" y="5874500"/>
                <a:ext cx="4756880" cy="4786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7EC5E4A-D1FD-4F17-8514-DE8C38375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7861" y="2680283"/>
            <a:ext cx="2965200" cy="39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8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280BBD-B9B5-4EFB-BF8F-A6299E280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30436"/>
            <a:ext cx="5624666" cy="3028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8980"/>
            <a:ext cx="9692640" cy="692516"/>
          </a:xfr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Биомеханическая модель Хилла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1D218C-B8CA-4C67-80B8-E731AE70AEB7}"/>
                  </a:ext>
                </a:extLst>
              </p:cNvPr>
              <p:cNvSpPr/>
              <p:nvPr/>
            </p:nvSpPr>
            <p:spPr>
              <a:xfrm>
                <a:off x="4618512" y="5175471"/>
                <a:ext cx="4119087" cy="1291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endParaRPr lang="ru-RU" sz="2400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где Т −мышечная сила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1D218C-B8CA-4C67-80B8-E731AE70AE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512" y="5175471"/>
                <a:ext cx="4119087" cy="1291507"/>
              </a:xfrm>
              <a:prstGeom prst="rect">
                <a:avLst/>
              </a:prstGeom>
              <a:blipFill>
                <a:blip r:embed="rId3"/>
                <a:stretch>
                  <a:fillRect l="-2370"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9DEA11A-240B-4473-8A89-FD46A97DAF68}"/>
                  </a:ext>
                </a:extLst>
              </p:cNvPr>
              <p:cNvSpPr/>
              <p:nvPr/>
            </p:nvSpPr>
            <p:spPr>
              <a:xfrm>
                <a:off x="6731000" y="724893"/>
                <a:ext cx="5511957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  <m:r>
                        <a:rPr lang="en-US" sz="20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𝑺𝑬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𝑷𝑬</m:t>
                              </m:r>
                            </m:sub>
                          </m:sSub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acc>
                            <m:accPr>
                              <m:chr m:val="̇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𝑷𝑬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𝑺𝑬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000" b="1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9DEA11A-240B-4473-8A89-FD46A97DAF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0" y="724893"/>
                <a:ext cx="5511957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7F9702-4F35-4D9F-B995-CC99F485F537}"/>
                  </a:ext>
                </a:extLst>
              </p:cNvPr>
              <p:cNvSpPr/>
              <p:nvPr/>
            </p:nvSpPr>
            <p:spPr>
              <a:xfrm>
                <a:off x="7022932" y="1508762"/>
                <a:ext cx="4163747" cy="2882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1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 – </a:t>
                </a:r>
                <a:r>
                  <a:rPr lang="ru-RU" sz="1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Мышечная сила,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ru-RU" sz="1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 – генератор силы мышечных сокращений,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𝑺𝑬</m:t>
                        </m:r>
                      </m:sub>
                    </m:sSub>
                  </m:oMath>
                </a14:m>
                <a:r>
                  <a:rPr lang="ru-RU" sz="1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Последовательная пружинная постоянная (</a:t>
                </a:r>
                <a:r>
                  <a:rPr lang="en-US" sz="1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</a:t>
                </a:r>
                <a:r>
                  <a:rPr lang="ru-RU" sz="1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en-US" sz="1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Serial spring constant</a:t>
                </a:r>
                <a:r>
                  <a:rPr lang="ru-RU" sz="1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𝑷𝑬</m:t>
                        </m:r>
                      </m:sub>
                    </m:sSub>
                  </m:oMath>
                </a14:m>
                <a:r>
                  <a:rPr lang="en-US" sz="1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en-US" sz="16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Параллельн</a:t>
                </a:r>
                <a:r>
                  <a:rPr lang="ru-RU" sz="1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ая пружинная постоянна</a:t>
                </a:r>
                <a:r>
                  <a:rPr lang="en-US" sz="1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(PE - Parallel spring constant),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1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1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 коэффициент демпфирования,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1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sz="1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длина мышцы.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7F9702-4F35-4D9F-B995-CC99F485F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932" y="1508762"/>
                <a:ext cx="4163747" cy="2882840"/>
              </a:xfrm>
              <a:prstGeom prst="rect">
                <a:avLst/>
              </a:prstGeom>
              <a:blipFill>
                <a:blip r:embed="rId5"/>
                <a:stretch>
                  <a:fillRect l="-732" t="-847" r="-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CE3F24B-9DB9-4A7D-BACA-1E0FEA5F1F3D}"/>
              </a:ext>
            </a:extLst>
          </p:cNvPr>
          <p:cNvSpPr/>
          <p:nvPr/>
        </p:nvSpPr>
        <p:spPr>
          <a:xfrm>
            <a:off x="1098443" y="4250702"/>
            <a:ext cx="9584690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Перепишем уравнение, избавишись от коэффициента демпфирования и выразим силу напряжения мышц.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3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5755A0-D2E5-4786-9BB9-13E84273D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16" y="1633420"/>
            <a:ext cx="4413995" cy="3296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8980"/>
            <a:ext cx="9692640" cy="692516"/>
          </a:xfr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Доработка механической модели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C848792-57B5-470A-96E6-C12AC654E00A}"/>
                  </a:ext>
                </a:extLst>
              </p:cNvPr>
              <p:cNvSpPr/>
              <p:nvPr/>
            </p:nvSpPr>
            <p:spPr>
              <a:xfrm>
                <a:off x="1239320" y="4930293"/>
                <a:ext cx="11838269" cy="1927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noProof="1" smtClean="0">
                          <a:latin typeface="Cambria Math" panose="02040503050406030204" pitchFamily="18" charset="0"/>
                        </a:rPr>
                        <m:t>J</m:t>
                      </m:r>
                      <m:acc>
                        <m:accPr>
                          <m:chr m:val="̈"/>
                          <m:ctrlPr>
                            <a:rPr lang="en-US" sz="2400" i="1" noProof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  <m:r>
                        <a:rPr lang="en-US" sz="2400" i="1" noProof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noProof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400" i="1" noProof="1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			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начальные условия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момент времени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t=0 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C848792-57B5-470A-96E6-C12AC654E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320" y="4930293"/>
                <a:ext cx="11838269" cy="19277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30311C-9B64-4725-BBDF-F850BCA257D1}"/>
                  </a:ext>
                </a:extLst>
              </p:cNvPr>
              <p:cNvSpPr/>
              <p:nvPr/>
            </p:nvSpPr>
            <p:spPr>
              <a:xfrm>
                <a:off x="4114079" y="901160"/>
                <a:ext cx="8901094" cy="1281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noProof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noProof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2400" i="1" noProof="1">
                              <a:latin typeface="Cambria Math" panose="02040503050406030204" pitchFamily="18" charset="0"/>
                            </a:rPr>
                            <m:t>мышцы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30311C-9B64-4725-BBDF-F850BCA25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079" y="901160"/>
                <a:ext cx="8901094" cy="1281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4C6DAB5-1C5A-48D3-9767-52975810A893}"/>
                  </a:ext>
                </a:extLst>
              </p:cNvPr>
              <p:cNvSpPr/>
              <p:nvPr/>
            </p:nvSpPr>
            <p:spPr>
              <a:xfrm>
                <a:off x="7238999" y="2467434"/>
                <a:ext cx="4749801" cy="1409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noProof="1">
                        <a:latin typeface="Cambria Math" panose="02040503050406030204" pitchFamily="18" charset="0"/>
                      </a:rPr>
                      <m:t>J</m:t>
                    </m:r>
                    <m:acc>
                      <m:accPr>
                        <m:chr m:val="̈"/>
                        <m:ctrlPr>
                          <a:rPr lang="en-US" sz="2800" i="1" noProof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acc>
                    <m:r>
                      <a:rPr lang="en-US" sz="2800" i="1" noProof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8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n-US" sz="28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ru-RU" sz="2800" noProof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800" noProof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Σ</m:t>
                      </m:r>
                      <m:r>
                        <a:rPr lang="en-US" sz="2800" i="1" noProof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nor/>
                        </m:rPr>
                        <a:rPr lang="en-US" sz="2800" noProof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sz="2800" i="1" noProof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noProof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2800" i="1" noProof="1">
                              <a:latin typeface="Cambria Math" panose="02040503050406030204" pitchFamily="18" charset="0"/>
                            </a:rPr>
                            <m:t>тяж</m:t>
                          </m:r>
                        </m:sub>
                      </m:sSub>
                      <m:r>
                        <a:rPr lang="en-US" sz="2800" i="1" noProof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noProof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noProof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2800" i="1" noProof="1">
                              <a:latin typeface="Cambria Math" panose="02040503050406030204" pitchFamily="18" charset="0"/>
                            </a:rPr>
                            <m:t>мышцы</m:t>
                          </m:r>
                        </m:sub>
                      </m:sSub>
                    </m:oMath>
                  </m:oMathPara>
                </a14:m>
                <a:endParaRPr lang="en-US" sz="2800" noProof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noProof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noProof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2800" i="1" noProof="1">
                              <a:latin typeface="Cambria Math" panose="02040503050406030204" pitchFamily="18" charset="0"/>
                            </a:rPr>
                            <m:t>тяж</m:t>
                          </m:r>
                        </m:sub>
                      </m:sSub>
                      <m:r>
                        <a:rPr lang="en-US" sz="2800" i="1" noProof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noProof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i="1" noProof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ru-RU" sz="2800" noProof="1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4C6DAB5-1C5A-48D3-9767-52975810A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99" y="2467434"/>
                <a:ext cx="4749801" cy="1409938"/>
              </a:xfrm>
              <a:prstGeom prst="rect">
                <a:avLst/>
              </a:prstGeom>
              <a:blipFill>
                <a:blip r:embed="rId5"/>
                <a:stretch>
                  <a:fillRect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055D4B-8264-4C24-9305-244B650AE021}"/>
              </a:ext>
            </a:extLst>
          </p:cNvPr>
          <p:cNvCxnSpPr>
            <a:cxnSpLocks/>
          </p:cNvCxnSpPr>
          <p:nvPr/>
        </p:nvCxnSpPr>
        <p:spPr>
          <a:xfrm flipH="1" flipV="1">
            <a:off x="4037903" y="2972222"/>
            <a:ext cx="861268" cy="9051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505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092" y="-31214"/>
            <a:ext cx="10710809" cy="640751"/>
          </a:xfrm>
        </p:spPr>
        <p:txBody>
          <a:bodyPr>
            <a:normAutofit/>
          </a:bodyPr>
          <a:lstStyle/>
          <a:p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для численного моделирования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304CF0-DD1E-40AB-843E-F16834E89122}"/>
                  </a:ext>
                </a:extLst>
              </p:cNvPr>
              <p:cNvSpPr/>
              <p:nvPr/>
            </p:nvSpPr>
            <p:spPr>
              <a:xfrm>
                <a:off x="1790700" y="1002727"/>
                <a:ext cx="10280650" cy="5228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Основными переменными будут время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 угол отклонения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ϕ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Таким образом, генератор силы мышечных сокращений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станет функцией, зависящей от времени. </a:t>
                </a:r>
              </a:p>
              <a:p>
                <a:pPr indent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Пусть линейное изменение длины мышцы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Уравнение динамики для математического моделирования примет итоговый вид.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𝐽</m:t>
                      </m:r>
                      <m:acc>
                        <m:accPr>
                          <m:chr m:val="̈"/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ϕ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</m:e>
                      </m:func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𝑃𝐸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𝑃𝐸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𝑆𝐸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𝑃𝐸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𝑆𝐸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304CF0-DD1E-40AB-843E-F16834E89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1002727"/>
                <a:ext cx="10280650" cy="5228739"/>
              </a:xfrm>
              <a:prstGeom prst="rect">
                <a:avLst/>
              </a:prstGeom>
              <a:blipFill>
                <a:blip r:embed="rId2"/>
                <a:stretch>
                  <a:fillRect l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451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649</TotalTime>
  <Words>762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Corbel</vt:lpstr>
      <vt:lpstr>Times New Roman</vt:lpstr>
      <vt:lpstr>Parallax</vt:lpstr>
      <vt:lpstr>Распределение нагрузки на мышцы коленного сустава человека при выполнении реабилитационных упражнений</vt:lpstr>
      <vt:lpstr>Актуальность</vt:lpstr>
      <vt:lpstr>Цели работы</vt:lpstr>
      <vt:lpstr>Мышцы ноги</vt:lpstr>
      <vt:lpstr>PowerPoint Presentation</vt:lpstr>
      <vt:lpstr>Механическая модель</vt:lpstr>
      <vt:lpstr>Биомеханическая модель Хилла</vt:lpstr>
      <vt:lpstr>Доработка механической модели</vt:lpstr>
      <vt:lpstr>Уравнение для численного моделирования</vt:lpstr>
      <vt:lpstr>Численное моделирование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Распределение нагрузки на мышцы коленного сустава человека при выполнении реабилитационных упражнений</dc:title>
  <dc:creator>Adel Vakilieva</dc:creator>
  <cp:lastModifiedBy>Адель Вакильева</cp:lastModifiedBy>
  <cp:revision>192</cp:revision>
  <dcterms:created xsi:type="dcterms:W3CDTF">2018-03-21T15:12:58Z</dcterms:created>
  <dcterms:modified xsi:type="dcterms:W3CDTF">2020-06-20T08:36:29Z</dcterms:modified>
</cp:coreProperties>
</file>